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17"/>
  </p:notesMasterIdLst>
  <p:sldIdLst>
    <p:sldId id="256" r:id="rId2"/>
    <p:sldId id="271" r:id="rId3"/>
    <p:sldId id="280" r:id="rId4"/>
    <p:sldId id="281" r:id="rId5"/>
    <p:sldId id="283" r:id="rId6"/>
    <p:sldId id="332" r:id="rId7"/>
    <p:sldId id="336" r:id="rId8"/>
    <p:sldId id="333" r:id="rId9"/>
    <p:sldId id="335" r:id="rId10"/>
    <p:sldId id="342" r:id="rId11"/>
    <p:sldId id="341" r:id="rId12"/>
    <p:sldId id="338" r:id="rId13"/>
    <p:sldId id="339" r:id="rId14"/>
    <p:sldId id="337" r:id="rId15"/>
    <p:sldId id="27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9095" autoAdjust="0"/>
  </p:normalViewPr>
  <p:slideViewPr>
    <p:cSldViewPr snapToObjects="1">
      <p:cViewPr>
        <p:scale>
          <a:sx n="100" d="100"/>
          <a:sy n="100" d="100"/>
        </p:scale>
        <p:origin x="-584" y="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8E882-2692-5F43-AE16-633B6B8A0631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EE359-1F3A-CE42-BB14-F1D33422AE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HTA is a process which examines multiple aspects of the value of a new or existing technology with the purpose of informing decisions that have to be made about the adoption of that technology.</a:t>
            </a:r>
          </a:p>
          <a:p>
            <a:r>
              <a:rPr lang="en-US" dirty="0" smtClean="0"/>
              <a:t>EMB &amp; CER do not address resources use </a:t>
            </a:r>
          </a:p>
          <a:p>
            <a:r>
              <a:rPr lang="en-US" dirty="0" smtClean="0"/>
              <a:t>The content of EMB, CER and HTA will have much in common. In particular, all three may start from a review of </a:t>
            </a:r>
            <a:r>
              <a:rPr lang="en-US" dirty="0" err="1" smtClean="0"/>
              <a:t>RCTs</a:t>
            </a:r>
            <a:r>
              <a:rPr lang="en-US" dirty="0" smtClean="0"/>
              <a:t> to begin to understand the clinical evidence. </a:t>
            </a:r>
          </a:p>
          <a:p>
            <a:r>
              <a:rPr lang="en-US" dirty="0" smtClean="0"/>
              <a:t>However, because it has a focus on reaching decisions on policy and provisions, HTA often goes further in trying to incorporate many different sources of evidence other than efficacy evidence.	</a:t>
            </a:r>
          </a:p>
          <a:p>
            <a:endParaRPr lang="en-US" dirty="0" smtClean="0"/>
          </a:p>
          <a:p>
            <a:r>
              <a:rPr lang="en-US" dirty="0" smtClean="0"/>
              <a:t>HTA acknowledges that more than clinical factors are involved in making decision on health care policy and provision.</a:t>
            </a:r>
          </a:p>
          <a:p>
            <a:r>
              <a:rPr lang="en-US" dirty="0" smtClean="0"/>
              <a:t>HTA addresses value</a:t>
            </a:r>
          </a:p>
          <a:p>
            <a:r>
              <a:rPr lang="en-US" dirty="0" smtClean="0"/>
              <a:t> HTA answers the question: Is this intervention worth the resources it consumes? ,i.e., what is the value of the intervention? </a:t>
            </a:r>
          </a:p>
          <a:p>
            <a:r>
              <a:rPr lang="en-US" dirty="0" smtClean="0"/>
              <a:t>Answering such questions requires more than consideration of the clinical effectiveness of an intervention</a:t>
            </a:r>
          </a:p>
          <a:p>
            <a:r>
              <a:rPr lang="en-US" dirty="0" smtClean="0"/>
              <a:t>This acknowledge the fact that resources used for one health purpose have opportunity</a:t>
            </a:r>
          </a:p>
          <a:p>
            <a:endParaRPr lang="en-US" dirty="0" smtClean="0"/>
          </a:p>
          <a:p>
            <a:r>
              <a:rPr lang="en-US" dirty="0" smtClean="0"/>
              <a:t>HTA should not be limited to Evidence Analysis. </a:t>
            </a:r>
          </a:p>
          <a:p>
            <a:r>
              <a:rPr lang="en-US" dirty="0" smtClean="0"/>
              <a:t>Policymakers should keep three areas at the forefront of HTA: </a:t>
            </a:r>
          </a:p>
          <a:p>
            <a:pPr lvl="1"/>
            <a:r>
              <a:rPr lang="en-US" dirty="0" smtClean="0"/>
              <a:t>Focusing on value and economic efficiency. </a:t>
            </a:r>
          </a:p>
          <a:p>
            <a:pPr lvl="1"/>
            <a:r>
              <a:rPr lang="en-US" dirty="0" smtClean="0"/>
              <a:t>Incorporating real-world data, and</a:t>
            </a:r>
          </a:p>
          <a:p>
            <a:pPr lvl="1"/>
            <a:r>
              <a:rPr lang="en-US" dirty="0" smtClean="0"/>
              <a:t>Developing better procedural rules around HTA implementation.</a:t>
            </a:r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5522FB-3421-CE49-87E6-C42ADA92496D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0548A4A-C4D1-B74E-ACC8-59ABFD873056}" type="datetimeFigureOut">
              <a:rPr lang="en-US" smtClean="0"/>
              <a:pPr/>
              <a:t>9/17/18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59E9B8E-D53B-B34E-8230-0C1B3F151B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467600" cy="1905000"/>
          </a:xfrm>
        </p:spPr>
        <p:txBody>
          <a:bodyPr>
            <a:normAutofit/>
          </a:bodyPr>
          <a:lstStyle/>
          <a:p>
            <a:r>
              <a:rPr lang="en-US" dirty="0" smtClean="0"/>
              <a:t>Abdulaziz Al-Saggabi, B.Sc., M.Sc., Pharm.D.</a:t>
            </a:r>
          </a:p>
          <a:p>
            <a:r>
              <a:rPr lang="en-US" dirty="0" smtClean="0"/>
              <a:t>Director, Drug Policy &amp; Economics Center</a:t>
            </a:r>
          </a:p>
          <a:p>
            <a:r>
              <a:rPr lang="en-US" dirty="0" smtClean="0"/>
              <a:t>Ministry of National Guard Health Affairs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smtClean="0"/>
              <a:t>HTA Country </a:t>
            </a:r>
            <a:r>
              <a:rPr dirty="0" smtClean="0"/>
              <a:t>Framework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24384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Systematic  Review &amp; Expert Consultation on use of HTA in Eight European Countries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743200" y="62484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 </a:t>
            </a:r>
            <a:r>
              <a:rPr lang="en-US" dirty="0" err="1" smtClean="0"/>
              <a:t>Eur</a:t>
            </a:r>
            <a:r>
              <a:rPr lang="en-US" dirty="0" smtClean="0"/>
              <a:t> J Health Econ (2018) 19; 123-152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Main Components and Sub-components of the Analytical Framework Applied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3261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Responsibilties</a:t>
                      </a:r>
                      <a:r>
                        <a:rPr lang="en-US" dirty="0" smtClean="0"/>
                        <a:t> &amp;</a:t>
                      </a:r>
                      <a:r>
                        <a:rPr lang="en-US" baseline="0" dirty="0" smtClean="0"/>
                        <a:t> 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Evidence &amp; Evaluation Criteria Considered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Methods &amp; Techniques</a:t>
                      </a:r>
                      <a:r>
                        <a:rPr lang="en-US" baseline="0" dirty="0" smtClean="0"/>
                        <a:t> Applied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Outcomes and Implementation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Function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Expert</a:t>
                      </a:r>
                    </a:p>
                    <a:p>
                      <a:pPr>
                        <a:buFont typeface="Arial"/>
                        <a:buNone/>
                      </a:pPr>
                      <a:r>
                        <a:rPr lang="en-US" dirty="0" smtClean="0"/>
                        <a:t> committee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Topic selection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Guidelines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Burden of</a:t>
                      </a:r>
                    </a:p>
                    <a:p>
                      <a:pPr>
                        <a:buFont typeface="Arial"/>
                        <a:buNone/>
                      </a:pPr>
                      <a:r>
                        <a:rPr lang="en-US" dirty="0" smtClean="0"/>
                        <a:t> disease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Therapeutic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Innovation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Socioeconomic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Efficiency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Others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Analysis method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Clinical evidence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Resources/ costs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Discounting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Time horizon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Thresholds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Public</a:t>
                      </a:r>
                    </a:p>
                    <a:p>
                      <a:pPr>
                        <a:buFont typeface="Arial"/>
                        <a:buNone/>
                      </a:pPr>
                      <a:r>
                        <a:rPr lang="en-US" dirty="0" smtClean="0"/>
                        <a:t> availability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Policy</a:t>
                      </a:r>
                    </a:p>
                    <a:p>
                      <a:pPr>
                        <a:buFont typeface="Arial"/>
                        <a:buNone/>
                      </a:pPr>
                      <a:r>
                        <a:rPr lang="en-US" dirty="0" smtClean="0"/>
                        <a:t> implication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Access</a:t>
                      </a:r>
                    </a:p>
                    <a:p>
                      <a:pPr>
                        <a:buFont typeface="Arial"/>
                        <a:buNone/>
                      </a:pPr>
                      <a:r>
                        <a:rPr lang="en-US" dirty="0" smtClean="0"/>
                        <a:t> restrictions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 smtClean="0"/>
                        <a:t>Dissemination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67000" y="62484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 </a:t>
            </a:r>
            <a:r>
              <a:rPr lang="en-US" dirty="0" err="1" smtClean="0"/>
              <a:t>Eur</a:t>
            </a:r>
            <a:r>
              <a:rPr lang="en-US" dirty="0" smtClean="0"/>
              <a:t> J Health Econ (2018) 19; 123-152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Systematic  Review &amp; Expert Consultation on use of HTA in Eight European Countries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2057400"/>
            <a:ext cx="7772400" cy="4572000"/>
          </a:xfrm>
        </p:spPr>
        <p:txBody>
          <a:bodyPr/>
          <a:lstStyle/>
          <a:p>
            <a:r>
              <a:rPr lang="en-US" dirty="0" smtClean="0"/>
              <a:t>All countries assess similar types of evidence</a:t>
            </a:r>
          </a:p>
          <a:p>
            <a:r>
              <a:rPr lang="en-US" dirty="0" smtClean="0"/>
              <a:t>Different specific criteria /endpoints used and their level of provision and requirement and the way they are interpreted.</a:t>
            </a:r>
          </a:p>
          <a:p>
            <a:r>
              <a:rPr lang="en-US" dirty="0" smtClean="0"/>
              <a:t>Different incorporation of social value and judgment (beyond clinical benefit assessment and economic evaluation)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5641777"/>
            <a:ext cx="441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 </a:t>
            </a:r>
            <a:r>
              <a:rPr lang="en-US" sz="1400" dirty="0" err="1" smtClean="0"/>
              <a:t>Eur</a:t>
            </a:r>
            <a:r>
              <a:rPr lang="en-US" sz="1400" dirty="0" smtClean="0"/>
              <a:t> J Health Econ (2018) 19; 123-152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Responsibilities and Structure of National HTA agencies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752600"/>
          <a:ext cx="8686800" cy="5323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4564"/>
                <a:gridCol w="1025236"/>
                <a:gridCol w="914400"/>
                <a:gridCol w="838200"/>
                <a:gridCol w="914400"/>
                <a:gridCol w="838200"/>
                <a:gridCol w="914400"/>
                <a:gridCol w="1066800"/>
                <a:gridCol w="990600"/>
              </a:tblGrid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France</a:t>
                      </a:r>
                    </a:p>
                    <a:p>
                      <a:r>
                        <a:rPr lang="en-US" sz="1200" dirty="0" smtClean="0"/>
                        <a:t>(HAS/CEESP)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Germany</a:t>
                      </a:r>
                    </a:p>
                    <a:p>
                      <a:r>
                        <a:rPr lang="en-US" sz="1200" dirty="0" smtClean="0"/>
                        <a:t>(</a:t>
                      </a:r>
                      <a:r>
                        <a:rPr lang="en-US" sz="1200" dirty="0" err="1" smtClean="0"/>
                        <a:t>IQWiG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Sweden</a:t>
                      </a:r>
                      <a:r>
                        <a:rPr lang="en-US" sz="1200" baseline="0" dirty="0" smtClean="0"/>
                        <a:t> (TLV)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England</a:t>
                      </a:r>
                    </a:p>
                    <a:p>
                      <a:r>
                        <a:rPr lang="en-US" sz="1200" dirty="0" smtClean="0"/>
                        <a:t>(NICE 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Italy</a:t>
                      </a:r>
                    </a:p>
                    <a:p>
                      <a:r>
                        <a:rPr lang="en-US" sz="1200" dirty="0" smtClean="0"/>
                        <a:t>(AIFA)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Netherlands</a:t>
                      </a:r>
                      <a:r>
                        <a:rPr lang="en-US" sz="1200" baseline="0" dirty="0" smtClean="0"/>
                        <a:t> (ZIN)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Poland</a:t>
                      </a:r>
                      <a:r>
                        <a:rPr lang="en-US" sz="1200" baseline="0" dirty="0" smtClean="0"/>
                        <a:t> (</a:t>
                      </a:r>
                      <a:r>
                        <a:rPr lang="en-US" sz="1200" baseline="0" dirty="0" err="1" smtClean="0"/>
                        <a:t>AOTMiT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Spain</a:t>
                      </a:r>
                      <a:r>
                        <a:rPr lang="en-US" sz="1200" baseline="0" dirty="0" smtClean="0"/>
                        <a:t> (</a:t>
                      </a:r>
                      <a:r>
                        <a:rPr lang="en-US" sz="1200" baseline="0" dirty="0" err="1" smtClean="0"/>
                        <a:t>RedETS</a:t>
                      </a:r>
                      <a:r>
                        <a:rPr lang="en-US" sz="1200" baseline="0" dirty="0" smtClean="0"/>
                        <a:t>/ISCIII or ICP)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Function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Autonomous</a:t>
                      </a:r>
                      <a:r>
                        <a:rPr lang="en-US" sz="1100" baseline="0" dirty="0" smtClean="0"/>
                        <a:t> advisory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Autonomous</a:t>
                      </a:r>
                      <a:r>
                        <a:rPr lang="en-US" sz="1100" baseline="0" dirty="0" smtClean="0"/>
                        <a:t>, advisory</a:t>
                      </a:r>
                      <a:r>
                        <a:rPr lang="en-US" sz="1100" dirty="0" smtClean="0"/>
                        <a:t>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Autonomous</a:t>
                      </a:r>
                      <a:r>
                        <a:rPr lang="en-US" sz="1100" baseline="0" dirty="0" smtClean="0"/>
                        <a:t>, regulatory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Autonomous</a:t>
                      </a:r>
                      <a:r>
                        <a:rPr lang="en-US" sz="1100" baseline="0" dirty="0" smtClean="0"/>
                        <a:t>, advisory</a:t>
                      </a:r>
                      <a:r>
                        <a:rPr lang="en-US" sz="1100" dirty="0" smtClean="0"/>
                        <a:t> </a:t>
                      </a:r>
                    </a:p>
                    <a:p>
                      <a:pPr algn="ctr"/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Autonomous</a:t>
                      </a:r>
                      <a:r>
                        <a:rPr lang="en-US" sz="1100" baseline="0" dirty="0" smtClean="0"/>
                        <a:t>, regulatory</a:t>
                      </a:r>
                      <a:endParaRPr lang="en-US" sz="1100" dirty="0" smtClean="0"/>
                    </a:p>
                    <a:p>
                      <a:pPr algn="ctr"/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Autonomous</a:t>
                      </a:r>
                      <a:r>
                        <a:rPr lang="en-US" sz="1100" baseline="0" dirty="0" smtClean="0"/>
                        <a:t>, advisory</a:t>
                      </a:r>
                      <a:r>
                        <a:rPr lang="en-US" sz="1100" dirty="0" smtClean="0"/>
                        <a:t> </a:t>
                      </a:r>
                    </a:p>
                    <a:p>
                      <a:pPr algn="ctr"/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Autonomous</a:t>
                      </a:r>
                      <a:r>
                        <a:rPr lang="en-US" sz="1100" baseline="0" dirty="0" smtClean="0"/>
                        <a:t>, advisory</a:t>
                      </a:r>
                      <a:r>
                        <a:rPr lang="en-US" sz="1100" dirty="0" smtClean="0"/>
                        <a:t> </a:t>
                      </a:r>
                    </a:p>
                    <a:p>
                      <a:pPr algn="ctr"/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Autonomous</a:t>
                      </a:r>
                      <a:r>
                        <a:rPr lang="en-US" sz="1100" baseline="0" dirty="0" smtClean="0"/>
                        <a:t>, advisory</a:t>
                      </a:r>
                      <a:r>
                        <a:rPr lang="en-US" sz="1100" dirty="0" smtClean="0"/>
                        <a:t> </a:t>
                      </a:r>
                    </a:p>
                    <a:p>
                      <a:pPr algn="ctr"/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Expert Committee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CEESP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Assessment: </a:t>
                      </a:r>
                      <a:r>
                        <a:rPr lang="en-US" sz="1100" dirty="0" err="1" smtClean="0"/>
                        <a:t>IQWiG</a:t>
                      </a:r>
                      <a:endParaRPr lang="en-US" sz="1100" dirty="0" smtClean="0"/>
                    </a:p>
                    <a:p>
                      <a:pPr algn="ctr"/>
                      <a:r>
                        <a:rPr lang="en-US" sz="1100" dirty="0" smtClean="0"/>
                        <a:t>scientific </a:t>
                      </a:r>
                      <a:r>
                        <a:rPr lang="en-US" sz="1100" dirty="0" err="1" smtClean="0"/>
                        <a:t>personnelb</a:t>
                      </a:r>
                      <a:endParaRPr lang="en-US" sz="1100" dirty="0" smtClean="0"/>
                    </a:p>
                    <a:p>
                      <a:pPr algn="ctr"/>
                      <a:r>
                        <a:rPr lang="en-US" sz="1100" dirty="0" smtClean="0"/>
                        <a:t>;</a:t>
                      </a:r>
                    </a:p>
                    <a:p>
                      <a:pPr algn="ctr"/>
                      <a:r>
                        <a:rPr lang="en-US" sz="1100" dirty="0" smtClean="0"/>
                        <a:t>Appraisal: G-BA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The Board for</a:t>
                      </a:r>
                    </a:p>
                    <a:p>
                      <a:pPr algn="ctr"/>
                      <a:r>
                        <a:rPr lang="en-US" sz="1100" dirty="0" smtClean="0"/>
                        <a:t>Pharmaceutical</a:t>
                      </a:r>
                    </a:p>
                    <a:p>
                      <a:pPr algn="ctr"/>
                      <a:r>
                        <a:rPr lang="en-US" sz="1100" dirty="0" smtClean="0"/>
                        <a:t>Benefits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Technology</a:t>
                      </a:r>
                    </a:p>
                    <a:p>
                      <a:pPr algn="ctr"/>
                      <a:r>
                        <a:rPr lang="en-US" sz="1100" dirty="0" smtClean="0"/>
                        <a:t>Appraisal</a:t>
                      </a:r>
                    </a:p>
                    <a:p>
                      <a:pPr algn="ctr"/>
                      <a:r>
                        <a:rPr lang="en-US" sz="1100" dirty="0" smtClean="0"/>
                        <a:t>Committee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 smtClean="0"/>
                        <a:t>AIFA’s</a:t>
                      </a:r>
                      <a:endParaRPr lang="en-US" sz="1100" dirty="0" smtClean="0"/>
                    </a:p>
                    <a:p>
                      <a:pPr algn="ctr"/>
                      <a:r>
                        <a:rPr lang="en-US" sz="1100" dirty="0" smtClean="0"/>
                        <a:t>Technical</a:t>
                      </a:r>
                    </a:p>
                    <a:p>
                      <a:pPr algn="ctr"/>
                      <a:r>
                        <a:rPr lang="en-US" sz="1100" dirty="0" smtClean="0"/>
                        <a:t>Scientific</a:t>
                      </a:r>
                    </a:p>
                    <a:p>
                      <a:pPr algn="ctr"/>
                      <a:r>
                        <a:rPr lang="en-US" sz="1100" dirty="0" smtClean="0"/>
                        <a:t>Committee</a:t>
                      </a:r>
                    </a:p>
                    <a:p>
                      <a:pPr algn="ctr"/>
                      <a:r>
                        <a:rPr lang="en-US" sz="1100" dirty="0" smtClean="0"/>
                        <a:t>and CPR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Committee for</a:t>
                      </a:r>
                    </a:p>
                    <a:p>
                      <a:pPr algn="ctr"/>
                      <a:r>
                        <a:rPr lang="en-US" sz="1100" dirty="0" smtClean="0"/>
                        <a:t>societal</a:t>
                      </a:r>
                    </a:p>
                    <a:p>
                      <a:pPr algn="ctr"/>
                      <a:r>
                        <a:rPr lang="en-US" sz="1100" dirty="0" smtClean="0"/>
                        <a:t>consultation</a:t>
                      </a:r>
                    </a:p>
                    <a:p>
                      <a:pPr algn="ctr"/>
                      <a:r>
                        <a:rPr lang="en-US" sz="1100" dirty="0" smtClean="0"/>
                        <a:t>regarding the</a:t>
                      </a:r>
                    </a:p>
                    <a:p>
                      <a:pPr algn="ctr"/>
                      <a:r>
                        <a:rPr lang="en-US" sz="1100" dirty="0" smtClean="0"/>
                        <a:t>benefit basket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Transparency</a:t>
                      </a:r>
                    </a:p>
                    <a:p>
                      <a:pPr algn="ctr"/>
                      <a:r>
                        <a:rPr lang="en-US" sz="1100" dirty="0" smtClean="0"/>
                        <a:t>Council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 smtClean="0"/>
                        <a:t>ICPc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Topic Selection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HAS (about 90%</a:t>
                      </a:r>
                    </a:p>
                    <a:p>
                      <a:pPr algn="ctr"/>
                      <a:r>
                        <a:rPr lang="en-US" sz="1100" dirty="0" smtClean="0"/>
                        <a:t>submitted by the</a:t>
                      </a:r>
                    </a:p>
                    <a:p>
                      <a:pPr algn="ctr"/>
                      <a:r>
                        <a:rPr lang="en-US" sz="1100" dirty="0" smtClean="0"/>
                        <a:t>manufacturers, 10%</a:t>
                      </a:r>
                    </a:p>
                    <a:p>
                      <a:pPr algn="ctr"/>
                      <a:r>
                        <a:rPr lang="en-US" sz="1100" dirty="0" smtClean="0"/>
                        <a:t>requested by the</a:t>
                      </a:r>
                    </a:p>
                    <a:p>
                      <a:pPr algn="ctr"/>
                      <a:r>
                        <a:rPr lang="en-US" sz="1100" dirty="0" err="1" smtClean="0"/>
                        <a:t>MoH)d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Not applicable (all</a:t>
                      </a:r>
                    </a:p>
                    <a:p>
                      <a:pPr algn="ctr"/>
                      <a:r>
                        <a:rPr lang="en-US" sz="1100" dirty="0" smtClean="0"/>
                        <a:t>drugs applying for</a:t>
                      </a:r>
                    </a:p>
                    <a:p>
                      <a:pPr algn="ctr"/>
                      <a:r>
                        <a:rPr lang="en-US" sz="1100" dirty="0" smtClean="0"/>
                        <a:t>marketing</a:t>
                      </a:r>
                    </a:p>
                    <a:p>
                      <a:pPr algn="ctr"/>
                      <a:r>
                        <a:rPr lang="en-US" sz="1100" dirty="0" smtClean="0"/>
                        <a:t>authorization,</a:t>
                      </a:r>
                    </a:p>
                    <a:p>
                      <a:pPr algn="ctr"/>
                      <a:r>
                        <a:rPr lang="en-US" sz="1100" dirty="0" smtClean="0"/>
                        <a:t>excluding inpatient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TLV (only</a:t>
                      </a:r>
                    </a:p>
                    <a:p>
                      <a:pPr algn="ctr"/>
                      <a:r>
                        <a:rPr lang="en-US" sz="1100" dirty="0" smtClean="0"/>
                        <a:t>outpatient and</a:t>
                      </a:r>
                    </a:p>
                    <a:p>
                      <a:pPr algn="ctr"/>
                      <a:r>
                        <a:rPr lang="en-US" sz="1100" dirty="0" smtClean="0"/>
                        <a:t>high price</a:t>
                      </a:r>
                    </a:p>
                    <a:p>
                      <a:pPr algn="ctr"/>
                      <a:r>
                        <a:rPr lang="en-US" sz="1100" dirty="0" smtClean="0"/>
                        <a:t>drugs)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DH in consultation</a:t>
                      </a:r>
                    </a:p>
                    <a:p>
                      <a:pPr algn="ctr"/>
                      <a:r>
                        <a:rPr lang="en-US" sz="1100" dirty="0" smtClean="0"/>
                        <a:t>with NICE based</a:t>
                      </a:r>
                    </a:p>
                    <a:p>
                      <a:pPr algn="ctr"/>
                      <a:r>
                        <a:rPr lang="en-US" sz="1100" dirty="0" smtClean="0"/>
                        <a:t>on explicit</a:t>
                      </a:r>
                    </a:p>
                    <a:p>
                      <a:pPr algn="ctr"/>
                      <a:r>
                        <a:rPr lang="en-US" sz="1100" dirty="0" err="1" smtClean="0"/>
                        <a:t>prioritisation</a:t>
                      </a:r>
                      <a:endParaRPr lang="en-US" sz="1100" dirty="0" smtClean="0"/>
                    </a:p>
                    <a:p>
                      <a:pPr algn="ctr"/>
                      <a:r>
                        <a:rPr lang="en-US" sz="1100" dirty="0" smtClean="0"/>
                        <a:t>criteria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AIFA (all drugs</a:t>
                      </a:r>
                    </a:p>
                    <a:p>
                      <a:pPr algn="ctr"/>
                      <a:r>
                        <a:rPr lang="en-US" sz="1100" dirty="0" smtClean="0"/>
                        <a:t>submitted by</a:t>
                      </a:r>
                    </a:p>
                    <a:p>
                      <a:pPr algn="ctr"/>
                      <a:r>
                        <a:rPr lang="en-US" sz="1100" dirty="0" smtClean="0"/>
                        <a:t>manufacturers)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Mostly on its own</a:t>
                      </a:r>
                    </a:p>
                    <a:p>
                      <a:pPr algn="ctr"/>
                      <a:r>
                        <a:rPr lang="en-US" sz="1100" dirty="0" smtClean="0"/>
                        <a:t>initiative;</a:t>
                      </a:r>
                    </a:p>
                    <a:p>
                      <a:pPr algn="ctr"/>
                      <a:r>
                        <a:rPr lang="en-US" sz="1100" dirty="0" smtClean="0"/>
                        <a:t>sometimes at</a:t>
                      </a:r>
                    </a:p>
                    <a:p>
                      <a:pPr algn="ctr"/>
                      <a:r>
                        <a:rPr lang="en-US" sz="1100" dirty="0" smtClean="0"/>
                        <a:t>the request of</a:t>
                      </a:r>
                    </a:p>
                    <a:p>
                      <a:pPr algn="ctr"/>
                      <a:r>
                        <a:rPr lang="en-US" sz="1100" dirty="0" err="1" smtClean="0"/>
                        <a:t>MoH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 smtClean="0"/>
                        <a:t>MoHf</a:t>
                      </a:r>
                      <a:r>
                        <a:rPr lang="en-US" sz="1100" dirty="0" smtClean="0"/>
                        <a:t> (in the case</a:t>
                      </a:r>
                    </a:p>
                    <a:p>
                      <a:pPr algn="ctr"/>
                      <a:r>
                        <a:rPr lang="en-US" sz="1100" dirty="0" smtClean="0"/>
                        <a:t>of manufacturer</a:t>
                      </a:r>
                    </a:p>
                    <a:p>
                      <a:pPr algn="ctr"/>
                      <a:r>
                        <a:rPr lang="en-US" sz="1100" dirty="0" smtClean="0"/>
                        <a:t>submission—</a:t>
                      </a:r>
                    </a:p>
                    <a:p>
                      <a:pPr algn="ctr"/>
                      <a:r>
                        <a:rPr lang="en-US" sz="1100" dirty="0" smtClean="0"/>
                        <a:t>triggered by</a:t>
                      </a:r>
                    </a:p>
                    <a:p>
                      <a:pPr algn="ctr"/>
                      <a:r>
                        <a:rPr lang="en-US" sz="1100" dirty="0" smtClean="0"/>
                        <a:t>MAH)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Not subject to any</a:t>
                      </a:r>
                    </a:p>
                    <a:p>
                      <a:pPr algn="ctr"/>
                      <a:r>
                        <a:rPr lang="en-US" sz="1200" dirty="0" smtClean="0"/>
                        <a:t>specific known</a:t>
                      </a:r>
                    </a:p>
                    <a:p>
                      <a:pPr algn="ctr"/>
                      <a:r>
                        <a:rPr lang="en-US" sz="1200" dirty="0" smtClean="0"/>
                        <a:t>procedure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Guidelines for the conduct of economic analysis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Yes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Yes (however, CBA is</a:t>
                      </a:r>
                    </a:p>
                    <a:p>
                      <a:pPr algn="ctr"/>
                      <a:r>
                        <a:rPr lang="en-US" sz="1100" dirty="0" smtClean="0"/>
                        <a:t>not standard practice)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Yes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Yes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In progress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Yes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Yes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Spanish</a:t>
                      </a:r>
                    </a:p>
                    <a:p>
                      <a:pPr algn="ctr"/>
                      <a:r>
                        <a:rPr lang="en-US" sz="1100" dirty="0" smtClean="0"/>
                        <a:t>recommendations</a:t>
                      </a:r>
                    </a:p>
                    <a:p>
                      <a:pPr algn="ctr"/>
                      <a:r>
                        <a:rPr lang="en-US" sz="1100" dirty="0" smtClean="0"/>
                        <a:t>on economic</a:t>
                      </a:r>
                    </a:p>
                    <a:p>
                      <a:pPr algn="ctr"/>
                      <a:r>
                        <a:rPr lang="en-US" sz="1100" dirty="0" smtClean="0"/>
                        <a:t>evaluation of</a:t>
                      </a:r>
                    </a:p>
                    <a:p>
                      <a:pPr algn="ctr"/>
                      <a:r>
                        <a:rPr lang="en-US" sz="1100" dirty="0" smtClean="0"/>
                        <a:t>health</a:t>
                      </a:r>
                    </a:p>
                    <a:p>
                      <a:pPr algn="ctr"/>
                      <a:r>
                        <a:rPr lang="en-US" sz="1100" dirty="0" smtClean="0"/>
                        <a:t>technologies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95600" y="6585782"/>
            <a:ext cx="411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 </a:t>
            </a:r>
            <a:r>
              <a:rPr lang="en-US" sz="1400" dirty="0" err="1" smtClean="0"/>
              <a:t>Eur</a:t>
            </a:r>
            <a:r>
              <a:rPr lang="en-US" sz="1400" dirty="0" smtClean="0"/>
              <a:t> J Health Econ (2018) 19; 123-152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Benefits of Well Structured HTA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6002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Enhance quality and credibility of HTA for resource allocation decision</a:t>
            </a:r>
          </a:p>
          <a:p>
            <a:r>
              <a:rPr lang="en-US" dirty="0" smtClean="0"/>
              <a:t>Advance and accelerate HTA development</a:t>
            </a:r>
          </a:p>
          <a:p>
            <a:r>
              <a:rPr lang="en-US" dirty="0" smtClean="0"/>
              <a:t>Build greater trust in and support for HTA programs and health cares systems in general.</a:t>
            </a:r>
          </a:p>
          <a:p>
            <a:r>
              <a:rPr lang="en-US" dirty="0" smtClean="0"/>
              <a:t>Improve clinical and policy decisions</a:t>
            </a:r>
          </a:p>
          <a:p>
            <a:r>
              <a:rPr lang="en-US" dirty="0" smtClean="0"/>
              <a:t>Enhance access to clinical and cost-effective care</a:t>
            </a:r>
          </a:p>
          <a:p>
            <a:r>
              <a:rPr lang="en-US" dirty="0" smtClean="0"/>
              <a:t>Improve efficiency of care</a:t>
            </a:r>
          </a:p>
          <a:p>
            <a:r>
              <a:rPr lang="en-US" dirty="0" smtClean="0"/>
              <a:t>Advance public health</a:t>
            </a:r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6172200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Drummond et al. International Journal of  Technology Assessment in Health Care, 24:3 (2008), 244-258 </a:t>
            </a:r>
          </a:p>
          <a:p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1943100"/>
            <a:ext cx="77724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Thank You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   Presentation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76400"/>
            <a:ext cx="7772400" cy="4114800"/>
          </a:xfrm>
        </p:spPr>
        <p:txBody>
          <a:bodyPr>
            <a:normAutofit/>
          </a:bodyPr>
          <a:lstStyle/>
          <a:p>
            <a:r>
              <a:rPr lang="en-US" dirty="0" smtClean="0"/>
              <a:t>Background Information</a:t>
            </a:r>
          </a:p>
          <a:p>
            <a:r>
              <a:rPr lang="en-US" dirty="0" smtClean="0"/>
              <a:t>Structure of HTA programs</a:t>
            </a:r>
          </a:p>
          <a:p>
            <a:r>
              <a:rPr lang="en-US" dirty="0" smtClean="0"/>
              <a:t>Methods of HTA programs</a:t>
            </a:r>
          </a:p>
          <a:p>
            <a:r>
              <a:rPr lang="en-US" dirty="0" smtClean="0"/>
              <a:t>Process of HTA programs</a:t>
            </a:r>
          </a:p>
          <a:p>
            <a:r>
              <a:rPr lang="en-US" dirty="0" smtClean="0"/>
              <a:t>Use of HTA in Decision-Making</a:t>
            </a:r>
          </a:p>
          <a:p>
            <a:r>
              <a:rPr lang="en-US" dirty="0" smtClean="0"/>
              <a:t>HTA programs </a:t>
            </a:r>
            <a:r>
              <a:rPr lang="en-US" smtClean="0"/>
              <a:t>in other countries</a:t>
            </a:r>
            <a:endParaRPr lang="en-US" dirty="0" smtClean="0"/>
          </a:p>
          <a:p>
            <a:pPr>
              <a:buNone/>
            </a:pPr>
            <a:r>
              <a:rPr lang="en-US" sz="2400" dirty="0" smtClean="0"/>
              <a:t>   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HTA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25827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 form of Policy Research</a:t>
            </a:r>
          </a:p>
          <a:p>
            <a:r>
              <a:rPr lang="en-US" sz="2400" dirty="0" smtClean="0"/>
              <a:t>Examines short- and long-term consequences of the application of a health-care technology.</a:t>
            </a:r>
          </a:p>
          <a:p>
            <a:r>
              <a:rPr lang="en-US" sz="2400" dirty="0" smtClean="0"/>
              <a:t>Properties assessed include:</a:t>
            </a:r>
          </a:p>
          <a:p>
            <a:pPr lvl="1">
              <a:buFont typeface="Wingdings" charset="2"/>
              <a:buChar char="²"/>
            </a:pPr>
            <a:r>
              <a:rPr lang="en-US" sz="1946" dirty="0" smtClean="0"/>
              <a:t> Evidence of safety and efficacy</a:t>
            </a:r>
          </a:p>
          <a:p>
            <a:pPr lvl="1">
              <a:buFont typeface="Wingdings" charset="2"/>
              <a:buChar char="²"/>
            </a:pPr>
            <a:r>
              <a:rPr lang="en-US" sz="1946" dirty="0" smtClean="0"/>
              <a:t> Patients reported outcomes                   </a:t>
            </a:r>
          </a:p>
          <a:p>
            <a:pPr lvl="1">
              <a:buFont typeface="Wingdings" charset="2"/>
              <a:buChar char="²"/>
            </a:pPr>
            <a:r>
              <a:rPr lang="en-US" sz="1946" dirty="0" smtClean="0"/>
              <a:t> Real world effectiveness                            </a:t>
            </a:r>
          </a:p>
          <a:p>
            <a:pPr lvl="1">
              <a:buFont typeface="Wingdings" charset="2"/>
              <a:buChar char="²"/>
            </a:pPr>
            <a:r>
              <a:rPr lang="en-US" sz="1946" dirty="0" smtClean="0"/>
              <a:t> Cost                      </a:t>
            </a:r>
          </a:p>
          <a:p>
            <a:pPr lvl="1">
              <a:buFont typeface="Wingdings" charset="2"/>
              <a:buChar char="²"/>
            </a:pPr>
            <a:r>
              <a:rPr lang="en-US" sz="1946" dirty="0" smtClean="0"/>
              <a:t> Cost-effectiveness                                        </a:t>
            </a:r>
          </a:p>
          <a:p>
            <a:pPr lvl="1">
              <a:buFont typeface="Wingdings" charset="2"/>
              <a:buChar char="²"/>
            </a:pPr>
            <a:r>
              <a:rPr lang="en-US" sz="1946" dirty="0" smtClean="0"/>
              <a:t> Social, legal, ethical, and political impacts. </a:t>
            </a:r>
            <a:endParaRPr lang="en-US" sz="1946" dirty="0"/>
          </a:p>
        </p:txBody>
      </p:sp>
      <p:sp>
        <p:nvSpPr>
          <p:cNvPr id="7" name="TextBox 6"/>
          <p:cNvSpPr txBox="1"/>
          <p:nvPr/>
        </p:nvSpPr>
        <p:spPr>
          <a:xfrm>
            <a:off x="301752" y="6365556"/>
            <a:ext cx="8534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International Society for Pharmacoeconomics &amp; Outcomes Research. Health Care Cost, Quality and Outcomes: ISPORT Book of Terms. Lawrnceville, NJ:ISPOR, 2003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48000" y="6356349"/>
            <a:ext cx="2667000" cy="365127"/>
          </a:xfrm>
          <a:noFill/>
        </p:spPr>
        <p:txBody>
          <a:bodyPr/>
          <a:lstStyle/>
          <a:p>
            <a:r>
              <a:rPr lang="en-GB" dirty="0" smtClean="0"/>
              <a:t>http://www.inahta.org/HTA/</a:t>
            </a:r>
          </a:p>
          <a:p>
            <a:endParaRPr lang="nl-NL" dirty="0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457200"/>
            <a:ext cx="7415212" cy="914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GB" sz="3600" dirty="0"/>
              <a:t>What is Health Technology Assessment?</a:t>
            </a:r>
            <a:endParaRPr lang="en-US" sz="3600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81088" y="1628775"/>
            <a:ext cx="8062912" cy="4727575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en-GB" sz="2000" dirty="0" smtClean="0"/>
              <a:t>HTA seeks to </a:t>
            </a:r>
            <a:r>
              <a:rPr lang="en-GB" sz="2000" u="sng" dirty="0" smtClean="0"/>
              <a:t>inform health policy makers </a:t>
            </a:r>
            <a:r>
              <a:rPr lang="en-GB" sz="2000" dirty="0" smtClean="0"/>
              <a:t>by using the best scientific evidence on the </a:t>
            </a:r>
            <a:r>
              <a:rPr lang="en-GB" sz="2000" u="sng" dirty="0" smtClean="0"/>
              <a:t>medical, social, economic and ethical implications </a:t>
            </a:r>
            <a:r>
              <a:rPr lang="en-GB" sz="2000" dirty="0" smtClean="0"/>
              <a:t>of investments in health care. </a:t>
            </a:r>
          </a:p>
          <a:p>
            <a:pPr marL="0" indent="0" eaLnBrk="1" hangingPunct="1">
              <a:buFontTx/>
              <a:buNone/>
            </a:pPr>
            <a:endParaRPr lang="en-GB" sz="2000" dirty="0" smtClean="0"/>
          </a:p>
          <a:p>
            <a:pPr marL="0" indent="0" eaLnBrk="1" hangingPunct="1">
              <a:buFontTx/>
              <a:buNone/>
            </a:pPr>
            <a:r>
              <a:rPr lang="en-GB" sz="2000" dirty="0" smtClean="0"/>
              <a:t>Assessment includes:</a:t>
            </a:r>
          </a:p>
          <a:p>
            <a:pPr marL="0" indent="0" eaLnBrk="1" hangingPunct="1">
              <a:buFontTx/>
              <a:buNone/>
            </a:pPr>
            <a:endParaRPr lang="en-GB" sz="2000" dirty="0" smtClean="0"/>
          </a:p>
          <a:p>
            <a:pPr marL="0" indent="0" eaLnBrk="1" hangingPunct="1">
              <a:buFontTx/>
              <a:buAutoNum type="arabicPeriod"/>
            </a:pPr>
            <a:r>
              <a:rPr lang="en-GB" sz="2000" dirty="0" smtClean="0"/>
              <a:t>Synthesising health research findings about the </a:t>
            </a:r>
            <a:r>
              <a:rPr lang="en-GB" sz="2000" u="sng" dirty="0" smtClean="0"/>
              <a:t>effectiveness</a:t>
            </a:r>
            <a:r>
              <a:rPr lang="en-GB" sz="2000" dirty="0" smtClean="0"/>
              <a:t> of different health interventions </a:t>
            </a:r>
          </a:p>
          <a:p>
            <a:pPr marL="0" indent="0" eaLnBrk="1" hangingPunct="1">
              <a:buFontTx/>
              <a:buAutoNum type="arabicPeriod"/>
            </a:pPr>
            <a:r>
              <a:rPr lang="en-GB" sz="2000" dirty="0" smtClean="0"/>
              <a:t>Evaluating the </a:t>
            </a:r>
            <a:r>
              <a:rPr lang="en-GB" sz="2000" u="sng" dirty="0" smtClean="0"/>
              <a:t>economic</a:t>
            </a:r>
            <a:r>
              <a:rPr lang="en-GB" sz="2000" dirty="0" smtClean="0"/>
              <a:t> implications and analysing cost and </a:t>
            </a:r>
            <a:r>
              <a:rPr lang="en-GB" sz="2000" u="sng" dirty="0" smtClean="0"/>
              <a:t>cost effectiveness</a:t>
            </a:r>
            <a:r>
              <a:rPr lang="en-GB" sz="2000" dirty="0" smtClean="0"/>
              <a:t> </a:t>
            </a:r>
          </a:p>
          <a:p>
            <a:pPr marL="0" indent="0" eaLnBrk="1" hangingPunct="1">
              <a:buFontTx/>
              <a:buAutoNum type="arabicPeriod"/>
            </a:pPr>
            <a:r>
              <a:rPr lang="en-GB" sz="2000" dirty="0" smtClean="0"/>
              <a:t>Appraising </a:t>
            </a:r>
            <a:r>
              <a:rPr lang="en-GB" sz="2000" u="sng" dirty="0" smtClean="0"/>
              <a:t>social and ethical </a:t>
            </a:r>
            <a:r>
              <a:rPr lang="en-GB" sz="2000" dirty="0" smtClean="0"/>
              <a:t>implications of the diffusion and use of health technologies as well as their organisational implications</a:t>
            </a:r>
          </a:p>
          <a:p>
            <a:pPr marL="0" indent="0" eaLnBrk="1" hangingPunct="1">
              <a:buFontTx/>
              <a:buAutoNum type="arabicPeriod"/>
            </a:pPr>
            <a:r>
              <a:rPr lang="en-GB" sz="2000" dirty="0" smtClean="0"/>
              <a:t>The HTA process helps identify </a:t>
            </a:r>
            <a:r>
              <a:rPr lang="en-GB" sz="2000" u="sng" dirty="0" smtClean="0"/>
              <a:t>best practices </a:t>
            </a:r>
            <a:r>
              <a:rPr lang="en-GB" sz="2000" dirty="0" smtClean="0"/>
              <a:t>in health care, thereby enhancing safety, improving quality and saving costs.</a:t>
            </a:r>
          </a:p>
          <a:p>
            <a:pPr marL="0" indent="0" eaLnBrk="1" hangingPunct="1">
              <a:buFontTx/>
              <a:buNone/>
            </a:pPr>
            <a:endParaRPr lang="en-GB" sz="2000" dirty="0" smtClean="0"/>
          </a:p>
          <a:p>
            <a:pPr marL="0" indent="0" eaLnBrk="1" hangingPunct="1">
              <a:buFontTx/>
              <a:buNone/>
            </a:pP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 bwMode="auto">
          <a:xfrm>
            <a:off x="1005653" y="310996"/>
            <a:ext cx="7401747" cy="801842"/>
          </a:xfrm>
          <a:prstGeom prst="roundRect">
            <a:avLst/>
          </a:prstGeom>
          <a:solidFill>
            <a:srgbClr val="FFC000"/>
          </a:solidFill>
          <a:ln w="190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/>
          <a:lstStyle/>
          <a:p>
            <a:pPr>
              <a:defRPr/>
            </a:pPr>
            <a:endParaRPr lang="de-CH" dirty="0">
              <a:ea typeface="ＭＳ Ｐゴシック" pitchFamily="34" charset="-128"/>
              <a:cs typeface="Arial" charset="0"/>
            </a:endParaRPr>
          </a:p>
        </p:txBody>
      </p:sp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539750" y="318774"/>
            <a:ext cx="8289925" cy="79406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EBM versus CER versus HTA</a:t>
            </a:r>
            <a:br>
              <a:rPr lang="en-US" dirty="0" smtClean="0"/>
            </a:br>
            <a:endParaRPr lang="en-US" sz="2400" i="1" dirty="0" smtClean="0"/>
          </a:p>
        </p:txBody>
      </p:sp>
      <p:sp>
        <p:nvSpPr>
          <p:cNvPr id="2048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554788"/>
            <a:ext cx="6524625" cy="2286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i="1" dirty="0" smtClean="0"/>
              <a:t>Source: Drummond et al., International Journal of Technology Assessment in Health Care, June, 2008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93700" y="1651000"/>
            <a:ext cx="8293100" cy="482600"/>
            <a:chOff x="248" y="1040"/>
            <a:chExt cx="5224" cy="30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grpSpPr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248" y="1040"/>
              <a:ext cx="1720" cy="3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800" b="1" i="1" dirty="0"/>
                <a:t>CAN IT WORK?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2000" y="1040"/>
              <a:ext cx="1720" cy="3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800" b="1" i="1" dirty="0"/>
                <a:t>DOES IT WORK?</a:t>
              </a: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3752" y="1040"/>
              <a:ext cx="1720" cy="3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35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800" b="1" i="1" dirty="0"/>
                <a:t>IS IT WORTH IT?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60400" y="2209800"/>
            <a:ext cx="7747000" cy="1308100"/>
            <a:chOff x="416" y="1392"/>
            <a:chExt cx="4880" cy="824"/>
          </a:xfrm>
        </p:grpSpPr>
        <p:sp>
          <p:nvSpPr>
            <p:cNvPr id="20502" name="Rectangle 9"/>
            <p:cNvSpPr>
              <a:spLocks noChangeArrowheads="1"/>
            </p:cNvSpPr>
            <p:nvPr/>
          </p:nvSpPr>
          <p:spPr bwMode="auto">
            <a:xfrm>
              <a:off x="416" y="1736"/>
              <a:ext cx="1384" cy="480"/>
            </a:xfrm>
            <a:prstGeom prst="rect">
              <a:avLst/>
            </a:prstGeom>
            <a:gradFill rotWithShape="1">
              <a:gsLst>
                <a:gs pos="0">
                  <a:srgbClr val="9AB5E4"/>
                </a:gs>
                <a:gs pos="50000">
                  <a:srgbClr val="C2D1ED"/>
                </a:gs>
                <a:gs pos="100000">
                  <a:srgbClr val="E1E8F5"/>
                </a:gs>
              </a:gsLst>
              <a:lin ang="2700000" scaled="1"/>
            </a:gradFill>
            <a:ln w="19050">
              <a:solidFill>
                <a:srgbClr val="25487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 dirty="0" smtClean="0"/>
                <a:t>Evidence Development </a:t>
              </a:r>
            </a:p>
            <a:p>
              <a:pPr algn="ctr"/>
              <a:r>
                <a:rPr lang="en-US" sz="1400" b="1" dirty="0" smtClean="0"/>
                <a:t>(e.g.,RCTs) </a:t>
              </a:r>
              <a:endParaRPr lang="en-US" sz="1400" b="1" dirty="0"/>
            </a:p>
          </p:txBody>
        </p:sp>
        <p:sp>
          <p:nvSpPr>
            <p:cNvPr id="20503" name="Rectangle 10"/>
            <p:cNvSpPr>
              <a:spLocks noChangeArrowheads="1"/>
            </p:cNvSpPr>
            <p:nvPr/>
          </p:nvSpPr>
          <p:spPr bwMode="auto">
            <a:xfrm>
              <a:off x="2176" y="1824"/>
              <a:ext cx="1384" cy="328"/>
            </a:xfrm>
            <a:prstGeom prst="rect">
              <a:avLst/>
            </a:prstGeom>
            <a:gradFill rotWithShape="1">
              <a:gsLst>
                <a:gs pos="0">
                  <a:srgbClr val="E8EFFD"/>
                </a:gs>
                <a:gs pos="50000">
                  <a:srgbClr val="D2DFFB"/>
                </a:gs>
                <a:gs pos="100000">
                  <a:srgbClr val="B8CEFA"/>
                </a:gs>
              </a:gsLst>
              <a:lin ang="5400000" scaled="1"/>
            </a:gradFill>
            <a:ln w="19050">
              <a:solidFill>
                <a:srgbClr val="25487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 dirty="0"/>
                <a:t>EBM</a:t>
              </a: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3912" y="1688"/>
              <a:ext cx="1384" cy="480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tint val="66000"/>
                    <a:satMod val="16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9050">
              <a:solidFill>
                <a:srgbClr val="25487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/>
                <a:t>HTA</a:t>
              </a:r>
            </a:p>
          </p:txBody>
        </p:sp>
        <p:sp>
          <p:nvSpPr>
            <p:cNvPr id="20507" name="Oval 12"/>
            <p:cNvSpPr>
              <a:spLocks noChangeArrowheads="1"/>
            </p:cNvSpPr>
            <p:nvPr/>
          </p:nvSpPr>
          <p:spPr bwMode="auto">
            <a:xfrm>
              <a:off x="2136" y="1392"/>
              <a:ext cx="1424" cy="264"/>
            </a:xfrm>
            <a:prstGeom prst="ellipse">
              <a:avLst/>
            </a:prstGeom>
            <a:gradFill rotWithShape="1">
              <a:gsLst>
                <a:gs pos="0">
                  <a:srgbClr val="9AB5E4"/>
                </a:gs>
                <a:gs pos="50000">
                  <a:srgbClr val="C2D1ED"/>
                </a:gs>
                <a:gs pos="100000">
                  <a:srgbClr val="E1E8F5"/>
                </a:gs>
              </a:gsLst>
              <a:lin ang="5400000" scaled="1"/>
            </a:gradFill>
            <a:ln w="9525">
              <a:solidFill>
                <a:srgbClr val="25487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 dirty="0"/>
                <a:t>CER</a:t>
              </a:r>
            </a:p>
          </p:txBody>
        </p:sp>
        <p:sp>
          <p:nvSpPr>
            <p:cNvPr id="20508" name="Line 13"/>
            <p:cNvSpPr>
              <a:spLocks noChangeShapeType="1"/>
            </p:cNvSpPr>
            <p:nvPr/>
          </p:nvSpPr>
          <p:spPr bwMode="auto">
            <a:xfrm>
              <a:off x="1800" y="1976"/>
              <a:ext cx="3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509" name="Line 14"/>
            <p:cNvSpPr>
              <a:spLocks noChangeShapeType="1"/>
            </p:cNvSpPr>
            <p:nvPr/>
          </p:nvSpPr>
          <p:spPr bwMode="auto">
            <a:xfrm>
              <a:off x="3560" y="1984"/>
              <a:ext cx="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510" name="Line 15"/>
            <p:cNvSpPr>
              <a:spLocks noChangeShapeType="1"/>
            </p:cNvSpPr>
            <p:nvPr/>
          </p:nvSpPr>
          <p:spPr bwMode="auto">
            <a:xfrm>
              <a:off x="2848" y="1664"/>
              <a:ext cx="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1752600" y="3416300"/>
            <a:ext cx="6350000" cy="3232150"/>
            <a:chOff x="1104" y="2152"/>
            <a:chExt cx="4000" cy="2036"/>
          </a:xfrm>
        </p:grpSpPr>
        <p:sp>
          <p:nvSpPr>
            <p:cNvPr id="20487" name="Rectangle 17"/>
            <p:cNvSpPr>
              <a:spLocks noChangeArrowheads="1"/>
            </p:cNvSpPr>
            <p:nvPr/>
          </p:nvSpPr>
          <p:spPr bwMode="auto">
            <a:xfrm>
              <a:off x="2184" y="2384"/>
              <a:ext cx="1384" cy="312"/>
            </a:xfrm>
            <a:prstGeom prst="rect">
              <a:avLst/>
            </a:prstGeom>
            <a:gradFill rotWithShape="1">
              <a:gsLst>
                <a:gs pos="0">
                  <a:srgbClr val="E1E8F5"/>
                </a:gs>
                <a:gs pos="50000">
                  <a:srgbClr val="C2D1ED"/>
                </a:gs>
                <a:gs pos="100000">
                  <a:srgbClr val="9AB5E4"/>
                </a:gs>
              </a:gsLst>
              <a:lin ang="5400000" scaled="1"/>
            </a:gradFill>
            <a:ln w="19050">
              <a:solidFill>
                <a:srgbClr val="25487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 dirty="0"/>
                <a:t>CLINICAL</a:t>
              </a:r>
              <a:br>
                <a:rPr lang="en-US" sz="1400" b="1" dirty="0"/>
              </a:br>
              <a:r>
                <a:rPr lang="en-US" sz="1400" b="1" dirty="0"/>
                <a:t>GUIDELINES</a:t>
              </a:r>
            </a:p>
          </p:txBody>
        </p:sp>
        <p:sp>
          <p:nvSpPr>
            <p:cNvPr id="20488" name="Oval 18"/>
            <p:cNvSpPr>
              <a:spLocks noChangeArrowheads="1"/>
            </p:cNvSpPr>
            <p:nvPr/>
          </p:nvSpPr>
          <p:spPr bwMode="auto">
            <a:xfrm>
              <a:off x="1935" y="3780"/>
              <a:ext cx="1824" cy="408"/>
            </a:xfrm>
            <a:prstGeom prst="ellipse">
              <a:avLst/>
            </a:prstGeom>
            <a:gradFill rotWithShape="1">
              <a:gsLst>
                <a:gs pos="0">
                  <a:srgbClr val="E1E8F5"/>
                </a:gs>
                <a:gs pos="50000">
                  <a:srgbClr val="C2D1ED"/>
                </a:gs>
                <a:gs pos="100000">
                  <a:srgbClr val="9AB5E4"/>
                </a:gs>
              </a:gsLst>
              <a:lin ang="5400000" scaled="1"/>
            </a:gradFill>
            <a:ln w="9525">
              <a:solidFill>
                <a:srgbClr val="25487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b="1" dirty="0"/>
                <a:t>CONDITIONAL COVERAGE</a:t>
              </a:r>
            </a:p>
          </p:txBody>
        </p:sp>
        <p:sp>
          <p:nvSpPr>
            <p:cNvPr id="22" name="AutoShape 19"/>
            <p:cNvSpPr>
              <a:spLocks noChangeArrowheads="1"/>
            </p:cNvSpPr>
            <p:nvPr/>
          </p:nvSpPr>
          <p:spPr bwMode="auto">
            <a:xfrm>
              <a:off x="4176" y="2832"/>
              <a:ext cx="928" cy="928"/>
            </a:xfrm>
            <a:prstGeom prst="diamond">
              <a:avLst/>
            </a:prstGeom>
            <a:gradFill flip="none" rotWithShape="1">
              <a:gsLst>
                <a:gs pos="0">
                  <a:srgbClr val="4F81BD">
                    <a:tint val="66000"/>
                    <a:satMod val="16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25487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200" b="1" dirty="0"/>
                <a:t>COVERAGE</a:t>
              </a:r>
              <a:br>
                <a:rPr lang="en-US" sz="1200" b="1" dirty="0"/>
              </a:br>
              <a:r>
                <a:rPr lang="en-US" sz="1200" b="1" dirty="0"/>
                <a:t>DECISION</a:t>
              </a:r>
              <a:br>
                <a:rPr lang="en-US" sz="1200" b="1" dirty="0"/>
              </a:br>
              <a:r>
                <a:rPr lang="en-US" sz="1200" b="1" dirty="0"/>
                <a:t>MAKING</a:t>
              </a:r>
            </a:p>
          </p:txBody>
        </p:sp>
        <p:sp>
          <p:nvSpPr>
            <p:cNvPr id="23" name="AutoShape 20"/>
            <p:cNvSpPr>
              <a:spLocks noChangeArrowheads="1"/>
            </p:cNvSpPr>
            <p:nvPr/>
          </p:nvSpPr>
          <p:spPr bwMode="auto">
            <a:xfrm>
              <a:off x="2392" y="2840"/>
              <a:ext cx="928" cy="928"/>
            </a:xfrm>
            <a:prstGeom prst="diamond">
              <a:avLst/>
            </a:prstGeom>
            <a:gradFill flip="none" rotWithShape="1">
              <a:gsLst>
                <a:gs pos="0">
                  <a:srgbClr val="4F81BD">
                    <a:tint val="66000"/>
                    <a:satMod val="16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25487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200" b="1" dirty="0"/>
                <a:t>PATIENT</a:t>
              </a:r>
              <a:br>
                <a:rPr lang="en-US" sz="1200" b="1" dirty="0"/>
              </a:br>
              <a:r>
                <a:rPr lang="en-US" sz="1200" b="1" dirty="0"/>
                <a:t>LEVEL</a:t>
              </a:r>
              <a:br>
                <a:rPr lang="en-US" sz="1200" b="1" dirty="0"/>
              </a:br>
              <a:r>
                <a:rPr lang="en-US" sz="1200" b="1" dirty="0"/>
                <a:t>DECISION</a:t>
              </a:r>
              <a:br>
                <a:rPr lang="en-US" sz="1200" b="1" dirty="0"/>
              </a:br>
              <a:r>
                <a:rPr lang="en-US" sz="1200" b="1" dirty="0"/>
                <a:t>MAKING</a:t>
              </a:r>
            </a:p>
          </p:txBody>
        </p:sp>
        <p:sp>
          <p:nvSpPr>
            <p:cNvPr id="20495" name="Line 21"/>
            <p:cNvSpPr>
              <a:spLocks noChangeShapeType="1"/>
            </p:cNvSpPr>
            <p:nvPr/>
          </p:nvSpPr>
          <p:spPr bwMode="auto">
            <a:xfrm>
              <a:off x="2848" y="2152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496" name="Line 22"/>
            <p:cNvSpPr>
              <a:spLocks noChangeShapeType="1"/>
            </p:cNvSpPr>
            <p:nvPr/>
          </p:nvSpPr>
          <p:spPr bwMode="auto">
            <a:xfrm>
              <a:off x="2856" y="2704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497" name="Line 23"/>
            <p:cNvSpPr>
              <a:spLocks noChangeShapeType="1"/>
            </p:cNvSpPr>
            <p:nvPr/>
          </p:nvSpPr>
          <p:spPr bwMode="auto">
            <a:xfrm flipH="1">
              <a:off x="3568" y="2232"/>
              <a:ext cx="328" cy="3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498" name="Line 24"/>
            <p:cNvSpPr>
              <a:spLocks noChangeShapeType="1"/>
            </p:cNvSpPr>
            <p:nvPr/>
          </p:nvSpPr>
          <p:spPr bwMode="auto">
            <a:xfrm>
              <a:off x="4640" y="2232"/>
              <a:ext cx="0" cy="6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499" name="Line 25"/>
            <p:cNvSpPr>
              <a:spLocks noChangeShapeType="1"/>
            </p:cNvSpPr>
            <p:nvPr/>
          </p:nvSpPr>
          <p:spPr bwMode="auto">
            <a:xfrm flipH="1">
              <a:off x="3320" y="3304"/>
              <a:ext cx="8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500" name="Line 26"/>
            <p:cNvSpPr>
              <a:spLocks noChangeShapeType="1"/>
            </p:cNvSpPr>
            <p:nvPr/>
          </p:nvSpPr>
          <p:spPr bwMode="auto">
            <a:xfrm flipH="1">
              <a:off x="3735" y="3544"/>
              <a:ext cx="673" cy="4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501" name="Line 27"/>
            <p:cNvSpPr>
              <a:spLocks noChangeShapeType="1"/>
            </p:cNvSpPr>
            <p:nvPr/>
          </p:nvSpPr>
          <p:spPr bwMode="auto">
            <a:xfrm flipH="1" flipV="1">
              <a:off x="1104" y="2224"/>
              <a:ext cx="831" cy="17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Structure of HTA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05000"/>
            <a:ext cx="7772400" cy="4343400"/>
          </a:xfrm>
        </p:spPr>
        <p:txBody>
          <a:bodyPr/>
          <a:lstStyle/>
          <a:p>
            <a:r>
              <a:rPr lang="en-US" dirty="0" smtClean="0"/>
              <a:t>Explicit and relevant goal and scope.  </a:t>
            </a:r>
          </a:p>
          <a:p>
            <a:r>
              <a:rPr lang="en-US" dirty="0" smtClean="0"/>
              <a:t>Should be transparent and unbiased.</a:t>
            </a:r>
          </a:p>
          <a:p>
            <a:r>
              <a:rPr lang="en-US" dirty="0" smtClean="0"/>
              <a:t>Include all relevant technologies</a:t>
            </a:r>
          </a:p>
          <a:p>
            <a:r>
              <a:rPr lang="en-US" dirty="0" smtClean="0"/>
              <a:t>Clear system for setting priorities of HTA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6248400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Drummond et al. International Journal of  Technology Assessment in Health Care, 24:3 (2008), 244-258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Methods of HTA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7772400" cy="4572000"/>
          </a:xfrm>
        </p:spPr>
        <p:txBody>
          <a:bodyPr/>
          <a:lstStyle/>
          <a:p>
            <a:r>
              <a:rPr lang="en-US" dirty="0" smtClean="0"/>
              <a:t>Robust methods for assessing costs and benefits</a:t>
            </a:r>
          </a:p>
          <a:p>
            <a:r>
              <a:rPr lang="en-US" dirty="0" smtClean="0"/>
              <a:t>Consider a wide range of evidence and outcomes</a:t>
            </a:r>
          </a:p>
          <a:p>
            <a:r>
              <a:rPr lang="en-US" dirty="0" smtClean="0"/>
              <a:t>Use appropriate perspective</a:t>
            </a:r>
          </a:p>
          <a:p>
            <a:r>
              <a:rPr lang="en-US" dirty="0" smtClean="0"/>
              <a:t>Extensive sensitivity analysis to explicitly characterize uncertainty.</a:t>
            </a:r>
          </a:p>
          <a:p>
            <a:r>
              <a:rPr lang="en-US" dirty="0" smtClean="0"/>
              <a:t>Consider and address issues of generalizability and transferability.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6096000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Drummond et al. International Journal of  Technology Assessment in Health Care, 24:3 (2008), 244-258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Process for Conducting HTA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7772400" cy="4191000"/>
          </a:xfrm>
        </p:spPr>
        <p:txBody>
          <a:bodyPr/>
          <a:lstStyle/>
          <a:p>
            <a:r>
              <a:rPr lang="en-US" dirty="0" smtClean="0"/>
              <a:t>Active engagement of all stakeholders</a:t>
            </a:r>
          </a:p>
          <a:p>
            <a:r>
              <a:rPr lang="en-US" dirty="0" smtClean="0"/>
              <a:t>Seek all available data</a:t>
            </a:r>
          </a:p>
          <a:p>
            <a:r>
              <a:rPr lang="en-US" dirty="0" smtClean="0"/>
              <a:t>Monitor implementation of HTA findings and recommendations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6324600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Drummond et al. International Journal of  Technology Assessment in Health Care, 24:3 (2008), 244-258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Use of HTA in Decision-Making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905000"/>
            <a:ext cx="7772400" cy="4572000"/>
          </a:xfrm>
        </p:spPr>
        <p:txBody>
          <a:bodyPr/>
          <a:lstStyle/>
          <a:p>
            <a:r>
              <a:rPr lang="en-US" dirty="0" smtClean="0"/>
              <a:t>Should be timely</a:t>
            </a:r>
          </a:p>
          <a:p>
            <a:r>
              <a:rPr lang="en-US" dirty="0" smtClean="0"/>
              <a:t>Findings and recommendations need be appropriately communicated to decision makers and stakeholders.</a:t>
            </a:r>
          </a:p>
          <a:p>
            <a:r>
              <a:rPr lang="en-US" dirty="0" smtClean="0"/>
              <a:t>Transparency and clear definition of the link between HTA findings and decision making process. 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143000" y="6172200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Drummond et al. International Journal of  Technology Assessment in Health Care, 24:3 (2008), 244-258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Equity.thmx</Template>
  <TotalTime>2490</TotalTime>
  <Words>1269</Words>
  <Application>Microsoft Macintosh PowerPoint</Application>
  <PresentationFormat>On-screen Show (4:3)</PresentationFormat>
  <Paragraphs>236</Paragraphs>
  <Slides>15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Equity</vt:lpstr>
      <vt:lpstr>HTA Country Framework</vt:lpstr>
      <vt:lpstr>   Presentation Outline</vt:lpstr>
      <vt:lpstr>HTA Definition</vt:lpstr>
      <vt:lpstr>What is Health Technology Assessment?</vt:lpstr>
      <vt:lpstr> EBM versus CER versus HTA </vt:lpstr>
      <vt:lpstr>Structure of HTA Programs</vt:lpstr>
      <vt:lpstr>Methods of HTA</vt:lpstr>
      <vt:lpstr>Process for Conducting HTA</vt:lpstr>
      <vt:lpstr>Use of HTA in Decision-Making</vt:lpstr>
      <vt:lpstr>Systematic  Review &amp; Expert Consultation on use of HTA in Eight European Countries </vt:lpstr>
      <vt:lpstr>Main Components and Sub-components of the Analytical Framework Applied</vt:lpstr>
      <vt:lpstr>Systematic  Review &amp; Expert Consultation on use of HTA in Eight European Countries </vt:lpstr>
      <vt:lpstr>Responsibilities and Structure of National HTA agencies</vt:lpstr>
      <vt:lpstr>Benefits of Well Structured HTA Program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 to Oncology Drugs in Saudi Arabia</dc:title>
  <dc:creator>Dr. Abdulaziz Alsaggabi</dc:creator>
  <cp:lastModifiedBy>Dr. Abdulaziz Alsaggabi</cp:lastModifiedBy>
  <cp:revision>221</cp:revision>
  <dcterms:created xsi:type="dcterms:W3CDTF">2018-09-17T03:41:21Z</dcterms:created>
  <dcterms:modified xsi:type="dcterms:W3CDTF">2018-09-17T06:06:15Z</dcterms:modified>
</cp:coreProperties>
</file>