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20" r:id="rId2"/>
    <p:sldMasterId id="2147484018" r:id="rId3"/>
    <p:sldMasterId id="2147484137" r:id="rId4"/>
    <p:sldMasterId id="2147484145" r:id="rId5"/>
  </p:sldMasterIdLst>
  <p:notesMasterIdLst>
    <p:notesMasterId r:id="rId15"/>
  </p:notesMasterIdLst>
  <p:sldIdLst>
    <p:sldId id="661" r:id="rId6"/>
    <p:sldId id="669" r:id="rId7"/>
    <p:sldId id="670" r:id="rId8"/>
    <p:sldId id="636" r:id="rId9"/>
    <p:sldId id="662" r:id="rId10"/>
    <p:sldId id="665" r:id="rId11"/>
    <p:sldId id="672" r:id="rId12"/>
    <p:sldId id="671" r:id="rId13"/>
    <p:sldId id="539" r:id="rId14"/>
  </p:sldIdLst>
  <p:sldSz cx="9144000" cy="6858000" type="screen4x3"/>
  <p:notesSz cx="6805613" cy="99441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bborn, Ansgar {MGPB~Basel}" initials="A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6" autoAdjust="0"/>
    <p:restoredTop sz="89943" autoAdjust="0"/>
  </p:normalViewPr>
  <p:slideViewPr>
    <p:cSldViewPr>
      <p:cViewPr varScale="1">
        <p:scale>
          <a:sx n="76" d="100"/>
          <a:sy n="76" d="100"/>
        </p:scale>
        <p:origin x="-156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AC406-A156-4231-8223-B8DD0B574478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8EABF-AFEE-402D-B7F1-FDD98878F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93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9D0CB37-C07F-407F-9BFA-386200C72FD1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3766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80"/>
            <a:ext cx="4040188" cy="37023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9" y="2174880"/>
            <a:ext cx="4041775" cy="37023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bildnummer 5"/>
          <p:cNvSpPr>
            <a:spLocks noGrp="1" noChangeAspect="1"/>
          </p:cNvSpPr>
          <p:nvPr>
            <p:ph type="sldNum" sz="quarter" idx="10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723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52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357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76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604222"/>
          </a:xfrm>
        </p:spPr>
        <p:txBody>
          <a:bodyPr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4421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545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993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06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34908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198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602634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602634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94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3" hasCustomPrompt="1"/>
          </p:nvPr>
        </p:nvSpPr>
        <p:spPr>
          <a:xfrm>
            <a:off x="1835695" y="1844699"/>
            <a:ext cx="7308305" cy="648221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anchor="ctr" anchorCtr="0">
            <a:normAutofit/>
          </a:bodyPr>
          <a:lstStyle>
            <a:lvl1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här för att skriva in namn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4" hasCustomPrompt="1"/>
          </p:nvPr>
        </p:nvSpPr>
        <p:spPr>
          <a:xfrm>
            <a:off x="1835150" y="2636839"/>
            <a:ext cx="7308850" cy="1944687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anchor="ctr" anchorCtr="0">
            <a:normAutofit/>
          </a:bodyPr>
          <a:lstStyle>
            <a:lvl1pPr>
              <a:defRPr sz="2200" baseline="0"/>
            </a:lvl1pPr>
          </a:lstStyle>
          <a:p>
            <a:pPr lvl="0"/>
            <a:r>
              <a:rPr lang="sv-SE" dirty="0"/>
              <a:t>Klicka här för att skriva in kontaktuppgifter</a:t>
            </a:r>
          </a:p>
        </p:txBody>
      </p:sp>
      <p:sp>
        <p:nvSpPr>
          <p:cNvPr id="5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9154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70" name="shpGridNormal" hidden="1"/>
          <p:cNvGrpSpPr>
            <a:grpSpLocks/>
          </p:cNvGrpSpPr>
          <p:nvPr userDrawn="1"/>
        </p:nvGrpSpPr>
        <p:grpSpPr bwMode="auto">
          <a:xfrm>
            <a:off x="397120" y="514350"/>
            <a:ext cx="8354157" cy="5764213"/>
            <a:chOff x="271" y="324"/>
            <a:chExt cx="5701" cy="3631"/>
          </a:xfrm>
        </p:grpSpPr>
        <p:sp>
          <p:nvSpPr>
            <p:cNvPr id="94266" name="shpGridTitle" hidden="1"/>
            <p:cNvSpPr>
              <a:spLocks noChangeArrowheads="1"/>
            </p:cNvSpPr>
            <p:nvPr userDrawn="1"/>
          </p:nvSpPr>
          <p:spPr bwMode="auto">
            <a:xfrm>
              <a:off x="271" y="324"/>
              <a:ext cx="5701" cy="771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fr-CH" sz="2400">
                <a:solidFill>
                  <a:prstClr val="black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94268" name="shpGridMain" hidden="1"/>
            <p:cNvSpPr>
              <a:spLocks noChangeArrowheads="1"/>
            </p:cNvSpPr>
            <p:nvPr userDrawn="1"/>
          </p:nvSpPr>
          <p:spPr bwMode="auto">
            <a:xfrm>
              <a:off x="271" y="1179"/>
              <a:ext cx="5701" cy="2776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fr-CH" sz="2400">
                <a:solidFill>
                  <a:prstClr val="black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sp>
        <p:nvSpPr>
          <p:cNvPr id="94242" name="shpTitleLine"/>
          <p:cNvSpPr>
            <a:spLocks noChangeShapeType="1"/>
          </p:cNvSpPr>
          <p:nvPr/>
        </p:nvSpPr>
        <p:spPr bwMode="auto">
          <a:xfrm>
            <a:off x="0" y="1738313"/>
            <a:ext cx="8160727" cy="0"/>
          </a:xfrm>
          <a:prstGeom prst="line">
            <a:avLst/>
          </a:prstGeom>
          <a:noFill/>
          <a:ln w="12700">
            <a:solidFill>
              <a:srgbClr val="3A753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pl-PL" dirty="0">
              <a:solidFill>
                <a:prstClr val="black"/>
              </a:solidFill>
              <a:latin typeface="Arial" panose="020B0604020202020204" pitchFamily="34" charset="0"/>
              <a:cs typeface="Arial" charset="0"/>
            </a:endParaRPr>
          </a:p>
        </p:txBody>
      </p:sp>
      <p:sp>
        <p:nvSpPr>
          <p:cNvPr id="94230" name="shpPlaceholderTitle"/>
          <p:cNvSpPr>
            <a:spLocks noGrp="1" noChangeArrowheads="1"/>
          </p:cNvSpPr>
          <p:nvPr>
            <p:ph type="ctrTitle"/>
          </p:nvPr>
        </p:nvSpPr>
        <p:spPr>
          <a:xfrm>
            <a:off x="383931" y="2601913"/>
            <a:ext cx="8376138" cy="1008062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fr-CH" noProof="0" smtClean="0"/>
              <a:t>Click to edit Master title style</a:t>
            </a:r>
          </a:p>
        </p:txBody>
      </p:sp>
      <p:sp>
        <p:nvSpPr>
          <p:cNvPr id="94231" name="shpPlaceholderMain"/>
          <p:cNvSpPr>
            <a:spLocks noGrp="1" noChangeArrowheads="1"/>
          </p:cNvSpPr>
          <p:nvPr>
            <p:ph type="subTitle" idx="1"/>
          </p:nvPr>
        </p:nvSpPr>
        <p:spPr>
          <a:xfrm>
            <a:off x="398585" y="3644901"/>
            <a:ext cx="8361485" cy="576263"/>
          </a:xfrm>
        </p:spPr>
        <p:txBody>
          <a:bodyPr/>
          <a:lstStyle>
            <a:lvl1pPr marL="0" indent="0">
              <a:buFontTx/>
              <a:buNone/>
              <a:defRPr sz="3300" b="1" i="1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fr-CH" noProof="0" dirty="0" smtClean="0"/>
              <a:t>Click to </a:t>
            </a:r>
            <a:r>
              <a:rPr lang="fr-CH" noProof="0" dirty="0" err="1" smtClean="0"/>
              <a:t>edit</a:t>
            </a:r>
            <a:r>
              <a:rPr lang="fr-CH" noProof="0" dirty="0" smtClean="0"/>
              <a:t> Master </a:t>
            </a:r>
            <a:r>
              <a:rPr lang="fr-CH" noProof="0" dirty="0" err="1" smtClean="0"/>
              <a:t>subtitle</a:t>
            </a:r>
            <a:r>
              <a:rPr lang="fr-CH" noProof="0" dirty="0" smtClean="0"/>
              <a:t> style</a:t>
            </a:r>
          </a:p>
        </p:txBody>
      </p:sp>
      <p:sp>
        <p:nvSpPr>
          <p:cNvPr id="94263" name="shpLogoBackground"/>
          <p:cNvSpPr>
            <a:spLocks noChangeArrowheads="1"/>
          </p:cNvSpPr>
          <p:nvPr userDrawn="1"/>
        </p:nvSpPr>
        <p:spPr bwMode="white">
          <a:xfrm>
            <a:off x="7702550" y="115888"/>
            <a:ext cx="1062403" cy="865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de-CH" dirty="0">
              <a:solidFill>
                <a:prstClr val="black"/>
              </a:solidFill>
              <a:latin typeface="Arial" panose="020B0604020202020204" pitchFamily="34" charset="0"/>
              <a:cs typeface="Arial" charset="0"/>
            </a:endParaRPr>
          </a:p>
        </p:txBody>
      </p:sp>
      <p:pic>
        <p:nvPicPr>
          <p:cNvPr id="4" name="shpLogoPicDark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919720" y="180340"/>
            <a:ext cx="979170" cy="6553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14" y="986197"/>
            <a:ext cx="19086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857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pos="249">
          <p15:clr>
            <a:srgbClr val="FBAE40"/>
          </p15:clr>
        </p15:guide>
        <p15:guide id="2" orient="horz" pos="618">
          <p15:clr>
            <a:srgbClr val="FBAE40"/>
          </p15:clr>
        </p15:guide>
        <p15:guide id="3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7126" y="1806575"/>
            <a:ext cx="4106008" cy="447198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836" y="1806575"/>
            <a:ext cx="4107473" cy="447198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94CC5-D166-4134-A059-F2903614B877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8653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pl-P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1113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0126" y="6488287"/>
            <a:ext cx="4141873" cy="319087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Reference holder</a:t>
            </a:r>
            <a:endParaRPr lang="en-GB" dirty="0"/>
          </a:p>
        </p:txBody>
      </p:sp>
      <p:sp>
        <p:nvSpPr>
          <p:cNvPr id="9" name="shpPlaceholderNumb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416" y="6619701"/>
            <a:ext cx="434861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fld id="{0FBB20A0-29A2-4F03-9BB9-2B9F07088D5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571999" y="6488287"/>
            <a:ext cx="3749042" cy="319087"/>
          </a:xfrm>
        </p:spPr>
        <p:txBody>
          <a:bodyPr anchor="b"/>
          <a:lstStyle>
            <a:lvl1pPr marL="0" indent="0" algn="r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Document  Classification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6750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7120" y="1806575"/>
            <a:ext cx="4106008" cy="4471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804" y="1806575"/>
            <a:ext cx="4107473" cy="4471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8" name="shpPlaceholderNumb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416" y="6619701"/>
            <a:ext cx="434861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fld id="{0FBB20A0-29A2-4F03-9BB9-2B9F07088D5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0126" y="6488287"/>
            <a:ext cx="4141873" cy="319087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Reference holder</a:t>
            </a:r>
            <a:endParaRPr lang="en-GB" dirty="0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571999" y="6488287"/>
            <a:ext cx="3749042" cy="319087"/>
          </a:xfrm>
        </p:spPr>
        <p:txBody>
          <a:bodyPr anchor="b"/>
          <a:lstStyle>
            <a:lvl1pPr marL="0" indent="0" algn="r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Document  Classification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152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10" name="shpPlaceholderNumber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316416" y="6619701"/>
            <a:ext cx="434861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fld id="{0FBB20A0-29A2-4F03-9BB9-2B9F07088D5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0126" y="6488287"/>
            <a:ext cx="4141873" cy="319087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Reference holder</a:t>
            </a:r>
            <a:endParaRPr lang="en-GB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4571999" y="6488287"/>
            <a:ext cx="3749042" cy="319087"/>
          </a:xfrm>
        </p:spPr>
        <p:txBody>
          <a:bodyPr anchor="b"/>
          <a:lstStyle>
            <a:lvl1pPr marL="0" indent="0" algn="r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Document  Classification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449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6" name="shpPlaceholderNumb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416" y="6619701"/>
            <a:ext cx="434861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fld id="{0FBB20A0-29A2-4F03-9BB9-2B9F07088D5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0126" y="6488287"/>
            <a:ext cx="4141873" cy="319087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Reference holder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571999" y="6488287"/>
            <a:ext cx="3749042" cy="319087"/>
          </a:xfrm>
        </p:spPr>
        <p:txBody>
          <a:bodyPr anchor="b"/>
          <a:lstStyle>
            <a:lvl1pPr marL="0" indent="0" algn="r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Document  Classification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0160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pPlaceholderNumb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416" y="6619701"/>
            <a:ext cx="434861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fld id="{0FBB20A0-29A2-4F03-9BB9-2B9F07088D5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0126" y="6488287"/>
            <a:ext cx="4141873" cy="319087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Reference holder</a:t>
            </a:r>
            <a:endParaRPr lang="en-GB" dirty="0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571999" y="6488287"/>
            <a:ext cx="3749042" cy="319087"/>
          </a:xfrm>
        </p:spPr>
        <p:txBody>
          <a:bodyPr anchor="b"/>
          <a:lstStyle>
            <a:lvl1pPr marL="0" indent="0" algn="r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Document  Classification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26449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ng now.....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pPlaceholderNumb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416" y="6619701"/>
            <a:ext cx="434861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</a:defRPr>
            </a:lvl1pPr>
          </a:lstStyle>
          <a:p>
            <a:fld id="{0FBB20A0-29A2-4F03-9BB9-2B9F07088D5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0126" y="6488287"/>
            <a:ext cx="4141873" cy="319087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Reference holder</a:t>
            </a:r>
            <a:endParaRPr lang="en-GB" dirty="0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571999" y="6488287"/>
            <a:ext cx="3749042" cy="319087"/>
          </a:xfrm>
        </p:spPr>
        <p:txBody>
          <a:bodyPr anchor="b"/>
          <a:lstStyle>
            <a:lvl1pPr marL="0" indent="0" algn="r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 smtClean="0"/>
              <a:t>Document  Classification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 userDrawn="1"/>
        </p:nvSpPr>
        <p:spPr bwMode="auto">
          <a:xfrm>
            <a:off x="0" y="2924944"/>
            <a:ext cx="91440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285750" indent="-285750" algn="l" rtl="0" eaLnBrk="0" fontAlgn="base" hangingPunct="0">
              <a:spcBef>
                <a:spcPct val="75000"/>
              </a:spcBef>
              <a:spcAft>
                <a:spcPct val="0"/>
              </a:spcAft>
              <a:buClr>
                <a:srgbClr val="1F5493"/>
              </a:buClr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238" indent="-287338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1F5493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2pPr>
            <a:lvl3pPr marL="952500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F5493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268413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F5493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1582738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F5493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  <a:lvl6pPr marL="2652713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3109913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567113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4024313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en-US" sz="4500" b="1" i="1" kern="0" dirty="0" smtClean="0">
                <a:solidFill>
                  <a:srgbClr val="0082DA"/>
                </a:solidFill>
                <a:latin typeface="Times New Roman" panose="02020603050405020304" pitchFamily="18" charset="0"/>
              </a:rPr>
              <a:t>Doing now what patients need next</a:t>
            </a:r>
            <a:endParaRPr lang="en-US" sz="4500" b="1" kern="0" dirty="0">
              <a:solidFill>
                <a:srgbClr val="0082DA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2475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32AB4-61FB-4062-9E20-33DD6EC6477C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404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7121" y="1806575"/>
            <a:ext cx="4106008" cy="4471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804" y="1806575"/>
            <a:ext cx="4107473" cy="4471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l-PL"/>
          </a:p>
        </p:txBody>
      </p:sp>
      <p:sp>
        <p:nvSpPr>
          <p:cNvPr id="5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45B92-9666-4195-B6E1-FD81DD2D83C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896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>
              <a:solidFill>
                <a:prstClr val="black"/>
              </a:solidFill>
            </a:endParaRPr>
          </a:p>
        </p:txBody>
      </p:sp>
      <p:sp>
        <p:nvSpPr>
          <p:cNvPr id="3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0342F-4707-4ACB-BB8E-0B0FA1ABBC4B}" type="slidenum">
              <a:rPr lang="en-US" altLang="de-DE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de-D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85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l-PL" dirty="0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C92088-0FD8-4FA1-ACE5-BBE924B2CB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38271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l-PL" dirty="0"/>
          </a:p>
        </p:txBody>
      </p:sp>
      <p:sp>
        <p:nvSpPr>
          <p:cNvPr id="3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81A95-6EAB-453D-8EA7-D02DEFB04AF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1529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1232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7554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58931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1476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734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3" name="shpLogoPicDark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7920116" y="180975"/>
            <a:ext cx="979487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0927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4936" y="-27384"/>
            <a:ext cx="9148935" cy="2520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shpLogoPicDark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7920116" y="180975"/>
            <a:ext cx="979487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1261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hpGridNormal" hidden="1"/>
          <p:cNvGrpSpPr>
            <a:grpSpLocks/>
          </p:cNvGrpSpPr>
          <p:nvPr userDrawn="1"/>
        </p:nvGrpSpPr>
        <p:grpSpPr bwMode="auto">
          <a:xfrm>
            <a:off x="396887" y="514399"/>
            <a:ext cx="8355013" cy="5764213"/>
            <a:chOff x="271" y="324"/>
            <a:chExt cx="5701" cy="3631"/>
          </a:xfrm>
        </p:grpSpPr>
        <p:sp>
          <p:nvSpPr>
            <p:cNvPr id="5" name="shpGridTitle" hidden="1"/>
            <p:cNvSpPr>
              <a:spLocks noChangeArrowheads="1"/>
            </p:cNvSpPr>
            <p:nvPr userDrawn="1"/>
          </p:nvSpPr>
          <p:spPr bwMode="auto">
            <a:xfrm>
              <a:off x="271" y="324"/>
              <a:ext cx="5701" cy="771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fr-CH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shpGridMain" hidden="1"/>
            <p:cNvSpPr>
              <a:spLocks noChangeArrowheads="1"/>
            </p:cNvSpPr>
            <p:nvPr userDrawn="1"/>
          </p:nvSpPr>
          <p:spPr bwMode="auto">
            <a:xfrm>
              <a:off x="271" y="1179"/>
              <a:ext cx="5701" cy="2776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fr-CH" alt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shpLogoBackground"/>
          <p:cNvSpPr>
            <a:spLocks noChangeArrowheads="1"/>
          </p:cNvSpPr>
          <p:nvPr userDrawn="1"/>
        </p:nvSpPr>
        <p:spPr bwMode="white">
          <a:xfrm>
            <a:off x="7766084" y="115936"/>
            <a:ext cx="1063625" cy="865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de-CH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shpLogoPicDark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8004175" y="180975"/>
            <a:ext cx="903288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31" name="shpPlaceholderMain"/>
          <p:cNvSpPr>
            <a:spLocks noGrp="1" noChangeArrowheads="1"/>
          </p:cNvSpPr>
          <p:nvPr>
            <p:ph type="subTitle" idx="1"/>
          </p:nvPr>
        </p:nvSpPr>
        <p:spPr>
          <a:xfrm>
            <a:off x="398673" y="3644906"/>
            <a:ext cx="8361485" cy="576263"/>
          </a:xfrm>
        </p:spPr>
        <p:txBody>
          <a:bodyPr/>
          <a:lstStyle>
            <a:lvl1pPr marL="0" indent="0">
              <a:buFontTx/>
              <a:buNone/>
              <a:defRPr sz="3300" b="1" i="1">
                <a:latin typeface="Times New Roman" pitchFamily="18" charset="0"/>
              </a:defRPr>
            </a:lvl1pPr>
          </a:lstStyle>
          <a:p>
            <a:pPr lvl="0"/>
            <a:r>
              <a:rPr lang="fr-CH" noProof="0" dirty="0"/>
              <a:t>Click to </a:t>
            </a:r>
            <a:r>
              <a:rPr lang="fr-CH" noProof="0" dirty="0" err="1"/>
              <a:t>edit</a:t>
            </a:r>
            <a:r>
              <a:rPr lang="fr-CH" noProof="0" dirty="0"/>
              <a:t> Master </a:t>
            </a:r>
            <a:r>
              <a:rPr lang="fr-CH" noProof="0" dirty="0" err="1"/>
              <a:t>subtitle</a:t>
            </a:r>
            <a:r>
              <a:rPr lang="fr-CH" noProof="0" dirty="0"/>
              <a:t> style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Foliennummernplatzhalt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F06D000-DC18-494B-B431-DB41E3B9B152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06200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9D0CB37-C07F-407F-9BFA-386200C72FD1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8537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22657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7126" y="1806575"/>
            <a:ext cx="4106008" cy="447198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836" y="1806575"/>
            <a:ext cx="4107473" cy="447198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94CC5-D166-4134-A059-F2903614B877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25739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C92088-0FD8-4FA1-ACE5-BBE924B2CB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7814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4134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7245"/>
            <a:ext cx="7772400" cy="1362075"/>
          </a:xfrm>
        </p:spPr>
        <p:txBody>
          <a:bodyPr/>
          <a:lstStyle>
            <a:lvl1pPr algn="l">
              <a:defRPr sz="4000" b="1" cap="all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D59F371-0132-49B7-A816-5D75905A1C56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422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0126" y="6488287"/>
            <a:ext cx="4141873" cy="319087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/>
              <a:t>Reference holder</a:t>
            </a:r>
            <a:endParaRPr lang="en-GB" dirty="0"/>
          </a:p>
        </p:txBody>
      </p:sp>
      <p:sp>
        <p:nvSpPr>
          <p:cNvPr id="9" name="shpPlaceholderNumb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416" y="6619701"/>
            <a:ext cx="434861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BB20A0-29A2-4F03-9BB9-2B9F07088D5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571999" y="6488287"/>
            <a:ext cx="3749042" cy="319087"/>
          </a:xfrm>
        </p:spPr>
        <p:txBody>
          <a:bodyPr anchor="b"/>
          <a:lstStyle>
            <a:lvl1pPr marL="0" indent="0" algn="r">
              <a:spcBef>
                <a:spcPts val="0"/>
              </a:spcBef>
              <a:buFontTx/>
              <a:buNone/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76250" indent="0">
              <a:buFontTx/>
              <a:buNone/>
              <a:defRPr/>
            </a:lvl2pPr>
            <a:lvl3pPr marL="954087" indent="0">
              <a:buFontTx/>
              <a:buNone/>
              <a:defRPr/>
            </a:lvl3pPr>
            <a:lvl4pPr marL="1431925" indent="0">
              <a:buFontTx/>
              <a:buNone/>
              <a:defRPr/>
            </a:lvl4pPr>
            <a:lvl5pPr marL="1909763" indent="0">
              <a:buFontTx/>
              <a:buNone/>
              <a:defRPr/>
            </a:lvl5pPr>
          </a:lstStyle>
          <a:p>
            <a:pPr lvl="0"/>
            <a:r>
              <a:rPr lang="en-GB" sz="1000" dirty="0"/>
              <a:t>Document  Classification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325714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28" y="452521"/>
            <a:ext cx="7362092" cy="1247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97165" y="1806575"/>
            <a:ext cx="8354157" cy="4471988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7129" y="6323034"/>
            <a:ext cx="8354157" cy="1936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1" hangingPunct="1">
              <a:defRPr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EA031163-59F3-4D00-8785-55F60AF185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23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835698" y="1556792"/>
            <a:ext cx="6622504" cy="1872208"/>
          </a:xfrm>
        </p:spPr>
        <p:txBody>
          <a:bodyPr lIns="180000" tIns="72000" bIns="72000" anchor="ctr" anchorCtr="0">
            <a:normAutofit/>
          </a:bodyPr>
          <a:lstStyle>
            <a:lvl1pPr>
              <a:defRPr sz="4200"/>
            </a:lvl1pPr>
          </a:lstStyle>
          <a:p>
            <a:r>
              <a:rPr lang="sv-SE" dirty="0"/>
              <a:t>Klicka här för att skriva 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835698" y="3717032"/>
            <a:ext cx="6624736" cy="1080120"/>
          </a:xfrm>
        </p:spPr>
        <p:txBody>
          <a:bodyPr lIns="180000" tIns="72000" bIns="72000" anchor="ctr" anchorCtr="0">
            <a:normAutofit/>
          </a:bodyPr>
          <a:lstStyle>
            <a:lvl1pPr marL="0" indent="0" algn="l">
              <a:buNone/>
              <a:defRPr sz="3200">
                <a:solidFill>
                  <a:srgbClr val="000015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skriva</a:t>
            </a:r>
          </a:p>
        </p:txBody>
      </p:sp>
      <p:sp>
        <p:nvSpPr>
          <p:cNvPr id="5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613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3305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18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24"/>
            <a:ext cx="7772400" cy="1362075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157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9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9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63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4.w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6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pPlaceholderTitle"/>
          <p:cNvSpPr>
            <a:spLocks noGrp="1" noChangeArrowheads="1"/>
          </p:cNvSpPr>
          <p:nvPr>
            <p:ph type="title"/>
          </p:nvPr>
        </p:nvSpPr>
        <p:spPr bwMode="auto">
          <a:xfrm>
            <a:off x="388942" y="452485"/>
            <a:ext cx="7366000" cy="130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dirty="0" smtClean="0"/>
              <a:t>Click to edit Master title style</a:t>
            </a:r>
          </a:p>
        </p:txBody>
      </p:sp>
      <p:sp>
        <p:nvSpPr>
          <p:cNvPr id="1027" name="shpPlaceholderMain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6887" y="1806575"/>
            <a:ext cx="8355013" cy="447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dirty="0" smtClean="0"/>
              <a:t>Click to edit Master text styles</a:t>
            </a:r>
          </a:p>
          <a:p>
            <a:pPr lvl="1"/>
            <a:r>
              <a:rPr lang="en-US" altLang="de-DE" dirty="0" smtClean="0"/>
              <a:t>Second level</a:t>
            </a:r>
          </a:p>
          <a:p>
            <a:pPr lvl="2"/>
            <a:r>
              <a:rPr lang="en-US" altLang="de-DE" dirty="0" smtClean="0"/>
              <a:t>Third level</a:t>
            </a:r>
          </a:p>
          <a:p>
            <a:pPr lvl="3"/>
            <a:r>
              <a:rPr lang="en-US" altLang="de-DE" dirty="0" smtClean="0"/>
              <a:t>Fourth level</a:t>
            </a:r>
          </a:p>
          <a:p>
            <a:pPr lvl="4"/>
            <a:r>
              <a:rPr lang="en-US" altLang="de-DE" dirty="0" smtClean="0"/>
              <a:t>Fifth level</a:t>
            </a:r>
          </a:p>
        </p:txBody>
      </p:sp>
      <p:grpSp>
        <p:nvGrpSpPr>
          <p:cNvPr id="1028" name="shpGridNormal" hidden="1"/>
          <p:cNvGrpSpPr>
            <a:grpSpLocks/>
          </p:cNvGrpSpPr>
          <p:nvPr userDrawn="1"/>
        </p:nvGrpSpPr>
        <p:grpSpPr bwMode="auto">
          <a:xfrm>
            <a:off x="396887" y="514350"/>
            <a:ext cx="8355013" cy="6005513"/>
            <a:chOff x="271" y="324"/>
            <a:chExt cx="5701" cy="3783"/>
          </a:xfrm>
        </p:grpSpPr>
        <p:sp>
          <p:nvSpPr>
            <p:cNvPr id="1033" name="shpGridTitle" hidden="1"/>
            <p:cNvSpPr>
              <a:spLocks noChangeArrowheads="1"/>
            </p:cNvSpPr>
            <p:nvPr userDrawn="1"/>
          </p:nvSpPr>
          <p:spPr bwMode="auto">
            <a:xfrm>
              <a:off x="271" y="324"/>
              <a:ext cx="5701" cy="771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de-DE" altLang="de-DE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4" name="shpGridMain" hidden="1"/>
            <p:cNvSpPr>
              <a:spLocks noChangeArrowheads="1"/>
            </p:cNvSpPr>
            <p:nvPr userDrawn="1"/>
          </p:nvSpPr>
          <p:spPr bwMode="auto">
            <a:xfrm>
              <a:off x="271" y="1179"/>
              <a:ext cx="5701" cy="2776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de-DE" altLang="de-DE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5" name="shpGridFooter" hidden="1"/>
            <p:cNvSpPr>
              <a:spLocks noChangeArrowheads="1"/>
            </p:cNvSpPr>
            <p:nvPr userDrawn="1"/>
          </p:nvSpPr>
          <p:spPr bwMode="auto">
            <a:xfrm>
              <a:off x="271" y="4005"/>
              <a:ext cx="5701" cy="102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de-DE" altLang="de-DE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31" name="shpLogoBackground"/>
          <p:cNvSpPr>
            <a:spLocks noChangeArrowheads="1"/>
          </p:cNvSpPr>
          <p:nvPr userDrawn="1"/>
        </p:nvSpPr>
        <p:spPr bwMode="white">
          <a:xfrm>
            <a:off x="7702552" y="115934"/>
            <a:ext cx="1062038" cy="865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de-DE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shpLogoPicDark"/>
          <p:cNvPicPr>
            <a:picLocks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7920116" y="180975"/>
            <a:ext cx="979487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59600" y="6458106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81A023D-8228-4DEB-AFB0-F61589325E6D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6097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4136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9pPr>
    </p:titleStyle>
    <p:bodyStyle>
      <a:lvl1pPr marL="285750" indent="-285750" algn="l" rtl="0" eaLnBrk="0" fontAlgn="base" hangingPunct="0">
        <a:spcBef>
          <a:spcPct val="75000"/>
        </a:spcBef>
        <a:spcAft>
          <a:spcPct val="0"/>
        </a:spcAft>
        <a:buSzPct val="100000"/>
        <a:buFont typeface="Arial" charset="0"/>
        <a:buChar char="•"/>
        <a:defRPr sz="20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63588" indent="-287338" algn="l" rtl="0" eaLnBrk="0" fontAlgn="base" hangingPunct="0">
        <a:spcBef>
          <a:spcPct val="3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2pPr>
      <a:lvl3pPr marL="1241425" indent="-287338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itchFamily="34" charset="0"/>
        </a:defRPr>
      </a:lvl3pPr>
      <a:lvl4pPr marL="1719263" indent="-28733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1955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6527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1099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5671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0243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0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211"/>
          <a:stretch/>
        </p:blipFill>
        <p:spPr bwMode="auto">
          <a:xfrm>
            <a:off x="1841500" y="6371338"/>
            <a:ext cx="7302500" cy="343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180000" tIns="72000" rIns="91440" bIns="7200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horz" lIns="180000" tIns="72000" rIns="91440" bIns="7200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16" cstate="print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20" y="6133275"/>
            <a:ext cx="1048236" cy="540000"/>
          </a:xfrm>
          <a:prstGeom prst="rect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</p:pic>
      <p:sp>
        <p:nvSpPr>
          <p:cNvPr id="9" name="textruta 8"/>
          <p:cNvSpPr txBox="1">
            <a:spLocks noChangeAspect="1"/>
          </p:cNvSpPr>
          <p:nvPr userDrawn="1"/>
        </p:nvSpPr>
        <p:spPr>
          <a:xfrm>
            <a:off x="1823477" y="6087435"/>
            <a:ext cx="4081054" cy="267184"/>
          </a:xfrm>
          <a:prstGeom prst="rect">
            <a:avLst/>
          </a:prstGeom>
          <a:noFill/>
        </p:spPr>
        <p:txBody>
          <a:bodyPr wrap="none" lIns="0" tIns="0" bIns="36000" rtlCol="0" anchor="b" anchorCtr="0">
            <a:spAutoFit/>
          </a:bodyPr>
          <a:lstStyle/>
          <a:p>
            <a:r>
              <a:rPr lang="sv-SE" sz="1500" cap="all" dirty="0">
                <a:solidFill>
                  <a:srgbClr val="000015"/>
                </a:solidFill>
              </a:rPr>
              <a:t>INSTITUTET FÖR HÄLSO- OCH SJUKVÅRDSEKONOMI</a:t>
            </a:r>
          </a:p>
        </p:txBody>
      </p:sp>
      <p:sp>
        <p:nvSpPr>
          <p:cNvPr id="10" name="Platshållare för bildnummer 5"/>
          <p:cNvSpPr>
            <a:spLocks noGrp="1" noChangeAspect="1"/>
          </p:cNvSpPr>
          <p:nvPr>
            <p:ph type="sldNum" sz="quarter" idx="4"/>
          </p:nvPr>
        </p:nvSpPr>
        <p:spPr>
          <a:xfrm>
            <a:off x="8676456" y="116632"/>
            <a:ext cx="333400" cy="204580"/>
          </a:xfrm>
          <a:prstGeom prst="rect">
            <a:avLst/>
          </a:prstGeom>
        </p:spPr>
        <p:txBody>
          <a:bodyPr vert="horz" lIns="0" tIns="0" rIns="91440" bIns="45720" rtlCol="0" anchor="t" anchorCtr="0"/>
          <a:lstStyle>
            <a:lvl1pPr algn="r">
              <a:defRPr sz="1200">
                <a:solidFill>
                  <a:schemeClr val="accent4"/>
                </a:solidFill>
              </a:defRPr>
            </a:lvl1pPr>
          </a:lstStyle>
          <a:p>
            <a:fld id="{43EAAF91-2164-423A-B578-5C8C3A5F5CD9}" type="slidenum">
              <a:rPr lang="sv-SE" smtClean="0">
                <a:solidFill>
                  <a:srgbClr val="000015"/>
                </a:solidFill>
              </a:rPr>
              <a:pPr/>
              <a:t>‹#›</a:t>
            </a:fld>
            <a:endParaRPr lang="sv-SE" dirty="0">
              <a:solidFill>
                <a:srgbClr val="0000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7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baseline="0">
          <a:solidFill>
            <a:srgbClr val="00001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3000" kern="1200" baseline="0">
          <a:solidFill>
            <a:srgbClr val="000015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rgbClr val="00001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rgbClr val="00001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rgbClr val="00001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 baseline="0">
          <a:solidFill>
            <a:srgbClr val="00001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" name="shpPlaceholderDate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97120" y="6323014"/>
            <a:ext cx="835415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600"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035" name="shpPlaceholderTitle"/>
          <p:cNvSpPr>
            <a:spLocks noGrp="1" noChangeArrowheads="1"/>
          </p:cNvSpPr>
          <p:nvPr>
            <p:ph type="title"/>
          </p:nvPr>
        </p:nvSpPr>
        <p:spPr bwMode="auto">
          <a:xfrm>
            <a:off x="388328" y="452439"/>
            <a:ext cx="7366000" cy="130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38" name="shpPlaceholderMain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7120" y="1806575"/>
            <a:ext cx="8354157" cy="447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41000" name="shpGridNormal" hidden="1"/>
          <p:cNvGrpSpPr>
            <a:grpSpLocks/>
          </p:cNvGrpSpPr>
          <p:nvPr userDrawn="1"/>
        </p:nvGrpSpPr>
        <p:grpSpPr bwMode="auto">
          <a:xfrm>
            <a:off x="397120" y="514350"/>
            <a:ext cx="8354157" cy="6005513"/>
            <a:chOff x="271" y="324"/>
            <a:chExt cx="5701" cy="3783"/>
          </a:xfrm>
        </p:grpSpPr>
        <p:sp>
          <p:nvSpPr>
            <p:cNvPr id="40993" name="shpGridTitle" hidden="1"/>
            <p:cNvSpPr>
              <a:spLocks noChangeArrowheads="1"/>
            </p:cNvSpPr>
            <p:nvPr userDrawn="1"/>
          </p:nvSpPr>
          <p:spPr bwMode="auto">
            <a:xfrm>
              <a:off x="271" y="324"/>
              <a:ext cx="5701" cy="771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40994" name="shpGridMain" hidden="1"/>
            <p:cNvSpPr>
              <a:spLocks noChangeArrowheads="1"/>
            </p:cNvSpPr>
            <p:nvPr userDrawn="1"/>
          </p:nvSpPr>
          <p:spPr bwMode="auto">
            <a:xfrm>
              <a:off x="271" y="1179"/>
              <a:ext cx="5701" cy="2776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40998" name="shpGridFooter" hidden="1"/>
            <p:cNvSpPr>
              <a:spLocks noChangeArrowheads="1"/>
            </p:cNvSpPr>
            <p:nvPr userDrawn="1"/>
          </p:nvSpPr>
          <p:spPr bwMode="auto">
            <a:xfrm>
              <a:off x="271" y="4005"/>
              <a:ext cx="5701" cy="102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sp>
        <p:nvSpPr>
          <p:cNvPr id="14" name="shpLogoBackground"/>
          <p:cNvSpPr>
            <a:spLocks noChangeArrowheads="1"/>
          </p:cNvSpPr>
          <p:nvPr userDrawn="1"/>
        </p:nvSpPr>
        <p:spPr bwMode="white">
          <a:xfrm>
            <a:off x="7702550" y="115888"/>
            <a:ext cx="1062404" cy="865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charset="0"/>
            </a:endParaRPr>
          </a:p>
        </p:txBody>
      </p:sp>
      <p:pic>
        <p:nvPicPr>
          <p:cNvPr id="4" name="shpLogoPicDark"/>
          <p:cNvPicPr>
            <a:picLocks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919720" y="180340"/>
            <a:ext cx="979170" cy="65532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6577200"/>
            <a:ext cx="9144000" cy="369332"/>
          </a:xfrm>
          <a:prstGeom prst="rect">
            <a:avLst/>
          </a:prstGeom>
          <a:solidFill>
            <a:srgbClr val="3A7538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GB" dirty="0" smtClean="0">
              <a:solidFill>
                <a:prstClr val="black"/>
              </a:solidFill>
              <a:latin typeface="Arial" panose="020B0604020202020204" pitchFamily="34" charset="0"/>
              <a:cs typeface="Arial" charset="0"/>
            </a:endParaRPr>
          </a:p>
        </p:txBody>
      </p:sp>
      <p:sp>
        <p:nvSpPr>
          <p:cNvPr id="40961" name="shpPlaceholderNumb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416" y="6619701"/>
            <a:ext cx="434861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fld id="{0FBB20A0-29A2-4F03-9BB9-2B9F07088D58}" type="slidenum">
              <a:rPr lang="en-US" smtClean="0">
                <a:solidFill>
                  <a:prstClr val="white"/>
                </a:solidFill>
                <a:cs typeface="Arial" charset="0"/>
              </a:rPr>
              <a:pPr eaLnBrk="0" fontAlgn="base" hangingPunct="0"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white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014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  <p:sldLayoutId id="214748403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9pPr>
    </p:titleStyle>
    <p:bodyStyle>
      <a:lvl1pPr marL="285750" indent="-285750" algn="l" rtl="0" eaLnBrk="0" fontAlgn="base" hangingPunct="0">
        <a:spcBef>
          <a:spcPct val="75000"/>
        </a:spcBef>
        <a:spcAft>
          <a:spcPct val="0"/>
        </a:spcAft>
        <a:buClr>
          <a:srgbClr val="3A7538"/>
        </a:buClr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30238" indent="-287338" algn="l" rtl="0" eaLnBrk="0" fontAlgn="base" hangingPunct="0">
        <a:spcBef>
          <a:spcPct val="30000"/>
        </a:spcBef>
        <a:spcAft>
          <a:spcPct val="0"/>
        </a:spcAft>
        <a:buClr>
          <a:srgbClr val="3A7538"/>
        </a:buClr>
        <a:buChar char="–"/>
        <a:defRPr sz="1800">
          <a:solidFill>
            <a:schemeClr val="tx1"/>
          </a:solidFill>
          <a:latin typeface="Arial" panose="020B0604020202020204" pitchFamily="34" charset="0"/>
        </a:defRPr>
      </a:lvl2pPr>
      <a:lvl3pPr marL="952500" indent="-287338" algn="l" rtl="0" eaLnBrk="0" fontAlgn="base" hangingPunct="0">
        <a:spcBef>
          <a:spcPct val="20000"/>
        </a:spcBef>
        <a:spcAft>
          <a:spcPct val="0"/>
        </a:spcAft>
        <a:buClr>
          <a:srgbClr val="3A7538"/>
        </a:buClr>
        <a:buFont typeface="Arial" panose="020B0604020202020204" pitchFamily="34" charset="0"/>
        <a:buChar char="•"/>
        <a:defRPr sz="1600">
          <a:solidFill>
            <a:schemeClr val="tx1"/>
          </a:solidFill>
          <a:latin typeface="Arial" panose="020B0604020202020204" pitchFamily="34" charset="0"/>
        </a:defRPr>
      </a:lvl3pPr>
      <a:lvl4pPr marL="1268413" indent="-287338" algn="l" rtl="0" eaLnBrk="0" fontAlgn="base" hangingPunct="0">
        <a:spcBef>
          <a:spcPct val="20000"/>
        </a:spcBef>
        <a:spcAft>
          <a:spcPct val="0"/>
        </a:spcAft>
        <a:buClr>
          <a:srgbClr val="3A7538"/>
        </a:buClr>
        <a:buChar char="–"/>
        <a:defRPr sz="1400">
          <a:solidFill>
            <a:schemeClr val="tx1"/>
          </a:solidFill>
          <a:latin typeface="Arial" panose="020B0604020202020204" pitchFamily="34" charset="0"/>
        </a:defRPr>
      </a:lvl4pPr>
      <a:lvl5pPr marL="1582738" indent="-285750" algn="l" rtl="0" eaLnBrk="0" fontAlgn="base" hangingPunct="0">
        <a:spcBef>
          <a:spcPct val="20000"/>
        </a:spcBef>
        <a:spcAft>
          <a:spcPct val="0"/>
        </a:spcAft>
        <a:buClr>
          <a:srgbClr val="3A7538"/>
        </a:buClr>
        <a:buFont typeface="Arial" panose="020B0604020202020204" pitchFamily="34" charset="0"/>
        <a:buChar char="•"/>
        <a:defRPr sz="1200">
          <a:solidFill>
            <a:schemeClr val="tx1"/>
          </a:solidFill>
          <a:latin typeface="Arial" panose="020B0604020202020204" pitchFamily="34" charset="0"/>
        </a:defRPr>
      </a:lvl5pPr>
      <a:lvl6pPr marL="26527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1099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5671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0243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D549-8343-4DA8-8B4E-A440BAA676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BC45E-FCC1-4D11-B399-8D22ECAAC5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 descr="C:\Users\MENA_Health_Assist\Desktop\PPT Theme 2.jpg"/>
          <p:cNvPicPr>
            <a:picLocks noChangeAspect="1" noChangeArrowheads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22" y="0"/>
            <a:ext cx="913635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15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pPlaceholderTitle"/>
          <p:cNvSpPr>
            <a:spLocks noGrp="1" noChangeArrowheads="1"/>
          </p:cNvSpPr>
          <p:nvPr>
            <p:ph type="title"/>
          </p:nvPr>
        </p:nvSpPr>
        <p:spPr bwMode="auto">
          <a:xfrm>
            <a:off x="388942" y="452486"/>
            <a:ext cx="7366000" cy="130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dirty="0"/>
              <a:t>Click to edit Master title style</a:t>
            </a:r>
          </a:p>
        </p:txBody>
      </p:sp>
      <p:sp>
        <p:nvSpPr>
          <p:cNvPr id="1027" name="shpPlaceholderMain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6887" y="1806575"/>
            <a:ext cx="8355013" cy="447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dirty="0"/>
              <a:t>Click to edit Master text styles</a:t>
            </a:r>
          </a:p>
          <a:p>
            <a:pPr lvl="1"/>
            <a:r>
              <a:rPr lang="en-US" altLang="de-DE" dirty="0"/>
              <a:t>Second level</a:t>
            </a:r>
          </a:p>
          <a:p>
            <a:pPr lvl="2"/>
            <a:r>
              <a:rPr lang="en-US" altLang="de-DE" dirty="0"/>
              <a:t>Third level</a:t>
            </a:r>
          </a:p>
          <a:p>
            <a:pPr lvl="3"/>
            <a:r>
              <a:rPr lang="en-US" altLang="de-DE" dirty="0"/>
              <a:t>Fourth level</a:t>
            </a:r>
          </a:p>
          <a:p>
            <a:pPr lvl="4"/>
            <a:r>
              <a:rPr lang="en-US" altLang="de-DE" dirty="0"/>
              <a:t>Fifth level</a:t>
            </a:r>
          </a:p>
        </p:txBody>
      </p:sp>
      <p:grpSp>
        <p:nvGrpSpPr>
          <p:cNvPr id="1028" name="shpGridNormal" hidden="1"/>
          <p:cNvGrpSpPr>
            <a:grpSpLocks/>
          </p:cNvGrpSpPr>
          <p:nvPr userDrawn="1"/>
        </p:nvGrpSpPr>
        <p:grpSpPr bwMode="auto">
          <a:xfrm>
            <a:off x="396887" y="514350"/>
            <a:ext cx="8355013" cy="6005513"/>
            <a:chOff x="271" y="324"/>
            <a:chExt cx="5701" cy="3783"/>
          </a:xfrm>
        </p:grpSpPr>
        <p:sp>
          <p:nvSpPr>
            <p:cNvPr id="1033" name="shpGridTitle" hidden="1"/>
            <p:cNvSpPr>
              <a:spLocks noChangeArrowheads="1"/>
            </p:cNvSpPr>
            <p:nvPr userDrawn="1"/>
          </p:nvSpPr>
          <p:spPr bwMode="auto">
            <a:xfrm>
              <a:off x="271" y="324"/>
              <a:ext cx="5701" cy="771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de-DE" altLang="de-DE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4" name="shpGridMain" hidden="1"/>
            <p:cNvSpPr>
              <a:spLocks noChangeArrowheads="1"/>
            </p:cNvSpPr>
            <p:nvPr userDrawn="1"/>
          </p:nvSpPr>
          <p:spPr bwMode="auto">
            <a:xfrm>
              <a:off x="271" y="1179"/>
              <a:ext cx="5701" cy="2776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de-DE" altLang="de-DE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5" name="shpGridFooter" hidden="1"/>
            <p:cNvSpPr>
              <a:spLocks noChangeArrowheads="1"/>
            </p:cNvSpPr>
            <p:nvPr userDrawn="1"/>
          </p:nvSpPr>
          <p:spPr bwMode="auto">
            <a:xfrm>
              <a:off x="271" y="4005"/>
              <a:ext cx="5701" cy="102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de-DE" altLang="de-DE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31" name="shpLogoBackground"/>
          <p:cNvSpPr>
            <a:spLocks noChangeArrowheads="1"/>
          </p:cNvSpPr>
          <p:nvPr userDrawn="1"/>
        </p:nvSpPr>
        <p:spPr bwMode="white">
          <a:xfrm>
            <a:off x="7702552" y="115936"/>
            <a:ext cx="1062038" cy="865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de-DE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shpLogoPicDark"/>
          <p:cNvPicPr>
            <a:picLocks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7920145" y="180975"/>
            <a:ext cx="979487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59600" y="645816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81A023D-8228-4DEB-AFB0-F61589325E6D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87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6" r:id="rId1"/>
    <p:sldLayoutId id="2147484147" r:id="rId2"/>
    <p:sldLayoutId id="2147484148" r:id="rId3"/>
    <p:sldLayoutId id="2147484149" r:id="rId4"/>
    <p:sldLayoutId id="2147484150" r:id="rId5"/>
    <p:sldLayoutId id="2147484151" r:id="rId6"/>
    <p:sldLayoutId id="2147484152" r:id="rId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9pPr>
    </p:titleStyle>
    <p:bodyStyle>
      <a:lvl1pPr marL="285750" indent="-285750" algn="l" rtl="0" eaLnBrk="0" fontAlgn="base" hangingPunct="0">
        <a:spcBef>
          <a:spcPct val="75000"/>
        </a:spcBef>
        <a:spcAft>
          <a:spcPct val="0"/>
        </a:spcAft>
        <a:buSzPct val="100000"/>
        <a:buFont typeface="Arial" charset="0"/>
        <a:buChar char="•"/>
        <a:defRPr sz="20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63588" indent="-287338" algn="l" rtl="0" eaLnBrk="0" fontAlgn="base" hangingPunct="0">
        <a:spcBef>
          <a:spcPct val="3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2pPr>
      <a:lvl3pPr marL="1241425" indent="-287338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itchFamily="34" charset="0"/>
        </a:defRPr>
      </a:lvl3pPr>
      <a:lvl4pPr marL="1719263" indent="-28733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1955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6527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1099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5671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0243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384179" y="1844826"/>
            <a:ext cx="8442325" cy="984885"/>
          </a:xfrm>
        </p:spPr>
        <p:txBody>
          <a:bodyPr>
            <a:spAutoFit/>
          </a:bodyPr>
          <a:lstStyle/>
          <a:p>
            <a:r>
              <a:rPr lang="en-US" altLang="en-US" sz="3200" dirty="0" smtClean="0"/>
              <a:t>HTA in the Region</a:t>
            </a:r>
            <a:r>
              <a:rPr lang="en-US" altLang="en-US" sz="3200" dirty="0"/>
              <a:t/>
            </a:r>
            <a:br>
              <a:rPr lang="en-US" altLang="en-US" sz="3200" dirty="0"/>
            </a:br>
            <a:r>
              <a:rPr lang="en-US" alt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Reflections on the way forward</a:t>
            </a:r>
            <a:endParaRPr lang="en-US" alt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398534" y="2933708"/>
            <a:ext cx="7900987" cy="2062103"/>
          </a:xfr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endParaRPr lang="en-US" altLang="en-US" sz="3200" dirty="0">
              <a:latin typeface="Arial" panose="020B060402020202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altLang="en-US" sz="3000" dirty="0"/>
              <a:t>Dr. </a:t>
            </a:r>
            <a:r>
              <a:rPr lang="en-US" altLang="en-US" sz="3000" dirty="0" err="1"/>
              <a:t>Ansgar</a:t>
            </a:r>
            <a:r>
              <a:rPr lang="en-US" altLang="en-US" sz="3000" dirty="0"/>
              <a:t> </a:t>
            </a:r>
            <a:r>
              <a:rPr lang="en-US" altLang="en-US" sz="3000" dirty="0" err="1"/>
              <a:t>Hebborn</a:t>
            </a:r>
            <a:endParaRPr lang="en-US" altLang="en-US" sz="3000" dirty="0"/>
          </a:p>
          <a:p>
            <a:pPr>
              <a:spcBef>
                <a:spcPct val="0"/>
              </a:spcBef>
            </a:pPr>
            <a:r>
              <a:rPr lang="en-US" altLang="en-US" sz="1800" i="0" dirty="0">
                <a:latin typeface="Arial" panose="020B0604020202020204" pitchFamily="34" charset="0"/>
                <a:cs typeface="Arial" panose="020B0604020202020204" pitchFamily="34" charset="0"/>
              </a:rPr>
              <a:t>F. Hoffmann-La Roche AG, Basel, Switzerland</a:t>
            </a:r>
          </a:p>
          <a:p>
            <a:pPr>
              <a:spcBef>
                <a:spcPct val="0"/>
              </a:spcBef>
            </a:pPr>
            <a:r>
              <a:rPr lang="en-US" altLang="en-US" sz="1800" b="0" dirty="0">
                <a:cs typeface="Times New Roman" pitchFamily="18" charset="0"/>
              </a:rPr>
              <a:t/>
            </a:r>
            <a:br>
              <a:rPr lang="en-US" altLang="en-US" sz="1800" b="0" dirty="0">
                <a:cs typeface="Times New Roman" pitchFamily="18" charset="0"/>
              </a:rPr>
            </a:br>
            <a:r>
              <a:rPr lang="en-US" altLang="en-US" sz="1800" b="0" dirty="0" smtClean="0">
                <a:cs typeface="Times New Roman" pitchFamily="18" charset="0"/>
              </a:rPr>
              <a:t>Dubai, 17 September 2018</a:t>
            </a:r>
            <a:endParaRPr lang="en-US" altLang="en-US" sz="1800" b="0" dirty="0"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en-US" altLang="en-US" sz="1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shpTitleLine"/>
          <p:cNvSpPr>
            <a:spLocks noChangeShapeType="1"/>
          </p:cNvSpPr>
          <p:nvPr/>
        </p:nvSpPr>
        <p:spPr bwMode="auto">
          <a:xfrm>
            <a:off x="0" y="1738313"/>
            <a:ext cx="8161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s://upload.wikimedia.org/wikipedia/commons/thumb/4/41/Deira_Old_Souq.jpg/1280px-Deira_Old_Souq.jpg">
            <a:extLst>
              <a:ext uri="{FF2B5EF4-FFF2-40B4-BE49-F238E27FC236}">
                <a16:creationId xmlns="" xmlns:a16="http://schemas.microsoft.com/office/drawing/2014/main" id="{48F26FD2-81C9-4560-84AE-CBC832155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2" t="54732" r="29195" b="26356"/>
          <a:stretch/>
        </p:blipFill>
        <p:spPr bwMode="auto">
          <a:xfrm>
            <a:off x="0" y="4719964"/>
            <a:ext cx="9144000" cy="216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7115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6887" y="1700808"/>
            <a:ext cx="8355013" cy="4471988"/>
          </a:xfrm>
        </p:spPr>
        <p:txBody>
          <a:bodyPr/>
          <a:lstStyle/>
          <a:p>
            <a:r>
              <a:rPr lang="de-CH" sz="1800" dirty="0"/>
              <a:t>Health care systems differ, the impact of health technology may differ BUT key principles about the successful implementation of HTA are certainly transferable between countries and regions.</a:t>
            </a:r>
          </a:p>
          <a:p>
            <a:r>
              <a:rPr lang="de-CH" sz="1800" dirty="0" smtClean="0"/>
              <a:t>HTA </a:t>
            </a:r>
            <a:r>
              <a:rPr lang="de-CH" sz="1800" dirty="0"/>
              <a:t>does inform decision makers, it cannot </a:t>
            </a:r>
            <a:r>
              <a:rPr lang="de-CH" sz="1800" dirty="0" smtClean="0"/>
              <a:t>and should not take decisions by </a:t>
            </a:r>
            <a:r>
              <a:rPr lang="de-CH" sz="1800" dirty="0"/>
              <a:t>itself.</a:t>
            </a:r>
          </a:p>
          <a:p>
            <a:r>
              <a:rPr lang="de-CH" sz="1800" dirty="0" smtClean="0"/>
              <a:t>«</a:t>
            </a:r>
            <a:r>
              <a:rPr lang="de-CH" sz="1800" dirty="0"/>
              <a:t>HTA» is not just another word for cost-effectiveness </a:t>
            </a:r>
            <a:r>
              <a:rPr lang="de-CH" sz="1800" dirty="0" smtClean="0"/>
              <a:t>assessments eg. «equity» considerations seem to matter a lot when establishing UHC</a:t>
            </a:r>
            <a:r>
              <a:rPr lang="de-CH" sz="1800" dirty="0" smtClean="0"/>
              <a:t>.</a:t>
            </a:r>
          </a:p>
          <a:p>
            <a:r>
              <a:rPr lang="de-CH" sz="1800" dirty="0" smtClean="0"/>
              <a:t>HTA is about improving the value of the health care system, not just lowering costs.</a:t>
            </a:r>
            <a:endParaRPr lang="de-CH" sz="1800" dirty="0"/>
          </a:p>
          <a:p>
            <a:r>
              <a:rPr lang="de-CH" sz="1800" dirty="0" smtClean="0"/>
              <a:t>HTA can only be sustainably implemented if its value is recognized by policy and decision makers. </a:t>
            </a:r>
          </a:p>
          <a:p>
            <a:r>
              <a:rPr lang="de-CH" sz="1800" dirty="0" smtClean="0"/>
              <a:t>Implementing HTA is not about selecting methodology, it is about process, governance, «planning and monitoring for relevance</a:t>
            </a:r>
            <a:r>
              <a:rPr lang="de-CH" sz="1800" dirty="0" smtClean="0"/>
              <a:t>» </a:t>
            </a:r>
            <a:r>
              <a:rPr lang="de-CH" sz="1800" dirty="0" smtClean="0"/>
              <a:t>and resourcing</a:t>
            </a:r>
            <a:r>
              <a:rPr lang="de-CH" sz="1800" dirty="0" smtClean="0"/>
              <a:t>.</a:t>
            </a:r>
          </a:p>
          <a:p>
            <a:r>
              <a:rPr lang="de-CH" sz="1800" dirty="0" smtClean="0"/>
              <a:t>HTA activity has to be carefully prioritized given inevitably limited capacity.</a:t>
            </a:r>
            <a:endParaRPr lang="de-CH" sz="1800" dirty="0" smtClean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Moving from the «what» to the «how»</a:t>
            </a:r>
            <a:br>
              <a:rPr lang="de-CH" dirty="0" smtClean="0"/>
            </a:br>
            <a:r>
              <a:rPr lang="de-CH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 heard so far</a:t>
            </a:r>
            <a:endParaRPr lang="en-US" sz="2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37-C07F-407F-9BFA-386200C72FD1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332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22" name="Picture 14" descr="C:\Users\hebborna\AppData\Local\Microsoft\Windows\Temporary Internet Files\Content.IE5\V1HOB2ZE\Hospital_bed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808" y="1841558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8942" y="452485"/>
            <a:ext cx="7565946" cy="1309687"/>
          </a:xfrm>
        </p:spPr>
        <p:txBody>
          <a:bodyPr/>
          <a:lstStyle/>
          <a:p>
            <a:r>
              <a:rPr lang="de-CH" dirty="0" smtClean="0"/>
              <a:t>Incentives to use HTA and «relevance»</a:t>
            </a:r>
            <a:br>
              <a:rPr lang="de-CH" dirty="0" smtClean="0"/>
            </a:br>
            <a:r>
              <a:rPr lang="de-CH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 to successful implementation</a:t>
            </a:r>
            <a:br>
              <a:rPr lang="de-CH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D94CC5-D166-4134-A059-F2903614B877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94219" name="Picture 11" descr="C:\Users\hebborna\AppData\Local\Microsoft\Windows\Temporary Internet Files\Content.IE5\MB3ZINML\board-clip-art[1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82219"/>
            <a:ext cx="2760245" cy="150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3528" y="4327936"/>
            <a:ext cx="3746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>
                <a:latin typeface="Arial" panose="020B0604020202020204" pitchFamily="34" charset="0"/>
              </a:rPr>
              <a:t>incentives and disincentives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>
                <a:latin typeface="Arial" panose="020B0604020202020204" pitchFamily="34" charset="0"/>
              </a:rPr>
              <a:t>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>
                <a:latin typeface="Arial" panose="020B0604020202020204" pitchFamily="34" charset="0"/>
              </a:rPr>
              <a:t>regulation and guidelines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3297758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smtClean="0">
                <a:latin typeface="Arial" panose="020B0604020202020204" pitchFamily="34" charset="0"/>
              </a:rPr>
              <a:t>Mobilized self-interest to search for efficient and effective health technologies</a:t>
            </a:r>
            <a:endParaRPr lang="en-US" b="1" dirty="0"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3807" y="6146140"/>
            <a:ext cx="335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DECISION-MAKER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5" descr="C:\Users\hebborna\AppData\Local\Microsoft\Windows\Temporary Internet Files\Content.IE5\MB3ZINML\documents[1]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30" y="1702033"/>
            <a:ext cx="1545043" cy="143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7" descr="C:\Users\hebborna\AppData\Local\Microsoft\Windows\Temporary Internet Files\Content.IE5\VHMS4D53\website-showcase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28" y="1905766"/>
            <a:ext cx="2177846" cy="12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148064" y="3391832"/>
            <a:ext cx="38164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smtClean="0">
                <a:latin typeface="Arial" panose="020B0604020202020204" pitchFamily="34" charset="0"/>
              </a:rPr>
              <a:t>Developing «relevant» HTA output/service</a:t>
            </a:r>
          </a:p>
          <a:p>
            <a:endParaRPr lang="de-CH" b="1" dirty="0" smtClean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>
                <a:latin typeface="Arial" panose="020B0604020202020204" pitchFamily="34" charset="0"/>
              </a:rPr>
              <a:t>deep understanding of target audience and information 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>
                <a:latin typeface="Arial" panose="020B0604020202020204" pitchFamily="34" charset="0"/>
              </a:rPr>
              <a:t>t</a:t>
            </a:r>
            <a:r>
              <a:rPr lang="de-CH" dirty="0" smtClean="0">
                <a:latin typeface="Arial" panose="020B0604020202020204" pitchFamily="34" charset="0"/>
              </a:rPr>
              <a:t>imely and «decision-relevant»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>
                <a:latin typeface="Arial" panose="020B0604020202020204" pitchFamily="34" charset="0"/>
              </a:rPr>
              <a:t>stakeholder engagement and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>
                <a:latin typeface="Arial" panose="020B0604020202020204" pitchFamily="34" charset="0"/>
              </a:rPr>
              <a:t>communication channels</a:t>
            </a:r>
            <a:endParaRPr lang="de-CH" dirty="0">
              <a:latin typeface="Arial" panose="020B0604020202020204" pitchFamily="34" charset="0"/>
            </a:endParaRPr>
          </a:p>
        </p:txBody>
      </p:sp>
      <p:sp>
        <p:nvSpPr>
          <p:cNvPr id="17" name="Left-Right Arrow 16"/>
          <p:cNvSpPr/>
          <p:nvPr/>
        </p:nvSpPr>
        <p:spPr>
          <a:xfrm>
            <a:off x="3995936" y="2996952"/>
            <a:ext cx="1008112" cy="733663"/>
          </a:xfrm>
          <a:prstGeom prst="left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11911" y="6146140"/>
            <a:ext cx="896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HTA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47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8327" y="452521"/>
            <a:ext cx="8015653" cy="1247775"/>
          </a:xfrm>
        </p:spPr>
        <p:txBody>
          <a:bodyPr/>
          <a:lstStyle/>
          <a:p>
            <a:r>
              <a:rPr lang="en-US" altLang="en-US" dirty="0">
                <a:cs typeface="Arial" panose="020B0604020202020204" pitchFamily="34" charset="0"/>
              </a:rPr>
              <a:t>“Relevant” HTA is necessarily </a:t>
            </a:r>
            <a:r>
              <a:rPr lang="en-US" altLang="en-US" dirty="0" smtClean="0">
                <a:cs typeface="Arial" panose="020B0604020202020204" pitchFamily="34" charset="0"/>
              </a:rPr>
              <a:t>context-specific</a:t>
            </a:r>
            <a:br>
              <a:rPr lang="en-US" altLang="en-US" dirty="0" smtClean="0">
                <a:cs typeface="Arial" panose="020B0604020202020204" pitchFamily="34" charset="0"/>
              </a:rPr>
            </a:br>
            <a:r>
              <a:rPr lang="en-US" altLang="en-US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there </a:t>
            </a:r>
            <a:r>
              <a:rPr lang="en-US" altLang="en-US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altLang="en-US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transferable ingredients</a:t>
            </a:r>
            <a:endParaRPr lang="en-US" sz="2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4036" name="AutoShape 36"/>
          <p:cNvCxnSpPr>
            <a:cxnSpLocks noChangeShapeType="1"/>
          </p:cNvCxnSpPr>
          <p:nvPr/>
        </p:nvCxnSpPr>
        <p:spPr bwMode="auto">
          <a:xfrm flipH="1" flipV="1">
            <a:off x="5538981" y="5013329"/>
            <a:ext cx="2629060" cy="376374"/>
          </a:xfrm>
          <a:prstGeom prst="straightConnector1">
            <a:avLst/>
          </a:prstGeom>
          <a:noFill/>
          <a:ln w="50800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4040" name="Rectangle 40"/>
          <p:cNvSpPr>
            <a:spLocks noChangeArrowheads="1"/>
          </p:cNvSpPr>
          <p:nvPr/>
        </p:nvSpPr>
        <p:spPr bwMode="auto">
          <a:xfrm>
            <a:off x="323528" y="1489076"/>
            <a:ext cx="7920880" cy="5305425"/>
          </a:xfrm>
          <a:prstGeom prst="rect">
            <a:avLst/>
          </a:prstGeom>
          <a:noFill/>
          <a:ln w="38100" algn="ctr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eaVert" anchor="b" anchorCtr="1"/>
          <a:lstStyle/>
          <a:p>
            <a:r>
              <a:rPr lang="en-US" sz="4800" b="1" dirty="0" smtClean="0">
                <a:solidFill>
                  <a:srgbClr val="0082DA">
                    <a:lumMod val="50000"/>
                  </a:srgbClr>
                </a:solidFill>
                <a:latin typeface="Arial" panose="020B0604020202020204" pitchFamily="34" charset="0"/>
              </a:rPr>
              <a:t>LOCAL </a:t>
            </a:r>
            <a:r>
              <a:rPr lang="en-US" sz="4800" b="1" dirty="0">
                <a:solidFill>
                  <a:srgbClr val="0082DA">
                    <a:lumMod val="50000"/>
                  </a:srgbClr>
                </a:solidFill>
                <a:latin typeface="Arial" panose="020B0604020202020204" pitchFamily="34" charset="0"/>
              </a:rPr>
              <a:t>CONTEXT</a:t>
            </a:r>
          </a:p>
        </p:txBody>
      </p:sp>
      <p:grpSp>
        <p:nvGrpSpPr>
          <p:cNvPr id="384003" name="Group 3"/>
          <p:cNvGrpSpPr>
            <a:grpSpLocks/>
          </p:cNvGrpSpPr>
          <p:nvPr/>
        </p:nvGrpSpPr>
        <p:grpSpPr bwMode="auto">
          <a:xfrm>
            <a:off x="3345301" y="2924175"/>
            <a:ext cx="2193680" cy="2089150"/>
            <a:chOff x="2031" y="1842"/>
            <a:chExt cx="1497" cy="1316"/>
          </a:xfrm>
          <a:solidFill>
            <a:schemeClr val="accent6">
              <a:lumMod val="60000"/>
              <a:lumOff val="40000"/>
              <a:alpha val="64000"/>
            </a:schemeClr>
          </a:solidFill>
        </p:grpSpPr>
        <p:sp>
          <p:nvSpPr>
            <p:cNvPr id="384008" name="Rectangle 8"/>
            <p:cNvSpPr>
              <a:spLocks noChangeArrowheads="1"/>
            </p:cNvSpPr>
            <p:nvPr/>
          </p:nvSpPr>
          <p:spPr bwMode="auto">
            <a:xfrm>
              <a:off x="2031" y="1842"/>
              <a:ext cx="1497" cy="1316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39000"/>
              </a:schemeClr>
            </a:solidFill>
            <a:ln w="50800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endParaRPr lang="en-US" dirty="0">
                <a:solidFill>
                  <a:srgbClr val="FF7F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384004" name="Group 4"/>
            <p:cNvGrpSpPr>
              <a:grpSpLocks/>
            </p:cNvGrpSpPr>
            <p:nvPr/>
          </p:nvGrpSpPr>
          <p:grpSpPr bwMode="auto">
            <a:xfrm>
              <a:off x="2222" y="1993"/>
              <a:ext cx="1115" cy="1014"/>
              <a:chOff x="2371" y="2041"/>
              <a:chExt cx="897" cy="865"/>
            </a:xfrm>
            <a:grpFill/>
          </p:grpSpPr>
          <p:sp>
            <p:nvSpPr>
              <p:cNvPr id="384005" name="Rectangle 5"/>
              <p:cNvSpPr>
                <a:spLocks noChangeArrowheads="1"/>
              </p:cNvSpPr>
              <p:nvPr/>
            </p:nvSpPr>
            <p:spPr bwMode="auto">
              <a:xfrm>
                <a:off x="2660" y="2041"/>
                <a:ext cx="318" cy="197"/>
              </a:xfrm>
              <a:prstGeom prst="rect">
                <a:avLst/>
              </a:prstGeom>
              <a:noFill/>
              <a:ln w="50800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sz="2400" b="1" dirty="0">
                    <a:solidFill>
                      <a:srgbClr val="0082DA">
                        <a:lumMod val="75000"/>
                      </a:srgbClr>
                    </a:solidFill>
                    <a:latin typeface="Arial" panose="020B0604020202020204" pitchFamily="34" charset="0"/>
                  </a:rPr>
                  <a:t>HTA</a:t>
                </a:r>
              </a:p>
            </p:txBody>
          </p:sp>
          <p:sp>
            <p:nvSpPr>
              <p:cNvPr id="384006" name="Rectangle 6"/>
              <p:cNvSpPr>
                <a:spLocks noChangeArrowheads="1"/>
              </p:cNvSpPr>
              <p:nvPr/>
            </p:nvSpPr>
            <p:spPr bwMode="auto">
              <a:xfrm>
                <a:off x="2371" y="2561"/>
                <a:ext cx="897" cy="345"/>
              </a:xfrm>
              <a:prstGeom prst="rect">
                <a:avLst/>
              </a:prstGeom>
              <a:noFill/>
              <a:ln w="50800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sz="2400" b="1" dirty="0" smtClean="0">
                    <a:solidFill>
                      <a:srgbClr val="0082DA">
                        <a:lumMod val="75000"/>
                      </a:srgbClr>
                    </a:solidFill>
                    <a:latin typeface="Arial" panose="020B0604020202020204" pitchFamily="34" charset="0"/>
                  </a:rPr>
                  <a:t>Decision</a:t>
                </a:r>
                <a:br>
                  <a:rPr lang="en-US" sz="2400" b="1" dirty="0" smtClean="0">
                    <a:solidFill>
                      <a:srgbClr val="0082DA">
                        <a:lumMod val="75000"/>
                      </a:srgbClr>
                    </a:solidFill>
                    <a:latin typeface="Arial" panose="020B0604020202020204" pitchFamily="34" charset="0"/>
                  </a:rPr>
                </a:br>
                <a:r>
                  <a:rPr lang="en-US" sz="2400" b="1" dirty="0" smtClean="0">
                    <a:solidFill>
                      <a:srgbClr val="0082DA">
                        <a:lumMod val="75000"/>
                      </a:srgbClr>
                    </a:solidFill>
                    <a:latin typeface="Arial" panose="020B0604020202020204" pitchFamily="34" charset="0"/>
                  </a:rPr>
                  <a:t>Making</a:t>
                </a:r>
                <a:endParaRPr lang="en-US" sz="2400" b="1" dirty="0">
                  <a:solidFill>
                    <a:srgbClr val="0082DA">
                      <a:lumMod val="75000"/>
                    </a:srgbClr>
                  </a:solidFill>
                  <a:latin typeface="Arial" panose="020B0604020202020204" pitchFamily="34" charset="0"/>
                </a:endParaRPr>
              </a:p>
            </p:txBody>
          </p:sp>
          <p:cxnSp>
            <p:nvCxnSpPr>
              <p:cNvPr id="384007" name="AutoShape 7"/>
              <p:cNvCxnSpPr>
                <a:cxnSpLocks noChangeShapeType="1"/>
                <a:stCxn id="384005" idx="2"/>
                <a:endCxn id="384006" idx="0"/>
              </p:cNvCxnSpPr>
              <p:nvPr/>
            </p:nvCxnSpPr>
            <p:spPr bwMode="auto">
              <a:xfrm>
                <a:off x="2818" y="2255"/>
                <a:ext cx="1" cy="277"/>
              </a:xfrm>
              <a:prstGeom prst="straightConnector1">
                <a:avLst/>
              </a:prstGeom>
              <a:grpFill/>
              <a:ln w="50800">
                <a:solidFill>
                  <a:schemeClr val="accent5">
                    <a:lumMod val="75000"/>
                  </a:schemeClr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7" name="Group 6"/>
          <p:cNvGrpSpPr/>
          <p:nvPr/>
        </p:nvGrpSpPr>
        <p:grpSpPr>
          <a:xfrm>
            <a:off x="899592" y="1563009"/>
            <a:ext cx="7125260" cy="5037818"/>
            <a:chOff x="-336201" y="1563009"/>
            <a:chExt cx="7125260" cy="5037818"/>
          </a:xfrm>
        </p:grpSpPr>
        <p:sp>
          <p:nvSpPr>
            <p:cNvPr id="384010" name="Oval 10"/>
            <p:cNvSpPr>
              <a:spLocks noChangeArrowheads="1"/>
            </p:cNvSpPr>
            <p:nvPr/>
          </p:nvSpPr>
          <p:spPr bwMode="auto">
            <a:xfrm>
              <a:off x="242914" y="1573214"/>
              <a:ext cx="2136529" cy="882650"/>
            </a:xfrm>
            <a:prstGeom prst="ellipse">
              <a:avLst/>
            </a:prstGeom>
            <a:solidFill>
              <a:schemeClr val="bg1">
                <a:alpha val="92000"/>
              </a:schemeClr>
            </a:solidFill>
            <a:ln w="127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Local clinical</a:t>
              </a:r>
              <a:b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practice</a:t>
              </a:r>
              <a:endParaRPr lang="en-US" dirty="0">
                <a:solidFill>
                  <a:srgbClr val="0082D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011" name="Oval 11"/>
            <p:cNvSpPr>
              <a:spLocks noChangeArrowheads="1"/>
            </p:cNvSpPr>
            <p:nvPr/>
          </p:nvSpPr>
          <p:spPr bwMode="auto">
            <a:xfrm>
              <a:off x="-192185" y="5301208"/>
              <a:ext cx="2207240" cy="1298377"/>
            </a:xfrm>
            <a:prstGeom prst="ellipse">
              <a:avLst/>
            </a:prstGeom>
            <a:solidFill>
              <a:schemeClr val="bg1">
                <a:alpha val="48000"/>
              </a:schemeClr>
            </a:solidFill>
            <a:ln w="127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Other cultural</a:t>
              </a:r>
              <a:b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values and</a:t>
              </a:r>
              <a:b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preferences</a:t>
              </a:r>
              <a:endParaRPr lang="en-US" dirty="0">
                <a:solidFill>
                  <a:srgbClr val="0082D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012" name="Oval 12"/>
            <p:cNvSpPr>
              <a:spLocks noChangeArrowheads="1"/>
            </p:cNvSpPr>
            <p:nvPr/>
          </p:nvSpPr>
          <p:spPr bwMode="auto">
            <a:xfrm>
              <a:off x="2801474" y="1573214"/>
              <a:ext cx="2132133" cy="882650"/>
            </a:xfrm>
            <a:prstGeom prst="ellipse">
              <a:avLst/>
            </a:prstGeom>
            <a:solidFill>
              <a:schemeClr val="bg1">
                <a:alpha val="92000"/>
              </a:schemeClr>
            </a:solidFill>
            <a:ln w="127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“Fair Access”</a:t>
              </a:r>
              <a:br>
                <a:rPr lang="en-US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considerations</a:t>
              </a:r>
            </a:p>
          </p:txBody>
        </p:sp>
        <p:sp>
          <p:nvSpPr>
            <p:cNvPr id="384016" name="Oval 16"/>
            <p:cNvSpPr>
              <a:spLocks noChangeArrowheads="1"/>
            </p:cNvSpPr>
            <p:nvPr/>
          </p:nvSpPr>
          <p:spPr bwMode="auto">
            <a:xfrm>
              <a:off x="2681312" y="5302252"/>
              <a:ext cx="2369525" cy="1298575"/>
            </a:xfrm>
            <a:prstGeom prst="ellipse">
              <a:avLst/>
            </a:prstGeom>
            <a:noFill/>
            <a:ln w="127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Local burden</a:t>
              </a:r>
              <a:br>
                <a:rPr lang="en-US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disease and</a:t>
              </a:r>
              <a:br>
                <a:rPr lang="en-US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unmet need</a:t>
              </a:r>
            </a:p>
          </p:txBody>
        </p:sp>
        <p:cxnSp>
          <p:nvCxnSpPr>
            <p:cNvPr id="384034" name="AutoShape 34"/>
            <p:cNvCxnSpPr>
              <a:cxnSpLocks noChangeShapeType="1"/>
              <a:stCxn id="384011" idx="0"/>
            </p:cNvCxnSpPr>
            <p:nvPr/>
          </p:nvCxnSpPr>
          <p:spPr bwMode="auto">
            <a:xfrm flipV="1">
              <a:off x="911435" y="5012975"/>
              <a:ext cx="1270487" cy="288233"/>
            </a:xfrm>
            <a:prstGeom prst="straightConnector1">
              <a:avLst/>
            </a:prstGeom>
            <a:noFill/>
            <a:ln w="50800">
              <a:solidFill>
                <a:schemeClr val="accent6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4035" name="AutoShape 35"/>
            <p:cNvCxnSpPr>
              <a:cxnSpLocks noChangeShapeType="1"/>
              <a:stCxn id="384016" idx="0"/>
              <a:endCxn id="384008" idx="2"/>
            </p:cNvCxnSpPr>
            <p:nvPr/>
          </p:nvCxnSpPr>
          <p:spPr bwMode="auto">
            <a:xfrm flipH="1" flipV="1">
              <a:off x="3130808" y="5013325"/>
              <a:ext cx="735267" cy="288927"/>
            </a:xfrm>
            <a:prstGeom prst="straightConnector1">
              <a:avLst/>
            </a:prstGeom>
            <a:noFill/>
            <a:ln w="50800">
              <a:solidFill>
                <a:schemeClr val="accent6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4038" name="AutoShape 38"/>
            <p:cNvCxnSpPr>
              <a:cxnSpLocks noChangeShapeType="1"/>
            </p:cNvCxnSpPr>
            <p:nvPr/>
          </p:nvCxnSpPr>
          <p:spPr bwMode="auto">
            <a:xfrm flipH="1" flipV="1">
              <a:off x="4268779" y="3968750"/>
              <a:ext cx="544816" cy="6352"/>
            </a:xfrm>
            <a:prstGeom prst="straightConnector1">
              <a:avLst/>
            </a:prstGeom>
            <a:noFill/>
            <a:ln w="50800">
              <a:solidFill>
                <a:schemeClr val="accent6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8" name="Oval 10"/>
            <p:cNvSpPr>
              <a:spLocks noChangeArrowheads="1"/>
            </p:cNvSpPr>
            <p:nvPr/>
          </p:nvSpPr>
          <p:spPr bwMode="auto">
            <a:xfrm>
              <a:off x="242913" y="1563009"/>
              <a:ext cx="2136529" cy="882650"/>
            </a:xfrm>
            <a:prstGeom prst="ellipse">
              <a:avLst/>
            </a:prstGeom>
            <a:solidFill>
              <a:schemeClr val="bg1">
                <a:alpha val="9000"/>
              </a:schemeClr>
            </a:solidFill>
            <a:ln w="127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Local clinical</a:t>
              </a:r>
              <a:b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practice</a:t>
              </a:r>
              <a:endParaRPr lang="en-US" dirty="0">
                <a:solidFill>
                  <a:srgbClr val="0082D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val 12"/>
            <p:cNvSpPr>
              <a:spLocks noChangeArrowheads="1"/>
            </p:cNvSpPr>
            <p:nvPr/>
          </p:nvSpPr>
          <p:spPr bwMode="auto">
            <a:xfrm>
              <a:off x="2801473" y="1563009"/>
              <a:ext cx="2132133" cy="882650"/>
            </a:xfrm>
            <a:prstGeom prst="ellipse">
              <a:avLst/>
            </a:prstGeom>
            <a:solidFill>
              <a:schemeClr val="bg1">
                <a:alpha val="92000"/>
              </a:schemeClr>
            </a:solidFill>
            <a:ln w="127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“Fair Access”</a:t>
              </a:r>
              <a:br>
                <a:rPr lang="en-US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considerations</a:t>
              </a:r>
            </a:p>
          </p:txBody>
        </p:sp>
        <p:sp>
          <p:nvSpPr>
            <p:cNvPr id="41" name="Oval 13"/>
            <p:cNvSpPr>
              <a:spLocks noChangeArrowheads="1"/>
            </p:cNvSpPr>
            <p:nvPr/>
          </p:nvSpPr>
          <p:spPr bwMode="auto">
            <a:xfrm>
              <a:off x="-336201" y="3343308"/>
              <a:ext cx="2156708" cy="733764"/>
            </a:xfrm>
            <a:prstGeom prst="ellipse">
              <a:avLst/>
            </a:prstGeom>
            <a:solidFill>
              <a:schemeClr val="bg1">
                <a:alpha val="76000"/>
              </a:schemeClr>
            </a:solidFill>
            <a:ln w="127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Local health</a:t>
              </a:r>
              <a:b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care priorities</a:t>
              </a:r>
              <a:endParaRPr lang="en-US" dirty="0">
                <a:solidFill>
                  <a:srgbClr val="0082D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val 16"/>
            <p:cNvSpPr>
              <a:spLocks noChangeArrowheads="1"/>
            </p:cNvSpPr>
            <p:nvPr/>
          </p:nvSpPr>
          <p:spPr bwMode="auto">
            <a:xfrm>
              <a:off x="2681311" y="5292047"/>
              <a:ext cx="2369525" cy="1298575"/>
            </a:xfrm>
            <a:prstGeom prst="ellipse">
              <a:avLst/>
            </a:prstGeom>
            <a:noFill/>
            <a:ln w="127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dirty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Local burden</a:t>
              </a:r>
              <a:br>
                <a:rPr lang="en-US" dirty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disease and</a:t>
              </a:r>
              <a:br>
                <a:rPr lang="en-US" dirty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unmet need</a:t>
              </a:r>
            </a:p>
          </p:txBody>
        </p:sp>
        <p:sp>
          <p:nvSpPr>
            <p:cNvPr id="43" name="Oval 17"/>
            <p:cNvSpPr>
              <a:spLocks noChangeArrowheads="1"/>
            </p:cNvSpPr>
            <p:nvPr/>
          </p:nvSpPr>
          <p:spPr bwMode="auto">
            <a:xfrm>
              <a:off x="4844843" y="3554462"/>
              <a:ext cx="1800200" cy="882650"/>
            </a:xfrm>
            <a:prstGeom prst="ellipse">
              <a:avLst/>
            </a:prstGeom>
            <a:noFill/>
            <a:ln w="127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Affordability</a:t>
              </a:r>
              <a:endParaRPr lang="en-US" dirty="0">
                <a:solidFill>
                  <a:srgbClr val="0082D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26"/>
            <p:cNvSpPr>
              <a:spLocks noChangeArrowheads="1"/>
            </p:cNvSpPr>
            <p:nvPr/>
          </p:nvSpPr>
          <p:spPr bwMode="auto">
            <a:xfrm>
              <a:off x="4933607" y="2004334"/>
              <a:ext cx="1855452" cy="882650"/>
            </a:xfrm>
            <a:prstGeom prst="ellipse">
              <a:avLst/>
            </a:prstGeom>
            <a:solidFill>
              <a:schemeClr val="bg1">
                <a:alpha val="92000"/>
              </a:schemeClr>
            </a:solidFill>
            <a:ln w="127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Legal</a:t>
              </a:r>
              <a:b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 smtClean="0">
                  <a:solidFill>
                    <a:srgbClr val="0082DA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constraints</a:t>
              </a:r>
              <a:endParaRPr lang="en-US" dirty="0">
                <a:solidFill>
                  <a:srgbClr val="0082D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5" name="AutoShape 29"/>
            <p:cNvCxnSpPr>
              <a:cxnSpLocks noChangeShapeType="1"/>
              <a:stCxn id="38" idx="4"/>
            </p:cNvCxnSpPr>
            <p:nvPr/>
          </p:nvCxnSpPr>
          <p:spPr bwMode="auto">
            <a:xfrm>
              <a:off x="1311178" y="2445659"/>
              <a:ext cx="1443403" cy="468313"/>
            </a:xfrm>
            <a:prstGeom prst="straightConnector1">
              <a:avLst/>
            </a:prstGeom>
            <a:noFill/>
            <a:ln w="50800">
              <a:solidFill>
                <a:schemeClr val="accent6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AutoShape 30"/>
            <p:cNvCxnSpPr>
              <a:cxnSpLocks noChangeShapeType="1"/>
              <a:stCxn id="40" idx="4"/>
            </p:cNvCxnSpPr>
            <p:nvPr/>
          </p:nvCxnSpPr>
          <p:spPr bwMode="auto">
            <a:xfrm flipH="1">
              <a:off x="3852153" y="2445659"/>
              <a:ext cx="16119" cy="468313"/>
            </a:xfrm>
            <a:prstGeom prst="straightConnector1">
              <a:avLst/>
            </a:prstGeom>
            <a:noFill/>
            <a:ln w="50800">
              <a:solidFill>
                <a:schemeClr val="accent6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7" name="AutoShape 31"/>
            <p:cNvCxnSpPr>
              <a:cxnSpLocks noChangeShapeType="1"/>
            </p:cNvCxnSpPr>
            <p:nvPr/>
          </p:nvCxnSpPr>
          <p:spPr bwMode="auto">
            <a:xfrm flipH="1">
              <a:off x="4268780" y="2679815"/>
              <a:ext cx="782056" cy="234157"/>
            </a:xfrm>
            <a:prstGeom prst="straightConnector1">
              <a:avLst/>
            </a:prstGeom>
            <a:noFill/>
            <a:ln w="50800">
              <a:solidFill>
                <a:schemeClr val="accent6">
                  <a:lumMod val="50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9" name="TextBox 68"/>
          <p:cNvSpPr txBox="1"/>
          <p:nvPr/>
        </p:nvSpPr>
        <p:spPr>
          <a:xfrm>
            <a:off x="6625117" y="5389703"/>
            <a:ext cx="2483387" cy="919617"/>
          </a:xfrm>
          <a:prstGeom prst="rect">
            <a:avLst/>
          </a:prstGeom>
          <a:solidFill>
            <a:srgbClr val="009600"/>
          </a:solidFill>
          <a:ln w="12700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Comparative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>clinical efficacy/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>effectiveness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48" name="AutoShape 38"/>
          <p:cNvCxnSpPr>
            <a:cxnSpLocks noChangeShapeType="1"/>
            <a:stCxn id="41" idx="6"/>
          </p:cNvCxnSpPr>
          <p:nvPr/>
        </p:nvCxnSpPr>
        <p:spPr bwMode="auto">
          <a:xfrm flipV="1">
            <a:off x="3056300" y="3702918"/>
            <a:ext cx="298830" cy="7272"/>
          </a:xfrm>
          <a:prstGeom prst="straightConnector1">
            <a:avLst/>
          </a:prstGeom>
          <a:noFill/>
          <a:ln w="50800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8762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HTA collaboration in the EU</a:t>
            </a:r>
            <a:br>
              <a:rPr lang="de-CH" dirty="0" smtClean="0"/>
            </a:br>
            <a:r>
              <a:rPr lang="de-CH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Joint clinical assessments (EUnetHTA)</a:t>
            </a:r>
            <a:endParaRPr lang="en-US" sz="2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A031163-59F3-4D00-8785-55F60AF1850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AutoShape 2" descr="https://www.eunethta.eu/wp-content/uploads/2018/09/high-res-image__31188114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0"/>
            <a:ext cx="1671867" cy="6858000"/>
          </a:xfrm>
          <a:prstGeom prst="rect">
            <a:avLst/>
          </a:prstGeom>
        </p:spPr>
      </p:pic>
      <p:sp>
        <p:nvSpPr>
          <p:cNvPr id="8" name="Double Brace 7"/>
          <p:cNvSpPr/>
          <p:nvPr/>
        </p:nvSpPr>
        <p:spPr bwMode="auto">
          <a:xfrm>
            <a:off x="5868144" y="2794958"/>
            <a:ext cx="432048" cy="1286347"/>
          </a:xfrm>
          <a:prstGeom prst="bracePair">
            <a:avLst>
              <a:gd name="adj" fmla="val 25000"/>
            </a:avLst>
          </a:prstGeom>
          <a:noFill/>
          <a:ln w="666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tx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36" tIns="45718" rIns="91436" bIns="45718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14264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67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107504" y="2132857"/>
            <a:ext cx="5976615" cy="4059173"/>
            <a:chOff x="1475658" y="2900436"/>
            <a:chExt cx="5040558" cy="3400840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831"/>
            <a:stretch/>
          </p:blipFill>
          <p:spPr bwMode="auto">
            <a:xfrm>
              <a:off x="1475658" y="2900436"/>
              <a:ext cx="5029917" cy="3195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7876" y="3445200"/>
              <a:ext cx="258340" cy="2856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 rot="16200000">
            <a:off x="5094800" y="3293567"/>
            <a:ext cx="1584080" cy="384717"/>
          </a:xfrm>
          <a:prstGeom prst="rect">
            <a:avLst/>
          </a:prstGeom>
          <a:solidFill>
            <a:schemeClr val="bg1"/>
          </a:solidFill>
        </p:spPr>
        <p:txBody>
          <a:bodyPr wrap="none" lIns="91436" tIns="45718" rIns="91436" bIns="45718" rtlCol="0">
            <a:spAutoFit/>
          </a:bodyPr>
          <a:lstStyle/>
          <a:p>
            <a:pPr defTabSz="914264"/>
            <a:r>
              <a:rPr lang="de-CH" sz="19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transferable</a:t>
            </a:r>
            <a:endParaRPr lang="en-US" sz="19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6434691" y="4093300"/>
            <a:ext cx="3621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https://www.eunethta.eu/15599-2/</a:t>
            </a:r>
          </a:p>
        </p:txBody>
      </p:sp>
    </p:spTree>
    <p:extLst>
      <p:ext uri="{BB962C8B-B14F-4D97-AF65-F5344CB8AC3E}">
        <p14:creationId xmlns:p14="http://schemas.microsoft.com/office/powerpoint/2010/main" val="30190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Stakeholder involvement in HTA</a:t>
            </a:r>
            <a:br>
              <a:rPr lang="de-CH" dirty="0" smtClean="0"/>
            </a:br>
            <a:r>
              <a:rPr lang="de-CH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Involving industry</a:t>
            </a:r>
            <a:endParaRPr lang="en-US" sz="2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D94CC5-D166-4134-A059-F2903614B877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Developing HTA policy and methodology</a:t>
            </a:r>
          </a:p>
          <a:p>
            <a:pPr lvl="1"/>
            <a:r>
              <a:rPr lang="de-CH" dirty="0" smtClean="0"/>
              <a:t>Assurance of efficiency and quality of HTA</a:t>
            </a:r>
          </a:p>
          <a:p>
            <a:pPr lvl="1"/>
            <a:r>
              <a:rPr lang="de-CH" dirty="0" smtClean="0"/>
              <a:t>Mobilizing substantial </a:t>
            </a:r>
            <a:r>
              <a:rPr lang="de-CH" dirty="0" smtClean="0"/>
              <a:t>HTA experience in companies gathered over time in many jurisdictions</a:t>
            </a:r>
            <a:endParaRPr lang="de-CH" dirty="0" smtClean="0"/>
          </a:p>
          <a:p>
            <a:r>
              <a:rPr lang="de-CH" dirty="0" smtClean="0"/>
              <a:t>Providing </a:t>
            </a:r>
            <a:r>
              <a:rPr lang="de-CH" dirty="0" smtClean="0"/>
              <a:t>expertise and experience on specific technologies</a:t>
            </a:r>
          </a:p>
          <a:p>
            <a:pPr lvl="1"/>
            <a:r>
              <a:rPr lang="de-CH" dirty="0" smtClean="0"/>
              <a:t>Manufacturers inevitably produce </a:t>
            </a:r>
            <a:r>
              <a:rPr lang="de-CH" dirty="0" smtClean="0"/>
              <a:t>the vast majority of </a:t>
            </a:r>
            <a:r>
              <a:rPr lang="de-CH" dirty="0" smtClean="0"/>
              <a:t>evidence for a technology</a:t>
            </a:r>
            <a:endParaRPr lang="de-CH" dirty="0" smtClean="0"/>
          </a:p>
          <a:p>
            <a:pPr lvl="1"/>
            <a:r>
              <a:rPr lang="de-CH" dirty="0" smtClean="0"/>
              <a:t>Manufacturers maintain an in-depth understanding of their </a:t>
            </a:r>
            <a:r>
              <a:rPr lang="de-CH" dirty="0" smtClean="0"/>
              <a:t>products and available and emerging new evidence</a:t>
            </a:r>
          </a:p>
          <a:p>
            <a:pPr lvl="1"/>
            <a:r>
              <a:rPr lang="de-CH" dirty="0"/>
              <a:t>Plan and managing the entry of new technolgies and </a:t>
            </a:r>
            <a:r>
              <a:rPr lang="de-CH" dirty="0" smtClean="0"/>
              <a:t>the reduction of related uncertainty</a:t>
            </a:r>
            <a:endParaRPr lang="de-CH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6093296"/>
            <a:ext cx="904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based on a balanced «conflict of interest» approach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56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6887" y="1628800"/>
            <a:ext cx="8355013" cy="4471988"/>
          </a:xfrm>
        </p:spPr>
        <p:txBody>
          <a:bodyPr/>
          <a:lstStyle/>
          <a:p>
            <a:r>
              <a:rPr lang="de-CH" sz="1800" dirty="0" smtClean="0"/>
              <a:t>Given limited health care resources, resources devoted to HTA need to be constantly justified. </a:t>
            </a:r>
          </a:p>
          <a:p>
            <a:r>
              <a:rPr lang="de-CH" sz="1800" dirty="0" smtClean="0"/>
              <a:t>HTA needs to be «relevant» («effective»)</a:t>
            </a:r>
          </a:p>
          <a:p>
            <a:pPr lvl="1"/>
            <a:r>
              <a:rPr lang="de-CH" sz="1800" dirty="0" smtClean="0"/>
              <a:t>a decision maker asks for the information that only HTA can deliver</a:t>
            </a:r>
          </a:p>
          <a:p>
            <a:pPr lvl="1"/>
            <a:r>
              <a:rPr lang="de-CH" sz="1800" dirty="0" smtClean="0"/>
              <a:t>HTA is conducted based on a deep understanding of the decision context, provides information on «relevant» questions, objectives and decision criteria («perspective is key»)</a:t>
            </a:r>
          </a:p>
          <a:p>
            <a:pPr lvl="1"/>
            <a:r>
              <a:rPr lang="de-CH" sz="1800" dirty="0" smtClean="0"/>
              <a:t>HTA methods are selected based on the question of the decision maker</a:t>
            </a:r>
          </a:p>
          <a:p>
            <a:pPr lvl="1"/>
            <a:r>
              <a:rPr lang="de-CH" sz="1800" dirty="0" smtClean="0"/>
              <a:t>HTA is delivered in a timely manner</a:t>
            </a:r>
          </a:p>
          <a:p>
            <a:r>
              <a:rPr lang="de-CH" sz="1800" dirty="0" smtClean="0"/>
              <a:t>HTA needs to be conducted «efficiently»</a:t>
            </a:r>
          </a:p>
          <a:p>
            <a:pPr lvl="1"/>
            <a:r>
              <a:rPr lang="de-CH" sz="1800" dirty="0" smtClean="0"/>
              <a:t>Focus on what enables the «critically appraisal» of health technology</a:t>
            </a:r>
          </a:p>
          <a:p>
            <a:pPr lvl="1"/>
            <a:r>
              <a:rPr lang="de-CH" sz="1800" dirty="0" smtClean="0"/>
              <a:t>Transfer </a:t>
            </a:r>
            <a:r>
              <a:rPr lang="de-CH" sz="1800" dirty="0" smtClean="0"/>
              <a:t>data/evidence from one setting to another where «relevant»</a:t>
            </a:r>
          </a:p>
          <a:p>
            <a:pPr lvl="1"/>
            <a:r>
              <a:rPr lang="de-CH" sz="1800" dirty="0" smtClean="0"/>
              <a:t>Collaborative and planful HTA production</a:t>
            </a:r>
          </a:p>
          <a:p>
            <a:pPr lvl="1"/>
            <a:r>
              <a:rPr lang="de-CH" sz="1800" dirty="0"/>
              <a:t>Optimal involvement of </a:t>
            </a:r>
            <a:r>
              <a:rPr lang="de-CH" sz="1800" dirty="0" smtClean="0"/>
              <a:t>stakeholders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HTA is a health technology in itself</a:t>
            </a:r>
            <a:br>
              <a:rPr lang="de-CH" dirty="0" smtClean="0"/>
            </a:br>
            <a:r>
              <a:rPr lang="de-CH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and efficient production are key</a:t>
            </a:r>
            <a:r>
              <a:rPr lang="de-CH" dirty="0" smtClean="0"/>
              <a:t/>
            </a:r>
            <a:br>
              <a:rPr lang="de-CH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37-C07F-407F-9BFA-386200C72FD1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689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Strategic direction is needed, not just more debate about HTA methodology.</a:t>
            </a:r>
          </a:p>
          <a:p>
            <a:r>
              <a:rPr lang="de-CH" dirty="0" smtClean="0"/>
              <a:t>HTA experts and experience may inform the policy debate, but strategic direction and sustainable resourcing can only come from </a:t>
            </a:r>
            <a:r>
              <a:rPr lang="de-CH" dirty="0"/>
              <a:t>policy </a:t>
            </a:r>
            <a:r>
              <a:rPr lang="de-CH" dirty="0" smtClean="0"/>
              <a:t>makers.</a:t>
            </a:r>
          </a:p>
          <a:p>
            <a:r>
              <a:rPr lang="de-CH" dirty="0"/>
              <a:t>There is considerable value of international and regional </a:t>
            </a:r>
            <a:r>
              <a:rPr lang="de-CH" dirty="0" smtClean="0"/>
              <a:t>collaboration for the resource-efficient development of national HTA strategies.</a:t>
            </a:r>
          </a:p>
          <a:p>
            <a:r>
              <a:rPr lang="de-CH" dirty="0" smtClean="0"/>
              <a:t>And so it is good to see that with the MENA HPF</a:t>
            </a:r>
          </a:p>
          <a:p>
            <a:pPr lvl="1"/>
            <a:r>
              <a:rPr lang="de-CH" dirty="0" smtClean="0"/>
              <a:t>regional policy-level debate exists prior to the finalization of national HTA strategies </a:t>
            </a:r>
          </a:p>
          <a:p>
            <a:pPr lvl="1"/>
            <a:r>
              <a:rPr lang="de-CH" dirty="0" smtClean="0"/>
              <a:t>There is willingness to advance to concrete proposals for HTA implementation</a:t>
            </a:r>
          </a:p>
          <a:p>
            <a:endParaRPr lang="de-CH" dirty="0"/>
          </a:p>
          <a:p>
            <a:endParaRPr lang="de-CH" dirty="0" smtClean="0"/>
          </a:p>
          <a:p>
            <a:pPr marL="0" indent="0">
              <a:buNone/>
            </a:pPr>
            <a:r>
              <a:rPr lang="de-CH" dirty="0" smtClean="0">
                <a:sym typeface="Wingdings" panose="05000000000000000000" pitchFamily="2" charset="2"/>
              </a:rPr>
              <a:t>MENA HPF 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HTA in the region</a:t>
            </a:r>
            <a:br>
              <a:rPr lang="de-CH" dirty="0" smtClean="0"/>
            </a:br>
            <a:r>
              <a:rPr lang="de-CH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Towards a more concrete policy-level debate</a:t>
            </a:r>
            <a:endParaRPr lang="en-US" sz="2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D94CC5-D166-4134-A059-F2903614B877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754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hpEndCoverShape"/>
          <p:cNvSpPr txBox="1">
            <a:spLocks noChangeArrowheads="1"/>
          </p:cNvSpPr>
          <p:nvPr/>
        </p:nvSpPr>
        <p:spPr bwMode="white">
          <a:xfrm>
            <a:off x="-2174" y="6843362"/>
            <a:ext cx="42202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 pitchFamily="2" charset="0"/>
                <a:cs typeface="Arial" pitchFamily="34" charset="0"/>
              </a:defRPr>
            </a:lvl9pPr>
          </a:lstStyle>
          <a:p>
            <a:pPr eaLnBrk="1" hangingPunct="1"/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20" y="2924175"/>
            <a:ext cx="8354157" cy="1009650"/>
          </a:xfrm>
        </p:spPr>
        <p:txBody>
          <a:bodyPr anchor="ctr"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en-US" sz="4500" b="1" i="1" dirty="0" smtClean="0">
                <a:solidFill>
                  <a:srgbClr val="0082DA"/>
                </a:solidFill>
                <a:latin typeface="Times New Roman" panose="02020603050405020304" pitchFamily="18" charset="0"/>
              </a:rPr>
              <a:t>Doing now what patients need next</a:t>
            </a:r>
            <a:endParaRPr lang="en-US" sz="4500" b="1" dirty="0">
              <a:solidFill>
                <a:srgbClr val="0082DA"/>
              </a:solidFill>
            </a:endParaRPr>
          </a:p>
        </p:txBody>
      </p:sp>
      <p:sp>
        <p:nvSpPr>
          <p:cNvPr id="5" name="shpEndTranslation" hidden="1"/>
          <p:cNvSpPr/>
          <p:nvPr/>
        </p:nvSpPr>
        <p:spPr>
          <a:xfrm>
            <a:off x="301045" y="6093296"/>
            <a:ext cx="4220308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35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PPTCOMPATIBLE4" val="RXP"/>
  <p:tag name="VARPPTCOMPATIBLERD03" val="RXP"/>
  <p:tag name="VARPPTTYPE" val="RXP"/>
  <p:tag name="VARPPTSLIDEFORMAT" val="RXP"/>
  <p:tag name="VARSAVEMESSAGETIMESTAMP" val="RXP18.09.2018"/>
</p:tagLst>
</file>

<file path=ppt/theme/theme1.xml><?xml version="1.0" encoding="utf-8"?>
<a:theme xmlns:a="http://schemas.openxmlformats.org/drawingml/2006/main" name="Roche">
  <a:themeElements>
    <a:clrScheme name="Roche 2">
      <a:dk1>
        <a:srgbClr val="000000"/>
      </a:dk1>
      <a:lt1>
        <a:srgbClr val="FFFFFF"/>
      </a:lt1>
      <a:dk2>
        <a:srgbClr val="969696"/>
      </a:dk2>
      <a:lt2>
        <a:srgbClr val="FF7F00"/>
      </a:lt2>
      <a:accent1>
        <a:srgbClr val="FF7F00"/>
      </a:accent1>
      <a:accent2>
        <a:srgbClr val="800080"/>
      </a:accent2>
      <a:accent3>
        <a:srgbClr val="FFCC00"/>
      </a:accent3>
      <a:accent4>
        <a:srgbClr val="9933FF"/>
      </a:accent4>
      <a:accent5>
        <a:srgbClr val="009900"/>
      </a:accent5>
      <a:accent6>
        <a:srgbClr val="0082DA"/>
      </a:accent6>
      <a:hlink>
        <a:srgbClr val="9933FF"/>
      </a:hlink>
      <a:folHlink>
        <a:srgbClr val="FF3300"/>
      </a:folHlink>
    </a:clrScheme>
    <a:fontScheme name="Roche">
      <a:majorFont>
        <a:latin typeface="Imago"/>
        <a:ea typeface=""/>
        <a:cs typeface=""/>
      </a:majorFont>
      <a:minorFont>
        <a:latin typeface="Imag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mag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mago" pitchFamily="2" charset="0"/>
          </a:defRPr>
        </a:defPPr>
      </a:lstStyle>
      <a:style>
        <a:lnRef idx="1">
          <a:schemeClr val="tx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Roche 1">
        <a:dk1>
          <a:srgbClr val="FF7F00"/>
        </a:dk1>
        <a:lt1>
          <a:srgbClr val="FFFFFF"/>
        </a:lt1>
        <a:dk2>
          <a:srgbClr val="0028A0"/>
        </a:dk2>
        <a:lt2>
          <a:srgbClr val="969696"/>
        </a:lt2>
        <a:accent1>
          <a:srgbClr val="FF7F00"/>
        </a:accent1>
        <a:accent2>
          <a:srgbClr val="800080"/>
        </a:accent2>
        <a:accent3>
          <a:srgbClr val="AAACCD"/>
        </a:accent3>
        <a:accent4>
          <a:srgbClr val="DADADA"/>
        </a:accent4>
        <a:accent5>
          <a:srgbClr val="FFC0AA"/>
        </a:accent5>
        <a:accent6>
          <a:srgbClr val="730073"/>
        </a:accent6>
        <a:hlink>
          <a:srgbClr val="9933FF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che 2">
        <a:dk1>
          <a:srgbClr val="000000"/>
        </a:dk1>
        <a:lt1>
          <a:srgbClr val="FFFFFF"/>
        </a:lt1>
        <a:dk2>
          <a:srgbClr val="969696"/>
        </a:dk2>
        <a:lt2>
          <a:srgbClr val="FF7F00"/>
        </a:lt2>
        <a:accent1>
          <a:srgbClr val="FF7F00"/>
        </a:accent1>
        <a:accent2>
          <a:srgbClr val="800080"/>
        </a:accent2>
        <a:accent3>
          <a:srgbClr val="FFFFFF"/>
        </a:accent3>
        <a:accent4>
          <a:srgbClr val="000000"/>
        </a:accent4>
        <a:accent5>
          <a:srgbClr val="FFC0AA"/>
        </a:accent5>
        <a:accent6>
          <a:srgbClr val="730073"/>
        </a:accent6>
        <a:hlink>
          <a:srgbClr val="9933FF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che 3">
        <a:dk1>
          <a:srgbClr val="000000"/>
        </a:dk1>
        <a:lt1>
          <a:srgbClr val="FFFFFF"/>
        </a:lt1>
        <a:dk2>
          <a:srgbClr val="959595"/>
        </a:dk2>
        <a:lt2>
          <a:srgbClr val="676767"/>
        </a:lt2>
        <a:accent1>
          <a:srgbClr val="B2B2B2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454545"/>
        </a:accent6>
        <a:hlink>
          <a:srgbClr val="EAEAEA"/>
        </a:hlink>
        <a:folHlink>
          <a:srgbClr val="CECE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HE-tema 1">
  <a:themeElements>
    <a:clrScheme name="IHE">
      <a:dk1>
        <a:srgbClr val="000015"/>
      </a:dk1>
      <a:lt1>
        <a:srgbClr val="F0F2F4"/>
      </a:lt1>
      <a:dk2>
        <a:srgbClr val="62A2D6"/>
      </a:dk2>
      <a:lt2>
        <a:srgbClr val="F0F2F4"/>
      </a:lt2>
      <a:accent1>
        <a:srgbClr val="62A2D6"/>
      </a:accent1>
      <a:accent2>
        <a:srgbClr val="F29C3B"/>
      </a:accent2>
      <a:accent3>
        <a:srgbClr val="7B0100"/>
      </a:accent3>
      <a:accent4>
        <a:srgbClr val="000015"/>
      </a:accent4>
      <a:accent5>
        <a:srgbClr val="D2DDE3"/>
      </a:accent5>
      <a:accent6>
        <a:srgbClr val="B9D5ED"/>
      </a:accent6>
      <a:hlink>
        <a:srgbClr val="62A2D6"/>
      </a:hlink>
      <a:folHlink>
        <a:srgbClr val="B9D5ED"/>
      </a:folHlink>
    </a:clrScheme>
    <a:fontScheme name="IHE POWERPOIN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FPIA cancer roundtables - global evidence package v0 [Skrivskyddad]" id="{D9B91BEB-BB1D-4FB4-AC21-D1999A4E20A5}" vid="{941D9535-148E-4482-B4AF-32349EBCA57F}"/>
    </a:ext>
  </a:extLst>
</a:theme>
</file>

<file path=ppt/theme/theme3.xml><?xml version="1.0" encoding="utf-8"?>
<a:theme xmlns:a="http://schemas.openxmlformats.org/drawingml/2006/main" name="1_HTA">
  <a:themeElements>
    <a:clrScheme name="HTA &amp; PAyment policy">
      <a:dk1>
        <a:sysClr val="windowText" lastClr="000000"/>
      </a:dk1>
      <a:lt1>
        <a:sysClr val="window" lastClr="FFFFFF"/>
      </a:lt1>
      <a:dk2>
        <a:srgbClr val="242852"/>
      </a:dk2>
      <a:lt2>
        <a:srgbClr val="FFFFFF"/>
      </a:lt2>
      <a:accent1>
        <a:srgbClr val="3A7538"/>
      </a:accent1>
      <a:accent2>
        <a:srgbClr val="D4E1D3"/>
      </a:accent2>
      <a:accent3>
        <a:srgbClr val="7FA57D"/>
      </a:accent3>
      <a:accent4>
        <a:srgbClr val="404040"/>
      </a:accent4>
      <a:accent5>
        <a:srgbClr val="7F7F7F"/>
      </a:accent5>
      <a:accent6>
        <a:srgbClr val="B2B2B2"/>
      </a:accent6>
      <a:hlink>
        <a:srgbClr val="0066CC"/>
      </a:hlink>
      <a:folHlink>
        <a:srgbClr val="0066CC"/>
      </a:folHlink>
    </a:clrScheme>
    <a:fontScheme name="Roche">
      <a:majorFont>
        <a:latin typeface="Imago"/>
        <a:ea typeface=""/>
        <a:cs typeface=""/>
      </a:majorFont>
      <a:minorFont>
        <a:latin typeface="Imag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mag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mago" pitchFamily="2" charset="0"/>
          </a:defRPr>
        </a:defPPr>
      </a:lstStyle>
      <a:style>
        <a:lnRef idx="1">
          <a:schemeClr val="tx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Roche 1">
        <a:dk1>
          <a:srgbClr val="FF7F00"/>
        </a:dk1>
        <a:lt1>
          <a:srgbClr val="FFFFFF"/>
        </a:lt1>
        <a:dk2>
          <a:srgbClr val="0028A0"/>
        </a:dk2>
        <a:lt2>
          <a:srgbClr val="969696"/>
        </a:lt2>
        <a:accent1>
          <a:srgbClr val="FF7F00"/>
        </a:accent1>
        <a:accent2>
          <a:srgbClr val="800080"/>
        </a:accent2>
        <a:accent3>
          <a:srgbClr val="FFCC00"/>
        </a:accent3>
        <a:accent4>
          <a:srgbClr val="9933FF"/>
        </a:accent4>
        <a:accent5>
          <a:srgbClr val="009900"/>
        </a:accent5>
        <a:accent6>
          <a:srgbClr val="0082DA"/>
        </a:accent6>
        <a:hlink>
          <a:srgbClr val="9933FF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che 2">
        <a:dk1>
          <a:srgbClr val="000000"/>
        </a:dk1>
        <a:lt1>
          <a:srgbClr val="FFFFFF"/>
        </a:lt1>
        <a:dk2>
          <a:srgbClr val="969696"/>
        </a:dk2>
        <a:lt2>
          <a:srgbClr val="FF7F00"/>
        </a:lt2>
        <a:accent1>
          <a:srgbClr val="FF7F00"/>
        </a:accent1>
        <a:accent2>
          <a:srgbClr val="800080"/>
        </a:accent2>
        <a:accent3>
          <a:srgbClr val="FFCC00"/>
        </a:accent3>
        <a:accent4>
          <a:srgbClr val="9933FF"/>
        </a:accent4>
        <a:accent5>
          <a:srgbClr val="009900"/>
        </a:accent5>
        <a:accent6>
          <a:srgbClr val="0082DA"/>
        </a:accent6>
        <a:hlink>
          <a:srgbClr val="9933FF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che 3">
        <a:dk1>
          <a:srgbClr val="000000"/>
        </a:dk1>
        <a:lt1>
          <a:srgbClr val="FFFFFF"/>
        </a:lt1>
        <a:dk2>
          <a:srgbClr val="959595"/>
        </a:dk2>
        <a:lt2>
          <a:srgbClr val="676767"/>
        </a:lt2>
        <a:accent1>
          <a:srgbClr val="B2B2B2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454545"/>
        </a:accent6>
        <a:hlink>
          <a:srgbClr val="EAEAEA"/>
        </a:hlink>
        <a:folHlink>
          <a:srgbClr val="CECE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Roche">
  <a:themeElements>
    <a:clrScheme name="Roche 2">
      <a:dk1>
        <a:srgbClr val="000000"/>
      </a:dk1>
      <a:lt1>
        <a:srgbClr val="FFFFFF"/>
      </a:lt1>
      <a:dk2>
        <a:srgbClr val="969696"/>
      </a:dk2>
      <a:lt2>
        <a:srgbClr val="FF7F00"/>
      </a:lt2>
      <a:accent1>
        <a:srgbClr val="FF7F00"/>
      </a:accent1>
      <a:accent2>
        <a:srgbClr val="800080"/>
      </a:accent2>
      <a:accent3>
        <a:srgbClr val="FFCC00"/>
      </a:accent3>
      <a:accent4>
        <a:srgbClr val="9933FF"/>
      </a:accent4>
      <a:accent5>
        <a:srgbClr val="009900"/>
      </a:accent5>
      <a:accent6>
        <a:srgbClr val="0082DA"/>
      </a:accent6>
      <a:hlink>
        <a:srgbClr val="9933FF"/>
      </a:hlink>
      <a:folHlink>
        <a:srgbClr val="FF3300"/>
      </a:folHlink>
    </a:clrScheme>
    <a:fontScheme name="Roche">
      <a:majorFont>
        <a:latin typeface="Imago"/>
        <a:ea typeface=""/>
        <a:cs typeface=""/>
      </a:majorFont>
      <a:minorFont>
        <a:latin typeface="Imag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mag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mago" pitchFamily="2" charset="0"/>
          </a:defRPr>
        </a:defPPr>
      </a:lstStyle>
      <a:style>
        <a:lnRef idx="1">
          <a:schemeClr val="tx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Roche 1">
        <a:dk1>
          <a:srgbClr val="FF7F00"/>
        </a:dk1>
        <a:lt1>
          <a:srgbClr val="FFFFFF"/>
        </a:lt1>
        <a:dk2>
          <a:srgbClr val="0028A0"/>
        </a:dk2>
        <a:lt2>
          <a:srgbClr val="969696"/>
        </a:lt2>
        <a:accent1>
          <a:srgbClr val="FF7F00"/>
        </a:accent1>
        <a:accent2>
          <a:srgbClr val="800080"/>
        </a:accent2>
        <a:accent3>
          <a:srgbClr val="AAACCD"/>
        </a:accent3>
        <a:accent4>
          <a:srgbClr val="DADADA"/>
        </a:accent4>
        <a:accent5>
          <a:srgbClr val="FFC0AA"/>
        </a:accent5>
        <a:accent6>
          <a:srgbClr val="730073"/>
        </a:accent6>
        <a:hlink>
          <a:srgbClr val="9933FF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che 2">
        <a:dk1>
          <a:srgbClr val="000000"/>
        </a:dk1>
        <a:lt1>
          <a:srgbClr val="FFFFFF"/>
        </a:lt1>
        <a:dk2>
          <a:srgbClr val="969696"/>
        </a:dk2>
        <a:lt2>
          <a:srgbClr val="FF7F00"/>
        </a:lt2>
        <a:accent1>
          <a:srgbClr val="FF7F00"/>
        </a:accent1>
        <a:accent2>
          <a:srgbClr val="800080"/>
        </a:accent2>
        <a:accent3>
          <a:srgbClr val="FFFFFF"/>
        </a:accent3>
        <a:accent4>
          <a:srgbClr val="000000"/>
        </a:accent4>
        <a:accent5>
          <a:srgbClr val="FFC0AA"/>
        </a:accent5>
        <a:accent6>
          <a:srgbClr val="730073"/>
        </a:accent6>
        <a:hlink>
          <a:srgbClr val="9933FF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che 3">
        <a:dk1>
          <a:srgbClr val="000000"/>
        </a:dk1>
        <a:lt1>
          <a:srgbClr val="FFFFFF"/>
        </a:lt1>
        <a:dk2>
          <a:srgbClr val="959595"/>
        </a:dk2>
        <a:lt2>
          <a:srgbClr val="676767"/>
        </a:lt2>
        <a:accent1>
          <a:srgbClr val="B2B2B2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454545"/>
        </a:accent6>
        <a:hlink>
          <a:srgbClr val="EAEAEA"/>
        </a:hlink>
        <a:folHlink>
          <a:srgbClr val="CECE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12685</TotalTime>
  <Words>593</Words>
  <Application>Microsoft Office PowerPoint</Application>
  <PresentationFormat>On-screen Show (4:3)</PresentationFormat>
  <Paragraphs>82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Roche</vt:lpstr>
      <vt:lpstr>IHE-tema 1</vt:lpstr>
      <vt:lpstr>1_HTA</vt:lpstr>
      <vt:lpstr>Custom Design</vt:lpstr>
      <vt:lpstr>1_Roche</vt:lpstr>
      <vt:lpstr>HTA in the Region Reflections on the way forward</vt:lpstr>
      <vt:lpstr>Moving from the «what» to the «how» What I heard so far</vt:lpstr>
      <vt:lpstr>Incentives to use HTA and «relevance» Key to successful implementation </vt:lpstr>
      <vt:lpstr>“Relevant” HTA is necessarily context-specific But there are transferable ingredients</vt:lpstr>
      <vt:lpstr>HTA collaboration in the EU Joint clinical assessments (EUnetHTA)</vt:lpstr>
      <vt:lpstr>Stakeholder involvement in HTA Involving industry</vt:lpstr>
      <vt:lpstr>HTA is a health technology in itself Effective and efficient production are key </vt:lpstr>
      <vt:lpstr>HTA in the region Towards a more concrete policy-level debate</vt:lpstr>
      <vt:lpstr>PowerPoint Presentation</vt:lpstr>
    </vt:vector>
  </TitlesOfParts>
  <Company>F. Hoffmann-La Roche, 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value-based pricing</dc:title>
  <dc:creator>Hebborn, Ansgar {MGPB~Basel}</dc:creator>
  <cp:lastModifiedBy>Hebborn, Ansgar {MGPB~Basel}</cp:lastModifiedBy>
  <cp:revision>324</cp:revision>
  <cp:lastPrinted>2017-09-25T14:21:34Z</cp:lastPrinted>
  <dcterms:created xsi:type="dcterms:W3CDTF">2016-09-26T06:34:56Z</dcterms:created>
  <dcterms:modified xsi:type="dcterms:W3CDTF">2018-09-18T09:20:27Z</dcterms:modified>
</cp:coreProperties>
</file>