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13"/>
  </p:notesMasterIdLst>
  <p:handoutMasterIdLst>
    <p:handoutMasterId r:id="rId14"/>
  </p:handoutMasterIdLst>
  <p:sldIdLst>
    <p:sldId id="256" r:id="rId2"/>
    <p:sldId id="742" r:id="rId3"/>
    <p:sldId id="743" r:id="rId4"/>
    <p:sldId id="732" r:id="rId5"/>
    <p:sldId id="733" r:id="rId6"/>
    <p:sldId id="731" r:id="rId7"/>
    <p:sldId id="740" r:id="rId8"/>
    <p:sldId id="741" r:id="rId9"/>
    <p:sldId id="738" r:id="rId10"/>
    <p:sldId id="641" r:id="rId11"/>
    <p:sldId id="734" r:id="rId12"/>
  </p:sldIdLst>
  <p:sldSz cx="9144000" cy="6858000" type="screen4x3"/>
  <p:notesSz cx="6881813" cy="96615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024" autoAdjust="0"/>
  </p:normalViewPr>
  <p:slideViewPr>
    <p:cSldViewPr snapToGrid="0">
      <p:cViewPr>
        <p:scale>
          <a:sx n="99" d="100"/>
          <a:sy n="99" d="100"/>
        </p:scale>
        <p:origin x="-546" y="798"/>
      </p:cViewPr>
      <p:guideLst>
        <p:guide orient="horz" pos="2160"/>
        <p:guide pos="2880"/>
      </p:guideLst>
    </p:cSldViewPr>
  </p:slideViewPr>
  <p:notesTextViewPr>
    <p:cViewPr>
      <p:scale>
        <a:sx n="1" d="1"/>
        <a:sy n="1" d="1"/>
      </p:scale>
      <p:origin x="0" y="0"/>
    </p:cViewPr>
  </p:notesTextViewPr>
  <p:sorterViewPr>
    <p:cViewPr>
      <p:scale>
        <a:sx n="301" d="100"/>
        <a:sy n="301" d="100"/>
      </p:scale>
      <p:origin x="0" y="12928"/>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83076"/>
          </a:xfrm>
          <a:prstGeom prst="rect">
            <a:avLst/>
          </a:prstGeom>
        </p:spPr>
        <p:txBody>
          <a:bodyPr vert="horz" lIns="94531" tIns="47265" rIns="94531" bIns="47265"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83076"/>
          </a:xfrm>
          <a:prstGeom prst="rect">
            <a:avLst/>
          </a:prstGeom>
        </p:spPr>
        <p:txBody>
          <a:bodyPr vert="horz" lIns="94531" tIns="47265" rIns="94531" bIns="47265" rtlCol="0"/>
          <a:lstStyle>
            <a:lvl1pPr algn="r">
              <a:defRPr sz="1200"/>
            </a:lvl1pPr>
          </a:lstStyle>
          <a:p>
            <a:fld id="{DA785A7A-089D-420D-886D-5192A91ED558}" type="datetimeFigureOut">
              <a:rPr lang="en-US" smtClean="0"/>
              <a:t>9/15/2018</a:t>
            </a:fld>
            <a:endParaRPr lang="en-US"/>
          </a:p>
        </p:txBody>
      </p:sp>
      <p:sp>
        <p:nvSpPr>
          <p:cNvPr id="4" name="Footer Placeholder 3"/>
          <p:cNvSpPr>
            <a:spLocks noGrp="1"/>
          </p:cNvSpPr>
          <p:nvPr>
            <p:ph type="ftr" sz="quarter" idx="2"/>
          </p:nvPr>
        </p:nvSpPr>
        <p:spPr>
          <a:xfrm>
            <a:off x="0" y="9176772"/>
            <a:ext cx="2982119" cy="483076"/>
          </a:xfrm>
          <a:prstGeom prst="rect">
            <a:avLst/>
          </a:prstGeom>
        </p:spPr>
        <p:txBody>
          <a:bodyPr vert="horz" lIns="94531" tIns="47265" rIns="94531" bIns="47265"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9176772"/>
            <a:ext cx="2982119" cy="483076"/>
          </a:xfrm>
          <a:prstGeom prst="rect">
            <a:avLst/>
          </a:prstGeom>
        </p:spPr>
        <p:txBody>
          <a:bodyPr vert="horz" lIns="94531" tIns="47265" rIns="94531" bIns="47265" rtlCol="0" anchor="b"/>
          <a:lstStyle>
            <a:lvl1pPr algn="r">
              <a:defRPr sz="1200"/>
            </a:lvl1pPr>
          </a:lstStyle>
          <a:p>
            <a:fld id="{2632CE39-C9AE-492B-BD8E-992F3E87D227}"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84754"/>
          </a:xfrm>
          <a:prstGeom prst="rect">
            <a:avLst/>
          </a:prstGeom>
        </p:spPr>
        <p:txBody>
          <a:bodyPr vert="horz" lIns="94531" tIns="47265" rIns="94531" bIns="47265" rtlCol="0"/>
          <a:lstStyle>
            <a:lvl1pPr algn="l">
              <a:defRPr sz="1200"/>
            </a:lvl1pPr>
          </a:lstStyle>
          <a:p>
            <a:endParaRPr lang="en-US"/>
          </a:p>
        </p:txBody>
      </p:sp>
      <p:sp>
        <p:nvSpPr>
          <p:cNvPr id="3" name="Date Placeholder 2"/>
          <p:cNvSpPr>
            <a:spLocks noGrp="1"/>
          </p:cNvSpPr>
          <p:nvPr>
            <p:ph type="dt" idx="1"/>
          </p:nvPr>
        </p:nvSpPr>
        <p:spPr>
          <a:xfrm>
            <a:off x="3898102" y="0"/>
            <a:ext cx="2982119" cy="484754"/>
          </a:xfrm>
          <a:prstGeom prst="rect">
            <a:avLst/>
          </a:prstGeom>
        </p:spPr>
        <p:txBody>
          <a:bodyPr vert="horz" lIns="94531" tIns="47265" rIns="94531" bIns="47265" rtlCol="0"/>
          <a:lstStyle>
            <a:lvl1pPr algn="r">
              <a:defRPr sz="1200"/>
            </a:lvl1pPr>
          </a:lstStyle>
          <a:p>
            <a:fld id="{7146B9E9-05FE-4CAF-88DF-F021E45962C8}" type="datetimeFigureOut">
              <a:rPr lang="en-US" smtClean="0"/>
              <a:pPr/>
              <a:t>9/15/2018</a:t>
            </a:fld>
            <a:endParaRPr lang="en-US"/>
          </a:p>
        </p:txBody>
      </p:sp>
      <p:sp>
        <p:nvSpPr>
          <p:cNvPr id="4" name="Slide Image Placeholder 3"/>
          <p:cNvSpPr>
            <a:spLocks noGrp="1" noRot="1" noChangeAspect="1"/>
          </p:cNvSpPr>
          <p:nvPr>
            <p:ph type="sldImg" idx="2"/>
          </p:nvPr>
        </p:nvSpPr>
        <p:spPr>
          <a:xfrm>
            <a:off x="1268413" y="1208088"/>
            <a:ext cx="4344987" cy="3260725"/>
          </a:xfrm>
          <a:prstGeom prst="rect">
            <a:avLst/>
          </a:prstGeom>
          <a:noFill/>
          <a:ln w="12700">
            <a:solidFill>
              <a:prstClr val="black"/>
            </a:solidFill>
          </a:ln>
        </p:spPr>
        <p:txBody>
          <a:bodyPr vert="horz" lIns="94531" tIns="47265" rIns="94531" bIns="47265" rtlCol="0" anchor="ctr"/>
          <a:lstStyle/>
          <a:p>
            <a:endParaRPr lang="en-US"/>
          </a:p>
        </p:txBody>
      </p:sp>
      <p:sp>
        <p:nvSpPr>
          <p:cNvPr id="5" name="Notes Placeholder 4"/>
          <p:cNvSpPr>
            <a:spLocks noGrp="1"/>
          </p:cNvSpPr>
          <p:nvPr>
            <p:ph type="body" sz="quarter" idx="3"/>
          </p:nvPr>
        </p:nvSpPr>
        <p:spPr>
          <a:xfrm>
            <a:off x="688182" y="4649609"/>
            <a:ext cx="5505450" cy="3804225"/>
          </a:xfrm>
          <a:prstGeom prst="rect">
            <a:avLst/>
          </a:prstGeom>
        </p:spPr>
        <p:txBody>
          <a:bodyPr vert="horz" lIns="94531" tIns="47265" rIns="94531" bIns="4726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76772"/>
            <a:ext cx="2982119" cy="484753"/>
          </a:xfrm>
          <a:prstGeom prst="rect">
            <a:avLst/>
          </a:prstGeom>
        </p:spPr>
        <p:txBody>
          <a:bodyPr vert="horz" lIns="94531" tIns="47265" rIns="94531" bIns="47265"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9176772"/>
            <a:ext cx="2982119" cy="484753"/>
          </a:xfrm>
          <a:prstGeom prst="rect">
            <a:avLst/>
          </a:prstGeom>
        </p:spPr>
        <p:txBody>
          <a:bodyPr vert="horz" lIns="94531" tIns="47265" rIns="94531" bIns="47265" rtlCol="0" anchor="b"/>
          <a:lstStyle>
            <a:lvl1pPr algn="r">
              <a:defRPr sz="1200"/>
            </a:lvl1pPr>
          </a:lstStyle>
          <a:p>
            <a:fld id="{1563CE6B-2F60-4341-9D42-A2A2A393B00D}" type="slidenum">
              <a:rPr lang="en-US" smtClean="0"/>
              <a:pPr/>
              <a:t>‹#›</a:t>
            </a:fld>
            <a:endParaRPr lang="en-US"/>
          </a:p>
        </p:txBody>
      </p:sp>
    </p:spTree>
    <p:extLst>
      <p:ext uri="{BB962C8B-B14F-4D97-AF65-F5344CB8AC3E}">
        <p14:creationId xmlns:p14="http://schemas.microsoft.com/office/powerpoint/2010/main" xmlns="" val="1094569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Many Low and Middle Income Countries (LMICs) move toward the extension of Universal Health Coverage (UHC).</a:t>
            </a:r>
          </a:p>
          <a:p>
            <a:pPr algn="just">
              <a:lnSpc>
                <a:spcPct val="110000"/>
              </a:lnSpc>
            </a:pPr>
            <a:r>
              <a:rPr lang="en-GB" dirty="0"/>
              <a:t>Due to the lack of resources it is difficult to sufficiently finance a comprehensive health care coverage. </a:t>
            </a:r>
            <a:endParaRPr lang="hu-HU" dirty="0"/>
          </a:p>
          <a:p>
            <a:pPr algn="just"/>
            <a:r>
              <a:rPr lang="en-US" dirty="0"/>
              <a:t>The role of private health insurance has to be adjusted to the benefit  package in the public health care system</a:t>
            </a:r>
          </a:p>
          <a:p>
            <a:pPr algn="just">
              <a:lnSpc>
                <a:spcPct val="110000"/>
              </a:lnSpc>
            </a:pPr>
            <a:r>
              <a:rPr lang="en-GB" dirty="0"/>
              <a:t>Private health insurance (PHI) can have a new role, in the form of providing complementary (</a:t>
            </a:r>
            <a:r>
              <a:rPr lang="en-GB" dirty="0" err="1"/>
              <a:t>CompHI</a:t>
            </a:r>
            <a:r>
              <a:rPr lang="en-GB" dirty="0"/>
              <a:t>) and supplementary health insurance (</a:t>
            </a:r>
            <a:r>
              <a:rPr lang="en-GB" dirty="0" err="1"/>
              <a:t>SuppHI</a:t>
            </a:r>
            <a:r>
              <a:rPr lang="en-GB" dirty="0"/>
              <a:t>) in addition to the public health insurance scheme.</a:t>
            </a:r>
          </a:p>
          <a:p>
            <a:endParaRPr lang="en-US" dirty="0"/>
          </a:p>
        </p:txBody>
      </p:sp>
      <p:sp>
        <p:nvSpPr>
          <p:cNvPr id="4" name="Slide Number Placeholder 3"/>
          <p:cNvSpPr>
            <a:spLocks noGrp="1"/>
          </p:cNvSpPr>
          <p:nvPr>
            <p:ph type="sldNum" sz="quarter" idx="10"/>
          </p:nvPr>
        </p:nvSpPr>
        <p:spPr/>
        <p:txBody>
          <a:bodyPr/>
          <a:lstStyle/>
          <a:p>
            <a:fld id="{1563CE6B-2F60-4341-9D42-A2A2A393B00D}" type="slidenum">
              <a:rPr lang="en-US" smtClean="0"/>
              <a:pPr/>
              <a:t>5</a:t>
            </a:fld>
            <a:endParaRPr lang="en-US"/>
          </a:p>
        </p:txBody>
      </p:sp>
    </p:spTree>
    <p:extLst>
      <p:ext uri="{BB962C8B-B14F-4D97-AF65-F5344CB8AC3E}">
        <p14:creationId xmlns:p14="http://schemas.microsoft.com/office/powerpoint/2010/main" xmlns="" val="2994366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Final point: indicators not always financial incentives alone.</a:t>
            </a: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68062" indent="-295408" eaLnBrk="0" hangingPunct="0">
              <a:spcBef>
                <a:spcPct val="30000"/>
              </a:spcBef>
              <a:defRPr sz="1200">
                <a:solidFill>
                  <a:schemeClr val="tx1"/>
                </a:solidFill>
                <a:latin typeface="Calibri" panose="020F0502020204030204" pitchFamily="34" charset="0"/>
              </a:defRPr>
            </a:lvl2pPr>
            <a:lvl3pPr marL="1181633" indent="-236327" eaLnBrk="0" hangingPunct="0">
              <a:spcBef>
                <a:spcPct val="30000"/>
              </a:spcBef>
              <a:defRPr sz="1200">
                <a:solidFill>
                  <a:schemeClr val="tx1"/>
                </a:solidFill>
                <a:latin typeface="Calibri" panose="020F0502020204030204" pitchFamily="34" charset="0"/>
              </a:defRPr>
            </a:lvl3pPr>
            <a:lvl4pPr marL="1654287" indent="-236327" eaLnBrk="0" hangingPunct="0">
              <a:spcBef>
                <a:spcPct val="30000"/>
              </a:spcBef>
              <a:defRPr sz="1200">
                <a:solidFill>
                  <a:schemeClr val="tx1"/>
                </a:solidFill>
                <a:latin typeface="Calibri" panose="020F0502020204030204" pitchFamily="34" charset="0"/>
              </a:defRPr>
            </a:lvl4pPr>
            <a:lvl5pPr marL="2126940" indent="-236327" eaLnBrk="0" hangingPunct="0">
              <a:spcBef>
                <a:spcPct val="30000"/>
              </a:spcBef>
              <a:defRPr sz="1200">
                <a:solidFill>
                  <a:schemeClr val="tx1"/>
                </a:solidFill>
                <a:latin typeface="Calibri" panose="020F0502020204030204" pitchFamily="34" charset="0"/>
              </a:defRPr>
            </a:lvl5pPr>
            <a:lvl6pPr marL="2599593" indent="-236327" eaLnBrk="0" fontAlgn="base" hangingPunct="0">
              <a:spcBef>
                <a:spcPct val="30000"/>
              </a:spcBef>
              <a:spcAft>
                <a:spcPct val="0"/>
              </a:spcAft>
              <a:defRPr sz="1200">
                <a:solidFill>
                  <a:schemeClr val="tx1"/>
                </a:solidFill>
                <a:latin typeface="Calibri" panose="020F0502020204030204" pitchFamily="34" charset="0"/>
              </a:defRPr>
            </a:lvl6pPr>
            <a:lvl7pPr marL="3072247" indent="-236327" eaLnBrk="0" fontAlgn="base" hangingPunct="0">
              <a:spcBef>
                <a:spcPct val="30000"/>
              </a:spcBef>
              <a:spcAft>
                <a:spcPct val="0"/>
              </a:spcAft>
              <a:defRPr sz="1200">
                <a:solidFill>
                  <a:schemeClr val="tx1"/>
                </a:solidFill>
                <a:latin typeface="Calibri" panose="020F0502020204030204" pitchFamily="34" charset="0"/>
              </a:defRPr>
            </a:lvl7pPr>
            <a:lvl8pPr marL="3544900" indent="-236327" eaLnBrk="0" fontAlgn="base" hangingPunct="0">
              <a:spcBef>
                <a:spcPct val="30000"/>
              </a:spcBef>
              <a:spcAft>
                <a:spcPct val="0"/>
              </a:spcAft>
              <a:defRPr sz="1200">
                <a:solidFill>
                  <a:schemeClr val="tx1"/>
                </a:solidFill>
                <a:latin typeface="Calibri" panose="020F0502020204030204" pitchFamily="34" charset="0"/>
              </a:defRPr>
            </a:lvl8pPr>
            <a:lvl9pPr marL="4017554" indent="-236327" eaLnBrk="0" fontAlgn="base" hangingPunct="0">
              <a:spcBef>
                <a:spcPct val="30000"/>
              </a:spcBef>
              <a:spcAft>
                <a:spcPct val="0"/>
              </a:spcAft>
              <a:defRPr sz="1200">
                <a:solidFill>
                  <a:schemeClr val="tx1"/>
                </a:solidFill>
                <a:latin typeface="Calibri" panose="020F0502020204030204" pitchFamily="34" charset="0"/>
              </a:defRPr>
            </a:lvl9pPr>
          </a:lstStyle>
          <a:p>
            <a:pPr defTabSz="945307" eaLnBrk="1" fontAlgn="base" hangingPunct="1">
              <a:spcBef>
                <a:spcPct val="0"/>
              </a:spcBef>
              <a:spcAft>
                <a:spcPct val="0"/>
              </a:spcAft>
              <a:defRPr/>
            </a:pPr>
            <a:fld id="{3E445AD1-7CFD-48D3-A87F-9A315184B345}" type="slidenum">
              <a:rPr lang="en-GB" altLang="en-US">
                <a:solidFill>
                  <a:prstClr val="black"/>
                </a:solidFill>
                <a:latin typeface="Arial" panose="020B0604020202020204" pitchFamily="34" charset="0"/>
                <a:cs typeface="Arial" panose="020B0604020202020204" pitchFamily="34" charset="0"/>
              </a:rPr>
              <a:pPr defTabSz="945307" eaLnBrk="1" fontAlgn="base" hangingPunct="1">
                <a:spcBef>
                  <a:spcPct val="0"/>
                </a:spcBef>
                <a:spcAft>
                  <a:spcPct val="0"/>
                </a:spcAft>
                <a:defRPr/>
              </a:pPr>
              <a:t>8</a:t>
            </a:fld>
            <a:endParaRPr lang="en-GB" altLang="en-US"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9231371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grpSp>
      <p:sp>
        <p:nvSpPr>
          <p:cNvPr id="2" name="Title 1"/>
          <p:cNvSpPr>
            <a:spLocks noGrp="1"/>
          </p:cNvSpPr>
          <p:nvPr>
            <p:ph type="ctrTitle"/>
          </p:nvPr>
        </p:nvSpPr>
        <p:spPr>
          <a:xfrm>
            <a:off x="685800" y="1600200"/>
            <a:ext cx="7772400" cy="1780108"/>
          </a:xfrm>
        </p:spPr>
        <p:txBody>
          <a:bodyPr anchor="b">
            <a:normAutofit/>
          </a:bodyPr>
          <a:lstStyle>
            <a:lvl1pPr>
              <a:defRPr sz="33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1500">
                <a:solidFill>
                  <a:srgbClr val="FFFFFF"/>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7E9E3BA-8EB7-4717-A758-C3B26B7E7B9D}" type="datetimeFigureOut">
              <a:rPr lang="en-US" smtClean="0"/>
              <a:pPr/>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A1461F-B1A7-4375-9669-C3150B012FA1}" type="slidenum">
              <a:rPr lang="en-US" smtClean="0"/>
              <a:pPr/>
              <a:t>‹#›</a:t>
            </a:fld>
            <a:endParaRPr lang="en-US"/>
          </a:p>
        </p:txBody>
      </p:sp>
      <p:pic>
        <p:nvPicPr>
          <p:cNvPr id="9" name="Picture 8" descr="MENA logo-01.png"/>
          <p:cNvPicPr>
            <a:picLocks noChangeAspect="1"/>
          </p:cNvPicPr>
          <p:nvPr/>
        </p:nvPicPr>
        <p:blipFill>
          <a:blip r:embed="rId2" cstate="email">
            <a:extLst>
              <a:ext uri="{28A0092B-C50C-407E-A947-70E740481C1C}">
                <a14:useLocalDpi xmlns:a14="http://schemas.microsoft.com/office/drawing/2010/main" xmlns="" val="0"/>
              </a:ext>
            </a:extLst>
          </a:blip>
          <a:stretch>
            <a:fillRect/>
          </a:stretch>
        </p:blipFill>
        <p:spPr>
          <a:xfrm>
            <a:off x="1589314" y="980560"/>
            <a:ext cx="6054922" cy="1239291"/>
          </a:xfrm>
          <a:prstGeom prst="rect">
            <a:avLst/>
          </a:prstGeom>
        </p:spPr>
      </p:pic>
    </p:spTree>
    <p:extLst>
      <p:ext uri="{BB962C8B-B14F-4D97-AF65-F5344CB8AC3E}">
        <p14:creationId xmlns:p14="http://schemas.microsoft.com/office/powerpoint/2010/main" xmlns="" val="974388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CFCF5A-EA79-452C-A52C-1A2668C2E7DF}" type="datetime1">
              <a:rPr lang="en-US" smtClean="0"/>
              <a:pPr/>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xmlns="" val="3452682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Date Placeholder 3"/>
          <p:cNvSpPr>
            <a:spLocks noGrp="1"/>
          </p:cNvSpPr>
          <p:nvPr>
            <p:ph type="dt" sz="half" idx="10"/>
          </p:nvPr>
        </p:nvSpPr>
        <p:spPr/>
        <p:txBody>
          <a:bodyPr/>
          <a:lstStyle/>
          <a:p>
            <a:fld id="{2E5C4C28-BD4B-4892-9A2D-6E19BD753A9A}" type="datetime1">
              <a:rPr lang="en-US" smtClean="0"/>
              <a:pPr/>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grpSp>
      <p:sp>
        <p:nvSpPr>
          <p:cNvPr id="2" name="Vertical Title 1"/>
          <p:cNvSpPr>
            <a:spLocks noGrp="1"/>
          </p:cNvSpPr>
          <p:nvPr>
            <p:ph type="title" orient="vert"/>
          </p:nvPr>
        </p:nvSpPr>
        <p:spPr>
          <a:xfrm>
            <a:off x="6629400" y="1447803"/>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2" name="Picture 21" descr="MENA logo-01.jpg"/>
          <p:cNvPicPr>
            <a:picLocks noChangeAspect="1"/>
          </p:cNvPicPr>
          <p:nvPr/>
        </p:nvPicPr>
        <p:blipFill>
          <a:blip r:embed="rId2" cstate="email">
            <a:extLst>
              <a:ext uri="{28A0092B-C50C-407E-A947-70E740481C1C}">
                <a14:useLocalDpi xmlns:a14="http://schemas.microsoft.com/office/drawing/2010/main" xmlns="" val="0"/>
              </a:ext>
            </a:extLst>
          </a:blip>
          <a:stretch>
            <a:fillRect/>
          </a:stretch>
        </p:blipFill>
        <p:spPr>
          <a:xfrm>
            <a:off x="6047439" y="6041319"/>
            <a:ext cx="2804296" cy="573970"/>
          </a:xfrm>
          <a:prstGeom prst="rect">
            <a:avLst/>
          </a:prstGeom>
        </p:spPr>
      </p:pic>
    </p:spTree>
    <p:extLst>
      <p:ext uri="{BB962C8B-B14F-4D97-AF65-F5344CB8AC3E}">
        <p14:creationId xmlns:p14="http://schemas.microsoft.com/office/powerpoint/2010/main" xmlns="" val="268677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FD9D02-426E-46C9-9EE9-0DE1EF8B2838}" type="datetime1">
              <a:rPr lang="en-US" smtClean="0"/>
              <a:pPr/>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xmlns="" val="872044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Freeform 14"/>
          <p:cNvSpPr>
            <a:spLocks/>
          </p:cNvSpPr>
          <p:nvPr/>
        </p:nvSpPr>
        <p:spPr bwMode="hidden">
          <a:xfrm>
            <a:off x="6047441"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0" name="Freeform 18"/>
          <p:cNvSpPr>
            <a:spLocks/>
          </p:cNvSpPr>
          <p:nvPr/>
        </p:nvSpPr>
        <p:spPr bwMode="hidden">
          <a:xfrm>
            <a:off x="2619323"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12" name="Freeform 26"/>
          <p:cNvSpPr>
            <a:spLocks/>
          </p:cNvSpPr>
          <p:nvPr/>
        </p:nvSpPr>
        <p:spPr bwMode="hidden">
          <a:xfrm>
            <a:off x="5609491" y="4074180"/>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68580" tIns="34290" rIns="68580" bIns="34290" numCol="1" anchor="t" anchorCtr="0" compatLnSpc="1">
            <a:prstTxWarp prst="textNoShape">
              <a:avLst/>
            </a:prstTxWarp>
          </a:bodyPr>
          <a:lstStyle/>
          <a:p>
            <a:endParaRPr lang="en-US" sz="1350"/>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68580" tIns="34290" rIns="68580" bIns="34290" numCol="1" anchor="t" anchorCtr="0" compatLnSpc="1">
            <a:prstTxWarp prst="textNoShape">
              <a:avLst/>
            </a:prstTxWarp>
          </a:bodyPr>
          <a:lstStyle/>
          <a:p>
            <a:endParaRPr lang="en-US" sz="1350"/>
          </a:p>
        </p:txBody>
      </p:sp>
      <p:sp>
        <p:nvSpPr>
          <p:cNvPr id="2" name="Title 1"/>
          <p:cNvSpPr>
            <a:spLocks noGrp="1"/>
          </p:cNvSpPr>
          <p:nvPr>
            <p:ph type="title"/>
          </p:nvPr>
        </p:nvSpPr>
        <p:spPr>
          <a:xfrm>
            <a:off x="690032" y="2463560"/>
            <a:ext cx="7772400" cy="1524000"/>
          </a:xfrm>
        </p:spPr>
        <p:txBody>
          <a:bodyPr anchor="t">
            <a:normAutofit/>
          </a:bodyPr>
          <a:lstStyle>
            <a:lvl1pPr algn="ctr">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9"/>
            <a:ext cx="6417734" cy="939801"/>
          </a:xfrm>
        </p:spPr>
        <p:txBody>
          <a:bodyPr anchor="b">
            <a:normAutofit/>
          </a:bodyPr>
          <a:lstStyle>
            <a:lvl1pPr marL="0" indent="0" algn="ctr">
              <a:buNone/>
              <a:defRPr sz="1500">
                <a:solidFill>
                  <a:srgbClr val="FFFFFF"/>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B8AEBBE-F8B2-42CF-9895-E86A608384EB}" type="datetime1">
              <a:rPr lang="en-US" smtClean="0"/>
              <a:pPr/>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pic>
        <p:nvPicPr>
          <p:cNvPr id="16" name="Picture 15" descr="MENA logo-01.jpg"/>
          <p:cNvPicPr>
            <a:picLocks noChangeAspect="1"/>
          </p:cNvPicPr>
          <p:nvPr/>
        </p:nvPicPr>
        <p:blipFill>
          <a:blip r:embed="rId2" cstate="email">
            <a:extLst>
              <a:ext uri="{28A0092B-C50C-407E-A947-70E740481C1C}">
                <a14:useLocalDpi xmlns:a14="http://schemas.microsoft.com/office/drawing/2010/main" xmlns="" val="0"/>
              </a:ext>
            </a:extLst>
          </a:blip>
          <a:stretch>
            <a:fillRect/>
          </a:stretch>
        </p:blipFill>
        <p:spPr>
          <a:xfrm>
            <a:off x="6047439" y="6041318"/>
            <a:ext cx="2804296" cy="573970"/>
          </a:xfrm>
          <a:prstGeom prst="rect">
            <a:avLst/>
          </a:prstGeom>
        </p:spPr>
      </p:pic>
    </p:spTree>
    <p:extLst>
      <p:ext uri="{BB962C8B-B14F-4D97-AF65-F5344CB8AC3E}">
        <p14:creationId xmlns:p14="http://schemas.microsoft.com/office/powerpoint/2010/main" xmlns="" val="50059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E1FAA6B6-10E5-4810-BC9F-DA72D8452E73}" type="datetime1">
              <a:rPr lang="en-US" smtClean="0"/>
              <a:pPr/>
              <a:t>9/15/2018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xmlns="" val="467663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1800" b="0">
                <a:solidFill>
                  <a:schemeClr val="tx2"/>
                </a:solidFill>
                <a:latin typeface="+mj-lt"/>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4" name="Content Placeholder 3"/>
          <p:cNvSpPr>
            <a:spLocks noGrp="1"/>
          </p:cNvSpPr>
          <p:nvPr>
            <p:ph sz="half" idx="2"/>
          </p:nvPr>
        </p:nvSpPr>
        <p:spPr>
          <a:xfrm>
            <a:off x="677335" y="3429006"/>
            <a:ext cx="3820055" cy="2697163"/>
          </a:xfrm>
        </p:spPr>
        <p:txBody>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1800" b="0" i="0">
                <a:solidFill>
                  <a:schemeClr val="tx2"/>
                </a:solidFill>
                <a:latin typeface="+mj-lt"/>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6" name="Content Placeholder 5"/>
          <p:cNvSpPr>
            <a:spLocks noGrp="1"/>
          </p:cNvSpPr>
          <p:nvPr>
            <p:ph sz="quarter" idx="4"/>
          </p:nvPr>
        </p:nvSpPr>
        <p:spPr>
          <a:xfrm>
            <a:off x="4645025" y="3429006"/>
            <a:ext cx="3822192" cy="2697163"/>
          </a:xfrm>
        </p:spPr>
        <p:txBody>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18D072-EF12-4AA2-BD71-ABC68B06D0E2}" type="datetime1">
              <a:rPr lang="en-US" smtClean="0"/>
              <a:pPr/>
              <a:t>9/15/2018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xmlns="" val="1940655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CDBF60-6CC3-4B74-A60D-3486985E4346}" type="datetime1">
              <a:rPr lang="en-US" smtClean="0"/>
              <a:pPr/>
              <a:t>9/15/2018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xmlns="" val="79493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grpSp>
      <p:sp>
        <p:nvSpPr>
          <p:cNvPr id="2" name="Date Placeholder 1"/>
          <p:cNvSpPr>
            <a:spLocks noGrp="1"/>
          </p:cNvSpPr>
          <p:nvPr>
            <p:ph type="dt" sz="half" idx="10"/>
          </p:nvPr>
        </p:nvSpPr>
        <p:spPr/>
        <p:txBody>
          <a:bodyPr/>
          <a:lstStyle/>
          <a:p>
            <a:fld id="{22714818-984F-4759-BF72-A33BDC1963BD}" type="datetime1">
              <a:rPr lang="en-US" smtClean="0"/>
              <a:pPr/>
              <a:t>9/15/2018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7D7A59-36E2-48B9-B146-C1E59501F63F}" type="slidenum">
              <a:rPr lang="en-US" smtClean="0"/>
              <a:pPr/>
              <a:t>‹#›</a:t>
            </a:fld>
            <a:endParaRPr lang="en-US"/>
          </a:p>
        </p:txBody>
      </p:sp>
      <p:pic>
        <p:nvPicPr>
          <p:cNvPr id="14" name="Picture 13" descr="MENA logo-01.jpg"/>
          <p:cNvPicPr>
            <a:picLocks noChangeAspect="1"/>
          </p:cNvPicPr>
          <p:nvPr/>
        </p:nvPicPr>
        <p:blipFill>
          <a:blip r:embed="rId2" cstate="email">
            <a:extLst>
              <a:ext uri="{28A0092B-C50C-407E-A947-70E740481C1C}">
                <a14:useLocalDpi xmlns:a14="http://schemas.microsoft.com/office/drawing/2010/main" xmlns="" val="0"/>
              </a:ext>
            </a:extLst>
          </a:blip>
          <a:stretch>
            <a:fillRect/>
          </a:stretch>
        </p:blipFill>
        <p:spPr>
          <a:xfrm>
            <a:off x="6047439" y="6041318"/>
            <a:ext cx="2804296" cy="573970"/>
          </a:xfrm>
          <a:prstGeom prst="rect">
            <a:avLst/>
          </a:prstGeom>
        </p:spPr>
      </p:pic>
    </p:spTree>
    <p:extLst>
      <p:ext uri="{BB962C8B-B14F-4D97-AF65-F5344CB8AC3E}">
        <p14:creationId xmlns:p14="http://schemas.microsoft.com/office/powerpoint/2010/main" xmlns="" val="4013729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Date Placeholder 4"/>
          <p:cNvSpPr>
            <a:spLocks noGrp="1"/>
          </p:cNvSpPr>
          <p:nvPr>
            <p:ph type="dt" sz="half" idx="10"/>
          </p:nvPr>
        </p:nvSpPr>
        <p:spPr/>
        <p:txBody>
          <a:bodyPr/>
          <a:lstStyle/>
          <a:p>
            <a:fld id="{9EA7E191-5F94-4FC1-B823-BD7CABF7FA06}" type="datetime1">
              <a:rPr lang="en-US" smtClean="0"/>
              <a:pPr/>
              <a:t>9/15/2018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4" name="Text Placeholder 3"/>
          <p:cNvSpPr>
            <a:spLocks noGrp="1"/>
          </p:cNvSpPr>
          <p:nvPr>
            <p:ph type="body" sz="half" idx="2"/>
          </p:nvPr>
        </p:nvSpPr>
        <p:spPr>
          <a:xfrm>
            <a:off x="914400" y="3581406"/>
            <a:ext cx="3352800" cy="1905001"/>
          </a:xfrm>
        </p:spPr>
        <p:txBody>
          <a:bodyPr anchor="t">
            <a:normAutofit/>
          </a:bodyPr>
          <a:lstStyle>
            <a:lvl1pPr marL="0" indent="0">
              <a:spcBef>
                <a:spcPts val="0"/>
              </a:spcBef>
              <a:spcAft>
                <a:spcPts val="450"/>
              </a:spcAft>
              <a:buNone/>
              <a:defRPr sz="1350">
                <a:solidFill>
                  <a:schemeClr val="tx2"/>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grpSp>
      <p:sp>
        <p:nvSpPr>
          <p:cNvPr id="22" name="Title 21"/>
          <p:cNvSpPr>
            <a:spLocks noGrp="1"/>
          </p:cNvSpPr>
          <p:nvPr>
            <p:ph type="title"/>
          </p:nvPr>
        </p:nvSpPr>
        <p:spPr>
          <a:xfrm>
            <a:off x="914400" y="2286000"/>
            <a:ext cx="3352800" cy="1252728"/>
          </a:xfrm>
        </p:spPr>
        <p:txBody>
          <a:bodyPr anchor="b">
            <a:noAutofit/>
          </a:bodyPr>
          <a:lstStyle>
            <a:lvl1pPr algn="l">
              <a:defRPr sz="24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3" y="1828800"/>
            <a:ext cx="3904076" cy="3810000"/>
          </a:xfrm>
        </p:spPr>
        <p:txBody>
          <a:bodyPr anchor="ctr"/>
          <a:lstStyle>
            <a:lvl1pPr>
              <a:buClr>
                <a:schemeClr val="bg1"/>
              </a:buClr>
              <a:defRPr sz="1650">
                <a:solidFill>
                  <a:schemeClr val="tx2"/>
                </a:solidFill>
              </a:defRPr>
            </a:lvl1pPr>
            <a:lvl2pPr>
              <a:buClr>
                <a:schemeClr val="bg1"/>
              </a:buClr>
              <a:defRPr sz="1500">
                <a:solidFill>
                  <a:schemeClr val="tx2"/>
                </a:solidFill>
              </a:defRPr>
            </a:lvl2pPr>
            <a:lvl3pPr>
              <a:buClr>
                <a:schemeClr val="bg1"/>
              </a:buClr>
              <a:defRPr sz="1350">
                <a:solidFill>
                  <a:schemeClr val="tx2"/>
                </a:solidFill>
              </a:defRPr>
            </a:lvl3pPr>
            <a:lvl4pPr>
              <a:buClr>
                <a:schemeClr val="bg1"/>
              </a:buClr>
              <a:defRPr sz="1200">
                <a:solidFill>
                  <a:schemeClr val="tx2"/>
                </a:solidFill>
              </a:defRPr>
            </a:lvl4pPr>
            <a:lvl5pPr>
              <a:buClr>
                <a:schemeClr val="bg1"/>
              </a:buClr>
              <a:defRPr sz="1200">
                <a:solidFill>
                  <a:schemeClr val="tx2"/>
                </a:solidFill>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7" name="Picture 16" descr="MENA logo-01.jpg"/>
          <p:cNvPicPr>
            <a:picLocks noChangeAspect="1"/>
          </p:cNvPicPr>
          <p:nvPr/>
        </p:nvPicPr>
        <p:blipFill>
          <a:blip r:embed="rId2" cstate="email">
            <a:extLst>
              <a:ext uri="{28A0092B-C50C-407E-A947-70E740481C1C}">
                <a14:useLocalDpi xmlns:a14="http://schemas.microsoft.com/office/drawing/2010/main" xmlns="" val="0"/>
              </a:ext>
            </a:extLst>
          </a:blip>
          <a:stretch>
            <a:fillRect/>
          </a:stretch>
        </p:blipFill>
        <p:spPr>
          <a:xfrm>
            <a:off x="6047439" y="6041318"/>
            <a:ext cx="2804296" cy="573970"/>
          </a:xfrm>
          <a:prstGeom prst="rect">
            <a:avLst/>
          </a:prstGeom>
        </p:spPr>
      </p:pic>
    </p:spTree>
    <p:extLst>
      <p:ext uri="{BB962C8B-B14F-4D97-AF65-F5344CB8AC3E}">
        <p14:creationId xmlns:p14="http://schemas.microsoft.com/office/powerpoint/2010/main" xmlns="" val="353935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grpSp>
      <p:sp>
        <p:nvSpPr>
          <p:cNvPr id="2" name="Title 1"/>
          <p:cNvSpPr>
            <a:spLocks noGrp="1"/>
          </p:cNvSpPr>
          <p:nvPr>
            <p:ph type="title"/>
          </p:nvPr>
        </p:nvSpPr>
        <p:spPr>
          <a:xfrm>
            <a:off x="4874158" y="338667"/>
            <a:ext cx="3812645" cy="2429934"/>
          </a:xfrm>
        </p:spPr>
        <p:txBody>
          <a:bodyPr anchor="b">
            <a:normAutofit/>
          </a:bodyPr>
          <a:lstStyle>
            <a:lvl1pPr algn="l">
              <a:defRPr sz="21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6" y="2785533"/>
            <a:ext cx="3818467" cy="2421467"/>
          </a:xfrm>
        </p:spPr>
        <p:txBody>
          <a:bodyPr>
            <a:normAutofit/>
          </a:bodyPr>
          <a:lstStyle>
            <a:lvl1pPr marL="0" indent="0">
              <a:buNone/>
              <a:defRPr sz="1350">
                <a:solidFill>
                  <a:srgbClr val="FFFFFF"/>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88856D55-EFBE-4F9B-8A5F-09D42CA22A9B}" type="datetime1">
              <a:rPr lang="en-US" smtClean="0"/>
              <a:pPr/>
              <a:t>9/15/2018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2400">
                <a:solidFill>
                  <a:schemeClr val="bg1"/>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a:t>Click icon to add picture</a:t>
            </a:r>
            <a:endParaRPr lang="en-US" dirty="0"/>
          </a:p>
        </p:txBody>
      </p:sp>
      <p:pic>
        <p:nvPicPr>
          <p:cNvPr id="17" name="Picture 16" descr="MENA logo-01.jpg"/>
          <p:cNvPicPr>
            <a:picLocks noChangeAspect="1"/>
          </p:cNvPicPr>
          <p:nvPr/>
        </p:nvPicPr>
        <p:blipFill>
          <a:blip r:embed="rId2" cstate="email">
            <a:extLst>
              <a:ext uri="{28A0092B-C50C-407E-A947-70E740481C1C}">
                <a14:useLocalDpi xmlns:a14="http://schemas.microsoft.com/office/drawing/2010/main" xmlns="" val="0"/>
              </a:ext>
            </a:extLst>
          </a:blip>
          <a:stretch>
            <a:fillRect/>
          </a:stretch>
        </p:blipFill>
        <p:spPr>
          <a:xfrm>
            <a:off x="6047439" y="6041318"/>
            <a:ext cx="2804296" cy="573970"/>
          </a:xfrm>
          <a:prstGeom prst="rect">
            <a:avLst/>
          </a:prstGeom>
        </p:spPr>
      </p:pic>
    </p:spTree>
    <p:extLst>
      <p:ext uri="{BB962C8B-B14F-4D97-AF65-F5344CB8AC3E}">
        <p14:creationId xmlns:p14="http://schemas.microsoft.com/office/powerpoint/2010/main" xmlns="" val="3631715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350"/>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3238585" y="6250169"/>
            <a:ext cx="741744" cy="365125"/>
          </a:xfrm>
          <a:prstGeom prst="rect">
            <a:avLst/>
          </a:prstGeom>
        </p:spPr>
        <p:txBody>
          <a:bodyPr vert="horz" lIns="91440" tIns="45720" rIns="91440" bIns="45720" rtlCol="0" anchor="ctr"/>
          <a:lstStyle>
            <a:lvl1pPr algn="r">
              <a:defRPr sz="750">
                <a:solidFill>
                  <a:schemeClr val="tx2"/>
                </a:solidFill>
              </a:defRPr>
            </a:lvl1pPr>
          </a:lstStyle>
          <a:p>
            <a:fld id="{9D1D110F-3F4E-48D9-B8AA-5D0E825AFDBA}" type="datetime1">
              <a:rPr lang="en-US" smtClean="0"/>
              <a:pPr/>
              <a:t>9/15/2018</a:t>
            </a:fld>
            <a:endParaRPr lang="en-US" dirty="0"/>
          </a:p>
        </p:txBody>
      </p:sp>
      <p:sp>
        <p:nvSpPr>
          <p:cNvPr id="5" name="Footer Placeholder 4"/>
          <p:cNvSpPr>
            <a:spLocks noGrp="1"/>
          </p:cNvSpPr>
          <p:nvPr>
            <p:ph type="ftr" sz="quarter" idx="3"/>
          </p:nvPr>
        </p:nvSpPr>
        <p:spPr>
          <a:xfrm>
            <a:off x="193641" y="6250165"/>
            <a:ext cx="3044947" cy="365124"/>
          </a:xfrm>
          <a:prstGeom prst="rect">
            <a:avLst/>
          </a:prstGeom>
        </p:spPr>
        <p:txBody>
          <a:bodyPr vert="horz" lIns="91440" tIns="45720" rIns="91440" bIns="45720" rtlCol="0" anchor="ctr"/>
          <a:lstStyle>
            <a:lvl1pPr algn="l">
              <a:defRPr sz="750">
                <a:solidFill>
                  <a:schemeClr val="tx2"/>
                </a:solidFill>
              </a:defRPr>
            </a:lvl1pPr>
          </a:lstStyle>
          <a:p>
            <a:endParaRPr lang="en-US" dirty="0"/>
          </a:p>
        </p:txBody>
      </p:sp>
      <p:sp>
        <p:nvSpPr>
          <p:cNvPr id="6" name="Slide Number Placeholder 5"/>
          <p:cNvSpPr>
            <a:spLocks noGrp="1"/>
          </p:cNvSpPr>
          <p:nvPr>
            <p:ph type="sldNum" sz="quarter" idx="4"/>
          </p:nvPr>
        </p:nvSpPr>
        <p:spPr>
          <a:xfrm>
            <a:off x="3991089" y="6250169"/>
            <a:ext cx="1161826" cy="365125"/>
          </a:xfrm>
          <a:prstGeom prst="rect">
            <a:avLst/>
          </a:prstGeom>
        </p:spPr>
        <p:txBody>
          <a:bodyPr vert="horz" lIns="91440" tIns="45720" rIns="91440" bIns="45720" rtlCol="0" anchor="ctr"/>
          <a:lstStyle>
            <a:lvl1pPr algn="ctr">
              <a:defRPr sz="750">
                <a:solidFill>
                  <a:schemeClr val="tx2"/>
                </a:solidFill>
              </a:defRPr>
            </a:lvl1pPr>
          </a:lstStyle>
          <a:p>
            <a:fld id="{687D7A59-36E2-48B9-B146-C1E59501F63F}" type="slidenum">
              <a:rPr lang="en-US" smtClean="0"/>
              <a:pPr/>
              <a:t>‹#›</a:t>
            </a:fld>
            <a:endParaRPr lang="en-US"/>
          </a:p>
        </p:txBody>
      </p:sp>
      <p:sp>
        <p:nvSpPr>
          <p:cNvPr id="3" name="Text Placeholder 2"/>
          <p:cNvSpPr>
            <a:spLocks noGrp="1"/>
          </p:cNvSpPr>
          <p:nvPr>
            <p:ph type="body" idx="1"/>
          </p:nvPr>
        </p:nvSpPr>
        <p:spPr>
          <a:xfrm>
            <a:off x="872070" y="2675467"/>
            <a:ext cx="7408333" cy="345069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5" name="Picture 14" descr="MENA logo-01.jpg"/>
          <p:cNvPicPr>
            <a:picLocks noChangeAspect="1"/>
          </p:cNvPicPr>
          <p:nvPr/>
        </p:nvPicPr>
        <p:blipFill>
          <a:blip r:embed="rId13" cstate="email">
            <a:extLst>
              <a:ext uri="{28A0092B-C50C-407E-A947-70E740481C1C}">
                <a14:useLocalDpi xmlns:a14="http://schemas.microsoft.com/office/drawing/2010/main" xmlns="" val="0"/>
              </a:ext>
            </a:extLst>
          </a:blip>
          <a:stretch>
            <a:fillRect/>
          </a:stretch>
        </p:blipFill>
        <p:spPr>
          <a:xfrm>
            <a:off x="5882505" y="6126163"/>
            <a:ext cx="2804296" cy="573970"/>
          </a:xfrm>
          <a:prstGeom prst="rect">
            <a:avLst/>
          </a:prstGeom>
        </p:spPr>
      </p:pic>
    </p:spTree>
    <p:extLst>
      <p:ext uri="{BB962C8B-B14F-4D97-AF65-F5344CB8AC3E}">
        <p14:creationId xmlns:p14="http://schemas.microsoft.com/office/powerpoint/2010/main" xmlns="" val="2020733309"/>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ctr" defTabSz="685783" rtl="0" eaLnBrk="1" latinLnBrk="0" hangingPunct="1">
        <a:spcBef>
          <a:spcPct val="0"/>
        </a:spcBef>
        <a:buNone/>
        <a:defRPr sz="33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35" indent="-205735" algn="l" defTabSz="685783"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1pPr>
      <a:lvl2pPr marL="432186" indent="-205735" algn="l" defTabSz="685783" rtl="0" eaLnBrk="1" latinLnBrk="0" hangingPunct="1">
        <a:spcBef>
          <a:spcPct val="20000"/>
        </a:spcBef>
        <a:buClr>
          <a:schemeClr val="accent1"/>
        </a:buClr>
        <a:buSzPct val="100000"/>
        <a:buFont typeface="Symbol" pitchFamily="18" charset="2"/>
        <a:buChar char=""/>
        <a:defRPr sz="1650" kern="1200">
          <a:solidFill>
            <a:schemeClr val="tx2"/>
          </a:solidFill>
          <a:latin typeface="+mn-lt"/>
          <a:ea typeface="+mn-ea"/>
          <a:cs typeface="+mn-cs"/>
        </a:defRPr>
      </a:lvl2pPr>
      <a:lvl3pPr marL="641731" indent="-171446" algn="l" defTabSz="685783" rtl="0" eaLnBrk="1" latinLnBrk="0" hangingPunct="1">
        <a:spcBef>
          <a:spcPct val="20000"/>
        </a:spcBef>
        <a:buClr>
          <a:schemeClr val="accent1"/>
        </a:buClr>
        <a:buSzPct val="100000"/>
        <a:buFont typeface="Symbol" pitchFamily="18" charset="2"/>
        <a:buChar char=""/>
        <a:defRPr sz="1500" kern="1200">
          <a:solidFill>
            <a:schemeClr val="tx2"/>
          </a:solidFill>
          <a:latin typeface="+mn-lt"/>
          <a:ea typeface="+mn-ea"/>
          <a:cs typeface="+mn-cs"/>
        </a:defRPr>
      </a:lvl3pPr>
      <a:lvl4pPr marL="857228" indent="-171446" algn="l" defTabSz="685783" rtl="0" eaLnBrk="1" latinLnBrk="0" hangingPunct="1">
        <a:spcBef>
          <a:spcPct val="20000"/>
        </a:spcBef>
        <a:buClr>
          <a:schemeClr val="accent1"/>
        </a:buClr>
        <a:buSzPct val="100000"/>
        <a:buFont typeface="Symbol" pitchFamily="18" charset="2"/>
        <a:buChar char=""/>
        <a:defRPr sz="1350" kern="1200">
          <a:solidFill>
            <a:schemeClr val="tx2"/>
          </a:solidFill>
          <a:latin typeface="+mn-lt"/>
          <a:ea typeface="+mn-ea"/>
          <a:cs typeface="+mn-cs"/>
        </a:defRPr>
      </a:lvl4pPr>
      <a:lvl5pPr marL="1097252" indent="-171446" algn="l" defTabSz="685783" rtl="0" eaLnBrk="1" latinLnBrk="0" hangingPunct="1">
        <a:spcBef>
          <a:spcPct val="20000"/>
        </a:spcBef>
        <a:buClr>
          <a:schemeClr val="accent1"/>
        </a:buClr>
        <a:buSzPct val="100000"/>
        <a:buFont typeface="Symbol" pitchFamily="18" charset="2"/>
        <a:buChar char=""/>
        <a:defRPr sz="1200" kern="1200">
          <a:solidFill>
            <a:schemeClr val="tx2"/>
          </a:solidFill>
          <a:latin typeface="+mn-lt"/>
          <a:ea typeface="+mn-ea"/>
          <a:cs typeface="+mn-cs"/>
        </a:defRPr>
      </a:lvl5pPr>
      <a:lvl6pPr marL="1337276" indent="-171446" algn="l" defTabSz="685783" rtl="0" eaLnBrk="1" latinLnBrk="0" hangingPunct="1">
        <a:spcBef>
          <a:spcPts val="288"/>
        </a:spcBef>
        <a:buClr>
          <a:schemeClr val="accent1"/>
        </a:buClr>
        <a:buFont typeface="Symbol" pitchFamily="18" charset="2"/>
        <a:buChar char="*"/>
        <a:defRPr sz="1050" kern="1200">
          <a:solidFill>
            <a:schemeClr val="tx2"/>
          </a:solidFill>
          <a:latin typeface="+mn-lt"/>
          <a:ea typeface="+mn-ea"/>
          <a:cs typeface="+mn-cs"/>
        </a:defRPr>
      </a:lvl6pPr>
      <a:lvl7pPr marL="1577300" indent="-171446" algn="l" defTabSz="685783" rtl="0" eaLnBrk="1" latinLnBrk="0" hangingPunct="1">
        <a:spcBef>
          <a:spcPts val="288"/>
        </a:spcBef>
        <a:buClr>
          <a:schemeClr val="accent1"/>
        </a:buClr>
        <a:buFont typeface="Symbol" pitchFamily="18" charset="2"/>
        <a:buChar char="*"/>
        <a:defRPr sz="1050" kern="1200">
          <a:solidFill>
            <a:schemeClr val="tx2"/>
          </a:solidFill>
          <a:latin typeface="+mn-lt"/>
          <a:ea typeface="+mn-ea"/>
          <a:cs typeface="+mn-cs"/>
        </a:defRPr>
      </a:lvl7pPr>
      <a:lvl8pPr marL="1817324" indent="-171446" algn="l" defTabSz="685783" rtl="0" eaLnBrk="1" latinLnBrk="0" hangingPunct="1">
        <a:spcBef>
          <a:spcPts val="288"/>
        </a:spcBef>
        <a:buClr>
          <a:schemeClr val="accent1"/>
        </a:buClr>
        <a:buFont typeface="Symbol" pitchFamily="18" charset="2"/>
        <a:buChar char="*"/>
        <a:defRPr sz="1050" kern="1200">
          <a:solidFill>
            <a:schemeClr val="tx2"/>
          </a:solidFill>
          <a:latin typeface="+mn-lt"/>
          <a:ea typeface="+mn-ea"/>
          <a:cs typeface="+mn-cs"/>
        </a:defRPr>
      </a:lvl8pPr>
      <a:lvl9pPr marL="2057348" indent="-171446" algn="l" defTabSz="685783" rtl="0" eaLnBrk="1" latinLnBrk="0" hangingPunct="1">
        <a:spcBef>
          <a:spcPts val="288"/>
        </a:spcBef>
        <a:buClr>
          <a:schemeClr val="accent1"/>
        </a:buClr>
        <a:buFont typeface="Symbol" pitchFamily="18" charset="2"/>
        <a:buChar char="*"/>
        <a:defRPr sz="1050" kern="1200">
          <a:solidFill>
            <a:schemeClr val="tx2"/>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AC838D-204D-4C43-AF37-3F3272D18FFF}"/>
              </a:ext>
            </a:extLst>
          </p:cNvPr>
          <p:cNvSpPr>
            <a:spLocks noGrp="1"/>
          </p:cNvSpPr>
          <p:nvPr>
            <p:ph type="ctrTitle"/>
          </p:nvPr>
        </p:nvSpPr>
        <p:spPr>
          <a:xfrm>
            <a:off x="594358" y="1992429"/>
            <a:ext cx="7772400" cy="4865571"/>
          </a:xfrm>
        </p:spPr>
        <p:txBody>
          <a:bodyPr>
            <a:normAutofit fontScale="90000"/>
          </a:bodyPr>
          <a:lstStyle/>
          <a:p>
            <a:r>
              <a:rPr lang="en-US" dirty="0" smtClean="0">
                <a:solidFill>
                  <a:schemeClr val="tx1"/>
                </a:solidFill>
              </a:rPr>
              <a:t/>
            </a:r>
            <a:br>
              <a:rPr lang="en-US" dirty="0" smtClean="0">
                <a:solidFill>
                  <a:schemeClr val="tx1"/>
                </a:solidFill>
              </a:rPr>
            </a:br>
            <a:r>
              <a:rPr lang="en-US" dirty="0" smtClean="0">
                <a:solidFill>
                  <a:schemeClr val="tx1"/>
                </a:solidFill>
              </a:rPr>
              <a:t/>
            </a:r>
            <a:br>
              <a:rPr lang="en-US" dirty="0" smtClean="0">
                <a:solidFill>
                  <a:schemeClr val="tx1"/>
                </a:solidFill>
              </a:rPr>
            </a:br>
            <a:r>
              <a:rPr lang="en-US" dirty="0">
                <a:solidFill>
                  <a:schemeClr val="tx1"/>
                </a:solidFill>
              </a:rPr>
              <a:t/>
            </a:r>
            <a:br>
              <a:rPr lang="en-US" dirty="0">
                <a:solidFill>
                  <a:schemeClr val="tx1"/>
                </a:solidFill>
              </a:rPr>
            </a:br>
            <a:r>
              <a:rPr lang="en-US" dirty="0" smtClean="0">
                <a:solidFill>
                  <a:schemeClr val="tx1"/>
                </a:solidFill>
              </a:rPr>
              <a:t/>
            </a:r>
            <a:br>
              <a:rPr lang="en-US" dirty="0" smtClean="0">
                <a:solidFill>
                  <a:schemeClr val="tx1"/>
                </a:solidFill>
              </a:rPr>
            </a:br>
            <a:r>
              <a:rPr lang="en-US" dirty="0" smtClean="0">
                <a:solidFill>
                  <a:schemeClr val="tx1"/>
                </a:solidFill>
              </a:rPr>
              <a:t/>
            </a:r>
            <a:br>
              <a:rPr lang="en-US" dirty="0" smtClean="0">
                <a:solidFill>
                  <a:schemeClr val="tx1"/>
                </a:solidFill>
              </a:rPr>
            </a:br>
            <a:r>
              <a:rPr lang="en-US" dirty="0" smtClean="0">
                <a:solidFill>
                  <a:schemeClr val="tx1"/>
                </a:solidFill>
              </a:rPr>
              <a:t/>
            </a:r>
            <a:br>
              <a:rPr lang="en-US" dirty="0" smtClean="0">
                <a:solidFill>
                  <a:schemeClr val="tx1"/>
                </a:solidFill>
              </a:rPr>
            </a:br>
            <a:r>
              <a:rPr lang="en-US" dirty="0" smtClean="0">
                <a:solidFill>
                  <a:schemeClr val="tx1"/>
                </a:solidFill>
              </a:rPr>
              <a:t/>
            </a:r>
            <a:br>
              <a:rPr lang="en-US" dirty="0" smtClean="0">
                <a:solidFill>
                  <a:schemeClr val="tx1"/>
                </a:solidFill>
              </a:rPr>
            </a:br>
            <a:r>
              <a:rPr lang="en-US" dirty="0" smtClean="0">
                <a:solidFill>
                  <a:schemeClr val="tx1"/>
                </a:solidFill>
              </a:rPr>
              <a:t/>
            </a:r>
            <a:br>
              <a:rPr lang="en-US" dirty="0" smtClean="0">
                <a:solidFill>
                  <a:schemeClr val="tx1"/>
                </a:solidFill>
              </a:rPr>
            </a:br>
            <a:r>
              <a:rPr lang="en-US" dirty="0" smtClean="0">
                <a:solidFill>
                  <a:schemeClr val="tx1"/>
                </a:solidFill>
              </a:rPr>
              <a:t/>
            </a:r>
            <a:br>
              <a:rPr lang="en-US" dirty="0" smtClean="0">
                <a:solidFill>
                  <a:schemeClr val="tx1"/>
                </a:solidFill>
              </a:rPr>
            </a:br>
            <a:r>
              <a:rPr lang="en-US" dirty="0" smtClean="0">
                <a:solidFill>
                  <a:schemeClr val="tx1"/>
                </a:solidFill>
              </a:rPr>
              <a:t/>
            </a:r>
            <a:br>
              <a:rPr lang="en-US" dirty="0" smtClean="0">
                <a:solidFill>
                  <a:schemeClr val="tx1"/>
                </a:solidFill>
              </a:rPr>
            </a:br>
            <a:r>
              <a:rPr lang="en-US" dirty="0" smtClean="0">
                <a:solidFill>
                  <a:schemeClr val="tx1"/>
                </a:solidFill>
              </a:rPr>
              <a:t/>
            </a:r>
            <a:br>
              <a:rPr lang="en-US" dirty="0" smtClean="0">
                <a:solidFill>
                  <a:schemeClr val="tx1"/>
                </a:solidFill>
              </a:rPr>
            </a:br>
            <a:r>
              <a:rPr lang="en-US" dirty="0" smtClean="0">
                <a:solidFill>
                  <a:schemeClr val="tx1"/>
                </a:solidFill>
              </a:rPr>
              <a:t/>
            </a:r>
            <a:br>
              <a:rPr lang="en-US" dirty="0" smtClean="0">
                <a:solidFill>
                  <a:schemeClr val="tx1"/>
                </a:solidFill>
              </a:rPr>
            </a:br>
            <a:r>
              <a:rPr lang="en-US" dirty="0" smtClean="0">
                <a:solidFill>
                  <a:schemeClr val="tx1"/>
                </a:solidFill>
              </a:rPr>
              <a:t/>
            </a:r>
            <a:br>
              <a:rPr lang="en-US" dirty="0" smtClean="0">
                <a:solidFill>
                  <a:schemeClr val="tx1"/>
                </a:solidFill>
              </a:rPr>
            </a:br>
            <a:r>
              <a:rPr lang="en-US" sz="3600" b="1" i="1" dirty="0" smtClean="0">
                <a:solidFill>
                  <a:schemeClr val="tx1"/>
                </a:solidFill>
              </a:rPr>
              <a:t>Evaluation </a:t>
            </a:r>
            <a:r>
              <a:rPr lang="en-US" sz="3600" b="1" i="1" dirty="0">
                <a:solidFill>
                  <a:schemeClr val="tx1"/>
                </a:solidFill>
              </a:rPr>
              <a:t>and impact of HTA</a:t>
            </a:r>
            <a:r>
              <a:rPr lang="hu-HU" sz="3600" b="1" i="1" dirty="0">
                <a:solidFill>
                  <a:schemeClr val="tx1"/>
                </a:solidFill>
              </a:rPr>
              <a:t> </a:t>
            </a:r>
            <a:br>
              <a:rPr lang="hu-HU" sz="3600" b="1" i="1" dirty="0">
                <a:solidFill>
                  <a:schemeClr val="tx1"/>
                </a:solidFill>
              </a:rPr>
            </a:br>
            <a:r>
              <a:rPr lang="hu-HU" sz="3600" b="1" i="1" dirty="0">
                <a:solidFill>
                  <a:schemeClr val="tx1"/>
                </a:solidFill>
              </a:rPr>
              <a:t>on private health </a:t>
            </a:r>
            <a:r>
              <a:rPr lang="hu-HU" sz="3600" b="1" i="1" dirty="0" smtClean="0">
                <a:solidFill>
                  <a:schemeClr val="tx1"/>
                </a:solidFill>
              </a:rPr>
              <a:t>insurance</a:t>
            </a:r>
            <a:r>
              <a:rPr lang="en-US" dirty="0" smtClean="0">
                <a:solidFill>
                  <a:schemeClr val="tx1"/>
                </a:solidFill>
              </a:rPr>
              <a:t/>
            </a:r>
            <a:br>
              <a:rPr lang="en-US" dirty="0" smtClean="0">
                <a:solidFill>
                  <a:schemeClr val="tx1"/>
                </a:solidFill>
              </a:rPr>
            </a:br>
            <a:r>
              <a:rPr lang="en-US" dirty="0">
                <a:solidFill>
                  <a:schemeClr val="tx1"/>
                </a:solidFill>
              </a:rPr>
              <a:t/>
            </a:r>
            <a:br>
              <a:rPr lang="en-US" dirty="0">
                <a:solidFill>
                  <a:schemeClr val="tx1"/>
                </a:solidFill>
              </a:rPr>
            </a:br>
            <a:r>
              <a:rPr lang="en-US" sz="2700" b="1" i="1" dirty="0" err="1" smtClean="0">
                <a:solidFill>
                  <a:schemeClr val="tx1"/>
                </a:solidFill>
              </a:rPr>
              <a:t>Dr</a:t>
            </a:r>
            <a:r>
              <a:rPr lang="en-US" sz="2700" b="1" i="1" dirty="0" smtClean="0">
                <a:solidFill>
                  <a:schemeClr val="tx1"/>
                </a:solidFill>
              </a:rPr>
              <a:t> Ehab </a:t>
            </a:r>
            <a:r>
              <a:rPr lang="en-US" sz="2700" b="1" i="1" dirty="0" err="1" smtClean="0">
                <a:solidFill>
                  <a:schemeClr val="tx1"/>
                </a:solidFill>
              </a:rPr>
              <a:t>Abul-Magd</a:t>
            </a:r>
            <a:r>
              <a:rPr lang="en-US" b="1" i="1" dirty="0" smtClean="0">
                <a:solidFill>
                  <a:schemeClr val="tx1"/>
                </a:solidFill>
              </a:rPr>
              <a:t/>
            </a:r>
            <a:br>
              <a:rPr lang="en-US" b="1" i="1" dirty="0" smtClean="0">
                <a:solidFill>
                  <a:schemeClr val="tx1"/>
                </a:solidFill>
              </a:rPr>
            </a:br>
            <a:r>
              <a:rPr lang="en-US" b="1" i="1" dirty="0" smtClean="0">
                <a:solidFill>
                  <a:schemeClr val="tx1"/>
                </a:solidFill>
              </a:rPr>
              <a:t>*</a:t>
            </a:r>
            <a:r>
              <a:rPr lang="en-US" sz="2200" b="1" i="1" dirty="0" smtClean="0">
                <a:solidFill>
                  <a:schemeClr val="accent5">
                    <a:lumMod val="75000"/>
                  </a:schemeClr>
                </a:solidFill>
              </a:rPr>
              <a:t>President of the Afro-Asian congress for Medical Insurance &amp; Managed Care</a:t>
            </a:r>
            <a:r>
              <a:rPr lang="en-US" b="1" i="1" dirty="0" smtClean="0">
                <a:solidFill>
                  <a:schemeClr val="accent5">
                    <a:lumMod val="75000"/>
                  </a:schemeClr>
                </a:solidFill>
              </a:rPr>
              <a:t/>
            </a:r>
            <a:br>
              <a:rPr lang="en-US" b="1" i="1" dirty="0" smtClean="0">
                <a:solidFill>
                  <a:schemeClr val="accent5">
                    <a:lumMod val="75000"/>
                  </a:schemeClr>
                </a:solidFill>
              </a:rPr>
            </a:br>
            <a:r>
              <a:rPr lang="en-US" b="1" i="1" dirty="0" smtClean="0">
                <a:solidFill>
                  <a:schemeClr val="tx1"/>
                </a:solidFill>
              </a:rPr>
              <a:t>*</a:t>
            </a:r>
            <a:r>
              <a:rPr lang="en-US" sz="2200" b="1" i="1" dirty="0" smtClean="0">
                <a:solidFill>
                  <a:schemeClr val="accent5">
                    <a:lumMod val="75000"/>
                  </a:schemeClr>
                </a:solidFill>
              </a:rPr>
              <a:t>Chairman of the Egyptian Health Care Management Society</a:t>
            </a:r>
            <a:r>
              <a:rPr lang="en-US" b="1" i="1" dirty="0">
                <a:solidFill>
                  <a:schemeClr val="tx1"/>
                </a:solidFill>
              </a:rPr>
              <a:t/>
            </a:r>
            <a:br>
              <a:rPr lang="en-US" b="1" i="1" dirty="0">
                <a:solidFill>
                  <a:schemeClr val="tx1"/>
                </a:solidFill>
              </a:rPr>
            </a:br>
            <a:r>
              <a:rPr lang="en-US" dirty="0" smtClean="0">
                <a:solidFill>
                  <a:schemeClr val="tx1"/>
                </a:solidFill>
              </a:rPr>
              <a:t/>
            </a:r>
            <a:br>
              <a:rPr lang="en-US" dirty="0" smtClean="0">
                <a:solidFill>
                  <a:schemeClr val="tx1"/>
                </a:solidFill>
              </a:rPr>
            </a:br>
            <a:r>
              <a:rPr lang="en-US" b="1" i="1" dirty="0">
                <a:solidFill>
                  <a:schemeClr val="tx1"/>
                </a:solidFill>
              </a:rPr>
              <a:t/>
            </a:r>
            <a:br>
              <a:rPr lang="en-US" b="1" i="1" dirty="0">
                <a:solidFill>
                  <a:schemeClr val="tx1"/>
                </a:solidFill>
              </a:rPr>
            </a:br>
            <a:endParaRPr lang="en-US" b="1" i="1" dirty="0">
              <a:solidFill>
                <a:schemeClr val="tx1"/>
              </a:solidFill>
            </a:endParaRPr>
          </a:p>
        </p:txBody>
      </p:sp>
    </p:spTree>
    <p:extLst>
      <p:ext uri="{BB962C8B-B14F-4D97-AF65-F5344CB8AC3E}">
        <p14:creationId xmlns:p14="http://schemas.microsoft.com/office/powerpoint/2010/main" xmlns="" val="9213107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xmlns="" id="{D20D1D27-9EA8-4D8B-B487-B441EBA652E2}"/>
              </a:ext>
            </a:extLst>
          </p:cNvPr>
          <p:cNvSpPr>
            <a:spLocks noGrp="1"/>
          </p:cNvSpPr>
          <p:nvPr>
            <p:ph idx="1"/>
          </p:nvPr>
        </p:nvSpPr>
        <p:spPr>
          <a:xfrm>
            <a:off x="506318" y="2060847"/>
            <a:ext cx="8170138" cy="4026801"/>
          </a:xfrm>
        </p:spPr>
        <p:txBody>
          <a:bodyPr>
            <a:normAutofit fontScale="85000" lnSpcReduction="10000"/>
          </a:bodyPr>
          <a:lstStyle/>
          <a:p>
            <a:pPr marL="263525" indent="-263525">
              <a:spcBef>
                <a:spcPts val="1108"/>
              </a:spcBef>
              <a:buClrTx/>
              <a:buFont typeface="Wingdings" panose="05000000000000000000" pitchFamily="2" charset="2"/>
              <a:buChar char="§"/>
            </a:pPr>
            <a:r>
              <a:rPr lang="en-US" sz="3000" dirty="0"/>
              <a:t>Increased </a:t>
            </a:r>
            <a:r>
              <a:rPr lang="en-US" sz="3000" b="1" dirty="0"/>
              <a:t>evidence base </a:t>
            </a:r>
            <a:r>
              <a:rPr lang="en-US" sz="3000" dirty="0"/>
              <a:t>and </a:t>
            </a:r>
            <a:r>
              <a:rPr lang="en-US" sz="3000" b="1" dirty="0"/>
              <a:t>transparency of decisions</a:t>
            </a:r>
            <a:r>
              <a:rPr lang="hu-HU" sz="3000" dirty="0"/>
              <a:t> in </a:t>
            </a:r>
            <a:r>
              <a:rPr lang="hu-HU" sz="3000" dirty="0" err="1"/>
              <a:t>private</a:t>
            </a:r>
            <a:r>
              <a:rPr lang="hu-HU" sz="3000" dirty="0"/>
              <a:t> </a:t>
            </a:r>
            <a:r>
              <a:rPr lang="hu-HU" sz="3000" dirty="0" err="1"/>
              <a:t>health</a:t>
            </a:r>
            <a:r>
              <a:rPr lang="hu-HU" sz="3000" dirty="0"/>
              <a:t> </a:t>
            </a:r>
            <a:r>
              <a:rPr lang="hu-HU" sz="3000" dirty="0" err="1"/>
              <a:t>insurance</a:t>
            </a:r>
            <a:endParaRPr lang="en-US" sz="3000" dirty="0"/>
          </a:p>
          <a:p>
            <a:pPr marL="263525" indent="-263525">
              <a:spcBef>
                <a:spcPts val="1108"/>
              </a:spcBef>
              <a:buClrTx/>
              <a:buFont typeface="Wingdings" panose="05000000000000000000" pitchFamily="2" charset="2"/>
              <a:buChar char="§"/>
            </a:pPr>
            <a:r>
              <a:rPr lang="en-US" sz="3000" dirty="0" smtClean="0">
                <a:sym typeface="Symbol" panose="05050102010706020507" pitchFamily="18" charset="2"/>
              </a:rPr>
              <a:t>Improves </a:t>
            </a:r>
            <a:r>
              <a:rPr lang="en-US" sz="3000" b="1" dirty="0">
                <a:sym typeface="Symbol" panose="05050102010706020507" pitchFamily="18" charset="2"/>
              </a:rPr>
              <a:t>sustainability</a:t>
            </a:r>
            <a:r>
              <a:rPr lang="hu-HU" sz="3000" dirty="0">
                <a:sym typeface="Symbol" panose="05050102010706020507" pitchFamily="18" charset="2"/>
              </a:rPr>
              <a:t> of </a:t>
            </a:r>
            <a:r>
              <a:rPr lang="hu-HU" sz="3000" dirty="0" err="1">
                <a:sym typeface="Symbol" panose="05050102010706020507" pitchFamily="18" charset="2"/>
              </a:rPr>
              <a:t>private</a:t>
            </a:r>
            <a:r>
              <a:rPr lang="hu-HU" sz="3000" dirty="0">
                <a:sym typeface="Symbol" panose="05050102010706020507" pitchFamily="18" charset="2"/>
              </a:rPr>
              <a:t> </a:t>
            </a:r>
            <a:r>
              <a:rPr lang="hu-HU" sz="3000" dirty="0" err="1">
                <a:sym typeface="Symbol" panose="05050102010706020507" pitchFamily="18" charset="2"/>
              </a:rPr>
              <a:t>health</a:t>
            </a:r>
            <a:r>
              <a:rPr lang="hu-HU" sz="3000" dirty="0">
                <a:sym typeface="Symbol" panose="05050102010706020507" pitchFamily="18" charset="2"/>
              </a:rPr>
              <a:t> </a:t>
            </a:r>
            <a:r>
              <a:rPr lang="hu-HU" sz="3000" dirty="0" err="1">
                <a:sym typeface="Symbol" panose="05050102010706020507" pitchFamily="18" charset="2"/>
              </a:rPr>
              <a:t>insurance</a:t>
            </a:r>
            <a:endParaRPr lang="en-US" sz="3000" dirty="0"/>
          </a:p>
          <a:p>
            <a:pPr marL="263525" indent="-263525">
              <a:spcBef>
                <a:spcPts val="1108"/>
              </a:spcBef>
              <a:buClrTx/>
              <a:buFont typeface="Wingdings" panose="05000000000000000000" pitchFamily="2" charset="2"/>
              <a:buChar char="§"/>
            </a:pPr>
            <a:r>
              <a:rPr lang="en-US" sz="3000" b="1" dirty="0"/>
              <a:t>Tool for price negotiation</a:t>
            </a:r>
            <a:r>
              <a:rPr lang="hu-HU" sz="3000" b="1" dirty="0"/>
              <a:t> </a:t>
            </a:r>
            <a:r>
              <a:rPr lang="hu-HU" sz="3000" dirty="0" err="1"/>
              <a:t>by</a:t>
            </a:r>
            <a:r>
              <a:rPr lang="hu-HU" sz="3000" dirty="0"/>
              <a:t> </a:t>
            </a:r>
            <a:r>
              <a:rPr lang="hu-HU" sz="3000" dirty="0" err="1"/>
              <a:t>private</a:t>
            </a:r>
            <a:r>
              <a:rPr lang="hu-HU" sz="3000" dirty="0"/>
              <a:t> </a:t>
            </a:r>
            <a:r>
              <a:rPr lang="hu-HU" sz="3000" dirty="0" err="1"/>
              <a:t>health</a:t>
            </a:r>
            <a:r>
              <a:rPr lang="hu-HU" sz="3000" dirty="0"/>
              <a:t> </a:t>
            </a:r>
            <a:r>
              <a:rPr lang="hu-HU" sz="3000" dirty="0" err="1"/>
              <a:t>insurers</a:t>
            </a:r>
            <a:endParaRPr lang="en-US" sz="3000" dirty="0"/>
          </a:p>
          <a:p>
            <a:pPr marL="263525" indent="-263525">
              <a:spcBef>
                <a:spcPts val="1108"/>
              </a:spcBef>
              <a:buClrTx/>
              <a:buFont typeface="Wingdings" panose="05000000000000000000" pitchFamily="2" charset="2"/>
              <a:buChar char="§"/>
            </a:pPr>
            <a:r>
              <a:rPr lang="en-US" sz="3000" b="1" dirty="0"/>
              <a:t>Potential for collaboration between private (and public) </a:t>
            </a:r>
            <a:r>
              <a:rPr lang="en-US" sz="3000" dirty="0"/>
              <a:t>health insurers</a:t>
            </a:r>
            <a:r>
              <a:rPr lang="hu-HU" sz="3000" dirty="0"/>
              <a:t> </a:t>
            </a:r>
            <a:r>
              <a:rPr lang="hu-HU" sz="3000" dirty="0" err="1"/>
              <a:t>to</a:t>
            </a:r>
            <a:r>
              <a:rPr lang="hu-HU" sz="3000" dirty="0"/>
              <a:t> </a:t>
            </a:r>
            <a:r>
              <a:rPr lang="hu-HU" sz="3000" dirty="0" err="1"/>
              <a:t>align</a:t>
            </a:r>
            <a:r>
              <a:rPr lang="hu-HU" sz="3000" dirty="0"/>
              <a:t> </a:t>
            </a:r>
            <a:r>
              <a:rPr lang="hu-HU" sz="3000" dirty="0" err="1"/>
              <a:t>basic</a:t>
            </a:r>
            <a:r>
              <a:rPr lang="hu-HU" sz="3000" dirty="0"/>
              <a:t> benefit </a:t>
            </a:r>
            <a:r>
              <a:rPr lang="hu-HU" sz="3000" dirty="0" err="1"/>
              <a:t>package</a:t>
            </a:r>
            <a:r>
              <a:rPr lang="hu-HU" sz="3000" dirty="0"/>
              <a:t> </a:t>
            </a:r>
            <a:r>
              <a:rPr lang="hu-HU" sz="3000" dirty="0" err="1"/>
              <a:t>with</a:t>
            </a:r>
            <a:r>
              <a:rPr lang="hu-HU" sz="3000" dirty="0"/>
              <a:t> </a:t>
            </a:r>
            <a:r>
              <a:rPr lang="hu-HU" sz="3000" dirty="0" err="1"/>
              <a:t>complementary</a:t>
            </a:r>
            <a:r>
              <a:rPr lang="hu-HU" sz="3000" dirty="0"/>
              <a:t> and </a:t>
            </a:r>
            <a:r>
              <a:rPr lang="hu-HU" sz="3000" dirty="0" err="1"/>
              <a:t>supplementary</a:t>
            </a:r>
            <a:r>
              <a:rPr lang="hu-HU" sz="3000" dirty="0"/>
              <a:t> </a:t>
            </a:r>
            <a:r>
              <a:rPr lang="hu-HU" sz="3000" dirty="0" err="1"/>
              <a:t>services</a:t>
            </a:r>
            <a:endParaRPr lang="en-US" sz="3000" dirty="0"/>
          </a:p>
          <a:p>
            <a:pPr marL="0" indent="0">
              <a:spcBef>
                <a:spcPts val="1108"/>
              </a:spcBef>
              <a:buClrTx/>
              <a:buNone/>
            </a:pPr>
            <a:r>
              <a:rPr lang="en-US" sz="3000" dirty="0" smtClean="0"/>
              <a:t> </a:t>
            </a:r>
            <a:endParaRPr lang="en-US" sz="3000" dirty="0"/>
          </a:p>
          <a:p>
            <a:endParaRPr lang="en-US" dirty="0"/>
          </a:p>
        </p:txBody>
      </p:sp>
      <p:sp>
        <p:nvSpPr>
          <p:cNvPr id="7" name="Title 6">
            <a:extLst>
              <a:ext uri="{FF2B5EF4-FFF2-40B4-BE49-F238E27FC236}">
                <a16:creationId xmlns:a16="http://schemas.microsoft.com/office/drawing/2014/main" xmlns="" id="{BC976783-606D-48F3-97B9-C37CAFBB9B7A}"/>
              </a:ext>
            </a:extLst>
          </p:cNvPr>
          <p:cNvSpPr>
            <a:spLocks noGrp="1"/>
          </p:cNvSpPr>
          <p:nvPr>
            <p:ph type="title"/>
          </p:nvPr>
        </p:nvSpPr>
        <p:spPr>
          <a:xfrm>
            <a:off x="506318" y="332656"/>
            <a:ext cx="8064896" cy="1249996"/>
          </a:xfrm>
        </p:spPr>
        <p:txBody>
          <a:bodyPr>
            <a:normAutofit fontScale="90000"/>
          </a:bodyPr>
          <a:lstStyle/>
          <a:p>
            <a:pPr algn="ctr"/>
            <a:r>
              <a:rPr lang="en-US" sz="4000" b="1" dirty="0">
                <a:solidFill>
                  <a:schemeClr val="tx1"/>
                </a:solidFill>
              </a:rPr>
              <a:t>HTA </a:t>
            </a:r>
            <a:r>
              <a:rPr lang="hu-HU" sz="4000" b="1" dirty="0" err="1">
                <a:solidFill>
                  <a:schemeClr val="tx1"/>
                </a:solidFill>
              </a:rPr>
              <a:t>can</a:t>
            </a:r>
            <a:r>
              <a:rPr lang="en-US" sz="4000" b="1" dirty="0">
                <a:solidFill>
                  <a:schemeClr val="tx1"/>
                </a:solidFill>
              </a:rPr>
              <a:t> </a:t>
            </a:r>
            <a:r>
              <a:rPr lang="hu-HU" sz="4000" b="1" dirty="0" err="1">
                <a:solidFill>
                  <a:schemeClr val="tx1"/>
                </a:solidFill>
              </a:rPr>
              <a:t>also</a:t>
            </a:r>
            <a:r>
              <a:rPr lang="hu-HU" sz="4000" b="1" dirty="0">
                <a:solidFill>
                  <a:schemeClr val="tx1"/>
                </a:solidFill>
              </a:rPr>
              <a:t> </a:t>
            </a:r>
            <a:r>
              <a:rPr lang="en-US" sz="4000" b="1" dirty="0">
                <a:solidFill>
                  <a:schemeClr val="tx1"/>
                </a:solidFill>
              </a:rPr>
              <a:t>support decision-making in private health insurance</a:t>
            </a:r>
          </a:p>
        </p:txBody>
      </p:sp>
    </p:spTree>
    <p:extLst>
      <p:ext uri="{BB962C8B-B14F-4D97-AF65-F5344CB8AC3E}">
        <p14:creationId xmlns:p14="http://schemas.microsoft.com/office/powerpoint/2010/main" xmlns="" val="4184483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F8D72D61-0C86-480B-B013-B35B0230F209}"/>
              </a:ext>
            </a:extLst>
          </p:cNvPr>
          <p:cNvSpPr>
            <a:spLocks noGrp="1"/>
          </p:cNvSpPr>
          <p:nvPr>
            <p:ph type="ctrTitle"/>
          </p:nvPr>
        </p:nvSpPr>
        <p:spPr>
          <a:xfrm>
            <a:off x="685800" y="2549135"/>
            <a:ext cx="7772400" cy="1780108"/>
          </a:xfrm>
        </p:spPr>
        <p:txBody>
          <a:bodyPr/>
          <a:lstStyle/>
          <a:p>
            <a:r>
              <a:rPr lang="en-US" b="1" i="1" dirty="0">
                <a:solidFill>
                  <a:schemeClr val="tx1"/>
                </a:solidFill>
              </a:rPr>
              <a:t>Thank You</a:t>
            </a:r>
          </a:p>
        </p:txBody>
      </p:sp>
      <p:sp>
        <p:nvSpPr>
          <p:cNvPr id="5" name="Subtitle 4">
            <a:extLst>
              <a:ext uri="{FF2B5EF4-FFF2-40B4-BE49-F238E27FC236}">
                <a16:creationId xmlns:a16="http://schemas.microsoft.com/office/drawing/2014/main" xmlns="" id="{62831182-4D4D-4F34-851E-B48F53DA47D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xmlns="" val="27211670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ím 2"/>
          <p:cNvSpPr>
            <a:spLocks noGrp="1"/>
          </p:cNvSpPr>
          <p:nvPr>
            <p:ph type="title"/>
          </p:nvPr>
        </p:nvSpPr>
        <p:spPr>
          <a:xfrm>
            <a:off x="332509" y="434441"/>
            <a:ext cx="8478982" cy="994172"/>
          </a:xfrm>
        </p:spPr>
        <p:txBody>
          <a:bodyPr>
            <a:normAutofit fontScale="90000"/>
          </a:bodyPr>
          <a:lstStyle/>
          <a:p>
            <a:pPr algn="ctr"/>
            <a:r>
              <a:rPr lang="hu-HU" b="1" u="sng" dirty="0" smtClean="0">
                <a:solidFill>
                  <a:srgbClr val="00B050"/>
                </a:solidFill>
                <a:latin typeface="+mn-lt"/>
              </a:rPr>
              <a:t>Universal</a:t>
            </a:r>
            <a:r>
              <a:rPr lang="en-US" b="1" dirty="0">
                <a:solidFill>
                  <a:srgbClr val="FF0000"/>
                </a:solidFill>
                <a:latin typeface="+mn-lt"/>
              </a:rPr>
              <a:t>/</a:t>
            </a:r>
            <a:r>
              <a:rPr lang="en-US" b="1" dirty="0" smtClean="0">
                <a:solidFill>
                  <a:srgbClr val="FF0000"/>
                </a:solidFill>
                <a:latin typeface="+mn-lt"/>
              </a:rPr>
              <a:t>Private</a:t>
            </a:r>
            <a:r>
              <a:rPr lang="hu-HU" b="1" dirty="0" smtClean="0">
                <a:solidFill>
                  <a:srgbClr val="FF0000"/>
                </a:solidFill>
                <a:latin typeface="+mn-lt"/>
              </a:rPr>
              <a:t> </a:t>
            </a:r>
            <a:r>
              <a:rPr lang="hu-HU" b="1" dirty="0">
                <a:solidFill>
                  <a:schemeClr val="tx1"/>
                </a:solidFill>
                <a:latin typeface="+mn-lt"/>
              </a:rPr>
              <a:t>Health Coverage</a:t>
            </a:r>
            <a:r>
              <a:rPr lang="en-GB" b="1" dirty="0">
                <a:solidFill>
                  <a:schemeClr val="tx1"/>
                </a:solidFill>
                <a:latin typeface="+mn-lt"/>
              </a:rPr>
              <a:t/>
            </a:r>
            <a:br>
              <a:rPr lang="en-GB" b="1" dirty="0">
                <a:solidFill>
                  <a:schemeClr val="tx1"/>
                </a:solidFill>
                <a:latin typeface="+mn-lt"/>
              </a:rPr>
            </a:br>
            <a:r>
              <a:rPr lang="en-GB" b="1" dirty="0">
                <a:solidFill>
                  <a:schemeClr val="tx1"/>
                </a:solidFill>
                <a:latin typeface="+mn-lt"/>
              </a:rPr>
              <a:t>support of health system objectives </a:t>
            </a:r>
          </a:p>
        </p:txBody>
      </p:sp>
      <p:sp>
        <p:nvSpPr>
          <p:cNvPr id="7" name="Text Placeholder 6"/>
          <p:cNvSpPr>
            <a:spLocks noGrp="1"/>
          </p:cNvSpPr>
          <p:nvPr>
            <p:ph type="body" idx="1"/>
          </p:nvPr>
        </p:nvSpPr>
        <p:spPr>
          <a:xfrm>
            <a:off x="629842" y="2118122"/>
            <a:ext cx="3868340" cy="461603"/>
          </a:xfrm>
        </p:spPr>
        <p:txBody>
          <a:bodyPr>
            <a:normAutofit/>
          </a:bodyPr>
          <a:lstStyle/>
          <a:p>
            <a:r>
              <a:rPr lang="en-GB" sz="2100" b="1" dirty="0">
                <a:latin typeface="Calibri" pitchFamily="34" charset="0"/>
              </a:rPr>
              <a:t>Response to public needs</a:t>
            </a:r>
          </a:p>
        </p:txBody>
      </p:sp>
      <p:sp>
        <p:nvSpPr>
          <p:cNvPr id="2" name="Tartalom helye 1"/>
          <p:cNvSpPr>
            <a:spLocks noGrp="1"/>
          </p:cNvSpPr>
          <p:nvPr>
            <p:ph sz="half" idx="2"/>
          </p:nvPr>
        </p:nvSpPr>
        <p:spPr>
          <a:xfrm>
            <a:off x="678126" y="2776397"/>
            <a:ext cx="3820055" cy="2697163"/>
          </a:xfrm>
        </p:spPr>
        <p:txBody>
          <a:bodyPr>
            <a:normAutofit/>
          </a:bodyPr>
          <a:lstStyle/>
          <a:p>
            <a:pPr>
              <a:spcAft>
                <a:spcPts val="450"/>
              </a:spcAft>
              <a:defRPr/>
            </a:pPr>
            <a:r>
              <a:rPr lang="en-GB" sz="2025" b="1" i="1" u="sng" dirty="0">
                <a:solidFill>
                  <a:srgbClr val="00B050"/>
                </a:solidFill>
                <a:latin typeface="Calibri" pitchFamily="34" charset="0"/>
                <a:cs typeface="Arial" pitchFamily="34" charset="0"/>
              </a:rPr>
              <a:t>Health gain</a:t>
            </a:r>
          </a:p>
          <a:p>
            <a:pPr>
              <a:spcAft>
                <a:spcPts val="450"/>
              </a:spcAft>
              <a:defRPr/>
            </a:pPr>
            <a:r>
              <a:rPr lang="en-GB" sz="2025" b="1" i="1" u="sng" dirty="0">
                <a:solidFill>
                  <a:srgbClr val="00B050"/>
                </a:solidFill>
                <a:latin typeface="Calibri" pitchFamily="34" charset="0"/>
              </a:rPr>
              <a:t>Equity in health</a:t>
            </a:r>
          </a:p>
          <a:p>
            <a:pPr>
              <a:spcAft>
                <a:spcPts val="450"/>
              </a:spcAft>
              <a:defRPr/>
            </a:pPr>
            <a:r>
              <a:rPr lang="en-GB" sz="2025" b="1" i="1" u="sng" dirty="0">
                <a:solidFill>
                  <a:srgbClr val="00B050"/>
                </a:solidFill>
                <a:latin typeface="Calibri" pitchFamily="34" charset="0"/>
              </a:rPr>
              <a:t>Equity in finance</a:t>
            </a:r>
          </a:p>
          <a:p>
            <a:pPr>
              <a:spcAft>
                <a:spcPts val="450"/>
              </a:spcAft>
              <a:defRPr/>
            </a:pPr>
            <a:r>
              <a:rPr lang="en-GB" sz="2025" dirty="0">
                <a:solidFill>
                  <a:srgbClr val="FF0000"/>
                </a:solidFill>
                <a:latin typeface="Calibri" pitchFamily="34" charset="0"/>
              </a:rPr>
              <a:t>Responsiveness</a:t>
            </a:r>
          </a:p>
        </p:txBody>
      </p:sp>
      <p:sp>
        <p:nvSpPr>
          <p:cNvPr id="8" name="Text Placeholder 7"/>
          <p:cNvSpPr>
            <a:spLocks noGrp="1"/>
          </p:cNvSpPr>
          <p:nvPr>
            <p:ph type="body" sz="quarter" idx="3"/>
          </p:nvPr>
        </p:nvSpPr>
        <p:spPr>
          <a:xfrm>
            <a:off x="4501554" y="2118122"/>
            <a:ext cx="3887391" cy="461603"/>
          </a:xfrm>
        </p:spPr>
        <p:txBody>
          <a:bodyPr>
            <a:normAutofit/>
          </a:bodyPr>
          <a:lstStyle/>
          <a:p>
            <a:r>
              <a:rPr lang="en-GB" sz="2100" b="1" dirty="0">
                <a:latin typeface="Calibri" pitchFamily="34" charset="0"/>
              </a:rPr>
              <a:t>Response to limited resources</a:t>
            </a:r>
          </a:p>
        </p:txBody>
      </p:sp>
      <p:sp>
        <p:nvSpPr>
          <p:cNvPr id="10" name="Content Placeholder 9"/>
          <p:cNvSpPr>
            <a:spLocks noGrp="1"/>
          </p:cNvSpPr>
          <p:nvPr>
            <p:ph sz="quarter" idx="4"/>
          </p:nvPr>
        </p:nvSpPr>
        <p:spPr>
          <a:xfrm>
            <a:off x="4501554" y="2736056"/>
            <a:ext cx="4514851" cy="2763441"/>
          </a:xfrm>
        </p:spPr>
        <p:txBody>
          <a:bodyPr>
            <a:normAutofit/>
          </a:bodyPr>
          <a:lstStyle/>
          <a:p>
            <a:pPr>
              <a:spcAft>
                <a:spcPts val="450"/>
              </a:spcAft>
            </a:pPr>
            <a:r>
              <a:rPr lang="en-GB" sz="2025" b="1" i="1" u="sng" dirty="0">
                <a:solidFill>
                  <a:srgbClr val="FF0000"/>
                </a:solidFill>
                <a:latin typeface="Calibri" pitchFamily="34" charset="0"/>
              </a:rPr>
              <a:t>Sustainability of health care financing</a:t>
            </a:r>
          </a:p>
          <a:p>
            <a:pPr>
              <a:spcAft>
                <a:spcPts val="450"/>
              </a:spcAft>
            </a:pPr>
            <a:r>
              <a:rPr lang="en-GB" sz="2025" dirty="0">
                <a:solidFill>
                  <a:srgbClr val="FF0000"/>
                </a:solidFill>
                <a:latin typeface="Calibri" pitchFamily="34" charset="0"/>
              </a:rPr>
              <a:t>Efficiency of health care delivery</a:t>
            </a:r>
          </a:p>
          <a:p>
            <a:pPr>
              <a:spcAft>
                <a:spcPts val="450"/>
              </a:spcAft>
            </a:pPr>
            <a:r>
              <a:rPr lang="en-GB" sz="2025" b="1" i="1" u="sng" dirty="0">
                <a:solidFill>
                  <a:srgbClr val="FF0000"/>
                </a:solidFill>
                <a:latin typeface="Calibri" pitchFamily="34" charset="0"/>
              </a:rPr>
              <a:t>Financial protection of households</a:t>
            </a:r>
          </a:p>
          <a:p>
            <a:endParaRPr lang="en-GB" noProof="0" dirty="0">
              <a:solidFill>
                <a:schemeClr val="tx1">
                  <a:lumMod val="10000"/>
                </a:schemeClr>
              </a:solidFill>
              <a:latin typeface="Calibri" pitchFamily="34" charset="0"/>
            </a:endParaRPr>
          </a:p>
          <a:p>
            <a:pPr marL="82153" indent="0">
              <a:buNone/>
            </a:pPr>
            <a:endParaRPr lang="en-GB" noProof="0" dirty="0">
              <a:solidFill>
                <a:schemeClr val="tx1">
                  <a:lumMod val="10000"/>
                </a:schemeClr>
              </a:solidFill>
            </a:endParaRPr>
          </a:p>
        </p:txBody>
      </p:sp>
      <p:sp>
        <p:nvSpPr>
          <p:cNvPr id="9" name="TextBox 8">
            <a:extLst>
              <a:ext uri="{FF2B5EF4-FFF2-40B4-BE49-F238E27FC236}">
                <a16:creationId xmlns="" xmlns:a16="http://schemas.microsoft.com/office/drawing/2014/main" id="{477104CB-C002-40AB-9628-C97878815A16}"/>
              </a:ext>
            </a:extLst>
          </p:cNvPr>
          <p:cNvSpPr txBox="1"/>
          <p:nvPr/>
        </p:nvSpPr>
        <p:spPr>
          <a:xfrm>
            <a:off x="4458868" y="5626391"/>
            <a:ext cx="264816" cy="300082"/>
          </a:xfrm>
          <a:prstGeom prst="rect">
            <a:avLst/>
          </a:prstGeom>
          <a:noFill/>
        </p:spPr>
        <p:txBody>
          <a:bodyPr wrap="none" rtlCol="0">
            <a:spAutoFit/>
          </a:bodyPr>
          <a:lstStyle/>
          <a:p>
            <a:fld id="{00D29AF3-FBC6-44C5-BC68-13DB992723A5}" type="slidenum">
              <a:rPr lang="en-US" sz="1350"/>
              <a:pPr/>
              <a:t>2</a:t>
            </a:fld>
            <a:endParaRPr lang="en-US" sz="1350" dirty="0"/>
          </a:p>
        </p:txBody>
      </p:sp>
    </p:spTree>
    <p:extLst>
      <p:ext uri="{BB962C8B-B14F-4D97-AF65-F5344CB8AC3E}">
        <p14:creationId xmlns:p14="http://schemas.microsoft.com/office/powerpoint/2010/main" xmlns="" val="4813781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E5A12372-503A-4384-BFA4-014D61AD9606}"/>
              </a:ext>
            </a:extLst>
          </p:cNvPr>
          <p:cNvSpPr>
            <a:spLocks noGrp="1"/>
          </p:cNvSpPr>
          <p:nvPr>
            <p:ph idx="1"/>
          </p:nvPr>
        </p:nvSpPr>
        <p:spPr>
          <a:xfrm>
            <a:off x="872070" y="2383971"/>
            <a:ext cx="7408333" cy="3742192"/>
          </a:xfrm>
        </p:spPr>
        <p:txBody>
          <a:bodyPr>
            <a:normAutofit/>
          </a:bodyPr>
          <a:lstStyle/>
          <a:p>
            <a:pPr algn="just">
              <a:lnSpc>
                <a:spcPct val="120000"/>
              </a:lnSpc>
              <a:spcBef>
                <a:spcPts val="450"/>
              </a:spcBef>
              <a:buClr>
                <a:schemeClr val="accent3"/>
              </a:buClr>
              <a:buFont typeface="Wingdings" panose="05000000000000000000" pitchFamily="2" charset="2"/>
              <a:buChar char="v"/>
            </a:pPr>
            <a:r>
              <a:rPr lang="en-US" b="1" dirty="0">
                <a:solidFill>
                  <a:schemeClr val="tx1"/>
                </a:solidFill>
              </a:rPr>
              <a:t>Duplicate PHI: </a:t>
            </a:r>
            <a:r>
              <a:rPr lang="en-US" dirty="0">
                <a:solidFill>
                  <a:schemeClr val="tx1"/>
                </a:solidFill>
              </a:rPr>
              <a:t>PHI that offers coverage for health services already included under government health insurance, while also offering access to different providers (e.g. private hospitals) or levels of service (e.g. faster access to care). It does not exempt individuals from contributing to government health coverage programs.</a:t>
            </a:r>
          </a:p>
          <a:p>
            <a:pPr algn="just">
              <a:lnSpc>
                <a:spcPct val="120000"/>
              </a:lnSpc>
              <a:spcBef>
                <a:spcPts val="450"/>
              </a:spcBef>
              <a:buClr>
                <a:schemeClr val="accent3"/>
              </a:buClr>
              <a:buFont typeface="Wingdings" panose="05000000000000000000" pitchFamily="2" charset="2"/>
              <a:buChar char="v"/>
            </a:pPr>
            <a:r>
              <a:rPr lang="en-US" b="1" dirty="0">
                <a:solidFill>
                  <a:schemeClr val="tx1"/>
                </a:solidFill>
              </a:rPr>
              <a:t>Substitutive PHI: </a:t>
            </a:r>
            <a:r>
              <a:rPr lang="en-US" dirty="0">
                <a:solidFill>
                  <a:schemeClr val="tx1"/>
                </a:solidFill>
              </a:rPr>
              <a:t>An alternative to statutory insurance and is available to sections of the population who may be excluded </a:t>
            </a:r>
            <a:r>
              <a:rPr lang="en-US" dirty="0"/>
              <a:t>from public cover or who are free to opt out of the public system</a:t>
            </a:r>
            <a:endParaRPr lang="en-GB" dirty="0"/>
          </a:p>
        </p:txBody>
      </p:sp>
      <p:sp>
        <p:nvSpPr>
          <p:cNvPr id="3" name="Title 2">
            <a:extLst>
              <a:ext uri="{FF2B5EF4-FFF2-40B4-BE49-F238E27FC236}">
                <a16:creationId xmlns:a16="http://schemas.microsoft.com/office/drawing/2014/main" xmlns="" id="{63C55531-8CE2-44F1-8456-41A527E8F2B1}"/>
              </a:ext>
            </a:extLst>
          </p:cNvPr>
          <p:cNvSpPr>
            <a:spLocks noGrp="1"/>
          </p:cNvSpPr>
          <p:nvPr>
            <p:ph type="title"/>
          </p:nvPr>
        </p:nvSpPr>
        <p:spPr/>
        <p:txBody>
          <a:bodyPr/>
          <a:lstStyle/>
          <a:p>
            <a:r>
              <a:rPr lang="en-GB" b="1" dirty="0">
                <a:solidFill>
                  <a:schemeClr val="tx1"/>
                </a:solidFill>
              </a:rPr>
              <a:t>Definitions of different private insurance </a:t>
            </a:r>
            <a:r>
              <a:rPr lang="en-GB" b="1" dirty="0" smtClean="0">
                <a:solidFill>
                  <a:schemeClr val="tx1"/>
                </a:solidFill>
              </a:rPr>
              <a:t>schemes</a:t>
            </a:r>
            <a:endParaRPr lang="en-US" b="1" dirty="0">
              <a:solidFill>
                <a:schemeClr val="tx1"/>
              </a:solidFill>
            </a:endParaRPr>
          </a:p>
        </p:txBody>
      </p:sp>
    </p:spTree>
    <p:extLst>
      <p:ext uri="{BB962C8B-B14F-4D97-AF65-F5344CB8AC3E}">
        <p14:creationId xmlns:p14="http://schemas.microsoft.com/office/powerpoint/2010/main" xmlns="" val="10975667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E5A12372-503A-4384-BFA4-014D61AD9606}"/>
              </a:ext>
            </a:extLst>
          </p:cNvPr>
          <p:cNvSpPr>
            <a:spLocks noGrp="1"/>
          </p:cNvSpPr>
          <p:nvPr>
            <p:ph idx="1"/>
          </p:nvPr>
        </p:nvSpPr>
        <p:spPr>
          <a:xfrm>
            <a:off x="872070" y="2559159"/>
            <a:ext cx="7408333" cy="3742192"/>
          </a:xfrm>
        </p:spPr>
        <p:txBody>
          <a:bodyPr>
            <a:normAutofit/>
          </a:bodyPr>
          <a:lstStyle/>
          <a:p>
            <a:pPr algn="just">
              <a:lnSpc>
                <a:spcPct val="120000"/>
              </a:lnSpc>
              <a:spcBef>
                <a:spcPts val="450"/>
              </a:spcBef>
              <a:buClr>
                <a:schemeClr val="accent3"/>
              </a:buClr>
              <a:buFont typeface="Wingdings" panose="05000000000000000000" pitchFamily="2" charset="2"/>
              <a:buChar char="v"/>
            </a:pPr>
            <a:r>
              <a:rPr lang="en-GB" b="1" dirty="0">
                <a:solidFill>
                  <a:schemeClr val="tx1"/>
                </a:solidFill>
              </a:rPr>
              <a:t>Supplementary insurance: </a:t>
            </a:r>
            <a:r>
              <a:rPr lang="en-GB" dirty="0">
                <a:solidFill>
                  <a:schemeClr val="tx1"/>
                </a:solidFill>
              </a:rPr>
              <a:t>Offers faster access to service, greater choice of health care provider or enhanced amenities</a:t>
            </a:r>
          </a:p>
          <a:p>
            <a:pPr algn="just">
              <a:lnSpc>
                <a:spcPct val="120000"/>
              </a:lnSpc>
              <a:spcBef>
                <a:spcPts val="450"/>
              </a:spcBef>
              <a:buClr>
                <a:schemeClr val="accent3"/>
              </a:buClr>
              <a:buFont typeface="Wingdings" panose="05000000000000000000" pitchFamily="2" charset="2"/>
              <a:buChar char="v"/>
            </a:pPr>
            <a:r>
              <a:rPr lang="en-GB" b="1" dirty="0">
                <a:solidFill>
                  <a:schemeClr val="tx1"/>
                </a:solidFill>
              </a:rPr>
              <a:t>Complementary services: </a:t>
            </a:r>
            <a:r>
              <a:rPr lang="en-GB" dirty="0">
                <a:solidFill>
                  <a:schemeClr val="tx1"/>
                </a:solidFill>
              </a:rPr>
              <a:t>covers services excluded from the publicly financed benefit package</a:t>
            </a:r>
          </a:p>
          <a:p>
            <a:pPr algn="just">
              <a:lnSpc>
                <a:spcPct val="120000"/>
              </a:lnSpc>
              <a:spcBef>
                <a:spcPts val="450"/>
              </a:spcBef>
              <a:buClr>
                <a:schemeClr val="accent3"/>
              </a:buClr>
              <a:buFont typeface="Wingdings" panose="05000000000000000000" pitchFamily="2" charset="2"/>
              <a:buChar char="v"/>
            </a:pPr>
            <a:r>
              <a:rPr lang="en-GB" b="1" dirty="0">
                <a:solidFill>
                  <a:schemeClr val="tx1"/>
                </a:solidFill>
              </a:rPr>
              <a:t>Complementary user charges: </a:t>
            </a:r>
            <a:r>
              <a:rPr lang="en-GB" dirty="0">
                <a:solidFill>
                  <a:schemeClr val="tx1"/>
                </a:solidFill>
              </a:rPr>
              <a:t>covers user charges for goods or services in the publicly financed benefits package</a:t>
            </a:r>
            <a:endParaRPr lang="hu-HU" dirty="0">
              <a:solidFill>
                <a:schemeClr val="tx1"/>
              </a:solidFill>
            </a:endParaRPr>
          </a:p>
        </p:txBody>
      </p:sp>
      <p:sp>
        <p:nvSpPr>
          <p:cNvPr id="3" name="Title 2">
            <a:extLst>
              <a:ext uri="{FF2B5EF4-FFF2-40B4-BE49-F238E27FC236}">
                <a16:creationId xmlns:a16="http://schemas.microsoft.com/office/drawing/2014/main" xmlns="" id="{63C55531-8CE2-44F1-8456-41A527E8F2B1}"/>
              </a:ext>
            </a:extLst>
          </p:cNvPr>
          <p:cNvSpPr>
            <a:spLocks noGrp="1"/>
          </p:cNvSpPr>
          <p:nvPr>
            <p:ph type="title"/>
          </p:nvPr>
        </p:nvSpPr>
        <p:spPr/>
        <p:txBody>
          <a:bodyPr/>
          <a:lstStyle/>
          <a:p>
            <a:r>
              <a:rPr lang="en-GB" b="1" dirty="0">
                <a:solidFill>
                  <a:schemeClr val="tx1"/>
                </a:solidFill>
              </a:rPr>
              <a:t>Definitions of different private insurance schemes </a:t>
            </a:r>
            <a:r>
              <a:rPr lang="en-GB" sz="2000" b="1" dirty="0" smtClean="0">
                <a:solidFill>
                  <a:schemeClr val="tx1"/>
                </a:solidFill>
              </a:rPr>
              <a:t>(cont.)</a:t>
            </a:r>
            <a:endParaRPr lang="en-US" sz="2000" b="1" dirty="0">
              <a:solidFill>
                <a:schemeClr val="tx1"/>
              </a:solidFill>
            </a:endParaRPr>
          </a:p>
        </p:txBody>
      </p:sp>
    </p:spTree>
    <p:extLst>
      <p:ext uri="{BB962C8B-B14F-4D97-AF65-F5344CB8AC3E}">
        <p14:creationId xmlns:p14="http://schemas.microsoft.com/office/powerpoint/2010/main" xmlns="" val="38736685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A7AE70A2-8743-4DA0-A9A6-2E71BFFBE52B}"/>
              </a:ext>
            </a:extLst>
          </p:cNvPr>
          <p:cNvSpPr>
            <a:spLocks noGrp="1"/>
          </p:cNvSpPr>
          <p:nvPr>
            <p:ph idx="1"/>
          </p:nvPr>
        </p:nvSpPr>
        <p:spPr/>
        <p:txBody>
          <a:bodyPr/>
          <a:lstStyle/>
          <a:p>
            <a:pPr algn="just">
              <a:buClr>
                <a:schemeClr val="accent3"/>
              </a:buClr>
              <a:buFont typeface="Wingdings" panose="05000000000000000000" pitchFamily="2" charset="2"/>
              <a:buChar char="v"/>
            </a:pPr>
            <a:r>
              <a:rPr lang="en-US" dirty="0"/>
              <a:t>Many Low and Middle Income Countries (LMICs) move toward the extension of Universal Health Coverage (UHC).</a:t>
            </a:r>
          </a:p>
          <a:p>
            <a:pPr algn="just">
              <a:lnSpc>
                <a:spcPct val="110000"/>
              </a:lnSpc>
              <a:buClr>
                <a:schemeClr val="accent3"/>
              </a:buClr>
              <a:buFont typeface="Wingdings" panose="05000000000000000000" pitchFamily="2" charset="2"/>
              <a:buChar char="v"/>
            </a:pPr>
            <a:r>
              <a:rPr lang="en-GB" dirty="0"/>
              <a:t>Due to the lack of resources it is difficult to sufficiently finance a comprehensive health care coverage. </a:t>
            </a:r>
            <a:endParaRPr lang="hu-HU" dirty="0"/>
          </a:p>
          <a:p>
            <a:pPr algn="just">
              <a:buClr>
                <a:schemeClr val="accent3"/>
              </a:buClr>
              <a:buFont typeface="Wingdings" panose="05000000000000000000" pitchFamily="2" charset="2"/>
              <a:buChar char="v"/>
            </a:pPr>
            <a:r>
              <a:rPr lang="en-US" dirty="0"/>
              <a:t>The role of private health insurance has to be adjusted to the benefit  package in the public health care system</a:t>
            </a:r>
          </a:p>
          <a:p>
            <a:pPr algn="just">
              <a:lnSpc>
                <a:spcPct val="110000"/>
              </a:lnSpc>
              <a:buClr>
                <a:schemeClr val="accent3"/>
              </a:buClr>
              <a:buFont typeface="Wingdings" panose="05000000000000000000" pitchFamily="2" charset="2"/>
              <a:buChar char="v"/>
            </a:pPr>
            <a:r>
              <a:rPr lang="en-GB" dirty="0"/>
              <a:t>Private health insurance (PHI) can have a new role, in the form of providing complementary (</a:t>
            </a:r>
            <a:r>
              <a:rPr lang="en-GB" dirty="0" err="1"/>
              <a:t>CompHI</a:t>
            </a:r>
            <a:r>
              <a:rPr lang="en-GB" dirty="0"/>
              <a:t>) and supplementary health insurance (</a:t>
            </a:r>
            <a:r>
              <a:rPr lang="en-GB" dirty="0" err="1"/>
              <a:t>SuppHI</a:t>
            </a:r>
            <a:r>
              <a:rPr lang="en-GB" dirty="0"/>
              <a:t>) in addition to the public health insurance scheme.</a:t>
            </a:r>
          </a:p>
        </p:txBody>
      </p:sp>
      <p:sp>
        <p:nvSpPr>
          <p:cNvPr id="3" name="Title 2">
            <a:extLst>
              <a:ext uri="{FF2B5EF4-FFF2-40B4-BE49-F238E27FC236}">
                <a16:creationId xmlns:a16="http://schemas.microsoft.com/office/drawing/2014/main" xmlns="" id="{C6CECDEB-B29B-4C9A-83AD-589500BBFF2F}"/>
              </a:ext>
            </a:extLst>
          </p:cNvPr>
          <p:cNvSpPr>
            <a:spLocks noGrp="1"/>
          </p:cNvSpPr>
          <p:nvPr>
            <p:ph type="title"/>
          </p:nvPr>
        </p:nvSpPr>
        <p:spPr/>
        <p:txBody>
          <a:bodyPr/>
          <a:lstStyle/>
          <a:p>
            <a:r>
              <a:rPr lang="en-US" b="1" dirty="0">
                <a:solidFill>
                  <a:schemeClr val="tx1"/>
                </a:solidFill>
              </a:rPr>
              <a:t>Private health insurance in UHC systems</a:t>
            </a:r>
          </a:p>
        </p:txBody>
      </p:sp>
      <p:sp>
        <p:nvSpPr>
          <p:cNvPr id="5" name="TextBox 4">
            <a:extLst>
              <a:ext uri="{FF2B5EF4-FFF2-40B4-BE49-F238E27FC236}">
                <a16:creationId xmlns:a16="http://schemas.microsoft.com/office/drawing/2014/main" xmlns="" id="{E5BA3172-79A0-4966-86D7-89AA28D9F32F}"/>
              </a:ext>
            </a:extLst>
          </p:cNvPr>
          <p:cNvSpPr txBox="1"/>
          <p:nvPr/>
        </p:nvSpPr>
        <p:spPr>
          <a:xfrm>
            <a:off x="457200" y="6365783"/>
            <a:ext cx="2739853" cy="307777"/>
          </a:xfrm>
          <a:prstGeom prst="rect">
            <a:avLst/>
          </a:prstGeom>
          <a:noFill/>
        </p:spPr>
        <p:txBody>
          <a:bodyPr wrap="none" rtlCol="0">
            <a:spAutoFit/>
          </a:bodyPr>
          <a:lstStyle/>
          <a:p>
            <a:r>
              <a:rPr lang="en-US" sz="1400" dirty="0"/>
              <a:t>Source: Syreon Research Institute</a:t>
            </a:r>
          </a:p>
        </p:txBody>
      </p:sp>
    </p:spTree>
    <p:extLst>
      <p:ext uri="{BB962C8B-B14F-4D97-AF65-F5344CB8AC3E}">
        <p14:creationId xmlns:p14="http://schemas.microsoft.com/office/powerpoint/2010/main" xmlns="" val="9587900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E549B3A1-C5B4-4558-9C7E-C28DD9EDF30B}"/>
              </a:ext>
            </a:extLst>
          </p:cNvPr>
          <p:cNvSpPr>
            <a:spLocks noGrp="1"/>
          </p:cNvSpPr>
          <p:nvPr>
            <p:ph idx="1"/>
          </p:nvPr>
        </p:nvSpPr>
        <p:spPr/>
        <p:txBody>
          <a:bodyPr/>
          <a:lstStyle/>
          <a:p>
            <a:pPr>
              <a:buClr>
                <a:schemeClr val="accent3"/>
              </a:buClr>
              <a:buFont typeface="Wingdings" panose="05000000000000000000" pitchFamily="2" charset="2"/>
              <a:buChar char="v"/>
            </a:pPr>
            <a:r>
              <a:rPr lang="en-US" dirty="0"/>
              <a:t>Private health insurance can support the implementation of universal health coverage through covering the areas which the benefit package of the public insurance is not fully functioning.</a:t>
            </a:r>
          </a:p>
          <a:p>
            <a:pPr>
              <a:buClr>
                <a:schemeClr val="accent3"/>
              </a:buClr>
              <a:buFont typeface="Wingdings" panose="05000000000000000000" pitchFamily="2" charset="2"/>
              <a:buChar char="v"/>
            </a:pPr>
            <a:r>
              <a:rPr lang="en-US" dirty="0"/>
              <a:t>If the UHC does not cover 100% of the population, the PHI can extend the number of insured by offering primary private health insurance.</a:t>
            </a:r>
          </a:p>
          <a:p>
            <a:pPr>
              <a:buClr>
                <a:schemeClr val="accent3"/>
              </a:buClr>
              <a:buFont typeface="Wingdings" panose="05000000000000000000" pitchFamily="2" charset="2"/>
              <a:buChar char="v"/>
            </a:pPr>
            <a:r>
              <a:rPr lang="en-US" dirty="0"/>
              <a:t>To extend the number and quality of services covered by the public health insurance, private health insurance can offer supplementary and complementary services.</a:t>
            </a:r>
          </a:p>
          <a:p>
            <a:pPr>
              <a:buClr>
                <a:schemeClr val="accent3"/>
              </a:buClr>
              <a:buFont typeface="Wingdings" panose="05000000000000000000" pitchFamily="2" charset="2"/>
              <a:buChar char="v"/>
            </a:pPr>
            <a:r>
              <a:rPr lang="en-US" dirty="0"/>
              <a:t>To reduce cost sharing (the co-payment paid to receive a service), private health insurance can cover the co-payments for patients. This is called complementary (user charges)</a:t>
            </a:r>
          </a:p>
        </p:txBody>
      </p:sp>
      <p:sp>
        <p:nvSpPr>
          <p:cNvPr id="3" name="Title 2">
            <a:extLst>
              <a:ext uri="{FF2B5EF4-FFF2-40B4-BE49-F238E27FC236}">
                <a16:creationId xmlns:a16="http://schemas.microsoft.com/office/drawing/2014/main" xmlns="" id="{2D296AE5-4A3E-4A72-9458-64A06B0FA31A}"/>
              </a:ext>
            </a:extLst>
          </p:cNvPr>
          <p:cNvSpPr>
            <a:spLocks noGrp="1"/>
          </p:cNvSpPr>
          <p:nvPr>
            <p:ph type="title"/>
          </p:nvPr>
        </p:nvSpPr>
        <p:spPr/>
        <p:txBody>
          <a:bodyPr/>
          <a:lstStyle/>
          <a:p>
            <a:r>
              <a:rPr lang="en-US" b="1" dirty="0">
                <a:solidFill>
                  <a:schemeClr val="tx1"/>
                </a:solidFill>
              </a:rPr>
              <a:t>Different Roles that PHI can play under umbrella of UHC</a:t>
            </a:r>
          </a:p>
        </p:txBody>
      </p:sp>
      <p:sp>
        <p:nvSpPr>
          <p:cNvPr id="4" name="TextBox 3">
            <a:extLst>
              <a:ext uri="{FF2B5EF4-FFF2-40B4-BE49-F238E27FC236}">
                <a16:creationId xmlns:a16="http://schemas.microsoft.com/office/drawing/2014/main" xmlns="" id="{88A88DA2-A159-4864-A532-A4ED081A0DC2}"/>
              </a:ext>
            </a:extLst>
          </p:cNvPr>
          <p:cNvSpPr txBox="1"/>
          <p:nvPr/>
        </p:nvSpPr>
        <p:spPr>
          <a:xfrm>
            <a:off x="457200" y="6365783"/>
            <a:ext cx="2739853" cy="307777"/>
          </a:xfrm>
          <a:prstGeom prst="rect">
            <a:avLst/>
          </a:prstGeom>
          <a:noFill/>
        </p:spPr>
        <p:txBody>
          <a:bodyPr wrap="none" rtlCol="0">
            <a:spAutoFit/>
          </a:bodyPr>
          <a:lstStyle/>
          <a:p>
            <a:r>
              <a:rPr lang="en-US" sz="1400" dirty="0"/>
              <a:t>Source: Syreon Research Institute</a:t>
            </a:r>
          </a:p>
        </p:txBody>
      </p:sp>
    </p:spTree>
    <p:extLst>
      <p:ext uri="{BB962C8B-B14F-4D97-AF65-F5344CB8AC3E}">
        <p14:creationId xmlns:p14="http://schemas.microsoft.com/office/powerpoint/2010/main" xmlns="" val="17519683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C05607B5-A517-4AF3-8E6C-2E3035B5A9B5}"/>
              </a:ext>
            </a:extLst>
          </p:cNvPr>
          <p:cNvSpPr>
            <a:spLocks noGrp="1"/>
          </p:cNvSpPr>
          <p:nvPr>
            <p:ph type="title"/>
          </p:nvPr>
        </p:nvSpPr>
        <p:spPr/>
        <p:txBody>
          <a:bodyPr>
            <a:normAutofit/>
          </a:bodyPr>
          <a:lstStyle/>
          <a:p>
            <a:r>
              <a:rPr lang="hu-HU" b="1" dirty="0" err="1">
                <a:solidFill>
                  <a:schemeClr val="tx1"/>
                </a:solidFill>
              </a:rPr>
              <a:t>Potential</a:t>
            </a:r>
            <a:r>
              <a:rPr lang="hu-HU" b="1" dirty="0">
                <a:solidFill>
                  <a:schemeClr val="tx1"/>
                </a:solidFill>
              </a:rPr>
              <a:t> r</a:t>
            </a:r>
            <a:r>
              <a:rPr lang="en-US" b="1" dirty="0">
                <a:solidFill>
                  <a:schemeClr val="tx1"/>
                </a:solidFill>
              </a:rPr>
              <a:t>ole of supplementary and complementary private health insurance</a:t>
            </a:r>
          </a:p>
        </p:txBody>
      </p:sp>
      <p:sp>
        <p:nvSpPr>
          <p:cNvPr id="5" name="TextBox 4">
            <a:extLst>
              <a:ext uri="{FF2B5EF4-FFF2-40B4-BE49-F238E27FC236}">
                <a16:creationId xmlns:a16="http://schemas.microsoft.com/office/drawing/2014/main" xmlns="" id="{EE74C45E-453C-471E-9398-11F8325A0F70}"/>
              </a:ext>
            </a:extLst>
          </p:cNvPr>
          <p:cNvSpPr txBox="1"/>
          <p:nvPr/>
        </p:nvSpPr>
        <p:spPr>
          <a:xfrm>
            <a:off x="0" y="6273450"/>
            <a:ext cx="9144000" cy="492443"/>
          </a:xfrm>
          <a:prstGeom prst="rect">
            <a:avLst/>
          </a:prstGeom>
          <a:solidFill>
            <a:schemeClr val="bg1"/>
          </a:solidFill>
        </p:spPr>
        <p:txBody>
          <a:bodyPr wrap="square" rtlCol="0">
            <a:spAutoFit/>
          </a:bodyPr>
          <a:lstStyle/>
          <a:p>
            <a:pPr algn="r"/>
            <a:r>
              <a:rPr lang="en-US" sz="1300" dirty="0"/>
              <a:t> </a:t>
            </a:r>
            <a:r>
              <a:rPr lang="hu-HU" sz="1300" dirty="0" err="1"/>
              <a:t>Ref</a:t>
            </a:r>
            <a:r>
              <a:rPr lang="hu-HU" sz="1300" dirty="0"/>
              <a:t>: </a:t>
            </a:r>
            <a:r>
              <a:rPr lang="en-US" sz="1300" dirty="0" err="1"/>
              <a:t>Almasi</a:t>
            </a:r>
            <a:r>
              <a:rPr lang="en-US" sz="1300" dirty="0"/>
              <a:t> T</a:t>
            </a:r>
            <a:r>
              <a:rPr lang="hu-HU" sz="1300" dirty="0"/>
              <a:t>,</a:t>
            </a:r>
            <a:r>
              <a:rPr lang="en-US" sz="1300" dirty="0"/>
              <a:t> Fasseeh AN, Elezbawy B, George M, </a:t>
            </a:r>
            <a:r>
              <a:rPr lang="en-US" sz="1300" dirty="0" err="1"/>
              <a:t>Abouelmaged</a:t>
            </a:r>
            <a:r>
              <a:rPr lang="en-US" sz="1300" dirty="0"/>
              <a:t> E, </a:t>
            </a:r>
            <a:r>
              <a:rPr lang="en-US" sz="1300" dirty="0" err="1"/>
              <a:t>Arnaiz</a:t>
            </a:r>
            <a:r>
              <a:rPr lang="en-US" sz="1300" dirty="0"/>
              <a:t> F, Abaza SA, Nagy B, Kaló Z</a:t>
            </a:r>
            <a:r>
              <a:rPr lang="hu-HU" sz="1300" dirty="0"/>
              <a:t>.R</a:t>
            </a:r>
            <a:r>
              <a:rPr lang="en-GB" sz="1300" dirty="0"/>
              <a:t>ole of supplementary and complementary private health insurance in selected countries</a:t>
            </a:r>
            <a:r>
              <a:rPr lang="hu-HU" sz="1300" dirty="0"/>
              <a:t>. European ISPOR </a:t>
            </a:r>
            <a:r>
              <a:rPr lang="hu-HU" sz="1300" dirty="0" err="1"/>
              <a:t>Conference</a:t>
            </a:r>
            <a:r>
              <a:rPr lang="hu-HU" sz="1300" dirty="0"/>
              <a:t>, </a:t>
            </a:r>
            <a:r>
              <a:rPr lang="hu-HU" sz="1300" dirty="0" err="1"/>
              <a:t>Barcelone</a:t>
            </a:r>
            <a:r>
              <a:rPr lang="hu-HU" sz="1300" dirty="0"/>
              <a:t>. 2018.</a:t>
            </a:r>
            <a:endParaRPr lang="en-US" sz="1300" dirty="0"/>
          </a:p>
        </p:txBody>
      </p:sp>
      <p:pic>
        <p:nvPicPr>
          <p:cNvPr id="6" name="Picture 5">
            <a:extLst>
              <a:ext uri="{FF2B5EF4-FFF2-40B4-BE49-F238E27FC236}">
                <a16:creationId xmlns:a16="http://schemas.microsoft.com/office/drawing/2014/main" xmlns="" id="{0E8C46A9-7806-4750-804F-29D6CEAD0AE2}"/>
              </a:ext>
            </a:extLst>
          </p:cNvPr>
          <p:cNvPicPr>
            <a:picLocks noChangeAspect="1"/>
          </p:cNvPicPr>
          <p:nvPr/>
        </p:nvPicPr>
        <p:blipFill>
          <a:blip r:embed="rId2" cstate="print"/>
          <a:stretch>
            <a:fillRect/>
          </a:stretch>
        </p:blipFill>
        <p:spPr>
          <a:xfrm>
            <a:off x="550693" y="1591055"/>
            <a:ext cx="8591967" cy="4682395"/>
          </a:xfrm>
          <a:prstGeom prst="rect">
            <a:avLst/>
          </a:prstGeom>
        </p:spPr>
      </p:pic>
    </p:spTree>
    <p:extLst>
      <p:ext uri="{BB962C8B-B14F-4D97-AF65-F5344CB8AC3E}">
        <p14:creationId xmlns:p14="http://schemas.microsoft.com/office/powerpoint/2010/main" xmlns="" val="39229677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517281"/>
            <a:ext cx="8229600" cy="784713"/>
          </a:xfrm>
        </p:spPr>
        <p:txBody>
          <a:bodyPr>
            <a:normAutofit/>
          </a:bodyPr>
          <a:lstStyle/>
          <a:p>
            <a:pPr algn="ctr" eaLnBrk="1" hangingPunct="1"/>
            <a:r>
              <a:rPr lang="en-GB" altLang="en-US" sz="4062" b="1" dirty="0">
                <a:solidFill>
                  <a:schemeClr val="tx1"/>
                </a:solidFill>
              </a:rPr>
              <a:t>HTA as a tool</a:t>
            </a:r>
          </a:p>
        </p:txBody>
      </p:sp>
      <p:sp>
        <p:nvSpPr>
          <p:cNvPr id="8195" name="Content Placeholder 2"/>
          <p:cNvSpPr>
            <a:spLocks noGrp="1"/>
          </p:cNvSpPr>
          <p:nvPr>
            <p:ph idx="1"/>
          </p:nvPr>
        </p:nvSpPr>
        <p:spPr>
          <a:xfrm>
            <a:off x="284755" y="1501401"/>
            <a:ext cx="8574491" cy="4014648"/>
          </a:xfrm>
        </p:spPr>
        <p:txBody>
          <a:bodyPr>
            <a:noAutofit/>
          </a:bodyPr>
          <a:lstStyle/>
          <a:p>
            <a:pPr eaLnBrk="1" hangingPunct="1"/>
            <a:r>
              <a:rPr lang="en-GB" altLang="en-US" sz="2585" u="sng" dirty="0">
                <a:ea typeface="ＭＳ Ｐゴシック" panose="020B0600070205080204" pitchFamily="34" charset="-128"/>
              </a:rPr>
              <a:t>HTA can help policy makers to</a:t>
            </a:r>
            <a:r>
              <a:rPr lang="en-GB" altLang="en-US" sz="2585" dirty="0">
                <a:ea typeface="ＭＳ Ｐゴシック" panose="020B0600070205080204" pitchFamily="34" charset="-128"/>
              </a:rPr>
              <a:t>:</a:t>
            </a:r>
          </a:p>
          <a:p>
            <a:pPr lvl="1" eaLnBrk="1" hangingPunct="1">
              <a:spcBef>
                <a:spcPts val="1108"/>
              </a:spcBef>
            </a:pPr>
            <a:r>
              <a:rPr lang="en-GB" altLang="en-US" sz="2585" dirty="0">
                <a:ea typeface="ＭＳ Ｐゴシック" panose="020B0600070205080204" pitchFamily="34" charset="-128"/>
              </a:rPr>
              <a:t>effectively prioritise health interventions and services</a:t>
            </a:r>
          </a:p>
          <a:p>
            <a:pPr lvl="1" eaLnBrk="1" hangingPunct="1">
              <a:spcBef>
                <a:spcPts val="1108"/>
              </a:spcBef>
            </a:pPr>
            <a:r>
              <a:rPr lang="en-GB" altLang="en-US" sz="2585" dirty="0">
                <a:ea typeface="ＭＳ Ｐゴシック" panose="020B0600070205080204" pitchFamily="34" charset="-128"/>
              </a:rPr>
              <a:t>improve their quality</a:t>
            </a:r>
          </a:p>
          <a:p>
            <a:pPr lvl="1" eaLnBrk="1" hangingPunct="1">
              <a:spcBef>
                <a:spcPts val="1108"/>
              </a:spcBef>
            </a:pPr>
            <a:r>
              <a:rPr lang="en-GB" altLang="en-US" sz="2585" dirty="0">
                <a:ea typeface="ＭＳ Ｐゴシック" panose="020B0600070205080204" pitchFamily="34" charset="-128"/>
              </a:rPr>
              <a:t>make consistent decisions</a:t>
            </a:r>
          </a:p>
          <a:p>
            <a:pPr lvl="1" eaLnBrk="1" hangingPunct="1">
              <a:spcBef>
                <a:spcPts val="1108"/>
              </a:spcBef>
            </a:pPr>
            <a:r>
              <a:rPr lang="en-GB" altLang="en-US" sz="2585" dirty="0">
                <a:ea typeface="ＭＳ Ｐゴシック" panose="020B0600070205080204" pitchFamily="34" charset="-128"/>
              </a:rPr>
              <a:t>reduce inappropriate variation</a:t>
            </a:r>
          </a:p>
          <a:p>
            <a:pPr lvl="1" eaLnBrk="1" hangingPunct="1">
              <a:spcBef>
                <a:spcPts val="1108"/>
              </a:spcBef>
            </a:pPr>
            <a:r>
              <a:rPr lang="en-GB" altLang="en-US" sz="2585" dirty="0">
                <a:ea typeface="ＭＳ Ｐゴシック" panose="020B0600070205080204" pitchFamily="34" charset="-128"/>
              </a:rPr>
              <a:t>signal ‘value’ to industry</a:t>
            </a:r>
          </a:p>
          <a:p>
            <a:pPr lvl="1" eaLnBrk="1" hangingPunct="1">
              <a:spcBef>
                <a:spcPts val="1108"/>
              </a:spcBef>
            </a:pPr>
            <a:r>
              <a:rPr lang="en-GB" altLang="en-US" sz="2585" dirty="0">
                <a:ea typeface="ＭＳ Ｐゴシック" panose="020B0600070205080204" pitchFamily="34" charset="-128"/>
              </a:rPr>
              <a:t>inform the selection of indicators to assess performance and incentivise providers, especially in the context of capitation</a:t>
            </a:r>
            <a:endParaRPr lang="en-US" altLang="en-US" sz="2585" dirty="0">
              <a:ea typeface="ＭＳ Ｐゴシック" panose="020B0600070205080204" pitchFamily="34" charset="-128"/>
            </a:endParaRPr>
          </a:p>
        </p:txBody>
      </p:sp>
    </p:spTree>
    <p:extLst>
      <p:ext uri="{BB962C8B-B14F-4D97-AF65-F5344CB8AC3E}">
        <p14:creationId xmlns:p14="http://schemas.microsoft.com/office/powerpoint/2010/main" xmlns="" val="37160142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C61E8FFE-76A1-4CD4-A86A-EFE7047DE7EE}"/>
              </a:ext>
            </a:extLst>
          </p:cNvPr>
          <p:cNvSpPr>
            <a:spLocks noGrp="1"/>
          </p:cNvSpPr>
          <p:nvPr>
            <p:ph idx="1"/>
          </p:nvPr>
        </p:nvSpPr>
        <p:spPr>
          <a:xfrm>
            <a:off x="872070" y="1766170"/>
            <a:ext cx="7408333" cy="4359993"/>
          </a:xfrm>
        </p:spPr>
        <p:txBody>
          <a:bodyPr>
            <a:normAutofit/>
          </a:bodyPr>
          <a:lstStyle/>
          <a:p>
            <a:pPr>
              <a:buClrTx/>
              <a:buFont typeface="Arial" panose="020B0604020202020204" pitchFamily="34" charset="0"/>
              <a:buChar char="•"/>
            </a:pPr>
            <a:r>
              <a:rPr lang="hu-HU" sz="2800" dirty="0"/>
              <a:t>In </a:t>
            </a:r>
            <a:r>
              <a:rPr lang="hu-HU" sz="2800" dirty="0" err="1"/>
              <a:t>many</a:t>
            </a:r>
            <a:r>
              <a:rPr lang="hu-HU" sz="2800" dirty="0"/>
              <a:t> </a:t>
            </a:r>
            <a:r>
              <a:rPr lang="hu-HU" sz="2800" dirty="0" err="1"/>
              <a:t>countries</a:t>
            </a:r>
            <a:r>
              <a:rPr lang="hu-HU" sz="2800" dirty="0"/>
              <a:t> </a:t>
            </a:r>
            <a:r>
              <a:rPr lang="hu-HU" sz="2800" dirty="0" err="1"/>
              <a:t>pricing</a:t>
            </a:r>
            <a:r>
              <a:rPr lang="hu-HU" sz="2800" dirty="0"/>
              <a:t> and </a:t>
            </a:r>
            <a:r>
              <a:rPr lang="hu-HU" sz="2800" dirty="0" err="1"/>
              <a:t>reimbursement</a:t>
            </a:r>
            <a:r>
              <a:rPr lang="hu-HU" sz="2800" dirty="0"/>
              <a:t> </a:t>
            </a:r>
            <a:r>
              <a:rPr lang="hu-HU" sz="2800" dirty="0" err="1"/>
              <a:t>decisions</a:t>
            </a:r>
            <a:r>
              <a:rPr lang="hu-HU" sz="2800" dirty="0"/>
              <a:t> </a:t>
            </a:r>
            <a:r>
              <a:rPr lang="hu-HU" sz="2800" dirty="0" err="1"/>
              <a:t>are</a:t>
            </a:r>
            <a:r>
              <a:rPr lang="hu-HU" sz="2800" dirty="0"/>
              <a:t> </a:t>
            </a:r>
            <a:r>
              <a:rPr lang="hu-HU" sz="2800" dirty="0" err="1"/>
              <a:t>based</a:t>
            </a:r>
            <a:r>
              <a:rPr lang="hu-HU" sz="2800" dirty="0"/>
              <a:t> </a:t>
            </a:r>
            <a:r>
              <a:rPr lang="hu-HU" sz="2800" dirty="0" err="1"/>
              <a:t>on</a:t>
            </a:r>
            <a:r>
              <a:rPr lang="hu-HU" sz="2800" dirty="0"/>
              <a:t> HTA </a:t>
            </a:r>
            <a:r>
              <a:rPr lang="hu-HU" sz="2800" dirty="0" err="1"/>
              <a:t>recommendations</a:t>
            </a:r>
            <a:endParaRPr lang="hu-HU" sz="2800" dirty="0"/>
          </a:p>
          <a:p>
            <a:pPr>
              <a:buClrTx/>
              <a:buFont typeface="Arial" panose="020B0604020202020204" pitchFamily="34" charset="0"/>
              <a:buChar char="•"/>
            </a:pPr>
            <a:r>
              <a:rPr lang="hu-HU" sz="2800" dirty="0" err="1"/>
              <a:t>If</a:t>
            </a:r>
            <a:r>
              <a:rPr lang="hu-HU" sz="2800" dirty="0"/>
              <a:t> </a:t>
            </a:r>
            <a:r>
              <a:rPr lang="hu-HU" sz="2800" dirty="0" err="1"/>
              <a:t>the</a:t>
            </a:r>
            <a:r>
              <a:rPr lang="hu-HU" sz="2800" dirty="0"/>
              <a:t> </a:t>
            </a:r>
            <a:r>
              <a:rPr lang="hu-HU" sz="2800" dirty="0" err="1"/>
              <a:t>basic</a:t>
            </a:r>
            <a:r>
              <a:rPr lang="hu-HU" sz="2800" dirty="0"/>
              <a:t> benefit </a:t>
            </a:r>
            <a:r>
              <a:rPr lang="hu-HU" sz="2800" dirty="0" err="1"/>
              <a:t>package</a:t>
            </a:r>
            <a:r>
              <a:rPr lang="hu-HU" sz="2800" dirty="0"/>
              <a:t> is </a:t>
            </a:r>
            <a:r>
              <a:rPr lang="hu-HU" sz="2800" dirty="0" err="1"/>
              <a:t>estabslihed</a:t>
            </a:r>
            <a:r>
              <a:rPr lang="hu-HU" sz="2800" dirty="0"/>
              <a:t>, </a:t>
            </a:r>
            <a:r>
              <a:rPr lang="hu-HU" sz="2800" dirty="0" err="1"/>
              <a:t>it</a:t>
            </a:r>
            <a:r>
              <a:rPr lang="hu-HU" sz="2800" dirty="0"/>
              <a:t> </a:t>
            </a:r>
            <a:r>
              <a:rPr lang="hu-HU" sz="2800" dirty="0" err="1"/>
              <a:t>creates</a:t>
            </a:r>
            <a:r>
              <a:rPr lang="hu-HU" sz="2800" dirty="0"/>
              <a:t> an </a:t>
            </a:r>
            <a:r>
              <a:rPr lang="hu-HU" sz="2800" dirty="0" err="1"/>
              <a:t>opportinuty</a:t>
            </a:r>
            <a:r>
              <a:rPr lang="hu-HU" sz="2800" dirty="0"/>
              <a:t> for </a:t>
            </a:r>
            <a:r>
              <a:rPr lang="hu-HU" sz="2800" dirty="0" err="1"/>
              <a:t>private</a:t>
            </a:r>
            <a:r>
              <a:rPr lang="hu-HU" sz="2800" dirty="0"/>
              <a:t> </a:t>
            </a:r>
            <a:r>
              <a:rPr lang="hu-HU" sz="2800" dirty="0" err="1"/>
              <a:t>health</a:t>
            </a:r>
            <a:r>
              <a:rPr lang="hu-HU" sz="2800" dirty="0"/>
              <a:t> </a:t>
            </a:r>
            <a:r>
              <a:rPr lang="hu-HU" sz="2800" dirty="0" err="1"/>
              <a:t>insurance</a:t>
            </a:r>
            <a:r>
              <a:rPr lang="hu-HU" sz="2800" dirty="0"/>
              <a:t> </a:t>
            </a:r>
            <a:r>
              <a:rPr lang="hu-HU" sz="2800" dirty="0" err="1"/>
              <a:t>to</a:t>
            </a:r>
            <a:r>
              <a:rPr lang="hu-HU" sz="2800" dirty="0"/>
              <a:t> </a:t>
            </a:r>
            <a:r>
              <a:rPr lang="hu-HU" sz="2800" dirty="0" err="1"/>
              <a:t>offer</a:t>
            </a:r>
            <a:r>
              <a:rPr lang="hu-HU" sz="2800" dirty="0"/>
              <a:t> </a:t>
            </a:r>
            <a:r>
              <a:rPr lang="hu-HU" sz="2800" dirty="0" err="1"/>
              <a:t>complementary</a:t>
            </a:r>
            <a:r>
              <a:rPr lang="hu-HU" sz="2800" dirty="0"/>
              <a:t> and </a:t>
            </a:r>
            <a:r>
              <a:rPr lang="hu-HU" sz="2800" dirty="0" err="1"/>
              <a:t>supplementary</a:t>
            </a:r>
            <a:r>
              <a:rPr lang="hu-HU" sz="2800" dirty="0"/>
              <a:t> services. </a:t>
            </a:r>
            <a:endParaRPr lang="en-US" sz="2800" dirty="0"/>
          </a:p>
        </p:txBody>
      </p:sp>
      <p:sp>
        <p:nvSpPr>
          <p:cNvPr id="3" name="Title 2">
            <a:extLst>
              <a:ext uri="{FF2B5EF4-FFF2-40B4-BE49-F238E27FC236}">
                <a16:creationId xmlns:a16="http://schemas.microsoft.com/office/drawing/2014/main" xmlns="" id="{33F514A4-DBF5-49C3-BB5A-E0CB3B046D8D}"/>
              </a:ext>
            </a:extLst>
          </p:cNvPr>
          <p:cNvSpPr>
            <a:spLocks noGrp="1"/>
          </p:cNvSpPr>
          <p:nvPr>
            <p:ph type="title"/>
          </p:nvPr>
        </p:nvSpPr>
        <p:spPr/>
        <p:txBody>
          <a:bodyPr/>
          <a:lstStyle/>
          <a:p>
            <a:r>
              <a:rPr lang="hu-HU" b="1" dirty="0">
                <a:solidFill>
                  <a:schemeClr val="tx1"/>
                </a:solidFill>
              </a:rPr>
              <a:t>HTA is </a:t>
            </a:r>
            <a:r>
              <a:rPr lang="hu-HU" b="1" dirty="0" err="1">
                <a:solidFill>
                  <a:schemeClr val="tx1"/>
                </a:solidFill>
              </a:rPr>
              <a:t>primarily</a:t>
            </a:r>
            <a:r>
              <a:rPr lang="hu-HU" b="1" dirty="0">
                <a:solidFill>
                  <a:schemeClr val="tx1"/>
                </a:solidFill>
              </a:rPr>
              <a:t> </a:t>
            </a:r>
            <a:r>
              <a:rPr lang="hu-HU" b="1" dirty="0" err="1">
                <a:solidFill>
                  <a:schemeClr val="tx1"/>
                </a:solidFill>
              </a:rPr>
              <a:t>used</a:t>
            </a:r>
            <a:r>
              <a:rPr lang="hu-HU" b="1" dirty="0">
                <a:solidFill>
                  <a:schemeClr val="tx1"/>
                </a:solidFill>
              </a:rPr>
              <a:t> </a:t>
            </a:r>
            <a:r>
              <a:rPr lang="hu-HU" b="1" dirty="0" err="1">
                <a:solidFill>
                  <a:schemeClr val="tx1"/>
                </a:solidFill>
              </a:rPr>
              <a:t>to</a:t>
            </a:r>
            <a:r>
              <a:rPr lang="hu-HU" b="1" dirty="0">
                <a:solidFill>
                  <a:schemeClr val="tx1"/>
                </a:solidFill>
              </a:rPr>
              <a:t> </a:t>
            </a:r>
            <a:r>
              <a:rPr lang="hu-HU" b="1" dirty="0" err="1">
                <a:solidFill>
                  <a:schemeClr val="tx1"/>
                </a:solidFill>
              </a:rPr>
              <a:t>support</a:t>
            </a:r>
            <a:r>
              <a:rPr lang="hu-HU" b="1" dirty="0">
                <a:solidFill>
                  <a:schemeClr val="tx1"/>
                </a:solidFill>
              </a:rPr>
              <a:t> policy decision in </a:t>
            </a:r>
            <a:r>
              <a:rPr lang="hu-HU" b="1" dirty="0" err="1">
                <a:solidFill>
                  <a:schemeClr val="tx1"/>
                </a:solidFill>
              </a:rPr>
              <a:t>public</a:t>
            </a:r>
            <a:r>
              <a:rPr lang="hu-HU" b="1" dirty="0">
                <a:solidFill>
                  <a:schemeClr val="tx1"/>
                </a:solidFill>
              </a:rPr>
              <a:t> </a:t>
            </a:r>
            <a:r>
              <a:rPr lang="hu-HU" b="1" dirty="0" err="1">
                <a:solidFill>
                  <a:schemeClr val="tx1"/>
                </a:solidFill>
              </a:rPr>
              <a:t>health</a:t>
            </a:r>
            <a:r>
              <a:rPr lang="hu-HU" b="1" dirty="0">
                <a:solidFill>
                  <a:schemeClr val="tx1"/>
                </a:solidFill>
              </a:rPr>
              <a:t> </a:t>
            </a:r>
            <a:r>
              <a:rPr lang="hu-HU" b="1" dirty="0" err="1">
                <a:solidFill>
                  <a:schemeClr val="tx1"/>
                </a:solidFill>
              </a:rPr>
              <a:t>insurance</a:t>
            </a:r>
            <a:endParaRPr lang="en-US" b="1" dirty="0">
              <a:solidFill>
                <a:schemeClr val="tx1"/>
              </a:solidFill>
            </a:endParaRPr>
          </a:p>
        </p:txBody>
      </p:sp>
    </p:spTree>
    <p:extLst>
      <p:ext uri="{BB962C8B-B14F-4D97-AF65-F5344CB8AC3E}">
        <p14:creationId xmlns:p14="http://schemas.microsoft.com/office/powerpoint/2010/main" xmlns="" val="6695698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Custom 6">
      <a:dk1>
        <a:sysClr val="windowText" lastClr="000000"/>
      </a:dk1>
      <a:lt1>
        <a:sysClr val="window" lastClr="FFFFFF"/>
      </a:lt1>
      <a:dk2>
        <a:srgbClr val="242852"/>
      </a:dk2>
      <a:lt2>
        <a:srgbClr val="ACCBF9"/>
      </a:lt2>
      <a:accent1>
        <a:srgbClr val="FFFFFF"/>
      </a:accent1>
      <a:accent2>
        <a:srgbClr val="E9F3F0"/>
      </a:accent2>
      <a:accent3>
        <a:srgbClr val="005D84"/>
      </a:accent3>
      <a:accent4>
        <a:srgbClr val="006284"/>
      </a:accent4>
      <a:accent5>
        <a:srgbClr val="434343"/>
      </a:accent5>
      <a:accent6>
        <a:srgbClr val="414245"/>
      </a:accent6>
      <a:hlink>
        <a:srgbClr val="85B3E5"/>
      </a:hlink>
      <a:folHlink>
        <a:srgbClr val="375FE4"/>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 presentations</Template>
  <TotalTime>1668</TotalTime>
  <Words>741</Words>
  <Application>Microsoft Office PowerPoint</Application>
  <PresentationFormat>On-screen Show (4:3)</PresentationFormat>
  <Paragraphs>58</Paragraphs>
  <Slides>11</Slides>
  <Notes>2</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Waveform</vt:lpstr>
      <vt:lpstr>             Evaluation and impact of HTA  on private health insurance  Dr Ehab Abul-Magd *President of the Afro-Asian congress for Medical Insurance &amp; Managed Care *Chairman of the Egyptian Health Care Management Society   </vt:lpstr>
      <vt:lpstr>Universal/Private Health Coverage support of health system objectives </vt:lpstr>
      <vt:lpstr>Definitions of different private insurance schemes</vt:lpstr>
      <vt:lpstr>Definitions of different private insurance schemes (cont.)</vt:lpstr>
      <vt:lpstr>Private health insurance in UHC systems</vt:lpstr>
      <vt:lpstr>Different Roles that PHI can play under umbrella of UHC</vt:lpstr>
      <vt:lpstr>Potential role of supplementary and complementary private health insurance</vt:lpstr>
      <vt:lpstr>HTA as a tool</vt:lpstr>
      <vt:lpstr>HTA is primarily used to support policy decision in public health insurance</vt:lpstr>
      <vt:lpstr>HTA can also support decision-making in private health insurance</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Evaluation and impact of HTA</dc:title>
  <dc:creator>Baher ElAzabawy</dc:creator>
  <cp:lastModifiedBy>Ehab</cp:lastModifiedBy>
  <cp:revision>58</cp:revision>
  <dcterms:created xsi:type="dcterms:W3CDTF">2018-08-26T15:50:25Z</dcterms:created>
  <dcterms:modified xsi:type="dcterms:W3CDTF">2018-09-15T13:40:22Z</dcterms:modified>
</cp:coreProperties>
</file>