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6" r:id="rId2"/>
    <p:sldMasterId id="2147483690" r:id="rId3"/>
    <p:sldMasterId id="2147483704" r:id="rId4"/>
  </p:sldMasterIdLst>
  <p:notesMasterIdLst>
    <p:notesMasterId r:id="rId26"/>
  </p:notesMasterIdLst>
  <p:sldIdLst>
    <p:sldId id="279" r:id="rId5"/>
    <p:sldId id="340" r:id="rId6"/>
    <p:sldId id="281" r:id="rId7"/>
    <p:sldId id="339" r:id="rId8"/>
    <p:sldId id="344" r:id="rId9"/>
    <p:sldId id="379" r:id="rId10"/>
    <p:sldId id="346" r:id="rId11"/>
    <p:sldId id="348" r:id="rId12"/>
    <p:sldId id="349" r:id="rId13"/>
    <p:sldId id="373" r:id="rId14"/>
    <p:sldId id="338" r:id="rId15"/>
    <p:sldId id="376" r:id="rId16"/>
    <p:sldId id="297" r:id="rId17"/>
    <p:sldId id="300" r:id="rId18"/>
    <p:sldId id="350" r:id="rId19"/>
    <p:sldId id="382" r:id="rId20"/>
    <p:sldId id="383" r:id="rId21"/>
    <p:sldId id="384" r:id="rId22"/>
    <p:sldId id="356" r:id="rId23"/>
    <p:sldId id="336" r:id="rId24"/>
    <p:sldId id="337"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9C66"/>
    <a:srgbClr val="D6E78F"/>
    <a:srgbClr val="FF9999"/>
    <a:srgbClr val="4F81BD"/>
    <a:srgbClr val="666699"/>
    <a:srgbClr val="81C0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p:cViewPr varScale="1">
        <p:scale>
          <a:sx n="84" d="100"/>
          <a:sy n="84" d="100"/>
        </p:scale>
        <p:origin x="1445"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909CCD7B-082B-492E-8AEF-A1CDFE04C01C}" type="datetimeFigureOut">
              <a:rPr lang="en-US" smtClean="0"/>
              <a:t>08/27/2018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3CA9029-C79E-42BC-9968-774F34782B72}" type="slidenum">
              <a:rPr lang="en-US" smtClean="0"/>
              <a:t>‹#›</a:t>
            </a:fld>
            <a:endParaRPr lang="en-US"/>
          </a:p>
        </p:txBody>
      </p:sp>
    </p:spTree>
    <p:extLst>
      <p:ext uri="{BB962C8B-B14F-4D97-AF65-F5344CB8AC3E}">
        <p14:creationId xmlns:p14="http://schemas.microsoft.com/office/powerpoint/2010/main" val="1887104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6450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buSzPct val="25000"/>
            </a:pPr>
            <a:fld id="{00000000-1234-1234-1234-123412341234}" type="slidenum">
              <a:rPr lang="en-US" smtClean="0"/>
              <a:pPr>
                <a:buSzPct val="25000"/>
              </a:pPr>
              <a:t>1</a:t>
            </a:fld>
            <a:endParaRPr lang="en-US"/>
          </a:p>
        </p:txBody>
      </p:sp>
    </p:spTree>
    <p:extLst>
      <p:ext uri="{BB962C8B-B14F-4D97-AF65-F5344CB8AC3E}">
        <p14:creationId xmlns:p14="http://schemas.microsoft.com/office/powerpoint/2010/main" val="227101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2</a:t>
            </a:fld>
            <a:endParaRPr lang="es-CO" dirty="0"/>
          </a:p>
        </p:txBody>
      </p:sp>
    </p:spTree>
    <p:extLst>
      <p:ext uri="{BB962C8B-B14F-4D97-AF65-F5344CB8AC3E}">
        <p14:creationId xmlns:p14="http://schemas.microsoft.com/office/powerpoint/2010/main" val="2020506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3</a:t>
            </a:fld>
            <a:endParaRPr lang="es-CO" dirty="0"/>
          </a:p>
        </p:txBody>
      </p:sp>
    </p:spTree>
    <p:extLst>
      <p:ext uri="{BB962C8B-B14F-4D97-AF65-F5344CB8AC3E}">
        <p14:creationId xmlns:p14="http://schemas.microsoft.com/office/powerpoint/2010/main" val="2020506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701041" y="4415790"/>
            <a:ext cx="5608319" cy="4183380"/>
          </a:xfrm>
          <a:prstGeom prst="rect">
            <a:avLst/>
          </a:prstGeom>
        </p:spPr>
        <p:txBody>
          <a:bodyPr lIns="91315" tIns="91315" rIns="91315" bIns="91315" anchor="t" anchorCtr="0">
            <a:noAutofit/>
          </a:bodyPr>
          <a:lstStyle/>
          <a:p>
            <a:r>
              <a:rPr lang="en-US" dirty="0" smtClean="0"/>
              <a:t>When</a:t>
            </a:r>
            <a:r>
              <a:rPr lang="en-US" baseline="0" dirty="0" smtClean="0"/>
              <a:t> adding slides to your presentation, please use our branded fonts if possible: Garamond or Gill Sans. If these fonts are problematic, please use Calibri or Arial.</a:t>
            </a:r>
            <a:endParaRPr dirty="0"/>
          </a:p>
        </p:txBody>
      </p:sp>
      <p:sp>
        <p:nvSpPr>
          <p:cNvPr id="53" name="Shape 53"/>
          <p:cNvSpPr>
            <a:spLocks noGrp="1" noRot="1" noChangeAspect="1"/>
          </p:cNvSpPr>
          <p:nvPr>
            <p:ph type="sldImg" idx="2"/>
          </p:nvPr>
        </p:nvSpPr>
        <p:spPr>
          <a:xfrm>
            <a:off x="1182688" y="698500"/>
            <a:ext cx="4645025" cy="34845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67281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5</a:t>
            </a:fld>
            <a:endParaRPr lang="es-CO" dirty="0"/>
          </a:p>
        </p:txBody>
      </p:sp>
    </p:spTree>
    <p:extLst>
      <p:ext uri="{BB962C8B-B14F-4D97-AF65-F5344CB8AC3E}">
        <p14:creationId xmlns:p14="http://schemas.microsoft.com/office/powerpoint/2010/main" val="74079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FC2F80-2EDF-4EAD-BB38-3F4B2B8BC0AA}" type="slidenum">
              <a:rPr lang="en-GB" altLang="es-CO"/>
              <a:pPr/>
              <a:t>13</a:t>
            </a:fld>
            <a:endParaRPr lang="en-GB" altLang="es-CO"/>
          </a:p>
        </p:txBody>
      </p:sp>
      <p:sp>
        <p:nvSpPr>
          <p:cNvPr id="650242" name="Rectangle 2"/>
          <p:cNvSpPr>
            <a:spLocks noGrp="1" noRot="1" noChangeAspect="1" noChangeArrowheads="1" noTextEdit="1"/>
          </p:cNvSpPr>
          <p:nvPr>
            <p:ph type="sldImg"/>
          </p:nvPr>
        </p:nvSpPr>
        <p:spPr>
          <a:xfrm>
            <a:off x="876300" y="755650"/>
            <a:ext cx="5037138" cy="3776663"/>
          </a:xfrm>
          <a:ln/>
        </p:spPr>
      </p:sp>
      <p:sp>
        <p:nvSpPr>
          <p:cNvPr id="650243" name="Rectangle 3"/>
          <p:cNvSpPr>
            <a:spLocks noGrp="1" noChangeArrowheads="1"/>
          </p:cNvSpPr>
          <p:nvPr>
            <p:ph type="body" idx="1"/>
          </p:nvPr>
        </p:nvSpPr>
        <p:spPr>
          <a:xfrm>
            <a:off x="905510" y="4783773"/>
            <a:ext cx="4977060" cy="4530382"/>
          </a:xfrm>
        </p:spPr>
        <p:txBody>
          <a:bodyPr/>
          <a:lstStyle/>
          <a:p>
            <a:endParaRPr lang="de-DE" altLang="es-CO"/>
          </a:p>
        </p:txBody>
      </p:sp>
    </p:spTree>
    <p:extLst>
      <p:ext uri="{BB962C8B-B14F-4D97-AF65-F5344CB8AC3E}">
        <p14:creationId xmlns:p14="http://schemas.microsoft.com/office/powerpoint/2010/main" val="4293158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81100" y="696913"/>
            <a:ext cx="4648200" cy="34861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B7921ABA-0768-4674-BA25-4AB8BD0A78A4}" type="slidenum">
              <a:rPr lang="es-CO" smtClean="0"/>
              <a:t>17</a:t>
            </a:fld>
            <a:endParaRPr lang="es-CO" dirty="0"/>
          </a:p>
        </p:txBody>
      </p:sp>
    </p:spTree>
    <p:extLst>
      <p:ext uri="{BB962C8B-B14F-4D97-AF65-F5344CB8AC3E}">
        <p14:creationId xmlns:p14="http://schemas.microsoft.com/office/powerpoint/2010/main" val="930736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30792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5409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95689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43348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346058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ubtitulo Presentación">
    <p:spTree>
      <p:nvGrpSpPr>
        <p:cNvPr id="1" name=""/>
        <p:cNvGrpSpPr/>
        <p:nvPr/>
      </p:nvGrpSpPr>
      <p:grpSpPr>
        <a:xfrm>
          <a:off x="0" y="0"/>
          <a:ext cx="0" cy="0"/>
          <a:chOff x="0" y="0"/>
          <a:chExt cx="0" cy="0"/>
        </a:xfrm>
      </p:grpSpPr>
      <p:sp>
        <p:nvSpPr>
          <p:cNvPr id="9" name="15 Rectángulo"/>
          <p:cNvSpPr/>
          <p:nvPr userDrawn="1"/>
        </p:nvSpPr>
        <p:spPr>
          <a:xfrm rot="16200000" flipV="1">
            <a:off x="-324291" y="3393250"/>
            <a:ext cx="792088" cy="143508"/>
          </a:xfrm>
          <a:prstGeom prst="rect">
            <a:avLst/>
          </a:prstGeom>
          <a:solidFill>
            <a:srgbClr val="F22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15 Rectángulo"/>
          <p:cNvSpPr/>
          <p:nvPr userDrawn="1"/>
        </p:nvSpPr>
        <p:spPr>
          <a:xfrm rot="16200000" flipV="1">
            <a:off x="8676202" y="3393250"/>
            <a:ext cx="792088" cy="143508"/>
          </a:xfrm>
          <a:prstGeom prst="rect">
            <a:avLst/>
          </a:prstGeom>
          <a:solidFill>
            <a:srgbClr val="F22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ítulo 3"/>
          <p:cNvSpPr>
            <a:spLocks noGrp="1"/>
          </p:cNvSpPr>
          <p:nvPr>
            <p:ph type="title" hasCustomPrompt="1"/>
          </p:nvPr>
        </p:nvSpPr>
        <p:spPr>
          <a:xfrm>
            <a:off x="1682679" y="3068960"/>
            <a:ext cx="5778642" cy="792088"/>
          </a:xfrm>
          <a:prstGeom prst="rect">
            <a:avLst/>
          </a:prstGeom>
        </p:spPr>
        <p:txBody>
          <a:bodyPr/>
          <a:lstStyle>
            <a:lvl1pPr>
              <a:defRPr sz="2400">
                <a:solidFill>
                  <a:schemeClr val="tx1">
                    <a:lumMod val="75000"/>
                    <a:lumOff val="25000"/>
                  </a:schemeClr>
                </a:solidFill>
                <a:latin typeface="Segoe UI Semibold" panose="020B0702040204020203" pitchFamily="34" charset="0"/>
              </a:defRPr>
            </a:lvl1pPr>
          </a:lstStyle>
          <a:p>
            <a:r>
              <a:rPr lang="es-ES" dirty="0"/>
              <a:t>¿Haga clic para modificar el de subtítulo de la presentación</a:t>
            </a:r>
            <a:r>
              <a:rPr lang="es-CO" dirty="0"/>
              <a:t>?</a:t>
            </a:r>
          </a:p>
        </p:txBody>
      </p:sp>
    </p:spTree>
    <p:extLst>
      <p:ext uri="{BB962C8B-B14F-4D97-AF65-F5344CB8AC3E}">
        <p14:creationId xmlns:p14="http://schemas.microsoft.com/office/powerpoint/2010/main" val="2484254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ido 2 Columnas">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4734018" y="2276872"/>
            <a:ext cx="3834426" cy="3705276"/>
          </a:xfrm>
          <a:prstGeom prst="rect">
            <a:avLst/>
          </a:prstGeom>
        </p:spPr>
        <p:txBody>
          <a:bodyPr/>
          <a:lstStyle>
            <a:lvl1pPr marL="342900" indent="-34290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a:p>
            <a:pPr lvl="0"/>
            <a:r>
              <a:rPr lang="es-CO" dirty="0"/>
              <a:t>Haga clic para modificar su viñeta</a:t>
            </a:r>
          </a:p>
        </p:txBody>
      </p:sp>
      <p:sp>
        <p:nvSpPr>
          <p:cNvPr id="11" name="Marcador de contenido 10"/>
          <p:cNvSpPr>
            <a:spLocks noGrp="1"/>
          </p:cNvSpPr>
          <p:nvPr>
            <p:ph sz="quarter" idx="10" hasCustomPrompt="1"/>
          </p:nvPr>
        </p:nvSpPr>
        <p:spPr>
          <a:xfrm>
            <a:off x="629562" y="2276949"/>
            <a:ext cx="3780513" cy="3704628"/>
          </a:xfrm>
          <a:prstGeom prst="rect">
            <a:avLst/>
          </a:prstGeom>
        </p:spPr>
        <p:txBody>
          <a:bodyPr/>
          <a:lstStyle>
            <a:lvl1pPr marL="0" indent="0" algn="just">
              <a:buNone/>
              <a:defRPr sz="1400">
                <a:solidFill>
                  <a:schemeClr val="tx1">
                    <a:lumMod val="75000"/>
                    <a:lumOff val="25000"/>
                  </a:schemeClr>
                </a:solidFill>
                <a:latin typeface="Segoe UI Light" panose="020B0502040204020203" pitchFamily="34" charset="0"/>
              </a:defRPr>
            </a:lvl1pPr>
          </a:lstStyle>
          <a:p>
            <a:pPr lvl="0"/>
            <a:r>
              <a:rPr lang="es-CO" dirty="0"/>
              <a:t>Haga clic para agregar su párrafo Haga clic para agregar su Haga clic para agregar su párrafo Haga clic para agregar su párrafo Haga clic para agregar su párrafo Haga clic para agregar su párrafo Haga clic para agregar su párrafo Haga clic para agregar su Haga clic para agregar su párrafo Haga clic para agregar su párrafo Haga clic para agregar su párrafo Haga clic para agregar su párrafo.</a:t>
            </a:r>
          </a:p>
          <a:p>
            <a:pPr lvl="0"/>
            <a:endParaRPr lang="es-CO" dirty="0"/>
          </a:p>
          <a:p>
            <a:pPr lvl="0"/>
            <a:r>
              <a:rPr lang="es-CO" dirty="0"/>
              <a:t>Haga clic para agregar su </a:t>
            </a:r>
            <a:r>
              <a:rPr lang="es-CO" dirty="0" err="1"/>
              <a:t>párrafoHaga</a:t>
            </a:r>
            <a:r>
              <a:rPr lang="es-CO" dirty="0"/>
              <a:t> clic para agregar su Haga clic para agregar su párrafo Haga clic para agregar su párrafo Haga clic para agregar su párrafo Haga clic para agregar su párrafo Haga clic para agregar su </a:t>
            </a:r>
            <a:r>
              <a:rPr lang="es-CO" dirty="0" err="1"/>
              <a:t>párrafoHaga</a:t>
            </a:r>
            <a:r>
              <a:rPr lang="es-CO" dirty="0"/>
              <a:t> clic para agregar su Haga clic para agregar su párrafo Haga clic para agregar su párrafo Haga clic para agregar su párrafo Haga clic para agregar su párrafo</a:t>
            </a:r>
          </a:p>
        </p:txBody>
      </p:sp>
      <p:sp>
        <p:nvSpPr>
          <p:cNvPr id="5" name="Marcador de texto 4"/>
          <p:cNvSpPr>
            <a:spLocks noGrp="1"/>
          </p:cNvSpPr>
          <p:nvPr>
            <p:ph type="body" sz="quarter" idx="11" hasCustomPrompt="1"/>
          </p:nvPr>
        </p:nvSpPr>
        <p:spPr>
          <a:xfrm>
            <a:off x="629841" y="1412777"/>
            <a:ext cx="7939088" cy="358775"/>
          </a:xfrm>
          <a:prstGeom prst="rect">
            <a:avLst/>
          </a:prstGeom>
        </p:spPr>
        <p:txBody>
          <a:bodyPr/>
          <a:lstStyle>
            <a:lvl1pPr marL="0" indent="0" algn="ctr">
              <a:buNone/>
              <a:defRPr sz="2000">
                <a:solidFill>
                  <a:schemeClr val="tx1">
                    <a:lumMod val="85000"/>
                    <a:lumOff val="1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1963521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794344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394589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23633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4615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941983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3785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706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13279908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9923407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816874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11416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35563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50590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3740049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366420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6770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931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7861847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1397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41005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80169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3324765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449531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1688376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32682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25496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02683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574002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ido">
    <p:spTree>
      <p:nvGrpSpPr>
        <p:cNvPr id="1" name=""/>
        <p:cNvGrpSpPr/>
        <p:nvPr/>
      </p:nvGrpSpPr>
      <p:grpSpPr>
        <a:xfrm>
          <a:off x="0" y="0"/>
          <a:ext cx="0" cy="0"/>
          <a:chOff x="0" y="0"/>
          <a:chExt cx="0" cy="0"/>
        </a:xfrm>
      </p:grpSpPr>
      <p:sp>
        <p:nvSpPr>
          <p:cNvPr id="4" name="3 Marcador de contenido"/>
          <p:cNvSpPr>
            <a:spLocks noGrp="1"/>
          </p:cNvSpPr>
          <p:nvPr>
            <p:ph sz="half" idx="2" hasCustomPrompt="1"/>
          </p:nvPr>
        </p:nvSpPr>
        <p:spPr>
          <a:xfrm>
            <a:off x="629562" y="2276872"/>
            <a:ext cx="7938882" cy="3705276"/>
          </a:xfrm>
          <a:prstGeom prst="rect">
            <a:avLst/>
          </a:prstGeom>
        </p:spPr>
        <p:txBody>
          <a:bodyPr/>
          <a:lstStyle>
            <a:lvl1pPr marL="285750" indent="-285750" algn="just">
              <a:buClr>
                <a:srgbClr val="FF0000"/>
              </a:buClr>
              <a:buFont typeface="Arial" panose="020B0604020202020204" pitchFamily="34" charset="0"/>
              <a:buChar char="»"/>
              <a:defRPr sz="1400" baseline="0">
                <a:solidFill>
                  <a:schemeClr val="tx1">
                    <a:lumMod val="75000"/>
                    <a:lumOff val="25000"/>
                  </a:schemeClr>
                </a:solidFill>
                <a:latin typeface="Segoe UI Light" panose="020B0502040204020203" pitchFamily="34" charset="0"/>
              </a:defRPr>
            </a:lvl1pPr>
            <a:lvl2pPr marL="800100" indent="-342900">
              <a:buClr>
                <a:srgbClr val="FF0000"/>
              </a:buClr>
              <a:buFont typeface="Arial" panose="020B0604020202020204" pitchFamily="34" charset="0"/>
              <a:buChar char="•"/>
              <a:defRPr sz="2400"/>
            </a:lvl2pPr>
            <a:lvl3pPr marL="914400" indent="0">
              <a:buNone/>
              <a:defRPr sz="2000"/>
            </a:lvl3pPr>
            <a:lvl4pPr>
              <a:defRPr sz="1800"/>
            </a:lvl4pPr>
            <a:lvl5pPr>
              <a:defRPr sz="1800"/>
            </a:lvl5pPr>
            <a:lvl6pPr>
              <a:defRPr sz="1800"/>
            </a:lvl6pPr>
            <a:lvl7pPr>
              <a:defRPr sz="1800"/>
            </a:lvl7pPr>
            <a:lvl8pPr>
              <a:defRPr sz="1800"/>
            </a:lvl8pPr>
            <a:lvl9pPr>
              <a:defRPr sz="1800"/>
            </a:lvl9pPr>
          </a:lstStyle>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p>
          <a:p>
            <a:pPr lvl="0"/>
            <a:endParaRPr lang="es-CO" dirty="0"/>
          </a:p>
          <a:p>
            <a:pPr lvl="0"/>
            <a:r>
              <a:rPr lang="es-CO" dirty="0"/>
              <a:t>Haga clic para agregar su párrafo Haga clic para agregar su Haga clic para agregar su párrafo Haga clic para agregar su párrafo Haga clic para agregar su párrafo Haga clic para agregar su párrafo </a:t>
            </a:r>
            <a:endParaRPr lang="es-ES" dirty="0"/>
          </a:p>
        </p:txBody>
      </p:sp>
      <p:sp>
        <p:nvSpPr>
          <p:cNvPr id="5" name="Marcador de texto 4"/>
          <p:cNvSpPr>
            <a:spLocks noGrp="1"/>
          </p:cNvSpPr>
          <p:nvPr>
            <p:ph type="body" sz="quarter" idx="10" hasCustomPrompt="1"/>
          </p:nvPr>
        </p:nvSpPr>
        <p:spPr>
          <a:xfrm>
            <a:off x="629841" y="1412779"/>
            <a:ext cx="7939088" cy="358775"/>
          </a:xfrm>
          <a:prstGeom prst="rect">
            <a:avLst/>
          </a:prstGeom>
        </p:spPr>
        <p:txBody>
          <a:bodyPr/>
          <a:lstStyle>
            <a:lvl1pPr marL="0" indent="0" algn="ctr">
              <a:buNone/>
              <a:defRPr sz="2000">
                <a:solidFill>
                  <a:schemeClr val="tx1">
                    <a:lumMod val="75000"/>
                    <a:lumOff val="25000"/>
                  </a:schemeClr>
                </a:solidFill>
                <a:latin typeface="Segoe UI Semibold" panose="020B0702040204020203" pitchFamily="34" charset="0"/>
              </a:defRPr>
            </a:lvl1pPr>
          </a:lstStyle>
          <a:p>
            <a:pPr lvl="0"/>
            <a:r>
              <a:rPr lang="es-CO" dirty="0"/>
              <a:t>¿Haga clic para modificar un subtítulo de la presentación?</a:t>
            </a:r>
          </a:p>
        </p:txBody>
      </p:sp>
    </p:spTree>
    <p:extLst>
      <p:ext uri="{BB962C8B-B14F-4D97-AF65-F5344CB8AC3E}">
        <p14:creationId xmlns:p14="http://schemas.microsoft.com/office/powerpoint/2010/main" val="2715087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p:spTree>
      <p:nvGrpSpPr>
        <p:cNvPr id="1" name=""/>
        <p:cNvGrpSpPr/>
        <p:nvPr/>
      </p:nvGrpSpPr>
      <p:grpSpPr>
        <a:xfrm>
          <a:off x="0" y="0"/>
          <a:ext cx="0" cy="0"/>
          <a:chOff x="0" y="0"/>
          <a:chExt cx="0" cy="0"/>
        </a:xfrm>
      </p:grpSpPr>
      <p:pic>
        <p:nvPicPr>
          <p:cNvPr id="7" name="Picture 3" descr="P:\CKE\Communications\Branding &amp; Identity\MSH_New Logo files 2009\RGB\MSH_rgb.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95698" y="5943600"/>
            <a:ext cx="1638302" cy="67559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1040681" y="4444425"/>
            <a:ext cx="6858000" cy="584775"/>
          </a:xfrm>
          <a:prstGeom prst="rect">
            <a:avLst/>
          </a:prstGeom>
        </p:spPr>
        <p:txBody>
          <a:bodyPr wrap="square">
            <a:spAutoFit/>
          </a:bodyPr>
          <a:lstStyle/>
          <a:p>
            <a:pPr algn="ctr"/>
            <a:r>
              <a:rPr lang="en-US" sz="3200" i="1" kern="0" spc="300" dirty="0">
                <a:solidFill>
                  <a:srgbClr val="788E1E"/>
                </a:solidFill>
                <a:cs typeface="Arial"/>
                <a:sym typeface="Gill Sans"/>
                <a:rtl val="0"/>
              </a:rPr>
              <a:t>e</a:t>
            </a:r>
            <a:r>
              <a:rPr lang="en-US" sz="3200" i="1" kern="0" spc="300" dirty="0" smtClean="0">
                <a:solidFill>
                  <a:srgbClr val="788E1E"/>
                </a:solidFill>
                <a:cs typeface="Arial"/>
                <a:sym typeface="Gill Sans"/>
                <a:rtl val="0"/>
              </a:rPr>
              <a:t>nvision a world</a:t>
            </a:r>
            <a:endParaRPr lang="en-US" sz="3200" i="1" kern="0" spc="300" dirty="0">
              <a:solidFill>
                <a:srgbClr val="788E1E"/>
              </a:solidFill>
              <a:cs typeface="Arial"/>
              <a:sym typeface="Arial"/>
              <a:rtl val="0"/>
            </a:endParaRPr>
          </a:p>
        </p:txBody>
      </p:sp>
      <p:sp>
        <p:nvSpPr>
          <p:cNvPr id="10" name="Rectangle 9"/>
          <p:cNvSpPr/>
          <p:nvPr userDrawn="1"/>
        </p:nvSpPr>
        <p:spPr>
          <a:xfrm>
            <a:off x="1040681" y="4894139"/>
            <a:ext cx="6858000" cy="954107"/>
          </a:xfrm>
          <a:prstGeom prst="rect">
            <a:avLst/>
          </a:prstGeom>
        </p:spPr>
        <p:txBody>
          <a:bodyPr wrap="square">
            <a:spAutoFit/>
          </a:bodyPr>
          <a:lstStyle/>
          <a:p>
            <a:pPr algn="ctr"/>
            <a:r>
              <a:rPr lang="en-US" sz="3600" kern="0" spc="300" dirty="0" smtClean="0">
                <a:solidFill>
                  <a:srgbClr val="788E1E"/>
                </a:solidFill>
                <a:latin typeface="Gill Sans Std Light" pitchFamily="34" charset="0"/>
                <a:cs typeface="Arial"/>
                <a:sym typeface="Gill Sans"/>
                <a:rtl val="0"/>
              </a:rPr>
              <a:t>WHERE</a:t>
            </a:r>
            <a:r>
              <a:rPr lang="en-US" sz="3600" kern="0" spc="300" dirty="0" smtClean="0">
                <a:solidFill>
                  <a:srgbClr val="788E1E"/>
                </a:solidFill>
                <a:latin typeface="Gill Sans MT"/>
                <a:cs typeface="Arial"/>
                <a:sym typeface="Gill Sans"/>
                <a:rtl val="0"/>
              </a:rPr>
              <a:t> EVERYONE</a:t>
            </a:r>
          </a:p>
          <a:p>
            <a:pPr algn="ctr"/>
            <a:r>
              <a:rPr lang="en-US" sz="2000" kern="0" spc="300" dirty="0">
                <a:solidFill>
                  <a:srgbClr val="788E1E"/>
                </a:solidFill>
                <a:latin typeface="Gill Sans Std Light" pitchFamily="34" charset="0"/>
                <a:cs typeface="Arial"/>
                <a:sym typeface="Gill Sans"/>
                <a:rtl val="0"/>
              </a:rPr>
              <a:t>h</a:t>
            </a:r>
            <a:r>
              <a:rPr lang="en-US" sz="2000" kern="0" spc="300" dirty="0" smtClean="0">
                <a:solidFill>
                  <a:srgbClr val="788E1E"/>
                </a:solidFill>
                <a:latin typeface="Gill Sans Std Light" pitchFamily="34" charset="0"/>
                <a:cs typeface="Arial"/>
                <a:sym typeface="Gill Sans"/>
                <a:rtl val="0"/>
              </a:rPr>
              <a:t>as the opportunity for a </a:t>
            </a:r>
            <a:r>
              <a:rPr lang="en-US" sz="2000" b="1" kern="0" spc="300" dirty="0" smtClean="0">
                <a:solidFill>
                  <a:srgbClr val="788E1E"/>
                </a:solidFill>
                <a:latin typeface="Gill Sans MT"/>
                <a:cs typeface="Arial"/>
                <a:sym typeface="Gill Sans"/>
                <a:rtl val="0"/>
              </a:rPr>
              <a:t>healthy life</a:t>
            </a:r>
            <a:endParaRPr lang="en-US" sz="2000" b="1" kern="0" spc="300" dirty="0">
              <a:solidFill>
                <a:srgbClr val="788E1E"/>
              </a:solidFill>
              <a:latin typeface="Gill Sans MT"/>
              <a:cs typeface="Arial"/>
              <a:sym typeface="Arial"/>
              <a:rtl val="0"/>
            </a:endParaRPr>
          </a:p>
        </p:txBody>
      </p:sp>
      <p:cxnSp>
        <p:nvCxnSpPr>
          <p:cNvPr id="11" name="Straight Connector 10"/>
          <p:cNvCxnSpPr/>
          <p:nvPr userDrawn="1"/>
        </p:nvCxnSpPr>
        <p:spPr>
          <a:xfrm>
            <a:off x="6400800" y="4707255"/>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1896374" y="4741759"/>
            <a:ext cx="6858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0"/>
          </p:nvPr>
        </p:nvSpPr>
        <p:spPr>
          <a:xfrm>
            <a:off x="0" y="-1"/>
            <a:ext cx="9144000" cy="4382829"/>
          </a:xfrm>
          <a:prstGeom prst="rect">
            <a:avLst/>
          </a:prstGeom>
        </p:spPr>
        <p:txBody>
          <a:bodyPr/>
          <a:lstStyle/>
          <a:p>
            <a:endParaRPr lang="en-US" dirty="0"/>
          </a:p>
        </p:txBody>
      </p:sp>
      <p:sp>
        <p:nvSpPr>
          <p:cNvPr id="8" name="Rectangle 7"/>
          <p:cNvSpPr/>
          <p:nvPr userDrawn="1"/>
        </p:nvSpPr>
        <p:spPr>
          <a:xfrm>
            <a:off x="0" y="4382828"/>
            <a:ext cx="9142259" cy="112972"/>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4793034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457200" y="1143000"/>
            <a:ext cx="8229600" cy="2133600"/>
          </a:xfrm>
          <a:prstGeom prst="rect">
            <a:avLst/>
          </a:prstGeom>
        </p:spPr>
        <p:txBody>
          <a:bodyPr anchor="b"/>
          <a:lstStyle>
            <a:lvl1pPr marL="0" indent="0" algn="ctr">
              <a:buNone/>
              <a:defRPr sz="4000" spc="300" baseline="0">
                <a:solidFill>
                  <a:schemeClr val="accent1"/>
                </a:solidFill>
              </a:defRPr>
            </a:lvl1pPr>
            <a:lvl2pPr marL="0" marR="0" indent="0" algn="ctr" rtl="0">
              <a:spcBef>
                <a:spcPts val="0"/>
              </a:spcBef>
              <a:spcAft>
                <a:spcPts val="0"/>
              </a:spcAft>
              <a:buSzPct val="25000"/>
              <a:buNone/>
              <a:defRPr sz="2400" i="1" baseline="0">
                <a:solidFill>
                  <a:schemeClr val="tx1"/>
                </a:solidFill>
                <a:latin typeface="+mn-lt"/>
              </a:defRPr>
            </a:lvl2pPr>
          </a:lstStyle>
          <a:p>
            <a:pPr lvl="0"/>
            <a:r>
              <a:rPr lang="en-US" dirty="0" smtClean="0"/>
              <a:t>PRESENTATION TITLE</a:t>
            </a:r>
          </a:p>
        </p:txBody>
      </p:sp>
      <p:sp>
        <p:nvSpPr>
          <p:cNvPr id="10" name="Subtitle 2"/>
          <p:cNvSpPr>
            <a:spLocks noGrp="1"/>
          </p:cNvSpPr>
          <p:nvPr>
            <p:ph type="subTitle" idx="1" hasCustomPrompt="1"/>
          </p:nvPr>
        </p:nvSpPr>
        <p:spPr>
          <a:xfrm>
            <a:off x="457200" y="3505200"/>
            <a:ext cx="8229600" cy="1295400"/>
          </a:xfrm>
          <a:prstGeom prst="rect">
            <a:avLst/>
          </a:prstGeom>
        </p:spPr>
        <p:txBody>
          <a:bodyPr>
            <a:normAutofit/>
          </a:bodyPr>
          <a:lstStyle>
            <a:lvl1pPr marL="0" indent="0" algn="ctr">
              <a:buNone/>
              <a:defRPr sz="2400" i="1">
                <a:solidFill>
                  <a:schemeClr val="tx1"/>
                </a:solidFill>
                <a:latin typeface="+mn-lt"/>
              </a:defRPr>
            </a:lvl1pPr>
            <a:lvl2pPr marL="0" marR="0" indent="0" algn="ctr" rtl="0">
              <a:spcBef>
                <a:spcPts val="0"/>
              </a:spcBef>
              <a:spcAft>
                <a:spcPts val="0"/>
              </a:spcAft>
              <a:buSzPct val="25000"/>
              <a:buNone/>
              <a:defRPr spc="3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1" indent="0" algn="ctr" rtl="0">
              <a:spcBef>
                <a:spcPts val="0"/>
              </a:spcBef>
              <a:spcAft>
                <a:spcPts val="0"/>
              </a:spcAft>
              <a:buSzPct val="25000"/>
              <a:buNone/>
            </a:pPr>
            <a:r>
              <a:rPr lang="en-US" sz="2300" b="0" i="1" u="none" strike="noStrike" cap="none" baseline="0" dirty="0" smtClean="0">
                <a:solidFill>
                  <a:schemeClr val="tx2">
                    <a:lumMod val="75000"/>
                  </a:schemeClr>
                </a:solidFill>
                <a:latin typeface="Garamond"/>
                <a:ea typeface="Garamond"/>
                <a:cs typeface="Garamond"/>
                <a:sym typeface="Garamond"/>
              </a:rPr>
              <a:t>Presented by: (Insert name here)</a:t>
            </a:r>
            <a:endParaRPr lang="en-US" sz="2300" b="0" i="1" u="none" strike="noStrike" cap="none" baseline="0" dirty="0">
              <a:solidFill>
                <a:schemeClr val="tx2">
                  <a:lumMod val="75000"/>
                </a:schemeClr>
              </a:solidFill>
              <a:latin typeface="Garamond"/>
              <a:ea typeface="Garamond"/>
              <a:cs typeface="Garamond"/>
              <a:sym typeface="Garamond"/>
            </a:endParaRPr>
          </a:p>
        </p:txBody>
      </p:sp>
      <p:sp>
        <p:nvSpPr>
          <p:cNvPr id="13" name="Rectangle 12"/>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5"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lide Number Placeholder 26"/>
          <p:cNvSpPr>
            <a:spLocks noGrp="1"/>
          </p:cNvSpPr>
          <p:nvPr>
            <p:ph type="sldNum" sz="quarter" idx="4"/>
          </p:nvPr>
        </p:nvSpPr>
        <p:spPr>
          <a:xfrm>
            <a:off x="7931624" y="6356350"/>
            <a:ext cx="88483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718440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Section Divider Layout">
    <p:spTree>
      <p:nvGrpSpPr>
        <p:cNvPr id="1" name=""/>
        <p:cNvGrpSpPr/>
        <p:nvPr/>
      </p:nvGrpSpPr>
      <p:grpSpPr>
        <a:xfrm>
          <a:off x="0" y="0"/>
          <a:ext cx="0" cy="0"/>
          <a:chOff x="0" y="0"/>
          <a:chExt cx="0" cy="0"/>
        </a:xfrm>
      </p:grpSpPr>
      <p:sp>
        <p:nvSpPr>
          <p:cNvPr id="12" name="Rectangle 11"/>
          <p:cNvSpPr>
            <a:spLocks noChangeAspect="1"/>
          </p:cNvSpPr>
          <p:nvPr userDrawn="1"/>
        </p:nvSpPr>
        <p:spPr>
          <a:xfrm>
            <a:off x="76200" y="76200"/>
            <a:ext cx="8991600" cy="67056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kern="0">
              <a:solidFill>
                <a:prstClr val="white"/>
              </a:solidFill>
              <a:sym typeface="Arial"/>
              <a:rtl val="0"/>
            </a:endParaRPr>
          </a:p>
        </p:txBody>
      </p:sp>
      <p:sp>
        <p:nvSpPr>
          <p:cNvPr id="2" name="Title 1"/>
          <p:cNvSpPr>
            <a:spLocks noGrp="1"/>
          </p:cNvSpPr>
          <p:nvPr>
            <p:ph type="ctrTitle" hasCustomPrompt="1"/>
          </p:nvPr>
        </p:nvSpPr>
        <p:spPr>
          <a:xfrm>
            <a:off x="685800" y="1752600"/>
            <a:ext cx="7772400" cy="1924050"/>
          </a:xfrm>
          <a:prstGeom prst="rect">
            <a:avLst/>
          </a:prstGeom>
        </p:spPr>
        <p:txBody>
          <a:bodyPr anchor="b"/>
          <a:lstStyle>
            <a:lvl1pPr algn="ctr">
              <a:defRPr spc="300" baseline="0">
                <a:solidFill>
                  <a:schemeClr val="bg1"/>
                </a:solidFill>
                <a:latin typeface="Gill Sans MT" panose="020B0502020104020203" pitchFamily="34" charset="0"/>
              </a:defRPr>
            </a:lvl1pPr>
          </a:lstStyle>
          <a:p>
            <a:r>
              <a:rPr lang="en-US" dirty="0" smtClean="0"/>
              <a:t>SECTION TITLE</a:t>
            </a:r>
            <a:endParaRPr lang="en-US" dirty="0"/>
          </a:p>
        </p:txBody>
      </p:sp>
      <p:sp>
        <p:nvSpPr>
          <p:cNvPr id="3" name="Subtitle 2"/>
          <p:cNvSpPr>
            <a:spLocks noGrp="1"/>
          </p:cNvSpPr>
          <p:nvPr>
            <p:ph type="subTitle" idx="1" hasCustomPrompt="1"/>
          </p:nvPr>
        </p:nvSpPr>
        <p:spPr>
          <a:xfrm>
            <a:off x="685800" y="3809999"/>
            <a:ext cx="7772400" cy="685801"/>
          </a:xfrm>
          <a:prstGeom prst="rect">
            <a:avLst/>
          </a:prstGeom>
        </p:spPr>
        <p:txBody>
          <a:bodyPr/>
          <a:lstStyle>
            <a:lvl1pPr marL="0" indent="0" algn="ctr">
              <a:buNone/>
              <a:defRPr i="1" spc="3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Section Subtitle</a:t>
            </a:r>
            <a:endParaRPr lang="en-US" dirty="0"/>
          </a:p>
        </p:txBody>
      </p:sp>
      <p:pic>
        <p:nvPicPr>
          <p:cNvPr id="13"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Connector 14"/>
          <p:cNvCxnSpPr/>
          <p:nvPr userDrawn="1"/>
        </p:nvCxnSpPr>
        <p:spPr>
          <a:xfrm>
            <a:off x="76200" y="1752600"/>
            <a:ext cx="7931624" cy="0"/>
          </a:xfrm>
          <a:prstGeom prst="line">
            <a:avLst/>
          </a:prstGeom>
          <a:ln w="28575">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6" name="Slide Number Placeholder 26"/>
          <p:cNvSpPr>
            <a:spLocks noGrp="1"/>
          </p:cNvSpPr>
          <p:nvPr>
            <p:ph type="sldNum" sz="quarter" idx="4"/>
          </p:nvPr>
        </p:nvSpPr>
        <p:spPr>
          <a:xfrm>
            <a:off x="7931623" y="6356350"/>
            <a:ext cx="898477"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238725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202487" cy="1362075"/>
          </a:xfrm>
          <a:prstGeom prst="rect">
            <a:avLst/>
          </a:prstGeom>
        </p:spPr>
        <p:txBody>
          <a:bodyPr anchor="t">
            <a:normAutofit/>
          </a:bodyPr>
          <a:lstStyle>
            <a:lvl1pPr algn="l">
              <a:defRPr sz="3600" b="0" strike="noStrike" cap="all" spc="0">
                <a:solidFill>
                  <a:schemeClr val="accent2"/>
                </a:solidFill>
                <a:latin typeface="Gill Sans MT" panose="020B0502020104020203"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202487" cy="1500187"/>
          </a:xfrm>
          <a:prstGeom prst="rect">
            <a:avLst/>
          </a:prstGeom>
        </p:spPr>
        <p:txBody>
          <a:bodyPr anchor="b"/>
          <a:lstStyle>
            <a:lvl1pPr marL="0" indent="0">
              <a:buNone/>
              <a:defRPr sz="2000" i="1" spc="300">
                <a:solidFill>
                  <a:schemeClr val="tx1">
                    <a:tint val="75000"/>
                  </a:schemeClr>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0" name="Slide Number Placeholder 26"/>
          <p:cNvSpPr>
            <a:spLocks noGrp="1"/>
          </p:cNvSpPr>
          <p:nvPr>
            <p:ph type="sldNum" sz="quarter" idx="4"/>
          </p:nvPr>
        </p:nvSpPr>
        <p:spPr>
          <a:xfrm>
            <a:off x="7931623" y="6356350"/>
            <a:ext cx="939421"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59811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32390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786389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26905356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6158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defRPr sz="3200" spc="0">
                <a:latin typeface="Gill Sans MT" panose="020B0502020104020203"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7467600" cy="4830763"/>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8668489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382341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10" name="Picture 3" descr="P:\CKE\Communications\Branding &amp; Identity\MSH_New Logo files 2009\RGB\MSH_rgb.jpg"/>
          <p:cNvPicPr>
            <a:picLocks noChangeAspect="1" noChangeArrowheads="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38773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219200"/>
            <a:ext cx="4724400" cy="4906963"/>
          </a:xfrm>
          <a:prstGeom prst="rect">
            <a:avLst/>
          </a:prstGeom>
        </p:spPr>
        <p:txBody>
          <a:bodyPr/>
          <a:lstStyle>
            <a:lvl1pPr>
              <a:buClr>
                <a:schemeClr val="accent2"/>
              </a:buClr>
              <a:defRPr sz="3200"/>
            </a:lvl1pPr>
            <a:lvl2pPr>
              <a:buClr>
                <a:schemeClr val="accent2"/>
              </a:buClr>
              <a:defRPr sz="2800"/>
            </a:lvl2pPr>
            <a:lvl3pPr>
              <a:buClr>
                <a:schemeClr val="accent2"/>
              </a:buClr>
              <a:defRPr sz="2400"/>
            </a:lvl3pPr>
            <a:lvl4pPr>
              <a:buClr>
                <a:schemeClr val="accent2"/>
              </a:buClr>
              <a:defRPr sz="2000"/>
            </a:lvl4pPr>
            <a:lvl5pPr>
              <a:buClr>
                <a:schemeClr val="accent2"/>
              </a:buCl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219200"/>
            <a:ext cx="2667000" cy="4906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1"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2" name="Slide Number Placeholder 26"/>
          <p:cNvSpPr>
            <a:spLocks noGrp="1"/>
          </p:cNvSpPr>
          <p:nvPr>
            <p:ph type="sldNum" sz="quarter" idx="4"/>
          </p:nvPr>
        </p:nvSpPr>
        <p:spPr>
          <a:xfrm>
            <a:off x="7931624" y="6356350"/>
            <a:ext cx="1007660"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337841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876800"/>
            <a:ext cx="6934200" cy="414338"/>
          </a:xfrm>
          <a:prstGeom prst="rect">
            <a:avLst/>
          </a:prstGeom>
        </p:spPr>
        <p:txBody>
          <a:bodyPr anchor="b">
            <a:normAutofit/>
          </a:bodyPr>
          <a:lstStyle>
            <a:lvl1pPr algn="r">
              <a:defRPr sz="1800" b="1" spc="0">
                <a:latin typeface="Gill Sans MT" panose="020B0502020104020203"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0" y="1142999"/>
            <a:ext cx="7924800" cy="36576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990600" y="5291138"/>
            <a:ext cx="6934200" cy="804862"/>
          </a:xfrm>
          <a:prstGeom prst="rect">
            <a:avLst/>
          </a:prstGeom>
        </p:spPr>
        <p:txBody>
          <a:bodyPr/>
          <a:lstStyle>
            <a:lvl1pPr marL="0" indent="0" algn="r">
              <a:buNone/>
              <a:defRPr sz="1400" i="1" spc="300">
                <a:solidFill>
                  <a:schemeClr val="tx1"/>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Slide Number Placeholder 26"/>
          <p:cNvSpPr>
            <a:spLocks noGrp="1"/>
          </p:cNvSpPr>
          <p:nvPr>
            <p:ph type="sldNum" sz="quarter" idx="4"/>
          </p:nvPr>
        </p:nvSpPr>
        <p:spPr>
          <a:xfrm>
            <a:off x="7931623" y="6356350"/>
            <a:ext cx="1048603"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070938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ullet lis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7543800" cy="609600"/>
          </a:xfr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a:xfrm>
            <a:off x="7931624" y="6356350"/>
            <a:ext cx="983776" cy="365125"/>
          </a:xfrm>
        </p:spPr>
        <p:txBody>
          <a:bodyPr/>
          <a:lstStyle/>
          <a:p>
            <a:fld id="{B96A8C67-B9EF-4EB6-9B06-D1F8B79AF090}" type="slidenum">
              <a:rPr lang="en-US" smtClean="0">
                <a:solidFill>
                  <a:prstClr val="white"/>
                </a:solidFill>
              </a:rPr>
              <a:pPr/>
              <a:t>‹#›</a:t>
            </a:fld>
            <a:endParaRPr lang="en-US">
              <a:solidFill>
                <a:prstClr val="white"/>
              </a:solidFill>
            </a:endParaRPr>
          </a:p>
        </p:txBody>
      </p:sp>
      <p:sp>
        <p:nvSpPr>
          <p:cNvPr id="6" name="Text Placeholder 5"/>
          <p:cNvSpPr>
            <a:spLocks noGrp="1"/>
          </p:cNvSpPr>
          <p:nvPr>
            <p:ph type="body" sz="quarter" idx="11"/>
          </p:nvPr>
        </p:nvSpPr>
        <p:spPr>
          <a:xfrm>
            <a:off x="381000" y="1219200"/>
            <a:ext cx="7543800" cy="4876800"/>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7088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End Presentation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09600"/>
            <a:ext cx="7474424" cy="792162"/>
          </a:xfrm>
        </p:spPr>
        <p:txBody>
          <a:bodyPr>
            <a:noAutofit/>
          </a:bodyPr>
          <a:lstStyle>
            <a:lvl1pPr>
              <a:defRPr sz="3200" spc="300" baseline="0"/>
            </a:lvl1pPr>
          </a:lstStyle>
          <a:p>
            <a:r>
              <a:rPr lang="en-US" dirty="0" smtClean="0"/>
              <a:t>STRONGER HEALTH SYSTEMS.</a:t>
            </a:r>
            <a:br>
              <a:rPr lang="en-US" dirty="0" smtClean="0"/>
            </a:br>
            <a:r>
              <a:rPr lang="en-US" dirty="0" smtClean="0"/>
              <a:t>GREATER HEALTH IMPACT.</a:t>
            </a:r>
            <a:endParaRPr lang="en-US" dirty="0"/>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729311"/>
            <a:ext cx="7924801" cy="169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userDrawn="1"/>
        </p:nvCxnSpPr>
        <p:spPr>
          <a:xfrm>
            <a:off x="0" y="1524000"/>
            <a:ext cx="792480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124200" y="3883078"/>
            <a:ext cx="4800601" cy="1222322"/>
          </a:xfrm>
          <a:prstGeom prst="rect">
            <a:avLst/>
          </a:prstGeom>
          <a:noFill/>
        </p:spPr>
        <p:txBody>
          <a:bodyPr wrap="square" rtlCol="0">
            <a:spAutoFit/>
          </a:bodyPr>
          <a:lstStyle/>
          <a:p>
            <a:pPr algn="r">
              <a:lnSpc>
                <a:spcPts val="3000"/>
              </a:lnSpc>
            </a:pPr>
            <a:r>
              <a:rPr lang="en-US" sz="2000" i="1" kern="0" dirty="0" smtClean="0">
                <a:solidFill>
                  <a:srgbClr val="3F3F3F"/>
                </a:solidFill>
                <a:cs typeface="Arial"/>
                <a:sym typeface="Arial"/>
                <a:rtl val="0"/>
              </a:rPr>
              <a:t>Saving lives and improving the health of the world’s poorest and most vulnerable people by closing the gap between knowledge and action in public health.</a:t>
            </a:r>
            <a:endParaRPr lang="en-US" sz="2000" i="1" kern="0" dirty="0">
              <a:solidFill>
                <a:srgbClr val="3F3F3F"/>
              </a:solidFill>
              <a:cs typeface="Arial"/>
              <a:sym typeface="Arial"/>
              <a:rtl val="0"/>
            </a:endParaRPr>
          </a:p>
        </p:txBody>
      </p:sp>
      <p:pic>
        <p:nvPicPr>
          <p:cNvPr id="8" name="Picture 3" descr="P:\CKE\Communications\Branding &amp; Identity\MSH_New Logo files 2009\RGB\MSH_rgb.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53200" y="5354650"/>
            <a:ext cx="1349071" cy="55632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6476999" y="5745288"/>
            <a:ext cx="1524001" cy="426912"/>
          </a:xfrm>
          <a:prstGeom prst="rect">
            <a:avLst/>
          </a:prstGeom>
          <a:noFill/>
        </p:spPr>
        <p:txBody>
          <a:bodyPr wrap="square" rtlCol="0">
            <a:spAutoFit/>
          </a:bodyPr>
          <a:lstStyle/>
          <a:p>
            <a:pPr algn="r">
              <a:lnSpc>
                <a:spcPct val="150000"/>
              </a:lnSpc>
            </a:pPr>
            <a:r>
              <a:rPr lang="en-US" sz="1600" i="1" kern="0" dirty="0" smtClean="0">
                <a:solidFill>
                  <a:srgbClr val="3F3F3F"/>
                </a:solidFill>
                <a:cs typeface="Arial"/>
                <a:sym typeface="Arial"/>
                <a:rtl val="0"/>
              </a:rPr>
              <a:t>www.msh.org</a:t>
            </a:r>
            <a:endParaRPr lang="en-US" sz="1600" i="1" kern="0" dirty="0">
              <a:solidFill>
                <a:srgbClr val="3F3F3F"/>
              </a:solidFill>
              <a:cs typeface="Arial"/>
              <a:sym typeface="Arial"/>
              <a:rtl val="0"/>
            </a:endParaRPr>
          </a:p>
        </p:txBody>
      </p:sp>
      <p:sp>
        <p:nvSpPr>
          <p:cNvPr id="10" name="Rectangle 9"/>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spTree>
    <p:extLst>
      <p:ext uri="{BB962C8B-B14F-4D97-AF65-F5344CB8AC3E}">
        <p14:creationId xmlns:p14="http://schemas.microsoft.com/office/powerpoint/2010/main" val="4056795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267200" y="1371600"/>
            <a:ext cx="3657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02534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838"/>
            <a:ext cx="7467600" cy="639762"/>
          </a:xfrm>
          <a:prstGeom prst="rect">
            <a:avLst/>
          </a:prstGeom>
        </p:spPr>
        <p:txBody>
          <a:bodyPr>
            <a:normAutofit/>
          </a:bodyPr>
          <a:lst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a:lstStyle>
          <a:p>
            <a:r>
              <a:rPr lang="en-US" dirty="0" smtClean="0"/>
              <a:t>CLICK TO EDIT MASTER TITLE STYLE</a:t>
            </a:r>
            <a:endParaRPr lang="en-US" dirty="0"/>
          </a:p>
        </p:txBody>
      </p:sp>
      <p:sp>
        <p:nvSpPr>
          <p:cNvPr id="11" name="Slide Number Placeholder 26"/>
          <p:cNvSpPr>
            <a:spLocks noGrp="1"/>
          </p:cNvSpPr>
          <p:nvPr>
            <p:ph type="sldNum" sz="quarter" idx="4"/>
          </p:nvPr>
        </p:nvSpPr>
        <p:spPr>
          <a:xfrm>
            <a:off x="7931624" y="6356350"/>
            <a:ext cx="10599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06735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emf"/><Relationship Id="rId2" Type="http://schemas.openxmlformats.org/officeDocument/2006/relationships/slideLayout" Target="../slideLayouts/slideLayout17.xml"/><Relationship Id="rId16" Type="http://schemas.microsoft.com/office/2007/relationships/hdphoto" Target="../media/hdphoto1.wdp"/><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2.emf"/><Relationship Id="rId2" Type="http://schemas.openxmlformats.org/officeDocument/2006/relationships/slideLayout" Target="../slideLayouts/slideLayout30.xml"/><Relationship Id="rId16" Type="http://schemas.microsoft.com/office/2007/relationships/hdphoto" Target="../media/hdphoto1.wdp"/><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image" Target="../media/image2.emf"/><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microsoft.com/office/2007/relationships/hdphoto" Target="../media/hdphoto1.wdp"/><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7" cstate="print">
            <a:duotone>
              <a:schemeClr val="bg2">
                <a:shade val="45000"/>
                <a:satMod val="135000"/>
              </a:schemeClr>
              <a:prstClr val="white"/>
            </a:duotone>
            <a:extLst>
              <a:ext uri="{BEBA8EAE-BF5A-486C-A8C5-ECC9F3942E4B}">
                <a14:imgProps xmlns:a14="http://schemas.microsoft.com/office/drawing/2010/main">
                  <a14:imgLayer r:embed="rId18">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6187004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718" r:id="rId14"/>
    <p:sldLayoutId id="2147483719" r:id="rId15"/>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5" cstate="print">
            <a:duotone>
              <a:schemeClr val="bg2">
                <a:shade val="45000"/>
                <a:satMod val="135000"/>
              </a:schemeClr>
              <a:prstClr val="white"/>
            </a:duotone>
            <a:extLst>
              <a:ext uri="{BEBA8EAE-BF5A-486C-A8C5-ECC9F3942E4B}">
                <a14:imgProps xmlns:a14="http://schemas.microsoft.com/office/drawing/2010/main">
                  <a14:imgLayer r:embed="rId16">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38809702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5" cstate="print">
            <a:duotone>
              <a:schemeClr val="bg2">
                <a:shade val="45000"/>
                <a:satMod val="135000"/>
              </a:schemeClr>
              <a:prstClr val="white"/>
            </a:duotone>
            <a:extLst>
              <a:ext uri="{BEBA8EAE-BF5A-486C-A8C5-ECC9F3942E4B}">
                <a14:imgProps xmlns:a14="http://schemas.microsoft.com/office/drawing/2010/main">
                  <a14:imgLayer r:embed="rId16">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40182190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userDrawn="1"/>
        </p:nvSpPr>
        <p:spPr>
          <a:xfrm>
            <a:off x="0" y="6271404"/>
            <a:ext cx="9144000" cy="586596"/>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kern="0">
              <a:solidFill>
                <a:prstClr val="white"/>
              </a:solidFill>
              <a:sym typeface="Arial"/>
              <a:rtl val="0"/>
            </a:endParaRPr>
          </a:p>
        </p:txBody>
      </p:sp>
      <p:pic>
        <p:nvPicPr>
          <p:cNvPr id="23" name="Picture 3" descr="P:\CKE\Communications\Branding &amp; Identity\MSH_New Logo files 2009\RGB\MSH_rgb.jpg"/>
          <p:cNvPicPr>
            <a:picLocks noChangeAspect="1" noChangeArrowheads="1"/>
          </p:cNvPicPr>
          <p:nvPr userDrawn="1"/>
        </p:nvPicPr>
        <p:blipFill rotWithShape="1">
          <a:blip r:embed="rId14" cstate="print">
            <a:duotone>
              <a:schemeClr val="bg2">
                <a:shade val="45000"/>
                <a:satMod val="135000"/>
              </a:schemeClr>
              <a:prstClr val="white"/>
            </a:duotone>
            <a:extLst>
              <a:ext uri="{BEBA8EAE-BF5A-486C-A8C5-ECC9F3942E4B}">
                <a14:imgProps xmlns:a14="http://schemas.microsoft.com/office/drawing/2010/main">
                  <a14:imgLayer r:embed="rId15">
                    <a14:imgEffect>
                      <a14:backgroundRemoval t="0" b="100000" l="0" r="37321">
                        <a14:foregroundMark x1="19378" y1="32302" x2="19378" y2="32302"/>
                        <a14:foregroundMark x1="21850" y1="24178" x2="21850" y2="24178"/>
                        <a14:foregroundMark x1="23046" y1="15474" x2="23046" y2="15474"/>
                        <a14:foregroundMark x1="16108" y1="38104" x2="16108" y2="38104"/>
                        <a14:foregroundMark x1="14593" y1="44681" x2="14593" y2="44681"/>
                        <a14:foregroundMark x1="14593" y1="74081" x2="14593" y2="74081"/>
                        <a14:foregroundMark x1="11882" y1="82012" x2="11882" y2="82012"/>
                        <a14:foregroundMark x1="20574" y1="60735" x2="20574" y2="60735"/>
                        <a14:foregroundMark x1="24242" y1="51257" x2="24242" y2="51257"/>
                        <a14:foregroundMark x1="10686" y1="15474" x2="10686" y2="15474"/>
                        <a14:foregroundMark x1="6459" y1="24952" x2="6459" y2="24952"/>
                        <a14:foregroundMark x1="30861" y1="30754" x2="30861" y2="30754"/>
                        <a14:foregroundMark x1="32935" y1="38878" x2="32935" y2="38878"/>
                        <a14:foregroundMark x1="5263" y1="74662" x2="5263" y2="74662"/>
                        <a14:foregroundMark x1="2552" y1="39652" x2="2552" y2="39652"/>
                        <a14:foregroundMark x1="2233" y1="62282" x2="2233" y2="62282"/>
                        <a14:foregroundMark x1="33254" y1="57253" x2="33254" y2="57253"/>
                        <a14:foregroundMark x1="32376" y1="68085" x2="32376" y2="68085"/>
                        <a14:foregroundMark x1="18182" y1="10638" x2="9410" y2="16441"/>
                        <a14:backgroundMark x1="15869" y1="19729" x2="15869" y2="19729"/>
                      </a14:backgroundRemoval>
                    </a14:imgEffect>
                    <a14:imgEffect>
                      <a14:brightnessContrast bright="100000"/>
                    </a14:imgEffect>
                  </a14:imgLayer>
                </a14:imgProps>
              </a:ext>
              <a:ext uri="{28A0092B-C50C-407E-A947-70E740481C1C}">
                <a14:useLocalDpi xmlns:a14="http://schemas.microsoft.com/office/drawing/2010/main" val="0"/>
              </a:ext>
            </a:extLst>
          </a:blip>
          <a:srcRect r="62805"/>
          <a:stretch/>
        </p:blipFill>
        <p:spPr bwMode="auto">
          <a:xfrm>
            <a:off x="7605426" y="6379207"/>
            <a:ext cx="326198" cy="361649"/>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Straight Connector 23"/>
          <p:cNvCxnSpPr/>
          <p:nvPr userDrawn="1"/>
        </p:nvCxnSpPr>
        <p:spPr>
          <a:xfrm>
            <a:off x="0" y="1066800"/>
            <a:ext cx="7931624" cy="0"/>
          </a:xfrm>
          <a:prstGeom prst="line">
            <a:avLst/>
          </a:prstGeom>
          <a:ln w="28575">
            <a:solidFill>
              <a:schemeClr val="accent1">
                <a:alpha val="80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69950" y="6351408"/>
            <a:ext cx="507365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Placeholder 19"/>
          <p:cNvSpPr>
            <a:spLocks noGrp="1"/>
          </p:cNvSpPr>
          <p:nvPr>
            <p:ph type="title"/>
          </p:nvPr>
        </p:nvSpPr>
        <p:spPr>
          <a:xfrm>
            <a:off x="457200" y="274638"/>
            <a:ext cx="7474424"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26" name="Text Placeholder 25"/>
          <p:cNvSpPr>
            <a:spLocks noGrp="1"/>
          </p:cNvSpPr>
          <p:nvPr>
            <p:ph type="body" idx="1"/>
          </p:nvPr>
        </p:nvSpPr>
        <p:spPr>
          <a:xfrm>
            <a:off x="457200" y="1447800"/>
            <a:ext cx="7474424"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7" name="Slide Number Placeholder 26"/>
          <p:cNvSpPr>
            <a:spLocks noGrp="1"/>
          </p:cNvSpPr>
          <p:nvPr>
            <p:ph type="sldNum" sz="quarter" idx="4"/>
          </p:nvPr>
        </p:nvSpPr>
        <p:spPr>
          <a:xfrm>
            <a:off x="7931624" y="6356350"/>
            <a:ext cx="907576" cy="365125"/>
          </a:xfrm>
          <a:prstGeom prst="rect">
            <a:avLst/>
          </a:prstGeom>
        </p:spPr>
        <p:txBody>
          <a:bodyPr vert="horz" lIns="91440" tIns="45720" rIns="91440" bIns="45720" rtlCol="0" anchor="ctr"/>
          <a:lstStyle>
            <a:lvl1pPr algn="l">
              <a:defRPr sz="1200">
                <a:solidFill>
                  <a:schemeClr val="bg1"/>
                </a:solidFill>
                <a:latin typeface="+mj-lt"/>
              </a:defRPr>
            </a:lvl1pPr>
          </a:lstStyle>
          <a:p>
            <a:fld id="{B96A8C67-B9EF-4EB6-9B06-D1F8B79AF090}" type="slidenum">
              <a:rPr lang="en-US" kern="0" smtClean="0">
                <a:solidFill>
                  <a:prstClr val="white"/>
                </a:solidFill>
                <a:cs typeface="Arial"/>
                <a:sym typeface="Arial"/>
                <a:rtl val="0"/>
              </a:rPr>
              <a:pPr/>
              <a:t>‹#›</a:t>
            </a:fld>
            <a:endParaRPr lang="en-US" kern="0">
              <a:solidFill>
                <a:prstClr val="white"/>
              </a:solidFill>
              <a:cs typeface="Arial"/>
              <a:sym typeface="Arial"/>
              <a:rtl val="0"/>
            </a:endParaRPr>
          </a:p>
        </p:txBody>
      </p:sp>
    </p:spTree>
    <p:extLst>
      <p:ext uri="{BB962C8B-B14F-4D97-AF65-F5344CB8AC3E}">
        <p14:creationId xmlns:p14="http://schemas.microsoft.com/office/powerpoint/2010/main" val="370051706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ftr="0" dt="0"/>
  <p:txStyles>
    <p:titleStyle>
      <a:lvl1pPr algn="r" defTabSz="914400" rtl="0" eaLnBrk="1" latinLnBrk="0" hangingPunct="1">
        <a:spcBef>
          <a:spcPct val="0"/>
        </a:spcBef>
        <a:buNone/>
        <a:defRPr lang="en-US" sz="3200" kern="1200" spc="0" dirty="0">
          <a:solidFill>
            <a:schemeClr val="accent2"/>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91400" y="4191000"/>
            <a:ext cx="1752600" cy="215444"/>
          </a:xfrm>
          <a:prstGeom prst="rect">
            <a:avLst/>
          </a:prstGeom>
          <a:noFill/>
        </p:spPr>
        <p:txBody>
          <a:bodyPr wrap="square" rtlCol="0">
            <a:spAutoFit/>
          </a:bodyPr>
          <a:lstStyle/>
          <a:p>
            <a:pPr algn="r"/>
            <a:r>
              <a:rPr lang="en-US" sz="800" kern="0" dirty="0" smtClean="0">
                <a:solidFill>
                  <a:prstClr val="white"/>
                </a:solidFill>
                <a:latin typeface="Calibri" panose="020F0502020204030204" pitchFamily="34" charset="0"/>
                <a:cs typeface="Arial"/>
                <a:sym typeface="Arial"/>
                <a:rtl val="0"/>
              </a:rPr>
              <a:t>Photo credit: </a:t>
            </a:r>
            <a:r>
              <a:rPr lang="en-US" sz="800" kern="0" dirty="0" err="1" smtClean="0">
                <a:solidFill>
                  <a:prstClr val="white"/>
                </a:solidFill>
                <a:latin typeface="Calibri" panose="020F0502020204030204" pitchFamily="34" charset="0"/>
                <a:cs typeface="Arial"/>
                <a:sym typeface="Arial"/>
                <a:rtl val="0"/>
              </a:rPr>
              <a:t>Rui</a:t>
            </a:r>
            <a:r>
              <a:rPr lang="en-US" sz="800" kern="0" dirty="0" smtClean="0">
                <a:solidFill>
                  <a:prstClr val="white"/>
                </a:solidFill>
                <a:latin typeface="Calibri" panose="020F0502020204030204" pitchFamily="34" charset="0"/>
                <a:cs typeface="Arial"/>
                <a:sym typeface="Arial"/>
                <a:rtl val="0"/>
              </a:rPr>
              <a:t> </a:t>
            </a:r>
            <a:r>
              <a:rPr lang="en-US" sz="800" kern="0" dirty="0" err="1" smtClean="0">
                <a:solidFill>
                  <a:prstClr val="white"/>
                </a:solidFill>
                <a:latin typeface="Calibri" panose="020F0502020204030204" pitchFamily="34" charset="0"/>
                <a:cs typeface="Arial"/>
                <a:sym typeface="Arial"/>
                <a:rtl val="0"/>
              </a:rPr>
              <a:t>Pires</a:t>
            </a:r>
            <a:endParaRPr lang="en-US" sz="800" kern="0" dirty="0">
              <a:solidFill>
                <a:prstClr val="white"/>
              </a:solidFill>
              <a:latin typeface="Calibri" panose="020F0502020204030204" pitchFamily="34" charset="0"/>
              <a:cs typeface="Arial"/>
              <a:sym typeface="Arial"/>
              <a:rtl val="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 y="609600"/>
            <a:ext cx="9144000" cy="3535052"/>
          </a:xfrm>
          <a:prstGeom prst="rect">
            <a:avLst/>
          </a:prstGeom>
        </p:spPr>
      </p:pic>
    </p:spTree>
    <p:extLst>
      <p:ext uri="{BB962C8B-B14F-4D97-AF65-F5344CB8AC3E}">
        <p14:creationId xmlns:p14="http://schemas.microsoft.com/office/powerpoint/2010/main" val="2436659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836025"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rcador de texto 18"/>
          <p:cNvSpPr txBox="1">
            <a:spLocks/>
          </p:cNvSpPr>
          <p:nvPr/>
        </p:nvSpPr>
        <p:spPr>
          <a:xfrm>
            <a:off x="475569" y="-54429"/>
            <a:ext cx="7939088" cy="35877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600" b="1" dirty="0" smtClean="0">
                <a:latin typeface="+mn-lt"/>
              </a:rPr>
              <a:t>The notion of explicit priority setting as process or a sub- system</a:t>
            </a:r>
          </a:p>
          <a:p>
            <a:pPr marL="0" indent="0" algn="ctr">
              <a:buNone/>
            </a:pPr>
            <a:endParaRPr lang="es-CO" sz="3600" b="1" dirty="0">
              <a:latin typeface="+mn-lt"/>
            </a:endParaRPr>
          </a:p>
        </p:txBody>
      </p:sp>
      <p:grpSp>
        <p:nvGrpSpPr>
          <p:cNvPr id="9" name="Group 2"/>
          <p:cNvGrpSpPr>
            <a:grpSpLocks/>
          </p:cNvGrpSpPr>
          <p:nvPr/>
        </p:nvGrpSpPr>
        <p:grpSpPr bwMode="auto">
          <a:xfrm>
            <a:off x="244225" y="1524000"/>
            <a:ext cx="8534761" cy="4524046"/>
            <a:chOff x="56767" y="1700808"/>
            <a:chExt cx="9108967" cy="5034159"/>
          </a:xfrm>
        </p:grpSpPr>
        <p:sp>
          <p:nvSpPr>
            <p:cNvPr id="10" name="4 Rectángulo"/>
            <p:cNvSpPr/>
            <p:nvPr/>
          </p:nvSpPr>
          <p:spPr>
            <a:xfrm>
              <a:off x="1520646" y="2834535"/>
              <a:ext cx="1219200" cy="2370202"/>
            </a:xfrm>
            <a:prstGeom prst="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Topic selection Identify and select candidates for evaluation</a:t>
              </a:r>
              <a:endParaRPr lang="en-US" sz="1300" b="1" dirty="0">
                <a:solidFill>
                  <a:srgbClr val="FFFFFF"/>
                </a:solidFill>
              </a:endParaRPr>
            </a:p>
            <a:p>
              <a:pPr algn="ctr" eaLnBrk="1" fontAlgn="auto" hangingPunct="1">
                <a:spcBef>
                  <a:spcPts val="0"/>
                </a:spcBef>
                <a:spcAft>
                  <a:spcPts val="0"/>
                </a:spcAft>
                <a:defRPr/>
              </a:pPr>
              <a:endParaRPr lang="en-US" sz="1300" b="1" dirty="0">
                <a:solidFill>
                  <a:srgbClr val="7346C0"/>
                </a:solidFill>
              </a:endParaRPr>
            </a:p>
          </p:txBody>
        </p:sp>
        <p:sp>
          <p:nvSpPr>
            <p:cNvPr id="11" name="5 Rectángulo"/>
            <p:cNvSpPr/>
            <p:nvPr/>
          </p:nvSpPr>
          <p:spPr>
            <a:xfrm>
              <a:off x="2895601" y="2824387"/>
              <a:ext cx="1219200" cy="2370202"/>
            </a:xfrm>
            <a:prstGeom prst="rect">
              <a:avLst/>
            </a:prstGeom>
            <a:solidFill>
              <a:srgbClr val="FF9999"/>
            </a:solidFill>
            <a:ln>
              <a:solidFill>
                <a:srgbClr val="FF9999"/>
              </a:solidFill>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Technical assessment using robust methods and evidence summary </a:t>
              </a:r>
            </a:p>
          </p:txBody>
        </p:sp>
        <p:sp>
          <p:nvSpPr>
            <p:cNvPr id="12" name="9 Rectángulo"/>
            <p:cNvSpPr/>
            <p:nvPr/>
          </p:nvSpPr>
          <p:spPr>
            <a:xfrm>
              <a:off x="4204425" y="2788771"/>
              <a:ext cx="1171592" cy="2366963"/>
            </a:xfrm>
            <a:prstGeom prst="rect">
              <a:avLst/>
            </a:prstGeom>
            <a:solidFill>
              <a:srgbClr val="F7615E"/>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Budget impact analysis</a:t>
              </a:r>
            </a:p>
          </p:txBody>
        </p:sp>
        <p:sp>
          <p:nvSpPr>
            <p:cNvPr id="13" name="13 Rectángulo"/>
            <p:cNvSpPr/>
            <p:nvPr/>
          </p:nvSpPr>
          <p:spPr>
            <a:xfrm>
              <a:off x="57152" y="2709438"/>
              <a:ext cx="9108582" cy="2561244"/>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14" name="30 Rectángulo"/>
            <p:cNvSpPr/>
            <p:nvPr/>
          </p:nvSpPr>
          <p:spPr>
            <a:xfrm>
              <a:off x="5420659" y="2788770"/>
              <a:ext cx="1300162" cy="2371820"/>
            </a:xfrm>
            <a:prstGeom prst="rect">
              <a:avLst/>
            </a:prstGeom>
            <a:solidFill>
              <a:srgbClr val="D26D99"/>
            </a:solidFill>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Appraisal Deliberation process and recommendations</a:t>
              </a:r>
            </a:p>
          </p:txBody>
        </p:sp>
        <p:sp>
          <p:nvSpPr>
            <p:cNvPr id="15" name="40 Rectángulo"/>
            <p:cNvSpPr/>
            <p:nvPr/>
          </p:nvSpPr>
          <p:spPr>
            <a:xfrm>
              <a:off x="7924800" y="2816292"/>
              <a:ext cx="1143001" cy="2302204"/>
            </a:xfrm>
            <a:prstGeom prst="rect">
              <a:avLst/>
            </a:prstGeom>
            <a:solidFill>
              <a:schemeClr val="tx2">
                <a:lumMod val="75000"/>
                <a:lumOff val="25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Monitoring and Evaluation </a:t>
              </a:r>
            </a:p>
          </p:txBody>
        </p:sp>
        <p:sp>
          <p:nvSpPr>
            <p:cNvPr id="16" name="27 Flecha derecha"/>
            <p:cNvSpPr/>
            <p:nvPr/>
          </p:nvSpPr>
          <p:spPr>
            <a:xfrm>
              <a:off x="2667001"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17" name="28 Flecha derecha"/>
            <p:cNvSpPr/>
            <p:nvPr/>
          </p:nvSpPr>
          <p:spPr>
            <a:xfrm>
              <a:off x="4038601"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18" name="31 Flecha derecha"/>
            <p:cNvSpPr/>
            <p:nvPr/>
          </p:nvSpPr>
          <p:spPr>
            <a:xfrm>
              <a:off x="7848599" y="4360808"/>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19" name="36 Flecha derecha"/>
            <p:cNvSpPr/>
            <p:nvPr/>
          </p:nvSpPr>
          <p:spPr>
            <a:xfrm>
              <a:off x="5286393" y="4424126"/>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20" name="3 Rectángulo"/>
            <p:cNvSpPr/>
            <p:nvPr/>
          </p:nvSpPr>
          <p:spPr>
            <a:xfrm>
              <a:off x="56767" y="2824387"/>
              <a:ext cx="1304924" cy="2370202"/>
            </a:xfrm>
            <a:prstGeom prst="rect">
              <a:avLst/>
            </a:prstGeom>
            <a:solidFill>
              <a:srgbClr val="666699">
                <a:alpha val="76863"/>
              </a:srgbClr>
            </a:solidFill>
            <a:ln>
              <a:solidFill>
                <a:srgbClr val="666699">
                  <a:alpha val="83137"/>
                </a:srgbClr>
              </a:solidFill>
            </a:ln>
          </p:spPr>
          <p:style>
            <a:lnRef idx="3">
              <a:schemeClr val="lt1"/>
            </a:lnRef>
            <a:fillRef idx="1">
              <a:schemeClr val="accent3"/>
            </a:fillRef>
            <a:effectRef idx="1">
              <a:schemeClr val="accent3"/>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Marketing authorization</a:t>
              </a:r>
            </a:p>
            <a:p>
              <a:pPr algn="ctr" eaLnBrk="1" fontAlgn="auto" hangingPunct="1">
                <a:spcBef>
                  <a:spcPts val="0"/>
                </a:spcBef>
                <a:spcAft>
                  <a:spcPts val="0"/>
                </a:spcAft>
                <a:defRPr/>
              </a:pPr>
              <a:endParaRPr lang="en-US" sz="1400" b="1" dirty="0">
                <a:solidFill>
                  <a:srgbClr val="234FBF"/>
                </a:solidFill>
              </a:endParaRPr>
            </a:p>
          </p:txBody>
        </p:sp>
        <p:sp>
          <p:nvSpPr>
            <p:cNvPr id="21" name="24 Flecha derecha"/>
            <p:cNvSpPr/>
            <p:nvPr/>
          </p:nvSpPr>
          <p:spPr>
            <a:xfrm>
              <a:off x="1314452"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22" name="9 Rectángulo"/>
            <p:cNvSpPr/>
            <p:nvPr/>
          </p:nvSpPr>
          <p:spPr>
            <a:xfrm>
              <a:off x="6838952" y="2816292"/>
              <a:ext cx="1009650" cy="2302204"/>
            </a:xfrm>
            <a:prstGeom prst="rect">
              <a:avLst/>
            </a:prstGeom>
            <a:solidFill>
              <a:srgbClr val="F79646"/>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Decision Making</a:t>
              </a:r>
            </a:p>
          </p:txBody>
        </p:sp>
        <p:sp>
          <p:nvSpPr>
            <p:cNvPr id="23" name="36 Flecha derecha"/>
            <p:cNvSpPr/>
            <p:nvPr/>
          </p:nvSpPr>
          <p:spPr>
            <a:xfrm>
              <a:off x="6680741" y="4424125"/>
              <a:ext cx="285750" cy="191042"/>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24" name="TextBox 22"/>
            <p:cNvSpPr txBox="1">
              <a:spLocks noChangeArrowheads="1"/>
            </p:cNvSpPr>
            <p:nvPr/>
          </p:nvSpPr>
          <p:spPr bwMode="auto">
            <a:xfrm>
              <a:off x="319336" y="6392486"/>
              <a:ext cx="8846398" cy="34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r>
                <a:rPr lang="en-US" sz="1400" dirty="0">
                  <a:solidFill>
                    <a:schemeClr val="bg1">
                      <a:lumMod val="50000"/>
                    </a:schemeClr>
                  </a:solidFill>
                  <a:latin typeface="+mn-lt"/>
                </a:rPr>
                <a:t>Source: Adapted from IDB, Colombia priority setting of public expenditure project, 2011 Adapted H, Castro 2013. </a:t>
              </a:r>
            </a:p>
          </p:txBody>
        </p:sp>
        <p:sp>
          <p:nvSpPr>
            <p:cNvPr id="25" name="Isosceles Triangle 27"/>
            <p:cNvSpPr/>
            <p:nvPr/>
          </p:nvSpPr>
          <p:spPr>
            <a:xfrm>
              <a:off x="57152" y="1700808"/>
              <a:ext cx="8978898" cy="935776"/>
            </a:xfrm>
            <a:prstGeom prst="triangle">
              <a:avLst>
                <a:gd name="adj" fmla="val 49123"/>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b="1" dirty="0">
                  <a:solidFill>
                    <a:schemeClr val="bg1"/>
                  </a:solidFill>
                </a:rPr>
                <a:t>STEWARDSHIP OF PRIORITY SETTING POLICY</a:t>
              </a:r>
            </a:p>
          </p:txBody>
        </p:sp>
        <p:sp>
          <p:nvSpPr>
            <p:cNvPr id="26" name="Rectangle 28"/>
            <p:cNvSpPr/>
            <p:nvPr/>
          </p:nvSpPr>
          <p:spPr>
            <a:xfrm>
              <a:off x="57152" y="5445532"/>
              <a:ext cx="9010649" cy="647597"/>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b="1" dirty="0">
                  <a:solidFill>
                    <a:schemeClr val="bg1"/>
                  </a:solidFill>
                </a:rPr>
                <a:t>INFORMATION</a:t>
              </a:r>
              <a:r>
                <a:rPr lang="en-US" sz="1600" b="1" spc="600" dirty="0">
                  <a:solidFill>
                    <a:schemeClr val="bg1"/>
                  </a:solidFill>
                  <a:effectLst>
                    <a:outerShdw blurRad="38100" dist="38100" dir="2700000" algn="tl">
                      <a:srgbClr val="000000">
                        <a:alpha val="43137"/>
                      </a:srgbClr>
                    </a:outerShdw>
                  </a:effectLst>
                </a:rPr>
                <a:t> </a:t>
              </a:r>
              <a:r>
                <a:rPr lang="en-US" sz="1600" b="1" dirty="0">
                  <a:solidFill>
                    <a:schemeClr val="bg1"/>
                  </a:solidFill>
                </a:rPr>
                <a:t>SYSTEM</a:t>
              </a:r>
            </a:p>
          </p:txBody>
        </p:sp>
      </p:grpSp>
    </p:spTree>
    <p:extLst>
      <p:ext uri="{BB962C8B-B14F-4D97-AF65-F5344CB8AC3E}">
        <p14:creationId xmlns:p14="http://schemas.microsoft.com/office/powerpoint/2010/main" val="26785608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836025"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2 Marcador de contenido"/>
          <p:cNvSpPr txBox="1">
            <a:spLocks/>
          </p:cNvSpPr>
          <p:nvPr/>
        </p:nvSpPr>
        <p:spPr>
          <a:xfrm>
            <a:off x="381000" y="1371600"/>
            <a:ext cx="8262918" cy="475252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b="1" spc="80" dirty="0" smtClean="0">
                <a:solidFill>
                  <a:srgbClr val="C00000"/>
                </a:solidFill>
                <a:cs typeface="Segoe UI Semilight" panose="020B0402040204020203" pitchFamily="34" charset="0"/>
              </a:rPr>
              <a:t>Macro - Government (</a:t>
            </a:r>
            <a:r>
              <a:rPr lang="en-US" sz="2400" b="1" spc="80" dirty="0" err="1" smtClean="0">
                <a:solidFill>
                  <a:srgbClr val="C00000"/>
                </a:solidFill>
                <a:cs typeface="Segoe UI Semilight" panose="020B0402040204020203" pitchFamily="34" charset="0"/>
              </a:rPr>
              <a:t>MoH</a:t>
            </a:r>
            <a:r>
              <a:rPr lang="en-US" sz="2400" b="1" spc="80" dirty="0" smtClean="0">
                <a:solidFill>
                  <a:srgbClr val="C00000"/>
                </a:solidFill>
                <a:cs typeface="Segoe UI Semilight" panose="020B0402040204020203" pitchFamily="34" charset="0"/>
              </a:rPr>
              <a:t>, regulatory agencies) </a:t>
            </a:r>
            <a:r>
              <a:rPr lang="en-US" sz="2400" b="1" spc="80" dirty="0">
                <a:solidFill>
                  <a:srgbClr val="C00000"/>
                </a:solidFill>
                <a:cs typeface="Segoe UI Semilight" panose="020B0402040204020203" pitchFamily="34" charset="0"/>
              </a:rPr>
              <a:t>or payers </a:t>
            </a:r>
            <a:r>
              <a:rPr lang="en-US" sz="2400" b="1" spc="80" dirty="0" smtClean="0">
                <a:solidFill>
                  <a:srgbClr val="C00000"/>
                </a:solidFill>
                <a:cs typeface="Segoe UI Semilight" panose="020B0402040204020203" pitchFamily="34" charset="0"/>
              </a:rPr>
              <a:t>(SHI,NHS):</a:t>
            </a:r>
          </a:p>
          <a:p>
            <a:pPr lvl="1" algn="just">
              <a:spcAft>
                <a:spcPts val="1200"/>
              </a:spcAft>
            </a:pPr>
            <a:r>
              <a:rPr lang="en-US" sz="2000" dirty="0" smtClean="0">
                <a:cs typeface="Segoe UI Semilight" panose="020B0402040204020203" pitchFamily="34" charset="0"/>
              </a:rPr>
              <a:t>Comparative analysis of safety, efficacy, effectiveness and cost-effectiveness, value based pricing, infectious diseases modelling, public policies</a:t>
            </a:r>
            <a:r>
              <a:rPr lang="en-US" sz="2000" spc="80" dirty="0" smtClean="0">
                <a:cs typeface="Segoe UI Semilight" panose="020B0402040204020203" pitchFamily="34" charset="0"/>
              </a:rPr>
              <a:t>.</a:t>
            </a:r>
            <a:endParaRPr lang="en-US" spc="80" dirty="0" smtClean="0">
              <a:cs typeface="Segoe UI Semilight" panose="020B0402040204020203" pitchFamily="34" charset="0"/>
            </a:endParaRPr>
          </a:p>
          <a:p>
            <a:r>
              <a:rPr lang="en-US" sz="2400" b="1" spc="80" dirty="0" err="1" smtClean="0">
                <a:cs typeface="Segoe UI Semilight" panose="020B0402040204020203" pitchFamily="34" charset="0"/>
              </a:rPr>
              <a:t>Meso</a:t>
            </a:r>
            <a:r>
              <a:rPr lang="en-US" sz="2400" b="1" spc="80" dirty="0" smtClean="0">
                <a:cs typeface="Segoe UI Semilight" panose="020B0402040204020203" pitchFamily="34" charset="0"/>
              </a:rPr>
              <a:t> - Health insurers, Hospitals and other providers:</a:t>
            </a:r>
          </a:p>
          <a:p>
            <a:pPr lvl="1" algn="just">
              <a:spcAft>
                <a:spcPts val="1200"/>
              </a:spcAft>
            </a:pPr>
            <a:r>
              <a:rPr lang="en-US" sz="2000" spc="80" dirty="0" smtClean="0">
                <a:cs typeface="Segoe UI Semilight" panose="020B0402040204020203" pitchFamily="34" charset="0"/>
              </a:rPr>
              <a:t>CPGs, protocols, health care pathways, quality standards and outcomes, self- regulation of professionals.</a:t>
            </a:r>
            <a:endParaRPr lang="en-US" b="1" spc="80" dirty="0" smtClean="0">
              <a:cs typeface="Segoe UI Semilight" panose="020B0402040204020203" pitchFamily="34" charset="0"/>
            </a:endParaRPr>
          </a:p>
          <a:p>
            <a:r>
              <a:rPr lang="en-US" sz="2400" b="1" spc="80" dirty="0" smtClean="0">
                <a:cs typeface="Segoe UI Semilight" panose="020B0402040204020203" pitchFamily="34" charset="0"/>
              </a:rPr>
              <a:t>Micro - Health care professionals, </a:t>
            </a:r>
            <a:r>
              <a:rPr lang="en-US" sz="2400" b="1" spc="80" dirty="0" err="1" smtClean="0">
                <a:cs typeface="Segoe UI Semilight" panose="020B0402040204020203" pitchFamily="34" charset="0"/>
              </a:rPr>
              <a:t>carers</a:t>
            </a:r>
            <a:r>
              <a:rPr lang="en-US" sz="2400" b="1" spc="80" dirty="0" smtClean="0">
                <a:cs typeface="Segoe UI Semilight" panose="020B0402040204020203" pitchFamily="34" charset="0"/>
              </a:rPr>
              <a:t> and patients:</a:t>
            </a:r>
          </a:p>
          <a:p>
            <a:pPr lvl="1" algn="just"/>
            <a:r>
              <a:rPr lang="en-US" sz="2000" dirty="0" smtClean="0">
                <a:cs typeface="Segoe UI Semilight" panose="020B0402040204020203" pitchFamily="34" charset="0"/>
              </a:rPr>
              <a:t>Safety, efficacy, effectiveness, CPGs, self- care.</a:t>
            </a:r>
            <a:endParaRPr lang="en-US" sz="2000" spc="80" dirty="0" smtClean="0">
              <a:cs typeface="Segoe UI Semilight" panose="020B0402040204020203" pitchFamily="34" charset="0"/>
            </a:endParaRPr>
          </a:p>
          <a:p>
            <a:pPr marL="0" indent="0" algn="just">
              <a:buFont typeface="Arial" panose="020B0604020202020204" pitchFamily="34" charset="0"/>
              <a:buNone/>
            </a:pPr>
            <a:endParaRPr lang="en-US" sz="2400" spc="80" dirty="0">
              <a:cs typeface="Segoe UI Semilight" panose="020B0402040204020203" pitchFamily="34" charset="0"/>
            </a:endParaRPr>
          </a:p>
        </p:txBody>
      </p:sp>
      <p:sp>
        <p:nvSpPr>
          <p:cNvPr id="9" name="CuadroTexto 4"/>
          <p:cNvSpPr txBox="1"/>
          <p:nvPr/>
        </p:nvSpPr>
        <p:spPr>
          <a:xfrm>
            <a:off x="76200" y="0"/>
            <a:ext cx="8839200" cy="1200329"/>
          </a:xfrm>
          <a:prstGeom prst="rect">
            <a:avLst/>
          </a:prstGeom>
          <a:noFill/>
        </p:spPr>
        <p:txBody>
          <a:bodyPr wrap="square" rtlCol="0">
            <a:spAutoFit/>
          </a:bodyPr>
          <a:lstStyle/>
          <a:p>
            <a:pPr algn="ctr"/>
            <a:r>
              <a:rPr lang="en-US" sz="3600" b="1" dirty="0"/>
              <a:t>Decision-making in health and health care</a:t>
            </a:r>
          </a:p>
          <a:p>
            <a:pPr algn="ctr"/>
            <a:r>
              <a:rPr lang="en-US" sz="3600" b="1" dirty="0"/>
              <a:t>-different levels- </a:t>
            </a:r>
          </a:p>
        </p:txBody>
      </p:sp>
    </p:spTree>
    <p:extLst>
      <p:ext uri="{BB962C8B-B14F-4D97-AF65-F5344CB8AC3E}">
        <p14:creationId xmlns:p14="http://schemas.microsoft.com/office/powerpoint/2010/main" val="2455644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836025"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rcador de contenido 1"/>
          <p:cNvSpPr txBox="1">
            <a:spLocks/>
          </p:cNvSpPr>
          <p:nvPr/>
        </p:nvSpPr>
        <p:spPr>
          <a:xfrm>
            <a:off x="685800" y="1219200"/>
            <a:ext cx="7530702" cy="86409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1"/>
              </a:buClr>
              <a:buFont typeface="Wingdings" panose="05000000000000000000" pitchFamily="2" charset="2"/>
              <a:buChar char="ü"/>
            </a:pPr>
            <a:r>
              <a:rPr lang="en-US" sz="2400" smtClean="0">
                <a:latin typeface="+mn-lt"/>
              </a:rPr>
              <a:t>Health technology assessment is the systematic evaluation of properties, effects, and/or impacts of health care technology. </a:t>
            </a:r>
          </a:p>
          <a:p>
            <a:pPr>
              <a:buClr>
                <a:schemeClr val="accent1"/>
              </a:buClr>
              <a:buFont typeface="Wingdings" panose="05000000000000000000" pitchFamily="2" charset="2"/>
              <a:buChar char="ü"/>
            </a:pPr>
            <a:r>
              <a:rPr lang="en-US" sz="2400" smtClean="0">
                <a:latin typeface="+mn-lt"/>
              </a:rPr>
              <a:t>It may address the direct and indirect consequences of health care technologies. </a:t>
            </a:r>
          </a:p>
          <a:p>
            <a:pPr>
              <a:buClr>
                <a:schemeClr val="accent1"/>
              </a:buClr>
              <a:buFont typeface="Wingdings" panose="05000000000000000000" pitchFamily="2" charset="2"/>
              <a:buChar char="ü"/>
            </a:pPr>
            <a:r>
              <a:rPr lang="en-US" sz="2400" smtClean="0">
                <a:latin typeface="+mn-lt"/>
              </a:rPr>
              <a:t>Its main purpose is to inform technology-related policy making in health care. </a:t>
            </a:r>
          </a:p>
          <a:p>
            <a:pPr>
              <a:buClr>
                <a:schemeClr val="accent1"/>
              </a:buClr>
              <a:buFont typeface="Wingdings" panose="05000000000000000000" pitchFamily="2" charset="2"/>
              <a:buChar char="ü"/>
            </a:pPr>
            <a:r>
              <a:rPr lang="en-US" sz="2400" smtClean="0">
                <a:latin typeface="+mn-lt"/>
              </a:rPr>
              <a:t>HTA contributes to answering questions from decision makers in areas and organizations related to health policy and/or practice. </a:t>
            </a:r>
            <a:endParaRPr lang="es-CO" sz="2400" dirty="0">
              <a:latin typeface="+mn-lt"/>
              <a:ea typeface="Segoe UI" panose="020B0502040204020203" pitchFamily="34" charset="0"/>
              <a:cs typeface="Segoe UI" panose="020B0502040204020203" pitchFamily="34" charset="0"/>
            </a:endParaRPr>
          </a:p>
        </p:txBody>
      </p:sp>
      <p:pic>
        <p:nvPicPr>
          <p:cNvPr id="1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791" y="5280647"/>
            <a:ext cx="2268409" cy="1501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904" y="5204447"/>
            <a:ext cx="2759496" cy="151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239283"/>
            <a:ext cx="2117142" cy="1466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65478" y="4866672"/>
            <a:ext cx="2196435" cy="400110"/>
          </a:xfrm>
          <a:prstGeom prst="rect">
            <a:avLst/>
          </a:prstGeom>
        </p:spPr>
        <p:txBody>
          <a:bodyPr wrap="none">
            <a:spAutoFit/>
          </a:bodyPr>
          <a:lstStyle/>
          <a:p>
            <a:r>
              <a:rPr lang="en-GB" sz="2000" dirty="0"/>
              <a:t>INAHTA definition</a:t>
            </a:r>
            <a:endParaRPr lang="en-US" sz="2000" dirty="0"/>
          </a:p>
        </p:txBody>
      </p:sp>
      <p:pic>
        <p:nvPicPr>
          <p:cNvPr id="1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904" y="5216643"/>
            <a:ext cx="2759496" cy="151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251479"/>
            <a:ext cx="2117142" cy="1466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Marcador de texto 12"/>
          <p:cNvSpPr txBox="1">
            <a:spLocks/>
          </p:cNvSpPr>
          <p:nvPr/>
        </p:nvSpPr>
        <p:spPr>
          <a:xfrm>
            <a:off x="153987" y="420579"/>
            <a:ext cx="8686800" cy="37804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3200" b="1" smtClean="0">
                <a:latin typeface="+mn-lt"/>
              </a:rPr>
              <a:t>What is Health Technology Assessment– HTA ?</a:t>
            </a:r>
            <a:endParaRPr lang="en-US" sz="3200" b="1" dirty="0">
              <a:latin typeface="+mn-lt"/>
            </a:endParaRPr>
          </a:p>
        </p:txBody>
      </p:sp>
    </p:spTree>
    <p:extLst>
      <p:ext uri="{BB962C8B-B14F-4D97-AF65-F5344CB8AC3E}">
        <p14:creationId xmlns:p14="http://schemas.microsoft.com/office/powerpoint/2010/main" val="1183631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Oval 2"/>
          <p:cNvSpPr>
            <a:spLocks noChangeArrowheads="1"/>
          </p:cNvSpPr>
          <p:nvPr/>
        </p:nvSpPr>
        <p:spPr bwMode="auto">
          <a:xfrm>
            <a:off x="2786063" y="2914651"/>
            <a:ext cx="2144316" cy="2122885"/>
          </a:xfrm>
          <a:prstGeom prst="ellipse">
            <a:avLst/>
          </a:prstGeom>
          <a:solidFill>
            <a:schemeClr val="tx2">
              <a:lumMod val="75000"/>
              <a:lumOff val="25000"/>
            </a:schemeClr>
          </a:solidFill>
          <a:ln w="9525">
            <a:solidFill>
              <a:srgbClr val="000099"/>
            </a:solidFill>
            <a:round/>
            <a:headEnd/>
            <a:tailEnd/>
          </a:ln>
          <a:effectLst/>
          <a:extLst/>
        </p:spPr>
        <p:txBody>
          <a:bodyPr wrap="none" anchor="ctr"/>
          <a:lstStyle/>
          <a:p>
            <a:endParaRPr lang="es-CO" sz="1350"/>
          </a:p>
        </p:txBody>
      </p:sp>
      <p:sp>
        <p:nvSpPr>
          <p:cNvPr id="649219" name="Oval 3"/>
          <p:cNvSpPr>
            <a:spLocks noChangeArrowheads="1"/>
          </p:cNvSpPr>
          <p:nvPr/>
        </p:nvSpPr>
        <p:spPr bwMode="auto">
          <a:xfrm>
            <a:off x="2800350" y="1707357"/>
            <a:ext cx="2144316" cy="2122885"/>
          </a:xfrm>
          <a:prstGeom prst="ellipse">
            <a:avLst/>
          </a:prstGeom>
          <a:solidFill>
            <a:schemeClr val="accent1">
              <a:lumMod val="60000"/>
              <a:lumOff val="40000"/>
              <a:alpha val="50000"/>
            </a:schemeClr>
          </a:solidFill>
          <a:ln w="9525">
            <a:solidFill>
              <a:srgbClr val="000099"/>
            </a:solidFill>
            <a:round/>
            <a:headEnd/>
            <a:tailEnd/>
          </a:ln>
          <a:effectLst/>
          <a:extLst/>
        </p:spPr>
        <p:txBody>
          <a:bodyPr wrap="none" anchor="ctr"/>
          <a:lstStyle/>
          <a:p>
            <a:endParaRPr lang="es-CO" sz="1350"/>
          </a:p>
        </p:txBody>
      </p:sp>
      <p:sp>
        <p:nvSpPr>
          <p:cNvPr id="649221" name="Rectangle 5"/>
          <p:cNvSpPr>
            <a:spLocks noGrp="1" noChangeArrowheads="1"/>
          </p:cNvSpPr>
          <p:nvPr>
            <p:ph type="body" idx="1"/>
          </p:nvPr>
        </p:nvSpPr>
        <p:spPr>
          <a:xfrm>
            <a:off x="457200" y="838200"/>
            <a:ext cx="7467600" cy="4830763"/>
          </a:xfrm>
        </p:spPr>
        <p:txBody>
          <a:bodyPr/>
          <a:lstStyle/>
          <a:p>
            <a:endParaRPr lang="en-GB" altLang="es-CO" dirty="0"/>
          </a:p>
          <a:p>
            <a:pPr marL="0" indent="0">
              <a:buNone/>
            </a:pPr>
            <a:endParaRPr lang="de-DE" altLang="es-CO" dirty="0"/>
          </a:p>
        </p:txBody>
      </p:sp>
      <p:sp>
        <p:nvSpPr>
          <p:cNvPr id="649222" name="Text Box 6"/>
          <p:cNvSpPr txBox="1">
            <a:spLocks noChangeArrowheads="1"/>
          </p:cNvSpPr>
          <p:nvPr/>
        </p:nvSpPr>
        <p:spPr bwMode="auto">
          <a:xfrm>
            <a:off x="699975" y="1842332"/>
            <a:ext cx="126970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de-DE" altLang="es-CO" sz="2400" dirty="0">
                <a:solidFill>
                  <a:srgbClr val="000066"/>
                </a:solidFill>
              </a:rPr>
              <a:t>Advisory HTA agencies</a:t>
            </a:r>
          </a:p>
        </p:txBody>
      </p:sp>
      <p:sp>
        <p:nvSpPr>
          <p:cNvPr id="649223" name="Text Box 7"/>
          <p:cNvSpPr txBox="1">
            <a:spLocks noChangeArrowheads="1"/>
          </p:cNvSpPr>
          <p:nvPr/>
        </p:nvSpPr>
        <p:spPr bwMode="auto">
          <a:xfrm>
            <a:off x="749296" y="3755647"/>
            <a:ext cx="172244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de-DE" altLang="es-CO" sz="2400" dirty="0">
                <a:solidFill>
                  <a:srgbClr val="000066"/>
                </a:solidFill>
              </a:rPr>
              <a:t>Regulatory HTA agencies</a:t>
            </a:r>
          </a:p>
        </p:txBody>
      </p:sp>
      <p:sp>
        <p:nvSpPr>
          <p:cNvPr id="649224" name="Text Box 8"/>
          <p:cNvSpPr txBox="1">
            <a:spLocks noChangeArrowheads="1"/>
          </p:cNvSpPr>
          <p:nvPr/>
        </p:nvSpPr>
        <p:spPr bwMode="auto">
          <a:xfrm>
            <a:off x="3006330" y="1932386"/>
            <a:ext cx="16740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de-DE" altLang="es-CO" sz="1600" dirty="0">
                <a:solidFill>
                  <a:srgbClr val="000066"/>
                </a:solidFill>
              </a:rPr>
              <a:t>AT AU BE CH DE NL NO Eng, Sco, IRL, Col</a:t>
            </a:r>
          </a:p>
        </p:txBody>
      </p:sp>
      <p:sp>
        <p:nvSpPr>
          <p:cNvPr id="649225" name="Text Box 9"/>
          <p:cNvSpPr txBox="1">
            <a:spLocks noChangeArrowheads="1"/>
          </p:cNvSpPr>
          <p:nvPr/>
        </p:nvSpPr>
        <p:spPr bwMode="auto">
          <a:xfrm>
            <a:off x="3227785" y="3989786"/>
            <a:ext cx="12382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de-DE" altLang="es-CO" sz="1600" dirty="0">
                <a:solidFill>
                  <a:srgbClr val="000066"/>
                </a:solidFill>
              </a:rPr>
              <a:t>FI  NZ</a:t>
            </a:r>
          </a:p>
          <a:p>
            <a:pPr algn="ctr"/>
            <a:r>
              <a:rPr lang="de-DE" altLang="es-CO" sz="1600" dirty="0">
                <a:solidFill>
                  <a:srgbClr val="000066"/>
                </a:solidFill>
              </a:rPr>
              <a:t>SE</a:t>
            </a:r>
          </a:p>
        </p:txBody>
      </p:sp>
      <p:sp>
        <p:nvSpPr>
          <p:cNvPr id="649226" name="Text Box 10"/>
          <p:cNvSpPr txBox="1">
            <a:spLocks noChangeArrowheads="1"/>
          </p:cNvSpPr>
          <p:nvPr/>
        </p:nvSpPr>
        <p:spPr bwMode="auto">
          <a:xfrm>
            <a:off x="3649694" y="3056336"/>
            <a:ext cx="41229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de-DE" altLang="es-CO" sz="1600" dirty="0">
                <a:solidFill>
                  <a:srgbClr val="000066"/>
                </a:solidFill>
              </a:rPr>
              <a:t>CA</a:t>
            </a:r>
          </a:p>
          <a:p>
            <a:pPr algn="ctr"/>
            <a:r>
              <a:rPr lang="de-DE" altLang="es-CO" sz="1600" dirty="0">
                <a:solidFill>
                  <a:srgbClr val="000066"/>
                </a:solidFill>
              </a:rPr>
              <a:t>FR</a:t>
            </a:r>
          </a:p>
        </p:txBody>
      </p:sp>
      <p:sp>
        <p:nvSpPr>
          <p:cNvPr id="649227" name="Text Box 11"/>
          <p:cNvSpPr txBox="1">
            <a:spLocks noChangeArrowheads="1"/>
          </p:cNvSpPr>
          <p:nvPr/>
        </p:nvSpPr>
        <p:spPr bwMode="auto">
          <a:xfrm>
            <a:off x="243201" y="5081108"/>
            <a:ext cx="274320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Char char="•"/>
            </a:pPr>
            <a:r>
              <a:rPr lang="de-DE" altLang="es-CO" sz="1350" dirty="0">
                <a:solidFill>
                  <a:srgbClr val="000066"/>
                </a:solidFill>
              </a:rPr>
              <a:t> Physicians</a:t>
            </a:r>
          </a:p>
          <a:p>
            <a:pPr>
              <a:buFontTx/>
              <a:buChar char="•"/>
            </a:pPr>
            <a:r>
              <a:rPr lang="de-DE" altLang="es-CO" sz="1350" dirty="0">
                <a:solidFill>
                  <a:srgbClr val="000066"/>
                </a:solidFill>
              </a:rPr>
              <a:t> Health economists</a:t>
            </a:r>
          </a:p>
          <a:p>
            <a:pPr>
              <a:buFontTx/>
              <a:buChar char="•"/>
            </a:pPr>
            <a:r>
              <a:rPr lang="de-DE" altLang="es-CO" sz="1350" dirty="0">
                <a:solidFill>
                  <a:srgbClr val="000066"/>
                </a:solidFill>
              </a:rPr>
              <a:t> Pharmacists, clinical pharmacologists</a:t>
            </a:r>
          </a:p>
          <a:p>
            <a:pPr>
              <a:buFontTx/>
              <a:buChar char="•"/>
            </a:pPr>
            <a:r>
              <a:rPr lang="de-DE" altLang="es-CO" sz="1350" dirty="0">
                <a:solidFill>
                  <a:srgbClr val="000066"/>
                </a:solidFill>
              </a:rPr>
              <a:t> Epidemiologists</a:t>
            </a:r>
          </a:p>
          <a:p>
            <a:endParaRPr lang="de-DE" altLang="es-CO" sz="1350" dirty="0">
              <a:solidFill>
                <a:srgbClr val="000066"/>
              </a:solidFill>
            </a:endParaRPr>
          </a:p>
        </p:txBody>
      </p:sp>
      <p:sp>
        <p:nvSpPr>
          <p:cNvPr id="649230" name="Text Box 14"/>
          <p:cNvSpPr txBox="1">
            <a:spLocks noChangeArrowheads="1"/>
          </p:cNvSpPr>
          <p:nvPr/>
        </p:nvSpPr>
        <p:spPr bwMode="auto">
          <a:xfrm>
            <a:off x="243201" y="369577"/>
            <a:ext cx="8777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s-CO" sz="4800" b="1" dirty="0">
                <a:solidFill>
                  <a:srgbClr val="000000"/>
                </a:solidFill>
              </a:rPr>
              <a:t>The role of some HTA agencies</a:t>
            </a:r>
            <a:endParaRPr lang="en-US" altLang="es-CO" sz="4800" b="1" dirty="0"/>
          </a:p>
        </p:txBody>
      </p:sp>
      <p:sp>
        <p:nvSpPr>
          <p:cNvPr id="2" name="CuadroTexto 1"/>
          <p:cNvSpPr txBox="1"/>
          <p:nvPr/>
        </p:nvSpPr>
        <p:spPr>
          <a:xfrm>
            <a:off x="5320903" y="1450536"/>
            <a:ext cx="3699473" cy="4678204"/>
          </a:xfrm>
          <a:prstGeom prst="rect">
            <a:avLst/>
          </a:prstGeom>
          <a:noFill/>
        </p:spPr>
        <p:txBody>
          <a:bodyPr wrap="square" rtlCol="0">
            <a:spAutoFit/>
          </a:bodyPr>
          <a:lstStyle/>
          <a:p>
            <a:pPr marL="342900" lvl="1" indent="-342900" algn="just">
              <a:buFont typeface="Arial" panose="020B0604020202020204" pitchFamily="34" charset="0"/>
              <a:buChar char="•"/>
            </a:pPr>
            <a:r>
              <a:rPr lang="en-US" sz="2000" dirty="0"/>
              <a:t>Country-specific HTA organizations and processes vary according to setting, </a:t>
            </a:r>
          </a:p>
          <a:p>
            <a:pPr marL="0" lvl="1" algn="just"/>
            <a:endParaRPr lang="en-US" sz="2000" dirty="0"/>
          </a:p>
          <a:p>
            <a:pPr marL="342900" lvl="1" indent="-342900" algn="just">
              <a:buFont typeface="Arial" panose="020B0604020202020204" pitchFamily="34" charset="0"/>
              <a:buChar char="•"/>
            </a:pPr>
            <a:r>
              <a:rPr lang="en-US" sz="2000" dirty="0"/>
              <a:t>Key procedural principles (transparency, robust methods for combining costs and benefits, characterization of uncertainty and active engagement with stakeholders) </a:t>
            </a:r>
          </a:p>
          <a:p>
            <a:pPr marL="342900" lvl="1" indent="-342900" algn="just">
              <a:buFont typeface="Arial" panose="020B0604020202020204" pitchFamily="34" charset="0"/>
              <a:buChar char="•"/>
            </a:pPr>
            <a:endParaRPr lang="en-US" sz="2000" dirty="0"/>
          </a:p>
          <a:p>
            <a:pPr marL="0" lvl="1" algn="just"/>
            <a:r>
              <a:rPr lang="en-US" sz="2000" dirty="0"/>
              <a:t>(Drummond et al, 2008 and </a:t>
            </a:r>
            <a:r>
              <a:rPr lang="en-US" sz="2000" dirty="0" err="1"/>
              <a:t>Chalkidou</a:t>
            </a:r>
            <a:r>
              <a:rPr lang="en-US" sz="2000" dirty="0"/>
              <a:t> et al, 2009)</a:t>
            </a:r>
            <a:endParaRPr lang="en-US" sz="2400" dirty="0"/>
          </a:p>
          <a:p>
            <a:pPr algn="just"/>
            <a:endParaRPr lang="es-CO" dirty="0"/>
          </a:p>
        </p:txBody>
      </p:sp>
      <p:sp>
        <p:nvSpPr>
          <p:cNvPr id="13" name="Text Box 11"/>
          <p:cNvSpPr txBox="1">
            <a:spLocks noChangeArrowheads="1"/>
          </p:cNvSpPr>
          <p:nvPr/>
        </p:nvSpPr>
        <p:spPr bwMode="auto">
          <a:xfrm>
            <a:off x="2546768" y="5070545"/>
            <a:ext cx="274320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Char char="•"/>
            </a:pPr>
            <a:r>
              <a:rPr lang="de-DE" altLang="es-CO" sz="1350" dirty="0">
                <a:solidFill>
                  <a:srgbClr val="000066"/>
                </a:solidFill>
              </a:rPr>
              <a:t>Government/insurance fund representatives</a:t>
            </a:r>
          </a:p>
          <a:p>
            <a:pPr>
              <a:buFontTx/>
              <a:buChar char="•"/>
            </a:pPr>
            <a:r>
              <a:rPr lang="de-DE" altLang="es-CO" sz="1350" dirty="0">
                <a:solidFill>
                  <a:srgbClr val="000066"/>
                </a:solidFill>
              </a:rPr>
              <a:t> Consumers and public (AU, SE, Eng) </a:t>
            </a:r>
          </a:p>
          <a:p>
            <a:pPr>
              <a:buFontTx/>
              <a:buChar char="•"/>
            </a:pPr>
            <a:r>
              <a:rPr lang="de-DE" altLang="es-CO" sz="1350" dirty="0">
                <a:solidFill>
                  <a:srgbClr val="000066"/>
                </a:solidFill>
              </a:rPr>
              <a:t>Industry (Eng)</a:t>
            </a:r>
          </a:p>
          <a:p>
            <a:pPr>
              <a:buFontTx/>
              <a:buChar char="•"/>
            </a:pPr>
            <a:endParaRPr lang="de-DE" altLang="es-CO" sz="1350" dirty="0">
              <a:solidFill>
                <a:srgbClr val="000066"/>
              </a:solidFill>
            </a:endParaRPr>
          </a:p>
        </p:txBody>
      </p:sp>
    </p:spTree>
    <p:extLst>
      <p:ext uri="{BB962C8B-B14F-4D97-AF65-F5344CB8AC3E}">
        <p14:creationId xmlns:p14="http://schemas.microsoft.com/office/powerpoint/2010/main" val="35876589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49227"/>
                                        </p:tgtEl>
                                        <p:attrNameLst>
                                          <p:attrName>style.visibility</p:attrName>
                                        </p:attrNameLst>
                                      </p:cBhvr>
                                      <p:to>
                                        <p:strVal val="visible"/>
                                      </p:to>
                                    </p:set>
                                    <p:animEffect transition="in" filter="box(out)">
                                      <p:cBhvr>
                                        <p:cTn id="7" dur="500"/>
                                        <p:tgtEl>
                                          <p:spTgt spid="64922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ou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9227" grpId="0" autoUpdateAnimBg="0"/>
      <p:bldP spid="1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2"/>
          </p:nvPr>
        </p:nvSpPr>
        <p:spPr>
          <a:xfrm>
            <a:off x="533400" y="1455659"/>
            <a:ext cx="6096000" cy="4275856"/>
          </a:xfrm>
        </p:spPr>
        <p:txBody>
          <a:bodyPr>
            <a:normAutofit/>
          </a:bodyPr>
          <a:lstStyle/>
          <a:p>
            <a:pPr>
              <a:buClr>
                <a:schemeClr val="accent1"/>
              </a:buClr>
            </a:pPr>
            <a:r>
              <a:rPr lang="en-US" sz="2400" b="1" dirty="0">
                <a:solidFill>
                  <a:schemeClr val="tx1"/>
                </a:solidFill>
                <a:latin typeface="+mn-lt"/>
              </a:rPr>
              <a:t>3</a:t>
            </a:r>
            <a:r>
              <a:rPr lang="en-US" sz="2400" dirty="0">
                <a:solidFill>
                  <a:schemeClr val="tx1"/>
                </a:solidFill>
                <a:latin typeface="+mn-lt"/>
              </a:rPr>
              <a:t> </a:t>
            </a:r>
            <a:r>
              <a:rPr lang="en-US" sz="2400" b="1" dirty="0">
                <a:solidFill>
                  <a:schemeClr val="tx1"/>
                </a:solidFill>
                <a:latin typeface="+mn-lt"/>
              </a:rPr>
              <a:t>main motives</a:t>
            </a:r>
            <a:r>
              <a:rPr lang="en-US" sz="2400" dirty="0">
                <a:solidFill>
                  <a:schemeClr val="tx1"/>
                </a:solidFill>
                <a:latin typeface="+mn-lt"/>
              </a:rPr>
              <a:t>:</a:t>
            </a:r>
          </a:p>
          <a:p>
            <a:pPr lvl="1">
              <a:buClr>
                <a:schemeClr val="accent1"/>
              </a:buClr>
            </a:pPr>
            <a:r>
              <a:rPr lang="en-US" dirty="0"/>
              <a:t>Support decision-making</a:t>
            </a:r>
          </a:p>
          <a:p>
            <a:pPr lvl="1">
              <a:buClr>
                <a:schemeClr val="accent1"/>
              </a:buClr>
            </a:pPr>
            <a:r>
              <a:rPr lang="en-US" dirty="0"/>
              <a:t>Promote allocation efficiency </a:t>
            </a:r>
          </a:p>
          <a:p>
            <a:pPr lvl="1">
              <a:buClr>
                <a:schemeClr val="accent1"/>
              </a:buClr>
            </a:pPr>
            <a:r>
              <a:rPr lang="en-US" dirty="0"/>
              <a:t>Strengthen credibility/legitimacy/ accountability</a:t>
            </a:r>
          </a:p>
          <a:p>
            <a:pPr>
              <a:buClr>
                <a:schemeClr val="accent1"/>
              </a:buClr>
            </a:pPr>
            <a:r>
              <a:rPr lang="en-US" sz="2400" b="1" dirty="0">
                <a:solidFill>
                  <a:schemeClr val="tx1"/>
                </a:solidFill>
                <a:latin typeface="+mn-lt"/>
              </a:rPr>
              <a:t>HTA initiation:</a:t>
            </a:r>
          </a:p>
          <a:p>
            <a:pPr lvl="1">
              <a:buClr>
                <a:schemeClr val="accent1"/>
              </a:buClr>
            </a:pPr>
            <a:r>
              <a:rPr lang="en-US" i="1" dirty="0"/>
              <a:t>Top-down</a:t>
            </a:r>
            <a:r>
              <a:rPr lang="en-US" dirty="0"/>
              <a:t>: political interest</a:t>
            </a:r>
          </a:p>
          <a:p>
            <a:pPr lvl="1">
              <a:buClr>
                <a:schemeClr val="accent1"/>
              </a:buClr>
            </a:pPr>
            <a:r>
              <a:rPr lang="en-US" i="1" dirty="0"/>
              <a:t>Bottom-up</a:t>
            </a:r>
            <a:r>
              <a:rPr lang="en-US" dirty="0"/>
              <a:t>: academic/ research interest</a:t>
            </a:r>
          </a:p>
          <a:p>
            <a:pPr lvl="1">
              <a:buClr>
                <a:schemeClr val="accent1"/>
              </a:buClr>
            </a:pPr>
            <a:r>
              <a:rPr lang="en-US" dirty="0"/>
              <a:t>Converging</a:t>
            </a:r>
          </a:p>
          <a:p>
            <a:pPr>
              <a:buClr>
                <a:schemeClr val="accent1"/>
              </a:buClr>
            </a:pPr>
            <a:endParaRPr lang="en-US" sz="2400" dirty="0">
              <a:solidFill>
                <a:schemeClr val="tx1"/>
              </a:solidFill>
              <a:latin typeface="+mn-lt"/>
            </a:endParaRPr>
          </a:p>
        </p:txBody>
      </p:sp>
      <p:sp>
        <p:nvSpPr>
          <p:cNvPr id="4" name="1 Título"/>
          <p:cNvSpPr txBox="1">
            <a:spLocks/>
          </p:cNvSpPr>
          <p:nvPr/>
        </p:nvSpPr>
        <p:spPr>
          <a:xfrm>
            <a:off x="0" y="285728"/>
            <a:ext cx="9144000" cy="645424"/>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3200" b="1" dirty="0">
                <a:latin typeface="+mn-lt"/>
              </a:rPr>
              <a:t>Common motivators for the establishment of HTA</a:t>
            </a:r>
            <a:endParaRPr lang="es-CO" sz="3200" b="1" dirty="0">
              <a:latin typeface="+mn-lt"/>
            </a:endParaRPr>
          </a:p>
        </p:txBody>
      </p:sp>
      <p:sp>
        <p:nvSpPr>
          <p:cNvPr id="5" name="CuadroTexto 4"/>
          <p:cNvSpPr txBox="1"/>
          <p:nvPr/>
        </p:nvSpPr>
        <p:spPr>
          <a:xfrm>
            <a:off x="6354198" y="5715000"/>
            <a:ext cx="2104002" cy="369332"/>
          </a:xfrm>
          <a:prstGeom prst="rect">
            <a:avLst/>
          </a:prstGeom>
          <a:noFill/>
        </p:spPr>
        <p:txBody>
          <a:bodyPr wrap="square" rtlCol="0">
            <a:spAutoFit/>
          </a:bodyPr>
          <a:lstStyle/>
          <a:p>
            <a:r>
              <a:rPr lang="es-CO" dirty="0"/>
              <a:t>Rajan et al. 2011</a:t>
            </a:r>
          </a:p>
        </p:txBody>
      </p:sp>
    </p:spTree>
    <p:extLst>
      <p:ext uri="{BB962C8B-B14F-4D97-AF65-F5344CB8AC3E}">
        <p14:creationId xmlns:p14="http://schemas.microsoft.com/office/powerpoint/2010/main" val="14736883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96A8C67-B9EF-4EB6-9B06-D1F8B79AF090}" type="slidenum">
              <a:rPr lang="en-US" smtClean="0">
                <a:solidFill>
                  <a:prstClr val="white"/>
                </a:solidFill>
              </a:rPr>
              <a:pPr/>
              <a:t>15</a:t>
            </a:fld>
            <a:endParaRPr lang="en-US">
              <a:solidFill>
                <a:prstClr val="white"/>
              </a:solidFill>
            </a:endParaRPr>
          </a:p>
        </p:txBody>
      </p:sp>
      <p:sp>
        <p:nvSpPr>
          <p:cNvPr id="5" name="1 Título"/>
          <p:cNvSpPr txBox="1">
            <a:spLocks/>
          </p:cNvSpPr>
          <p:nvPr/>
        </p:nvSpPr>
        <p:spPr>
          <a:xfrm>
            <a:off x="-76200" y="214290"/>
            <a:ext cx="9067800" cy="1290848"/>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3200" b="1" dirty="0" smtClean="0">
                <a:latin typeface="+mn-lt"/>
              </a:rPr>
              <a:t>“</a:t>
            </a:r>
            <a:r>
              <a:rPr lang="en-US" sz="3200" b="1" dirty="0">
                <a:latin typeface="+mn-lt"/>
              </a:rPr>
              <a:t>D</a:t>
            </a:r>
            <a:r>
              <a:rPr lang="en-US" sz="3200" b="1" dirty="0" smtClean="0">
                <a:latin typeface="+mn-lt"/>
              </a:rPr>
              <a:t>rivers</a:t>
            </a:r>
            <a:r>
              <a:rPr lang="en-US" sz="3200" b="1" dirty="0">
                <a:latin typeface="+mn-lt"/>
              </a:rPr>
              <a:t>” for HTA establishment</a:t>
            </a:r>
          </a:p>
        </p:txBody>
      </p:sp>
      <p:pic>
        <p:nvPicPr>
          <p:cNvPr id="6" name="Imagen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900" y="1295400"/>
            <a:ext cx="6705600" cy="465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2 Marcador de texto"/>
          <p:cNvSpPr>
            <a:spLocks noGrp="1"/>
          </p:cNvSpPr>
          <p:nvPr>
            <p:ph type="body" sz="quarter" idx="10"/>
          </p:nvPr>
        </p:nvSpPr>
        <p:spPr>
          <a:xfrm rot="5400000">
            <a:off x="5568512" y="2934993"/>
            <a:ext cx="5573486" cy="1133053"/>
          </a:xfrm>
        </p:spPr>
        <p:txBody>
          <a:bodyPr>
            <a:normAutofit/>
          </a:bodyPr>
          <a:lstStyle/>
          <a:p>
            <a:pPr algn="l"/>
            <a:r>
              <a:rPr lang="en-US" sz="1800" dirty="0">
                <a:solidFill>
                  <a:schemeClr val="accent1"/>
                </a:solidFill>
              </a:rPr>
              <a:t>The concept of “drivers” for the future development and use of HTA in Colombia</a:t>
            </a:r>
          </a:p>
          <a:p>
            <a:pPr algn="l"/>
            <a:endParaRPr lang="es-CO" sz="1800" dirty="0">
              <a:solidFill>
                <a:schemeClr val="accent1"/>
              </a:solidFill>
            </a:endParaRPr>
          </a:p>
        </p:txBody>
      </p:sp>
      <p:sp>
        <p:nvSpPr>
          <p:cNvPr id="8" name="TextBox 22"/>
          <p:cNvSpPr txBox="1"/>
          <p:nvPr/>
        </p:nvSpPr>
        <p:spPr>
          <a:xfrm>
            <a:off x="0" y="5826597"/>
            <a:ext cx="3477392" cy="461665"/>
          </a:xfrm>
          <a:prstGeom prst="rect">
            <a:avLst/>
          </a:prstGeom>
          <a:noFill/>
        </p:spPr>
        <p:txBody>
          <a:bodyPr wrap="square" rtlCol="0">
            <a:spAutoFit/>
          </a:bodyPr>
          <a:lstStyle/>
          <a:p>
            <a:r>
              <a:rPr lang="en-US" sz="1200" dirty="0"/>
              <a:t>Source Castro HE, 2013. Assessing the feasibility to conduct and use HTA in Colombia- WiP . </a:t>
            </a:r>
          </a:p>
        </p:txBody>
      </p:sp>
    </p:spTree>
    <p:extLst>
      <p:ext uri="{BB962C8B-B14F-4D97-AF65-F5344CB8AC3E}">
        <p14:creationId xmlns:p14="http://schemas.microsoft.com/office/powerpoint/2010/main" val="1511758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96A8C67-B9EF-4EB6-9B06-D1F8B79AF090}" type="slidenum">
              <a:rPr lang="en-US" smtClean="0">
                <a:solidFill>
                  <a:prstClr val="white"/>
                </a:solidFill>
              </a:rPr>
              <a:pPr/>
              <a:t>16</a:t>
            </a:fld>
            <a:endParaRPr lang="en-US">
              <a:solidFill>
                <a:prstClr val="white"/>
              </a:solidFill>
            </a:endParaRPr>
          </a:p>
        </p:txBody>
      </p:sp>
      <p:sp>
        <p:nvSpPr>
          <p:cNvPr id="5" name="Marcador de contenido 2"/>
          <p:cNvSpPr txBox="1">
            <a:spLocks/>
          </p:cNvSpPr>
          <p:nvPr/>
        </p:nvSpPr>
        <p:spPr>
          <a:xfrm>
            <a:off x="2133600" y="1159591"/>
            <a:ext cx="6781800" cy="4349561"/>
          </a:xfrm>
          <a:prstGeom prst="rect">
            <a:avLst/>
          </a:prstGeom>
        </p:spPr>
        <p:txBody>
          <a:bodyPr>
            <a:noAutofit/>
          </a:bodyPr>
          <a:lstStyle>
            <a:lvl1pPr marL="257175" indent="-257175"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1pPr>
            <a:lvl2pPr marL="557213" indent="-214313"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2pPr>
            <a:lvl3pPr marL="8572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3pPr>
            <a:lvl4pPr marL="12001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4pPr>
            <a:lvl5pPr marL="15430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Clr>
                <a:schemeClr val="accent1"/>
              </a:buClr>
              <a:buFont typeface="Wingdings" panose="05000000000000000000" pitchFamily="2" charset="2"/>
              <a:buChar char="Ø"/>
            </a:pPr>
            <a:r>
              <a:rPr lang="en-US" sz="1800" dirty="0">
                <a:solidFill>
                  <a:srgbClr val="343434"/>
                </a:solidFill>
                <a:latin typeface="+mj-lt"/>
              </a:rPr>
              <a:t>1993 HSR (Law 100), statutory health </a:t>
            </a:r>
            <a:r>
              <a:rPr lang="en-US" sz="1800" dirty="0" smtClean="0">
                <a:solidFill>
                  <a:srgbClr val="343434"/>
                </a:solidFill>
                <a:latin typeface="+mj-lt"/>
              </a:rPr>
              <a:t>insurance (SHI)</a:t>
            </a:r>
            <a:endParaRPr lang="en-US" sz="1800" dirty="0">
              <a:solidFill>
                <a:srgbClr val="343434"/>
              </a:solidFill>
              <a:latin typeface="+mj-lt"/>
            </a:endParaRPr>
          </a:p>
          <a:p>
            <a:pPr>
              <a:buClr>
                <a:schemeClr val="accent1"/>
              </a:buClr>
              <a:buFont typeface="Wingdings" panose="05000000000000000000" pitchFamily="2" charset="2"/>
              <a:buChar char="Ø"/>
            </a:pPr>
            <a:r>
              <a:rPr lang="en-US" sz="1800" dirty="0">
                <a:solidFill>
                  <a:srgbClr val="343434"/>
                </a:solidFill>
                <a:latin typeface="+mj-lt"/>
              </a:rPr>
              <a:t>At first very explicit, inequitable and outdated list of benefits for C &amp; S regimes</a:t>
            </a:r>
          </a:p>
          <a:p>
            <a:pPr>
              <a:buClr>
                <a:schemeClr val="accent1"/>
              </a:buClr>
              <a:buFont typeface="Wingdings" panose="05000000000000000000" pitchFamily="2" charset="2"/>
              <a:buChar char="Ø"/>
            </a:pPr>
            <a:r>
              <a:rPr lang="en-US" sz="1800" dirty="0" smtClean="0">
                <a:solidFill>
                  <a:srgbClr val="343434"/>
                </a:solidFill>
                <a:latin typeface="+mj-lt"/>
              </a:rPr>
              <a:t>THE </a:t>
            </a:r>
            <a:r>
              <a:rPr lang="en-US" sz="1800" dirty="0">
                <a:solidFill>
                  <a:srgbClr val="343434"/>
                </a:solidFill>
                <a:latin typeface="+mj-lt"/>
              </a:rPr>
              <a:t>6.5- 7.4% GDP </a:t>
            </a:r>
          </a:p>
          <a:p>
            <a:pPr>
              <a:buClr>
                <a:schemeClr val="accent1"/>
              </a:buClr>
              <a:buFont typeface="Wingdings" panose="05000000000000000000" pitchFamily="2" charset="2"/>
              <a:buChar char="Ø"/>
            </a:pPr>
            <a:r>
              <a:rPr lang="en-US" sz="1800" dirty="0">
                <a:solidFill>
                  <a:srgbClr val="343434"/>
                </a:solidFill>
                <a:latin typeface="+mj-lt"/>
              </a:rPr>
              <a:t>BP challenged by patients with exceptional requests and judiciary claims (</a:t>
            </a:r>
            <a:r>
              <a:rPr lang="en-US" sz="1800" i="1" dirty="0" err="1">
                <a:solidFill>
                  <a:srgbClr val="343434"/>
                </a:solidFill>
                <a:latin typeface="+mj-lt"/>
              </a:rPr>
              <a:t>tutelas</a:t>
            </a:r>
            <a:r>
              <a:rPr lang="en-US" sz="1800" dirty="0">
                <a:solidFill>
                  <a:srgbClr val="343434"/>
                </a:solidFill>
                <a:latin typeface="+mj-lt"/>
              </a:rPr>
              <a:t>). </a:t>
            </a:r>
          </a:p>
          <a:p>
            <a:pPr>
              <a:buClr>
                <a:schemeClr val="accent1"/>
              </a:buClr>
              <a:buFont typeface="Wingdings" panose="05000000000000000000" pitchFamily="2" charset="2"/>
              <a:buChar char="Ø"/>
            </a:pPr>
            <a:r>
              <a:rPr lang="en-US" sz="1800" dirty="0">
                <a:solidFill>
                  <a:srgbClr val="343434"/>
                </a:solidFill>
                <a:latin typeface="+mj-lt"/>
              </a:rPr>
              <a:t>Every 5 minutes there is a </a:t>
            </a:r>
            <a:r>
              <a:rPr lang="en-US" sz="1800" i="1" dirty="0" err="1">
                <a:solidFill>
                  <a:srgbClr val="343434"/>
                </a:solidFill>
                <a:latin typeface="+mj-lt"/>
              </a:rPr>
              <a:t>tutela</a:t>
            </a:r>
            <a:r>
              <a:rPr lang="en-US" sz="1800" i="1" dirty="0">
                <a:solidFill>
                  <a:srgbClr val="343434"/>
                </a:solidFill>
                <a:latin typeface="+mj-lt"/>
              </a:rPr>
              <a:t> </a:t>
            </a:r>
            <a:r>
              <a:rPr lang="en-US" sz="1800" dirty="0">
                <a:solidFill>
                  <a:srgbClr val="343434"/>
                </a:solidFill>
                <a:latin typeface="+mj-lt"/>
              </a:rPr>
              <a:t>request (&gt;120 K per annum)</a:t>
            </a:r>
          </a:p>
          <a:p>
            <a:pPr>
              <a:buClr>
                <a:schemeClr val="accent1"/>
              </a:buClr>
              <a:buFont typeface="Wingdings" panose="05000000000000000000" pitchFamily="2" charset="2"/>
              <a:buChar char="Ø"/>
            </a:pPr>
            <a:r>
              <a:rPr lang="en-US" sz="1800" dirty="0">
                <a:solidFill>
                  <a:srgbClr val="343434"/>
                </a:solidFill>
                <a:latin typeface="+mj-lt"/>
              </a:rPr>
              <a:t>BP forced to cover (</a:t>
            </a:r>
            <a:r>
              <a:rPr lang="en-US" sz="1800" dirty="0">
                <a:solidFill>
                  <a:srgbClr val="F26831"/>
                </a:solidFill>
                <a:latin typeface="+mj-lt"/>
              </a:rPr>
              <a:t>prescribed</a:t>
            </a:r>
            <a:r>
              <a:rPr lang="en-US" sz="1800" dirty="0">
                <a:solidFill>
                  <a:srgbClr val="343434"/>
                </a:solidFill>
                <a:latin typeface="+mj-lt"/>
              </a:rPr>
              <a:t>) services not initially budgeted </a:t>
            </a:r>
            <a:r>
              <a:rPr lang="en-US" sz="1800" dirty="0" smtClean="0">
                <a:solidFill>
                  <a:srgbClr val="343434"/>
                </a:solidFill>
                <a:latin typeface="+mj-lt"/>
              </a:rPr>
              <a:t>for</a:t>
            </a:r>
          </a:p>
          <a:p>
            <a:pPr>
              <a:buClr>
                <a:schemeClr val="accent1"/>
              </a:buClr>
              <a:buFont typeface="Wingdings" panose="05000000000000000000" pitchFamily="2" charset="2"/>
              <a:buChar char="Ø"/>
            </a:pPr>
            <a:r>
              <a:rPr lang="en-US" sz="1800" dirty="0" smtClean="0">
                <a:solidFill>
                  <a:srgbClr val="343434"/>
                </a:solidFill>
                <a:latin typeface="+mj-lt"/>
              </a:rPr>
              <a:t>HTA agency (IETS) was created in 2012</a:t>
            </a:r>
          </a:p>
          <a:p>
            <a:pPr>
              <a:buClr>
                <a:schemeClr val="accent1"/>
              </a:buClr>
              <a:buFont typeface="Wingdings" panose="05000000000000000000" pitchFamily="2" charset="2"/>
              <a:buChar char="Ø"/>
            </a:pPr>
            <a:r>
              <a:rPr lang="en-US" sz="1800" dirty="0" smtClean="0">
                <a:solidFill>
                  <a:srgbClr val="343434"/>
                </a:solidFill>
                <a:latin typeface="+mj-lt"/>
              </a:rPr>
              <a:t>HS </a:t>
            </a:r>
            <a:r>
              <a:rPr lang="en-US" sz="1800" dirty="0">
                <a:solidFill>
                  <a:srgbClr val="343434"/>
                </a:solidFill>
                <a:latin typeface="+mj-lt"/>
              </a:rPr>
              <a:t>covers nearly 98% of the country´s population and BPs (POS) is being more systematically updated </a:t>
            </a:r>
          </a:p>
          <a:p>
            <a:pPr>
              <a:buClr>
                <a:schemeClr val="accent1"/>
              </a:buClr>
              <a:buFont typeface="Wingdings" panose="05000000000000000000" pitchFamily="2" charset="2"/>
              <a:buChar char="Ø"/>
            </a:pPr>
            <a:r>
              <a:rPr lang="en-US" sz="1800" dirty="0">
                <a:solidFill>
                  <a:srgbClr val="343434"/>
                </a:solidFill>
                <a:latin typeface="+mj-lt"/>
              </a:rPr>
              <a:t>Health system´s financial crisis (2009 2 COL$ 2B, 2015 COL $5B… 2017 COL$7B…2018 COL$10?)</a:t>
            </a:r>
          </a:p>
          <a:p>
            <a:pPr>
              <a:buClr>
                <a:schemeClr val="accent1"/>
              </a:buClr>
              <a:buFont typeface="Wingdings" panose="05000000000000000000" pitchFamily="2" charset="2"/>
              <a:buChar char="Ø"/>
            </a:pPr>
            <a:endParaRPr lang="en-US" sz="1800" dirty="0">
              <a:solidFill>
                <a:srgbClr val="343434"/>
              </a:solidFill>
              <a:latin typeface="+mj-lt"/>
            </a:endParaRPr>
          </a:p>
          <a:p>
            <a:pPr>
              <a:buClr>
                <a:schemeClr val="accent1"/>
              </a:buClr>
              <a:buFont typeface="Wingdings" panose="05000000000000000000" pitchFamily="2" charset="2"/>
              <a:buChar char="Ø"/>
            </a:pPr>
            <a:endParaRPr lang="en-US" sz="1800" dirty="0">
              <a:solidFill>
                <a:srgbClr val="343434"/>
              </a:solidFill>
              <a:latin typeface="+mj-lt"/>
            </a:endParaRPr>
          </a:p>
          <a:p>
            <a:pPr>
              <a:buClr>
                <a:schemeClr val="accent1"/>
              </a:buClr>
              <a:buFont typeface="Wingdings" panose="05000000000000000000" pitchFamily="2" charset="2"/>
              <a:buChar char="Ø"/>
            </a:pPr>
            <a:endParaRPr lang="es-CO" sz="1800" dirty="0">
              <a:solidFill>
                <a:srgbClr val="343434"/>
              </a:solidFill>
              <a:latin typeface="+mj-lt"/>
            </a:endParaRPr>
          </a:p>
        </p:txBody>
      </p:sp>
      <p:sp>
        <p:nvSpPr>
          <p:cNvPr id="6" name="Marcador de contenido 3"/>
          <p:cNvSpPr txBox="1">
            <a:spLocks/>
          </p:cNvSpPr>
          <p:nvPr/>
        </p:nvSpPr>
        <p:spPr>
          <a:xfrm>
            <a:off x="2188464" y="5572174"/>
            <a:ext cx="6553200" cy="764405"/>
          </a:xfrm>
          <a:prstGeom prst="rect">
            <a:avLst/>
          </a:prstGeom>
        </p:spPr>
        <p:txBody>
          <a:bodyPr>
            <a:normAutofit/>
          </a:bodyPr>
          <a:lstStyle>
            <a:lvl1pPr marL="257175" indent="-257175"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1pPr>
            <a:lvl2pPr marL="557213" indent="-214313"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2pPr>
            <a:lvl3pPr marL="8572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3pPr>
            <a:lvl4pPr marL="12001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4pPr>
            <a:lvl5pPr marL="1543050" indent="-171450" algn="l" defTabSz="685800" rtl="0" eaLnBrk="1" latinLnBrk="0" hangingPunct="1">
              <a:spcBef>
                <a:spcPct val="20000"/>
              </a:spcBef>
              <a:buFont typeface="Arial" pitchFamily="34" charset="0"/>
              <a:buChar char="»"/>
              <a:defRPr sz="105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US" sz="1800" b="1" dirty="0">
                <a:solidFill>
                  <a:srgbClr val="F26831"/>
                </a:solidFill>
              </a:rPr>
              <a:t>50 Million inhabitants. UMIC- GDP pc (PPP) USD $15,055 (IMF, 2018)</a:t>
            </a:r>
          </a:p>
          <a:p>
            <a:endParaRPr lang="en-US" sz="1800" b="1" dirty="0">
              <a:solidFill>
                <a:srgbClr val="F26831"/>
              </a:solidFill>
            </a:endParaRPr>
          </a:p>
        </p:txBody>
      </p:sp>
      <p:pic>
        <p:nvPicPr>
          <p:cNvPr id="7" name="Picture 2" descr="http://t2.gstatic.com/images?q=tbn:ANd9GcR2dPyYj0cgjQLxUPv01Fv7xgAArv9LHWcRtrPRlSX3Fcr2IZF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2" y="3334372"/>
            <a:ext cx="1852504" cy="15207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colombian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362"/>
            <a:ext cx="1852502" cy="15789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t0.gstatic.com/images?q=tbn:ANd9GcR_YIARZL3PYPrdF6QAukm18JyP3m9BaOy8iltOrPPGEa71Pl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906092"/>
            <a:ext cx="1852504" cy="1450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http://t3.gstatic.com/images?q=tbn:ANd9GcTxTKEG9XKw9vC01U182i7H9iHw-6QRCQx5uXzaMKTqMjTOztUI2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91382"/>
            <a:ext cx="1852504" cy="154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2695979" y="304800"/>
            <a:ext cx="5272021" cy="646331"/>
          </a:xfrm>
          <a:prstGeom prst="rect">
            <a:avLst/>
          </a:prstGeom>
        </p:spPr>
        <p:txBody>
          <a:bodyPr wrap="none">
            <a:spAutoFit/>
          </a:bodyPr>
          <a:lstStyle/>
          <a:p>
            <a:pPr>
              <a:spcAft>
                <a:spcPts val="600"/>
              </a:spcAft>
              <a:buClr>
                <a:schemeClr val="accent1"/>
              </a:buClr>
            </a:pPr>
            <a:r>
              <a:rPr lang="en-US" sz="3600" b="1" dirty="0"/>
              <a:t>HTA in action in a LMIC </a:t>
            </a:r>
          </a:p>
        </p:txBody>
      </p:sp>
    </p:spTree>
    <p:extLst>
      <p:ext uri="{BB962C8B-B14F-4D97-AF65-F5344CB8AC3E}">
        <p14:creationId xmlns:p14="http://schemas.microsoft.com/office/powerpoint/2010/main" val="2770377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49858" y="4495865"/>
            <a:ext cx="8715690" cy="1780848"/>
            <a:chOff x="349858" y="4495865"/>
            <a:chExt cx="8715690" cy="1780848"/>
          </a:xfrm>
        </p:grpSpPr>
        <p:sp>
          <p:nvSpPr>
            <p:cNvPr id="55" name="Right Arrow 19"/>
            <p:cNvSpPr/>
            <p:nvPr/>
          </p:nvSpPr>
          <p:spPr>
            <a:xfrm>
              <a:off x="2804242" y="4522456"/>
              <a:ext cx="2644499" cy="352472"/>
            </a:xfrm>
            <a:prstGeom prst="rightArrow">
              <a:avLst/>
            </a:prstGeom>
            <a:solidFill>
              <a:schemeClr val="bg1">
                <a:lumMod val="65000"/>
              </a:schemeClr>
            </a:solidFill>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n-US" sz="1100" dirty="0">
                  <a:latin typeface="Segoe UI Semibold" pitchFamily="34" charset="0"/>
                </a:rPr>
                <a:t>IETS</a:t>
              </a:r>
            </a:p>
          </p:txBody>
        </p:sp>
        <p:sp>
          <p:nvSpPr>
            <p:cNvPr id="56" name="Right Arrow 32"/>
            <p:cNvSpPr/>
            <p:nvPr/>
          </p:nvSpPr>
          <p:spPr>
            <a:xfrm>
              <a:off x="1727475" y="5179531"/>
              <a:ext cx="6064433" cy="436798"/>
            </a:xfrm>
            <a:prstGeom prst="rightArrow">
              <a:avLst/>
            </a:prstGeom>
            <a:solidFill>
              <a:srgbClr val="EC9C66"/>
            </a:solidFill>
            <a:ln>
              <a:solidFill>
                <a:srgbClr val="EC9C6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1100" b="1" dirty="0">
                  <a:latin typeface="Segoe UI Semibold" pitchFamily="34" charset="0"/>
                </a:rPr>
                <a:t>NICE</a:t>
              </a:r>
            </a:p>
          </p:txBody>
        </p:sp>
        <p:sp>
          <p:nvSpPr>
            <p:cNvPr id="57" name="Right Arrow 26"/>
            <p:cNvSpPr/>
            <p:nvPr/>
          </p:nvSpPr>
          <p:spPr>
            <a:xfrm>
              <a:off x="1737448" y="5878917"/>
              <a:ext cx="2508433" cy="378728"/>
            </a:xfrm>
            <a:prstGeom prst="rightArrow">
              <a:avLst/>
            </a:prstGeom>
            <a:solidFill>
              <a:schemeClr val="bg1">
                <a:lumMod val="65000"/>
              </a:schemeClr>
            </a:solidFill>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n-US" sz="1100" dirty="0">
                  <a:latin typeface="Segoe UI Semibold" pitchFamily="34" charset="0"/>
                </a:rPr>
                <a:t>IQWiG </a:t>
              </a:r>
            </a:p>
          </p:txBody>
        </p:sp>
        <p:sp>
          <p:nvSpPr>
            <p:cNvPr id="58" name="Right Arrow 20"/>
            <p:cNvSpPr/>
            <p:nvPr/>
          </p:nvSpPr>
          <p:spPr>
            <a:xfrm>
              <a:off x="5448743" y="4507994"/>
              <a:ext cx="2343168" cy="366934"/>
            </a:xfrm>
            <a:prstGeom prst="rightArrow">
              <a:avLst/>
            </a:prstGeom>
            <a:solidFill>
              <a:schemeClr val="accent6">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r>
                <a:rPr lang="en-US" sz="1100" dirty="0">
                  <a:latin typeface="Segoe UI Semibold" pitchFamily="34" charset="0"/>
                </a:rPr>
                <a:t>MoHSP</a:t>
              </a:r>
            </a:p>
          </p:txBody>
        </p:sp>
        <p:sp>
          <p:nvSpPr>
            <p:cNvPr id="59" name="Right Arrow 29"/>
            <p:cNvSpPr/>
            <p:nvPr/>
          </p:nvSpPr>
          <p:spPr>
            <a:xfrm>
              <a:off x="4245882" y="5859848"/>
              <a:ext cx="3546026" cy="416865"/>
            </a:xfrm>
            <a:prstGeom prst="rightArrow">
              <a:avLst/>
            </a:prstGeom>
            <a:solidFill>
              <a:schemeClr val="accent6">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r>
                <a:rPr lang="en-US" sz="1100" dirty="0">
                  <a:latin typeface="Segoe UI Semibold" pitchFamily="34" charset="0"/>
                </a:rPr>
                <a:t>G-BA</a:t>
              </a:r>
            </a:p>
          </p:txBody>
        </p:sp>
        <p:sp>
          <p:nvSpPr>
            <p:cNvPr id="60" name="32 CuadroTexto"/>
            <p:cNvSpPr txBox="1">
              <a:spLocks noChangeArrowheads="1"/>
            </p:cNvSpPr>
            <p:nvPr/>
          </p:nvSpPr>
          <p:spPr bwMode="auto">
            <a:xfrm>
              <a:off x="7990368" y="4537173"/>
              <a:ext cx="10751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r>
                <a:rPr lang="es-CO" sz="1400" b="1" dirty="0">
                  <a:latin typeface="Segoe UI Semibold" pitchFamily="34" charset="0"/>
                </a:rPr>
                <a:t>Colombia</a:t>
              </a:r>
            </a:p>
          </p:txBody>
        </p:sp>
        <p:sp>
          <p:nvSpPr>
            <p:cNvPr id="61" name="33 CuadroTexto"/>
            <p:cNvSpPr txBox="1">
              <a:spLocks noChangeArrowheads="1"/>
            </p:cNvSpPr>
            <p:nvPr/>
          </p:nvSpPr>
          <p:spPr bwMode="auto">
            <a:xfrm>
              <a:off x="8033586" y="5211945"/>
              <a:ext cx="8947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r>
                <a:rPr lang="en-US" sz="1400" b="1" dirty="0">
                  <a:latin typeface="Segoe UI Semibold" pitchFamily="34" charset="0"/>
                </a:rPr>
                <a:t>England</a:t>
              </a:r>
            </a:p>
          </p:txBody>
        </p:sp>
        <p:sp>
          <p:nvSpPr>
            <p:cNvPr id="62" name="34 CuadroTexto"/>
            <p:cNvSpPr txBox="1">
              <a:spLocks noChangeArrowheads="1"/>
            </p:cNvSpPr>
            <p:nvPr/>
          </p:nvSpPr>
          <p:spPr bwMode="auto">
            <a:xfrm>
              <a:off x="8068223" y="5924623"/>
              <a:ext cx="9421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r>
                <a:rPr lang="en-US" sz="1400" b="1" dirty="0">
                  <a:latin typeface="Segoe UI Semibold" pitchFamily="34" charset="0"/>
                </a:rPr>
                <a:t>Germany</a:t>
              </a:r>
            </a:p>
          </p:txBody>
        </p:sp>
        <p:sp>
          <p:nvSpPr>
            <p:cNvPr id="63" name="Right Arrow 44"/>
            <p:cNvSpPr/>
            <p:nvPr/>
          </p:nvSpPr>
          <p:spPr>
            <a:xfrm>
              <a:off x="349858" y="5208173"/>
              <a:ext cx="1377618" cy="408156"/>
            </a:xfrm>
            <a:prstGeom prst="rightArrow">
              <a:avLst/>
            </a:prstGeom>
            <a:solidFill>
              <a:srgbClr val="0070C0"/>
            </a:solidFill>
            <a:ln>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s-ES" sz="1100" b="1" dirty="0">
                  <a:solidFill>
                    <a:schemeClr val="bg1"/>
                  </a:solidFill>
                  <a:latin typeface="Segoe UI Semibold" pitchFamily="34" charset="0"/>
                </a:rPr>
                <a:t>MHRA EMA</a:t>
              </a:r>
            </a:p>
          </p:txBody>
        </p:sp>
        <p:sp>
          <p:nvSpPr>
            <p:cNvPr id="64" name="Right Arrow 44"/>
            <p:cNvSpPr/>
            <p:nvPr/>
          </p:nvSpPr>
          <p:spPr>
            <a:xfrm>
              <a:off x="349858" y="4495865"/>
              <a:ext cx="1377619" cy="379063"/>
            </a:xfrm>
            <a:prstGeom prst="rightArrow">
              <a:avLst/>
            </a:prstGeom>
            <a:solidFill>
              <a:srgbClr val="0070C0"/>
            </a:solidFill>
            <a:ln>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s-ES" sz="1100" b="1" dirty="0">
                  <a:solidFill>
                    <a:schemeClr val="bg1"/>
                  </a:solidFill>
                  <a:latin typeface="Segoe UI Semibold" pitchFamily="34" charset="0"/>
                </a:rPr>
                <a:t>INVIMA</a:t>
              </a:r>
            </a:p>
          </p:txBody>
        </p:sp>
        <p:sp>
          <p:nvSpPr>
            <p:cNvPr id="65" name="Right Arrow 44"/>
            <p:cNvSpPr/>
            <p:nvPr/>
          </p:nvSpPr>
          <p:spPr>
            <a:xfrm>
              <a:off x="349858" y="5834037"/>
              <a:ext cx="1377618" cy="407131"/>
            </a:xfrm>
            <a:prstGeom prst="rightArrow">
              <a:avLst/>
            </a:prstGeom>
            <a:solidFill>
              <a:srgbClr val="0070C0"/>
            </a:solidFill>
            <a:ln>
              <a:solidFill>
                <a:srgbClr val="0070C0"/>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GB" sz="1100" b="1" dirty="0">
                  <a:solidFill>
                    <a:schemeClr val="bg1"/>
                  </a:solidFill>
                  <a:latin typeface="Segoe UI Semibold" pitchFamily="34" charset="0"/>
                </a:rPr>
                <a:t>BfArM </a:t>
              </a:r>
              <a:r>
                <a:rPr lang="es-ES" sz="1100" b="1" dirty="0">
                  <a:solidFill>
                    <a:schemeClr val="bg1"/>
                  </a:solidFill>
                  <a:latin typeface="Segoe UI Semibold" pitchFamily="34" charset="0"/>
                </a:rPr>
                <a:t>EMA</a:t>
              </a:r>
            </a:p>
          </p:txBody>
        </p:sp>
        <p:sp>
          <p:nvSpPr>
            <p:cNvPr id="66" name="Right Arrow 20"/>
            <p:cNvSpPr/>
            <p:nvPr/>
          </p:nvSpPr>
          <p:spPr>
            <a:xfrm>
              <a:off x="1761400" y="4522456"/>
              <a:ext cx="1042843" cy="357688"/>
            </a:xfrm>
            <a:prstGeom prst="rightArrow">
              <a:avLst/>
            </a:prstGeom>
            <a:solidFill>
              <a:schemeClr val="accent6">
                <a:lumMod val="20000"/>
                <a:lumOff val="80000"/>
              </a:schemeClr>
            </a:solidFill>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r>
                <a:rPr lang="en-US" sz="1100" dirty="0">
                  <a:latin typeface="Segoe UI Semibold" pitchFamily="34" charset="0"/>
                </a:rPr>
                <a:t>MoHSP</a:t>
              </a:r>
            </a:p>
          </p:txBody>
        </p:sp>
      </p:grpSp>
      <p:sp>
        <p:nvSpPr>
          <p:cNvPr id="32" name="Marcador de texto 18"/>
          <p:cNvSpPr>
            <a:spLocks noGrp="1"/>
          </p:cNvSpPr>
          <p:nvPr>
            <p:ph type="body" sz="quarter" idx="11"/>
          </p:nvPr>
        </p:nvSpPr>
        <p:spPr>
          <a:xfrm>
            <a:off x="42568" y="378160"/>
            <a:ext cx="8544691" cy="358775"/>
          </a:xfrm>
        </p:spPr>
        <p:txBody>
          <a:bodyPr>
            <a:noAutofit/>
          </a:bodyPr>
          <a:lstStyle/>
          <a:p>
            <a:r>
              <a:rPr lang="en-US" sz="3600" b="1" dirty="0">
                <a:latin typeface="+mn-lt"/>
              </a:rPr>
              <a:t>Priority setting as process or a sub- system</a:t>
            </a:r>
          </a:p>
          <a:p>
            <a:endParaRPr lang="es-CO" sz="3600" b="1" dirty="0">
              <a:latin typeface="+mn-lt"/>
            </a:endParaRPr>
          </a:p>
        </p:txBody>
      </p:sp>
      <p:grpSp>
        <p:nvGrpSpPr>
          <p:cNvPr id="34" name="Group 2"/>
          <p:cNvGrpSpPr>
            <a:grpSpLocks/>
          </p:cNvGrpSpPr>
          <p:nvPr/>
        </p:nvGrpSpPr>
        <p:grpSpPr bwMode="auto">
          <a:xfrm>
            <a:off x="152401" y="1828800"/>
            <a:ext cx="8913148" cy="2359060"/>
            <a:chOff x="-51798" y="2709438"/>
            <a:chExt cx="9217533" cy="2561244"/>
          </a:xfrm>
        </p:grpSpPr>
        <p:sp>
          <p:nvSpPr>
            <p:cNvPr id="70" name="9 Rectángulo"/>
            <p:cNvSpPr/>
            <p:nvPr/>
          </p:nvSpPr>
          <p:spPr>
            <a:xfrm>
              <a:off x="6803996" y="2816292"/>
              <a:ext cx="1009650" cy="2378297"/>
            </a:xfrm>
            <a:prstGeom prst="rect">
              <a:avLst/>
            </a:prstGeom>
            <a:solidFill>
              <a:srgbClr val="F79646"/>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Decision Making</a:t>
              </a:r>
            </a:p>
          </p:txBody>
        </p:sp>
        <p:sp>
          <p:nvSpPr>
            <p:cNvPr id="35" name="4 Rectángulo"/>
            <p:cNvSpPr/>
            <p:nvPr/>
          </p:nvSpPr>
          <p:spPr>
            <a:xfrm>
              <a:off x="1445443" y="2824387"/>
              <a:ext cx="1219200" cy="2370202"/>
            </a:xfrm>
            <a:prstGeom prst="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Topic selection Identify and select candidates for evaluation</a:t>
              </a:r>
              <a:endParaRPr lang="en-US" sz="1300" b="1" dirty="0">
                <a:solidFill>
                  <a:srgbClr val="FFFFFF"/>
                </a:solidFill>
              </a:endParaRPr>
            </a:p>
            <a:p>
              <a:pPr algn="ctr" eaLnBrk="1" fontAlgn="auto" hangingPunct="1">
                <a:spcBef>
                  <a:spcPts val="0"/>
                </a:spcBef>
                <a:spcAft>
                  <a:spcPts val="0"/>
                </a:spcAft>
                <a:defRPr/>
              </a:pPr>
              <a:endParaRPr lang="en-US" sz="1300" b="1" dirty="0">
                <a:solidFill>
                  <a:srgbClr val="7346C0"/>
                </a:solidFill>
              </a:endParaRPr>
            </a:p>
          </p:txBody>
        </p:sp>
        <p:sp>
          <p:nvSpPr>
            <p:cNvPr id="36" name="5 Rectángulo"/>
            <p:cNvSpPr/>
            <p:nvPr/>
          </p:nvSpPr>
          <p:spPr>
            <a:xfrm>
              <a:off x="2785082" y="2792169"/>
              <a:ext cx="1219200" cy="2366962"/>
            </a:xfrm>
            <a:prstGeom prst="rect">
              <a:avLst/>
            </a:prstGeom>
            <a:solidFill>
              <a:srgbClr val="FF9999"/>
            </a:solidFill>
            <a:ln>
              <a:solidFill>
                <a:srgbClr val="FF9999"/>
              </a:solidFill>
            </a:ln>
          </p:spPr>
          <p:style>
            <a:lnRef idx="3">
              <a:schemeClr val="lt1"/>
            </a:lnRef>
            <a:fillRef idx="1">
              <a:schemeClr val="accent5"/>
            </a:fillRef>
            <a:effectRef idx="1">
              <a:schemeClr val="accent5"/>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Technical assessment using robust methods and evidence summary </a:t>
              </a:r>
            </a:p>
          </p:txBody>
        </p:sp>
        <p:sp>
          <p:nvSpPr>
            <p:cNvPr id="37" name="9 Rectángulo"/>
            <p:cNvSpPr/>
            <p:nvPr/>
          </p:nvSpPr>
          <p:spPr>
            <a:xfrm>
              <a:off x="4124720" y="2788770"/>
              <a:ext cx="1199103" cy="2402579"/>
            </a:xfrm>
            <a:prstGeom prst="rect">
              <a:avLst/>
            </a:prstGeom>
            <a:solidFill>
              <a:srgbClr val="F7615E"/>
            </a:solidFill>
          </p:spPr>
          <p:style>
            <a:lnRef idx="3">
              <a:schemeClr val="lt1"/>
            </a:lnRef>
            <a:fillRef idx="1">
              <a:schemeClr val="accent6"/>
            </a:fillRef>
            <a:effectRef idx="1">
              <a:schemeClr val="accent6"/>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Budget impact analysis</a:t>
              </a:r>
            </a:p>
          </p:txBody>
        </p:sp>
        <p:sp>
          <p:nvSpPr>
            <p:cNvPr id="38" name="13 Rectángulo"/>
            <p:cNvSpPr/>
            <p:nvPr/>
          </p:nvSpPr>
          <p:spPr>
            <a:xfrm>
              <a:off x="-51798" y="2709438"/>
              <a:ext cx="9217533" cy="2561244"/>
            </a:xfrm>
            <a:prstGeom prst="rect">
              <a:avLst/>
            </a:prstGeom>
            <a:noFill/>
            <a:ln>
              <a:solidFill>
                <a:schemeClr val="accent6">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600" dirty="0"/>
            </a:p>
          </p:txBody>
        </p:sp>
        <p:sp>
          <p:nvSpPr>
            <p:cNvPr id="39" name="30 Rectángulo"/>
            <p:cNvSpPr/>
            <p:nvPr/>
          </p:nvSpPr>
          <p:spPr>
            <a:xfrm>
              <a:off x="5385555" y="2788770"/>
              <a:ext cx="1300162" cy="2405819"/>
            </a:xfrm>
            <a:prstGeom prst="rect">
              <a:avLst/>
            </a:prstGeom>
            <a:solidFill>
              <a:srgbClr val="D26D99"/>
            </a:solidFill>
          </p:spPr>
          <p:style>
            <a:lnRef idx="3">
              <a:schemeClr val="lt1"/>
            </a:lnRef>
            <a:fillRef idx="1">
              <a:schemeClr val="accent4"/>
            </a:fillRef>
            <a:effectRef idx="1">
              <a:schemeClr val="accent4"/>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Appraisal Deliberation process and recommendations</a:t>
              </a:r>
            </a:p>
          </p:txBody>
        </p:sp>
        <p:sp>
          <p:nvSpPr>
            <p:cNvPr id="40" name="40 Rectángulo"/>
            <p:cNvSpPr/>
            <p:nvPr/>
          </p:nvSpPr>
          <p:spPr>
            <a:xfrm>
              <a:off x="7924800" y="2816292"/>
              <a:ext cx="1143001" cy="2378297"/>
            </a:xfrm>
            <a:prstGeom prst="rect">
              <a:avLst/>
            </a:prstGeom>
            <a:solidFill>
              <a:schemeClr val="tx2">
                <a:lumMod val="75000"/>
                <a:lumOff val="25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fontAlgn="auto" hangingPunct="1">
                <a:spcBef>
                  <a:spcPts val="0"/>
                </a:spcBef>
                <a:spcAft>
                  <a:spcPts val="0"/>
                </a:spcAft>
                <a:defRPr/>
              </a:pPr>
              <a:r>
                <a:rPr lang="en-US" sz="1400" b="1" dirty="0">
                  <a:solidFill>
                    <a:srgbClr val="FFFFFF"/>
                  </a:solidFill>
                </a:rPr>
                <a:t>Monitoring and Evaluation </a:t>
              </a:r>
            </a:p>
          </p:txBody>
        </p:sp>
        <p:sp>
          <p:nvSpPr>
            <p:cNvPr id="41" name="27 Flecha derecha"/>
            <p:cNvSpPr/>
            <p:nvPr/>
          </p:nvSpPr>
          <p:spPr>
            <a:xfrm>
              <a:off x="2548675"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42" name="28 Flecha derecha"/>
            <p:cNvSpPr/>
            <p:nvPr/>
          </p:nvSpPr>
          <p:spPr>
            <a:xfrm>
              <a:off x="3967115"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43" name="31 Flecha derecha"/>
            <p:cNvSpPr/>
            <p:nvPr/>
          </p:nvSpPr>
          <p:spPr>
            <a:xfrm>
              <a:off x="7705726" y="4456328"/>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67" name="36 Flecha derecha"/>
            <p:cNvSpPr/>
            <p:nvPr/>
          </p:nvSpPr>
          <p:spPr>
            <a:xfrm>
              <a:off x="5247330"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68" name="3 Rectángulo"/>
            <p:cNvSpPr/>
            <p:nvPr/>
          </p:nvSpPr>
          <p:spPr>
            <a:xfrm>
              <a:off x="27003" y="2824387"/>
              <a:ext cx="1304925" cy="2370202"/>
            </a:xfrm>
            <a:prstGeom prst="rect">
              <a:avLst/>
            </a:prstGeom>
            <a:solidFill>
              <a:srgbClr val="666699">
                <a:alpha val="78039"/>
              </a:srgbClr>
            </a:solidFill>
          </p:spPr>
          <p:style>
            <a:lnRef idx="3">
              <a:schemeClr val="lt1"/>
            </a:lnRef>
            <a:fillRef idx="1">
              <a:schemeClr val="accent3"/>
            </a:fillRef>
            <a:effectRef idx="1">
              <a:schemeClr val="accent3"/>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rPr>
                <a:t>Marketing authorization</a:t>
              </a:r>
            </a:p>
            <a:p>
              <a:pPr algn="ctr" eaLnBrk="1" fontAlgn="auto" hangingPunct="1">
                <a:spcBef>
                  <a:spcPts val="0"/>
                </a:spcBef>
                <a:spcAft>
                  <a:spcPts val="0"/>
                </a:spcAft>
                <a:defRPr/>
              </a:pPr>
              <a:endParaRPr lang="en-US" sz="1400" b="1" dirty="0">
                <a:solidFill>
                  <a:srgbClr val="234FBF"/>
                </a:solidFill>
              </a:endParaRPr>
            </a:p>
          </p:txBody>
        </p:sp>
        <p:sp>
          <p:nvSpPr>
            <p:cNvPr id="69" name="24 Flecha derecha"/>
            <p:cNvSpPr/>
            <p:nvPr/>
          </p:nvSpPr>
          <p:spPr>
            <a:xfrm>
              <a:off x="1209037" y="4456329"/>
              <a:ext cx="285750" cy="191041"/>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sp>
          <p:nvSpPr>
            <p:cNvPr id="71" name="36 Flecha derecha"/>
            <p:cNvSpPr/>
            <p:nvPr/>
          </p:nvSpPr>
          <p:spPr>
            <a:xfrm>
              <a:off x="6640854" y="4456328"/>
              <a:ext cx="285750" cy="191042"/>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grpSp>
      <p:sp>
        <p:nvSpPr>
          <p:cNvPr id="31" name="Right Arrow 32"/>
          <p:cNvSpPr/>
          <p:nvPr/>
        </p:nvSpPr>
        <p:spPr>
          <a:xfrm>
            <a:off x="5467214" y="4783671"/>
            <a:ext cx="1200214" cy="436798"/>
          </a:xfrm>
          <a:prstGeom prst="rightArrow">
            <a:avLst/>
          </a:prstGeom>
          <a:solidFill>
            <a:srgbClr val="EC9C66"/>
          </a:solidFill>
          <a:ln>
            <a:solidFill>
              <a:srgbClr val="EC9C66"/>
            </a:solid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r>
              <a:rPr lang="en-US" sz="1100" b="1" dirty="0" smtClean="0">
                <a:latin typeface="Segoe UI Semibold" pitchFamily="34" charset="0"/>
              </a:rPr>
              <a:t>DMB</a:t>
            </a:r>
            <a:endParaRPr lang="en-US" sz="1100" b="1" dirty="0">
              <a:latin typeface="Segoe UI Semibold" pitchFamily="34" charset="0"/>
            </a:endParaRPr>
          </a:p>
        </p:txBody>
      </p:sp>
    </p:spTree>
    <p:extLst>
      <p:ext uri="{BB962C8B-B14F-4D97-AF65-F5344CB8AC3E}">
        <p14:creationId xmlns:p14="http://schemas.microsoft.com/office/powerpoint/2010/main" val="3696828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141"/>
          <p:cNvSpPr txBox="1"/>
          <p:nvPr/>
        </p:nvSpPr>
        <p:spPr>
          <a:xfrm>
            <a:off x="2043708" y="5022351"/>
            <a:ext cx="3132348" cy="707886"/>
          </a:xfrm>
          <a:prstGeom prst="rect">
            <a:avLst/>
          </a:prstGeom>
          <a:noFill/>
        </p:spPr>
        <p:txBody>
          <a:bodyPr wrap="square" rtlCol="0">
            <a:spAutoFit/>
          </a:bodyPr>
          <a:lstStyle/>
          <a:p>
            <a:pPr algn="ctr"/>
            <a:endParaRPr lang="en-US" sz="2000" b="1" dirty="0">
              <a:solidFill>
                <a:srgbClr val="343434"/>
              </a:solidFill>
            </a:endParaRPr>
          </a:p>
          <a:p>
            <a:pPr algn="ctr"/>
            <a:r>
              <a:rPr lang="en-US" sz="2000" b="1" dirty="0">
                <a:solidFill>
                  <a:srgbClr val="343434"/>
                </a:solidFill>
              </a:rPr>
              <a:t>Breadth: </a:t>
            </a:r>
            <a:r>
              <a:rPr lang="en-US" sz="2000" dirty="0">
                <a:solidFill>
                  <a:srgbClr val="343434"/>
                </a:solidFill>
              </a:rPr>
              <a:t>who is covered?</a:t>
            </a:r>
          </a:p>
        </p:txBody>
      </p:sp>
      <p:sp>
        <p:nvSpPr>
          <p:cNvPr id="6" name="CuadroTexto 142"/>
          <p:cNvSpPr txBox="1"/>
          <p:nvPr/>
        </p:nvSpPr>
        <p:spPr>
          <a:xfrm rot="18947272">
            <a:off x="5253954" y="4405800"/>
            <a:ext cx="2181256" cy="1015663"/>
          </a:xfrm>
          <a:prstGeom prst="rect">
            <a:avLst/>
          </a:prstGeom>
          <a:noFill/>
        </p:spPr>
        <p:txBody>
          <a:bodyPr wrap="square" rtlCol="0">
            <a:spAutoFit/>
          </a:bodyPr>
          <a:lstStyle/>
          <a:p>
            <a:pPr algn="ctr"/>
            <a:r>
              <a:rPr lang="en-US" sz="2000" b="1" dirty="0">
                <a:solidFill>
                  <a:srgbClr val="343434"/>
                </a:solidFill>
              </a:rPr>
              <a:t>Depth: </a:t>
            </a:r>
            <a:r>
              <a:rPr lang="en-US" sz="2000" dirty="0">
                <a:solidFill>
                  <a:srgbClr val="343434"/>
                </a:solidFill>
              </a:rPr>
              <a:t>what benefits are covered?</a:t>
            </a:r>
          </a:p>
        </p:txBody>
      </p:sp>
      <p:cxnSp>
        <p:nvCxnSpPr>
          <p:cNvPr id="7" name="Conector recto de flecha 144"/>
          <p:cNvCxnSpPr/>
          <p:nvPr/>
        </p:nvCxnSpPr>
        <p:spPr>
          <a:xfrm flipV="1">
            <a:off x="5208741" y="3900835"/>
            <a:ext cx="1101137" cy="1158240"/>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145"/>
          <p:cNvCxnSpPr/>
          <p:nvPr/>
        </p:nvCxnSpPr>
        <p:spPr>
          <a:xfrm flipH="1" flipV="1">
            <a:off x="2043711" y="5022346"/>
            <a:ext cx="3165031" cy="2"/>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CuadroTexto 151"/>
          <p:cNvSpPr txBox="1"/>
          <p:nvPr/>
        </p:nvSpPr>
        <p:spPr>
          <a:xfrm>
            <a:off x="6550147" y="2846633"/>
            <a:ext cx="2011694" cy="1323439"/>
          </a:xfrm>
          <a:prstGeom prst="rect">
            <a:avLst/>
          </a:prstGeom>
          <a:noFill/>
        </p:spPr>
        <p:txBody>
          <a:bodyPr wrap="square" rtlCol="0">
            <a:spAutoFit/>
          </a:bodyPr>
          <a:lstStyle/>
          <a:p>
            <a:pPr algn="ctr"/>
            <a:r>
              <a:rPr lang="en-US" sz="2000" b="1" dirty="0">
                <a:solidFill>
                  <a:srgbClr val="343434"/>
                </a:solidFill>
              </a:rPr>
              <a:t>Height: </a:t>
            </a:r>
            <a:r>
              <a:rPr lang="en-US" sz="2000" dirty="0">
                <a:solidFill>
                  <a:srgbClr val="343434"/>
                </a:solidFill>
              </a:rPr>
              <a:t>what proportion of costs are covered?</a:t>
            </a:r>
          </a:p>
        </p:txBody>
      </p:sp>
      <p:cxnSp>
        <p:nvCxnSpPr>
          <p:cNvPr id="10" name="Conector recto de flecha 152"/>
          <p:cNvCxnSpPr/>
          <p:nvPr/>
        </p:nvCxnSpPr>
        <p:spPr>
          <a:xfrm flipH="1" flipV="1">
            <a:off x="6300192" y="2584427"/>
            <a:ext cx="9684" cy="1313693"/>
          </a:xfrm>
          <a:prstGeom prst="straightConnector1">
            <a:avLst/>
          </a:prstGeom>
          <a:ln w="19050">
            <a:solidFill>
              <a:schemeClr val="accent3">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157"/>
          <p:cNvCxnSpPr/>
          <p:nvPr/>
        </p:nvCxnSpPr>
        <p:spPr>
          <a:xfrm>
            <a:off x="3005826" y="2592707"/>
            <a:ext cx="0" cy="128653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Conector recto 158"/>
          <p:cNvCxnSpPr/>
          <p:nvPr/>
        </p:nvCxnSpPr>
        <p:spPr>
          <a:xfrm flipH="1">
            <a:off x="2043708" y="3888675"/>
            <a:ext cx="962118" cy="1018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Conector recto 161"/>
          <p:cNvCxnSpPr/>
          <p:nvPr/>
        </p:nvCxnSpPr>
        <p:spPr>
          <a:xfrm flipH="1" flipV="1">
            <a:off x="3005831" y="3879247"/>
            <a:ext cx="3172943" cy="1886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Cubo 166"/>
          <p:cNvSpPr/>
          <p:nvPr/>
        </p:nvSpPr>
        <p:spPr>
          <a:xfrm>
            <a:off x="3160253" y="3799468"/>
            <a:ext cx="2538282" cy="1107209"/>
          </a:xfrm>
          <a:prstGeom prst="cube">
            <a:avLst>
              <a:gd name="adj" fmla="val 41812"/>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sp>
        <p:nvSpPr>
          <p:cNvPr id="15" name="Cubo 169"/>
          <p:cNvSpPr/>
          <p:nvPr/>
        </p:nvSpPr>
        <p:spPr>
          <a:xfrm>
            <a:off x="2033718" y="2584417"/>
            <a:ext cx="4158462" cy="2322258"/>
          </a:xfrm>
          <a:prstGeom prst="cube">
            <a:avLst>
              <a:gd name="adj" fmla="val 422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343434"/>
              </a:solidFill>
            </a:endParaRPr>
          </a:p>
        </p:txBody>
      </p:sp>
      <p:cxnSp>
        <p:nvCxnSpPr>
          <p:cNvPr id="16" name="Conector recto de flecha 173"/>
          <p:cNvCxnSpPr>
            <a:stCxn id="14" idx="2"/>
          </p:cNvCxnSpPr>
          <p:nvPr/>
        </p:nvCxnSpPr>
        <p:spPr>
          <a:xfrm flipH="1">
            <a:off x="2043711" y="4584550"/>
            <a:ext cx="1116545" cy="49987"/>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76"/>
          <p:cNvCxnSpPr>
            <a:endCxn id="14" idx="2"/>
          </p:cNvCxnSpPr>
          <p:nvPr/>
        </p:nvCxnSpPr>
        <p:spPr>
          <a:xfrm flipV="1">
            <a:off x="2083671" y="4584550"/>
            <a:ext cx="1076585" cy="49987"/>
          </a:xfrm>
          <a:prstGeom prst="straightConnector1">
            <a:avLst/>
          </a:prstGeom>
          <a:ln w="19050">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CuadroTexto 180"/>
          <p:cNvSpPr txBox="1"/>
          <p:nvPr/>
        </p:nvSpPr>
        <p:spPr>
          <a:xfrm>
            <a:off x="2083668" y="4339714"/>
            <a:ext cx="1070130" cy="253916"/>
          </a:xfrm>
          <a:prstGeom prst="rect">
            <a:avLst/>
          </a:prstGeom>
          <a:noFill/>
        </p:spPr>
        <p:txBody>
          <a:bodyPr wrap="square" rtlCol="0">
            <a:spAutoFit/>
          </a:bodyPr>
          <a:lstStyle/>
          <a:p>
            <a:pPr algn="ctr"/>
            <a:r>
              <a:rPr lang="en-US" sz="1050" dirty="0">
                <a:solidFill>
                  <a:srgbClr val="343434"/>
                </a:solidFill>
              </a:rPr>
              <a:t>Extend base</a:t>
            </a:r>
          </a:p>
        </p:txBody>
      </p:sp>
      <p:sp>
        <p:nvSpPr>
          <p:cNvPr id="19" name="CuadroTexto 181"/>
          <p:cNvSpPr txBox="1"/>
          <p:nvPr/>
        </p:nvSpPr>
        <p:spPr>
          <a:xfrm>
            <a:off x="3262558" y="3742416"/>
            <a:ext cx="1031441" cy="253916"/>
          </a:xfrm>
          <a:prstGeom prst="rect">
            <a:avLst/>
          </a:prstGeom>
          <a:noFill/>
        </p:spPr>
        <p:txBody>
          <a:bodyPr wrap="square" rtlCol="0">
            <a:spAutoFit/>
          </a:bodyPr>
          <a:lstStyle/>
          <a:p>
            <a:pPr algn="ctr"/>
            <a:r>
              <a:rPr lang="en-US" sz="1050" dirty="0">
                <a:solidFill>
                  <a:srgbClr val="343434"/>
                </a:solidFill>
              </a:rPr>
              <a:t>Copayments</a:t>
            </a:r>
          </a:p>
        </p:txBody>
      </p:sp>
      <p:sp>
        <p:nvSpPr>
          <p:cNvPr id="20" name="CuadroTexto 182"/>
          <p:cNvSpPr txBox="1"/>
          <p:nvPr/>
        </p:nvSpPr>
        <p:spPr>
          <a:xfrm>
            <a:off x="5122050" y="3354828"/>
            <a:ext cx="918306" cy="415498"/>
          </a:xfrm>
          <a:prstGeom prst="rect">
            <a:avLst/>
          </a:prstGeom>
          <a:noFill/>
        </p:spPr>
        <p:txBody>
          <a:bodyPr wrap="square" rtlCol="0">
            <a:spAutoFit/>
          </a:bodyPr>
          <a:lstStyle/>
          <a:p>
            <a:pPr algn="ctr"/>
            <a:r>
              <a:rPr lang="en-US" sz="1050" dirty="0">
                <a:solidFill>
                  <a:srgbClr val="343434"/>
                </a:solidFill>
              </a:rPr>
              <a:t>Include services</a:t>
            </a:r>
          </a:p>
        </p:txBody>
      </p:sp>
      <p:cxnSp>
        <p:nvCxnSpPr>
          <p:cNvPr id="21" name="Conector recto de flecha 186"/>
          <p:cNvCxnSpPr/>
          <p:nvPr/>
        </p:nvCxnSpPr>
        <p:spPr>
          <a:xfrm>
            <a:off x="4382979" y="3562575"/>
            <a:ext cx="0" cy="676515"/>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187"/>
          <p:cNvCxnSpPr/>
          <p:nvPr/>
        </p:nvCxnSpPr>
        <p:spPr>
          <a:xfrm flipV="1">
            <a:off x="4378846" y="3562577"/>
            <a:ext cx="4136" cy="635127"/>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191"/>
          <p:cNvCxnSpPr/>
          <p:nvPr/>
        </p:nvCxnSpPr>
        <p:spPr>
          <a:xfrm flipH="1">
            <a:off x="5759307" y="3620062"/>
            <a:ext cx="562098" cy="537852"/>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196"/>
          <p:cNvCxnSpPr/>
          <p:nvPr/>
        </p:nvCxnSpPr>
        <p:spPr>
          <a:xfrm flipV="1">
            <a:off x="5759310" y="3580850"/>
            <a:ext cx="562097" cy="577064"/>
          </a:xfrm>
          <a:prstGeom prst="straightConnector1">
            <a:avLst/>
          </a:prstGeom>
          <a:ln w="15875">
            <a:solidFill>
              <a:schemeClr val="accent3">
                <a:lumMod val="40000"/>
                <a:lumOff val="60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CuadroTexto 201"/>
          <p:cNvSpPr txBox="1"/>
          <p:nvPr/>
        </p:nvSpPr>
        <p:spPr>
          <a:xfrm>
            <a:off x="3712899" y="4374339"/>
            <a:ext cx="1070130" cy="253916"/>
          </a:xfrm>
          <a:prstGeom prst="rect">
            <a:avLst/>
          </a:prstGeom>
          <a:noFill/>
        </p:spPr>
        <p:txBody>
          <a:bodyPr wrap="square" rtlCol="0">
            <a:spAutoFit/>
          </a:bodyPr>
          <a:lstStyle/>
          <a:p>
            <a:pPr algn="ctr"/>
            <a:r>
              <a:rPr lang="en-US" sz="1050" b="1" dirty="0">
                <a:solidFill>
                  <a:srgbClr val="343434"/>
                </a:solidFill>
              </a:rPr>
              <a:t>Public spending</a:t>
            </a:r>
          </a:p>
        </p:txBody>
      </p:sp>
      <p:sp>
        <p:nvSpPr>
          <p:cNvPr id="26" name="CuadroTexto 1"/>
          <p:cNvSpPr txBox="1"/>
          <p:nvPr/>
        </p:nvSpPr>
        <p:spPr>
          <a:xfrm>
            <a:off x="1111385" y="5943600"/>
            <a:ext cx="7343288" cy="338554"/>
          </a:xfrm>
          <a:prstGeom prst="rect">
            <a:avLst/>
          </a:prstGeom>
          <a:noFill/>
        </p:spPr>
        <p:txBody>
          <a:bodyPr wrap="square" rtlCol="0">
            <a:spAutoFit/>
          </a:bodyPr>
          <a:lstStyle/>
          <a:p>
            <a:r>
              <a:rPr lang="en-US" sz="1600" b="1" dirty="0">
                <a:solidFill>
                  <a:srgbClr val="343434"/>
                </a:solidFill>
              </a:rPr>
              <a:t>Source: </a:t>
            </a:r>
            <a:r>
              <a:rPr lang="en-US" sz="1600" i="1" dirty="0">
                <a:solidFill>
                  <a:srgbClr val="343434"/>
                </a:solidFill>
              </a:rPr>
              <a:t>The World Health Report </a:t>
            </a:r>
            <a:r>
              <a:rPr lang="en-US" sz="1600" dirty="0">
                <a:solidFill>
                  <a:srgbClr val="343434"/>
                </a:solidFill>
              </a:rPr>
              <a:t>(OMS, 2008), modified by HE, Castro 2014</a:t>
            </a:r>
          </a:p>
        </p:txBody>
      </p:sp>
      <p:sp>
        <p:nvSpPr>
          <p:cNvPr id="29" name="CuadroTexto 3"/>
          <p:cNvSpPr txBox="1"/>
          <p:nvPr/>
        </p:nvSpPr>
        <p:spPr>
          <a:xfrm>
            <a:off x="198070" y="185119"/>
            <a:ext cx="8256603" cy="1200329"/>
          </a:xfrm>
          <a:prstGeom prst="rect">
            <a:avLst/>
          </a:prstGeom>
          <a:noFill/>
        </p:spPr>
        <p:txBody>
          <a:bodyPr wrap="square" rtlCol="0">
            <a:spAutoFit/>
          </a:bodyPr>
          <a:lstStyle/>
          <a:p>
            <a:pPr algn="ctr"/>
            <a:r>
              <a:rPr lang="en-US" sz="3600" b="1" dirty="0" smtClean="0"/>
              <a:t>HTA to inform 2 D or 3 D coverage? </a:t>
            </a:r>
            <a:endParaRPr lang="en-US" sz="3600" b="1" dirty="0"/>
          </a:p>
          <a:p>
            <a:pPr algn="ctr"/>
            <a:endParaRPr lang="es-CO" sz="3600" dirty="0"/>
          </a:p>
        </p:txBody>
      </p:sp>
    </p:spTree>
    <p:extLst>
      <p:ext uri="{BB962C8B-B14F-4D97-AF65-F5344CB8AC3E}">
        <p14:creationId xmlns:p14="http://schemas.microsoft.com/office/powerpoint/2010/main" val="3400230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96A8C67-B9EF-4EB6-9B06-D1F8B79AF090}" type="slidenum">
              <a:rPr lang="en-US" smtClean="0">
                <a:solidFill>
                  <a:prstClr val="white"/>
                </a:solidFill>
              </a:rPr>
              <a:pPr/>
              <a:t>19</a:t>
            </a:fld>
            <a:endParaRPr lang="en-US">
              <a:solidFill>
                <a:prstClr val="white"/>
              </a:solidFill>
            </a:endParaRPr>
          </a:p>
        </p:txBody>
      </p:sp>
      <p:pic>
        <p:nvPicPr>
          <p:cNvPr id="5" name="Imagen 17" descr="CIMG1796"/>
          <p:cNvPicPr>
            <a:picLocks noChangeAspect="1" noChangeArrowheads="1"/>
          </p:cNvPicPr>
          <p:nvPr/>
        </p:nvPicPr>
        <p:blipFill>
          <a:blip r:embed="rId2" cstate="print"/>
          <a:srcRect/>
          <a:stretch>
            <a:fillRect/>
          </a:stretch>
        </p:blipFill>
        <p:spPr bwMode="auto">
          <a:xfrm>
            <a:off x="1458686" y="1537156"/>
            <a:ext cx="2532591" cy="2219325"/>
          </a:xfrm>
          <a:prstGeom prst="rect">
            <a:avLst/>
          </a:prstGeom>
          <a:noFill/>
        </p:spPr>
      </p:pic>
      <p:pic>
        <p:nvPicPr>
          <p:cNvPr id="6" name="Imagen 7" descr="desayuno con sociedades científicas copia"/>
          <p:cNvPicPr>
            <a:picLocks noChangeAspect="1" noChangeArrowheads="1"/>
          </p:cNvPicPr>
          <p:nvPr/>
        </p:nvPicPr>
        <p:blipFill>
          <a:blip r:embed="rId3" cstate="print"/>
          <a:srcRect/>
          <a:stretch>
            <a:fillRect/>
          </a:stretch>
        </p:blipFill>
        <p:spPr bwMode="auto">
          <a:xfrm>
            <a:off x="4354286" y="1574535"/>
            <a:ext cx="2540962" cy="2228850"/>
          </a:xfrm>
          <a:prstGeom prst="rect">
            <a:avLst/>
          </a:prstGeom>
          <a:noFill/>
        </p:spPr>
      </p:pic>
      <p:pic>
        <p:nvPicPr>
          <p:cNvPr id="7" name="Imagen 9" descr="100_1969"/>
          <p:cNvPicPr>
            <a:picLocks noChangeAspect="1" noChangeArrowheads="1"/>
          </p:cNvPicPr>
          <p:nvPr/>
        </p:nvPicPr>
        <p:blipFill>
          <a:blip r:embed="rId4" cstate="print"/>
          <a:srcRect/>
          <a:stretch>
            <a:fillRect/>
          </a:stretch>
        </p:blipFill>
        <p:spPr bwMode="auto">
          <a:xfrm>
            <a:off x="1458686" y="4262296"/>
            <a:ext cx="2530861" cy="2228850"/>
          </a:xfrm>
          <a:prstGeom prst="rect">
            <a:avLst/>
          </a:prstGeom>
          <a:noFill/>
        </p:spPr>
      </p:pic>
      <p:pic>
        <p:nvPicPr>
          <p:cNvPr id="8" name="Imagen 10" descr="100_2003"/>
          <p:cNvPicPr>
            <a:picLocks noChangeAspect="1" noChangeArrowheads="1"/>
          </p:cNvPicPr>
          <p:nvPr/>
        </p:nvPicPr>
        <p:blipFill>
          <a:blip r:embed="rId5" cstate="print"/>
          <a:srcRect/>
          <a:stretch>
            <a:fillRect/>
          </a:stretch>
        </p:blipFill>
        <p:spPr bwMode="auto">
          <a:xfrm>
            <a:off x="4354286" y="4262296"/>
            <a:ext cx="2510099" cy="2228850"/>
          </a:xfrm>
          <a:prstGeom prst="rect">
            <a:avLst/>
          </a:prstGeom>
          <a:noFill/>
        </p:spPr>
      </p:pic>
      <p:sp>
        <p:nvSpPr>
          <p:cNvPr id="9" name="8 Rectángulo"/>
          <p:cNvSpPr/>
          <p:nvPr/>
        </p:nvSpPr>
        <p:spPr>
          <a:xfrm>
            <a:off x="1868079" y="1102084"/>
            <a:ext cx="1828517" cy="430887"/>
          </a:xfrm>
          <a:prstGeom prst="rect">
            <a:avLst/>
          </a:prstGeom>
        </p:spPr>
        <p:txBody>
          <a:bodyPr wrap="square">
            <a:spAutoFit/>
          </a:bodyPr>
          <a:lstStyle/>
          <a:p>
            <a:pPr algn="ctr"/>
            <a:r>
              <a:rPr lang="en-US" sz="1100" b="1" dirty="0">
                <a:latin typeface="Segoe UI Semibold" panose="020B0702040204020203" pitchFamily="34" charset="0"/>
              </a:rPr>
              <a:t>Pilot to set up a priority setting committee</a:t>
            </a:r>
          </a:p>
        </p:txBody>
      </p:sp>
      <p:sp>
        <p:nvSpPr>
          <p:cNvPr id="10" name="9 Rectángulo"/>
          <p:cNvSpPr/>
          <p:nvPr/>
        </p:nvSpPr>
        <p:spPr>
          <a:xfrm>
            <a:off x="4591026" y="1106269"/>
            <a:ext cx="2349731" cy="430887"/>
          </a:xfrm>
          <a:prstGeom prst="rect">
            <a:avLst/>
          </a:prstGeom>
        </p:spPr>
        <p:txBody>
          <a:bodyPr wrap="square">
            <a:spAutoFit/>
          </a:bodyPr>
          <a:lstStyle/>
          <a:p>
            <a:pPr algn="ctr"/>
            <a:r>
              <a:rPr lang="en-US" sz="1100" b="1" dirty="0">
                <a:latin typeface="Segoe UI Semibold" panose="020B0702040204020203" pitchFamily="34" charset="0"/>
              </a:rPr>
              <a:t>Meeting with representatives form professional bodies</a:t>
            </a:r>
          </a:p>
        </p:txBody>
      </p:sp>
      <p:sp>
        <p:nvSpPr>
          <p:cNvPr id="11" name="10 Rectángulo"/>
          <p:cNvSpPr/>
          <p:nvPr/>
        </p:nvSpPr>
        <p:spPr>
          <a:xfrm>
            <a:off x="1611086" y="3803387"/>
            <a:ext cx="2514599" cy="430887"/>
          </a:xfrm>
          <a:prstGeom prst="rect">
            <a:avLst/>
          </a:prstGeom>
        </p:spPr>
        <p:txBody>
          <a:bodyPr wrap="square">
            <a:spAutoFit/>
          </a:bodyPr>
          <a:lstStyle/>
          <a:p>
            <a:pPr algn="ctr"/>
            <a:r>
              <a:rPr lang="en-US" sz="1100" b="1" dirty="0">
                <a:latin typeface="Segoe UI Semibold" panose="020B0702040204020203" pitchFamily="34" charset="0"/>
              </a:rPr>
              <a:t>Meeting with patients, people´s advocates, and civil society</a:t>
            </a:r>
          </a:p>
        </p:txBody>
      </p:sp>
      <p:sp>
        <p:nvSpPr>
          <p:cNvPr id="12" name="11 Rectángulo"/>
          <p:cNvSpPr/>
          <p:nvPr/>
        </p:nvSpPr>
        <p:spPr>
          <a:xfrm>
            <a:off x="4354286" y="3842950"/>
            <a:ext cx="2819400" cy="430887"/>
          </a:xfrm>
          <a:prstGeom prst="rect">
            <a:avLst/>
          </a:prstGeom>
        </p:spPr>
        <p:txBody>
          <a:bodyPr wrap="square">
            <a:spAutoFit/>
          </a:bodyPr>
          <a:lstStyle/>
          <a:p>
            <a:pPr algn="ctr"/>
            <a:r>
              <a:rPr lang="en-US" sz="1100" b="1" dirty="0">
                <a:latin typeface="Segoe UI Semibold" panose="020B0702040204020203" pitchFamily="34" charset="0"/>
              </a:rPr>
              <a:t>Talks and meetings with the pharmaceutical and devices producers</a:t>
            </a:r>
          </a:p>
        </p:txBody>
      </p:sp>
      <p:sp>
        <p:nvSpPr>
          <p:cNvPr id="13" name="Título 3"/>
          <p:cNvSpPr txBox="1">
            <a:spLocks/>
          </p:cNvSpPr>
          <p:nvPr/>
        </p:nvSpPr>
        <p:spPr>
          <a:xfrm rot="10800000">
            <a:off x="399491" y="1143000"/>
            <a:ext cx="972108" cy="5307687"/>
          </a:xfrm>
          <a:prstGeom prst="rect">
            <a:avLst/>
          </a:prstGeom>
        </p:spPr>
        <p:txBody>
          <a:bodyPr vert="vert" wrap="square" lIns="0" tIns="0" rIns="0" bIns="0">
            <a:noAutofit/>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2800" dirty="0">
                <a:latin typeface="Palatino Italic" pitchFamily="18" charset="0"/>
                <a:cs typeface="Arial" pitchFamily="34" charset="0"/>
              </a:rPr>
              <a:t>IETS liaises with different stakeholders</a:t>
            </a:r>
          </a:p>
        </p:txBody>
      </p:sp>
      <p:sp>
        <p:nvSpPr>
          <p:cNvPr id="14" name="Título 3"/>
          <p:cNvSpPr txBox="1">
            <a:spLocks/>
          </p:cNvSpPr>
          <p:nvPr/>
        </p:nvSpPr>
        <p:spPr>
          <a:xfrm>
            <a:off x="7772400" y="777560"/>
            <a:ext cx="972108" cy="5775640"/>
          </a:xfrm>
          <a:prstGeom prst="rect">
            <a:avLst/>
          </a:prstGeom>
        </p:spPr>
        <p:txBody>
          <a:bodyPr vert="vert" wrap="square" lIns="0" tIns="0" rIns="0" bIns="0">
            <a:noAutofit/>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2800" dirty="0">
                <a:latin typeface="Palatino Italic" pitchFamily="18" charset="0"/>
                <a:cs typeface="Arial" pitchFamily="34" charset="0"/>
              </a:rPr>
              <a:t>IETS became an insider within the decision-making process led by the MoHSP</a:t>
            </a:r>
          </a:p>
        </p:txBody>
      </p:sp>
      <p:sp>
        <p:nvSpPr>
          <p:cNvPr id="15" name="Título 1"/>
          <p:cNvSpPr txBox="1">
            <a:spLocks/>
          </p:cNvSpPr>
          <p:nvPr/>
        </p:nvSpPr>
        <p:spPr>
          <a:xfrm>
            <a:off x="381000" y="32657"/>
            <a:ext cx="8222906" cy="902960"/>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3200" b="1" dirty="0" smtClean="0">
                <a:solidFill>
                  <a:srgbClr val="343434"/>
                </a:solidFill>
                <a:latin typeface="+mn-lt"/>
              </a:rPr>
              <a:t>HTA requires close involvement of all stakeholders </a:t>
            </a:r>
            <a:endParaRPr lang="en-US" sz="3200" b="1" dirty="0">
              <a:solidFill>
                <a:srgbClr val="343434"/>
              </a:solidFill>
              <a:latin typeface="+mn-lt"/>
            </a:endParaRPr>
          </a:p>
        </p:txBody>
      </p:sp>
      <p:sp>
        <p:nvSpPr>
          <p:cNvPr id="2" name="Rectangle 1"/>
          <p:cNvSpPr/>
          <p:nvPr/>
        </p:nvSpPr>
        <p:spPr>
          <a:xfrm>
            <a:off x="4820289" y="2123468"/>
            <a:ext cx="1447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PPP</a:t>
            </a:r>
            <a:endParaRPr lang="en-US" sz="2800" b="1" dirty="0">
              <a:solidFill>
                <a:schemeClr val="tx1"/>
              </a:solidFill>
            </a:endParaRPr>
          </a:p>
        </p:txBody>
      </p:sp>
      <p:sp>
        <p:nvSpPr>
          <p:cNvPr id="16" name="Rectangle 15"/>
          <p:cNvSpPr/>
          <p:nvPr/>
        </p:nvSpPr>
        <p:spPr>
          <a:xfrm>
            <a:off x="4822920" y="2141756"/>
            <a:ext cx="1447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PPP</a:t>
            </a:r>
            <a:endParaRPr lang="en-US" sz="2800" b="1" dirty="0">
              <a:solidFill>
                <a:schemeClr val="tx1"/>
              </a:solidFill>
            </a:endParaRPr>
          </a:p>
        </p:txBody>
      </p:sp>
      <p:sp>
        <p:nvSpPr>
          <p:cNvPr id="18" name="Rectangle 17"/>
          <p:cNvSpPr/>
          <p:nvPr/>
        </p:nvSpPr>
        <p:spPr>
          <a:xfrm>
            <a:off x="4900867" y="4674895"/>
            <a:ext cx="1447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PPP</a:t>
            </a:r>
            <a:endParaRPr lang="en-US" sz="2800" b="1" dirty="0">
              <a:solidFill>
                <a:schemeClr val="tx1"/>
              </a:solidFill>
            </a:endParaRPr>
          </a:p>
        </p:txBody>
      </p:sp>
      <p:sp>
        <p:nvSpPr>
          <p:cNvPr id="19" name="Rectangle 18"/>
          <p:cNvSpPr/>
          <p:nvPr/>
        </p:nvSpPr>
        <p:spPr>
          <a:xfrm>
            <a:off x="2023483" y="4674895"/>
            <a:ext cx="1447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PPP</a:t>
            </a:r>
            <a:endParaRPr lang="en-US" sz="2800" b="1" dirty="0">
              <a:solidFill>
                <a:schemeClr val="tx1"/>
              </a:solidFill>
            </a:endParaRPr>
          </a:p>
        </p:txBody>
      </p:sp>
    </p:spTree>
    <p:extLst>
      <p:ext uri="{BB962C8B-B14F-4D97-AF65-F5344CB8AC3E}">
        <p14:creationId xmlns:p14="http://schemas.microsoft.com/office/powerpoint/2010/main" val="215783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3"/>
          <p:cNvSpPr>
            <a:spLocks noGrp="1"/>
          </p:cNvSpPr>
          <p:nvPr>
            <p:ph type="body" sz="quarter" idx="10"/>
          </p:nvPr>
        </p:nvSpPr>
        <p:spPr>
          <a:xfrm>
            <a:off x="152400" y="1524000"/>
            <a:ext cx="8305800" cy="720725"/>
          </a:xfrm>
        </p:spPr>
        <p:txBody>
          <a:bodyPr>
            <a:noAutofit/>
          </a:bodyPr>
          <a:lstStyle/>
          <a:p>
            <a:r>
              <a:rPr lang="en-US" sz="4800" b="1" dirty="0" smtClean="0">
                <a:solidFill>
                  <a:schemeClr val="tx1"/>
                </a:solidFill>
                <a:latin typeface="+mn-lt"/>
              </a:rPr>
              <a:t>How to use HTA?</a:t>
            </a:r>
          </a:p>
          <a:p>
            <a:r>
              <a:rPr lang="en-US" sz="4800" b="1" dirty="0" smtClean="0">
                <a:solidFill>
                  <a:schemeClr val="tx1"/>
                </a:solidFill>
                <a:latin typeface="+mn-lt"/>
              </a:rPr>
              <a:t> </a:t>
            </a:r>
            <a:r>
              <a:rPr lang="en-US" sz="4800" b="1" i="1" dirty="0"/>
              <a:t>Application of HTA findings</a:t>
            </a:r>
            <a:endParaRPr lang="es-CO" sz="4800" b="1" dirty="0">
              <a:solidFill>
                <a:schemeClr val="tx1"/>
              </a:solidFill>
              <a:latin typeface="+mn-lt"/>
            </a:endParaRPr>
          </a:p>
        </p:txBody>
      </p:sp>
      <p:sp>
        <p:nvSpPr>
          <p:cNvPr id="7" name="Marcador de texto 4"/>
          <p:cNvSpPr txBox="1">
            <a:spLocks/>
          </p:cNvSpPr>
          <p:nvPr/>
        </p:nvSpPr>
        <p:spPr>
          <a:xfrm>
            <a:off x="2743200" y="4507139"/>
            <a:ext cx="3240360" cy="358775"/>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err="1" smtClean="0">
                <a:solidFill>
                  <a:schemeClr val="accent1"/>
                </a:solidFill>
                <a:ea typeface="Segoe UI" pitchFamily="34" charset="0"/>
                <a:cs typeface="Segoe UI" pitchFamily="34" charset="0"/>
              </a:rPr>
              <a:t>Héctor</a:t>
            </a:r>
            <a:r>
              <a:rPr lang="en-US" sz="2000" b="1" dirty="0" smtClean="0">
                <a:solidFill>
                  <a:schemeClr val="accent1"/>
                </a:solidFill>
                <a:ea typeface="Segoe UI" pitchFamily="34" charset="0"/>
                <a:cs typeface="Segoe UI" pitchFamily="34" charset="0"/>
              </a:rPr>
              <a:t> E. Castro MD, PhD</a:t>
            </a:r>
          </a:p>
          <a:p>
            <a:r>
              <a:rPr lang="en-US" sz="2000" b="1" dirty="0" smtClean="0">
                <a:solidFill>
                  <a:schemeClr val="accent1"/>
                </a:solidFill>
                <a:ea typeface="Segoe UI" pitchFamily="34" charset="0"/>
                <a:cs typeface="Segoe UI" pitchFamily="34" charset="0"/>
              </a:rPr>
              <a:t>Senior Technical Director</a:t>
            </a:r>
          </a:p>
          <a:p>
            <a:r>
              <a:rPr lang="en-US" sz="1800" b="1" dirty="0" smtClean="0">
                <a:solidFill>
                  <a:schemeClr val="accent1"/>
                </a:solidFill>
                <a:ea typeface="Segoe UI" pitchFamily="34" charset="0"/>
                <a:cs typeface="Segoe UI" pitchFamily="34" charset="0"/>
              </a:rPr>
              <a:t> </a:t>
            </a:r>
            <a:endParaRPr lang="en-US" sz="1800" b="1" dirty="0">
              <a:solidFill>
                <a:schemeClr val="accent1"/>
              </a:solidFill>
              <a:ea typeface="Segoe UI" pitchFamily="34" charset="0"/>
              <a:cs typeface="Segoe UI" pitchFamily="34" charset="0"/>
            </a:endParaRPr>
          </a:p>
        </p:txBody>
      </p:sp>
    </p:spTree>
    <p:extLst>
      <p:ext uri="{BB962C8B-B14F-4D97-AF65-F5344CB8AC3E}">
        <p14:creationId xmlns:p14="http://schemas.microsoft.com/office/powerpoint/2010/main" val="393171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sz="half" idx="2"/>
          </p:nvPr>
        </p:nvSpPr>
        <p:spPr>
          <a:xfrm>
            <a:off x="321069" y="1219200"/>
            <a:ext cx="8231832" cy="4903440"/>
          </a:xfrm>
        </p:spPr>
        <p:txBody>
          <a:bodyPr>
            <a:noAutofit/>
          </a:bodyPr>
          <a:lstStyle/>
          <a:p>
            <a:pPr>
              <a:spcBef>
                <a:spcPts val="0"/>
              </a:spcBef>
              <a:spcAft>
                <a:spcPts val="600"/>
              </a:spcAft>
            </a:pPr>
            <a:r>
              <a:rPr lang="en-US" sz="2000" dirty="0" smtClean="0">
                <a:solidFill>
                  <a:schemeClr val="tx1"/>
                </a:solidFill>
                <a:latin typeface="+mj-lt"/>
              </a:rPr>
              <a:t>Whenever </a:t>
            </a:r>
            <a:r>
              <a:rPr lang="en-US" sz="2000" dirty="0">
                <a:solidFill>
                  <a:schemeClr val="tx1"/>
                </a:solidFill>
                <a:latin typeface="+mj-lt"/>
              </a:rPr>
              <a:t>there is need to allocate and prioritize the use of limited resources, better to make it explicitly and looking at the best available evidence.</a:t>
            </a:r>
          </a:p>
          <a:p>
            <a:pPr>
              <a:spcBef>
                <a:spcPts val="0"/>
              </a:spcBef>
              <a:spcAft>
                <a:spcPts val="600"/>
              </a:spcAft>
            </a:pPr>
            <a:r>
              <a:rPr lang="en-US" sz="2000" dirty="0">
                <a:solidFill>
                  <a:schemeClr val="tx1"/>
                </a:solidFill>
                <a:latin typeface="+mj-lt"/>
              </a:rPr>
              <a:t>Explicit priority-setting needs to make best use of resources to maximize health benefits, should be ethical as well–fair and transparent.</a:t>
            </a:r>
          </a:p>
          <a:p>
            <a:pPr>
              <a:spcBef>
                <a:spcPts val="0"/>
              </a:spcBef>
              <a:spcAft>
                <a:spcPts val="600"/>
              </a:spcAft>
            </a:pPr>
            <a:r>
              <a:rPr lang="en-GB" sz="2000" dirty="0">
                <a:solidFill>
                  <a:schemeClr val="tx1"/>
                </a:solidFill>
                <a:latin typeface="+mj-lt"/>
                <a:cs typeface="Segoe UI Semilight" panose="020B0402040204020203" pitchFamily="34" charset="0"/>
              </a:rPr>
              <a:t>Priority-setting as a whole is a process that moves from evidence generation to deliberation and communication of the decision made, HTA is only part of this process</a:t>
            </a:r>
          </a:p>
          <a:p>
            <a:pPr>
              <a:spcBef>
                <a:spcPts val="0"/>
              </a:spcBef>
              <a:spcAft>
                <a:spcPts val="600"/>
              </a:spcAft>
            </a:pPr>
            <a:r>
              <a:rPr lang="en-US" sz="2000" dirty="0">
                <a:solidFill>
                  <a:schemeClr val="tx1"/>
                </a:solidFill>
                <a:latin typeface="+mj-lt"/>
              </a:rPr>
              <a:t>Different countries around the world have institutionalized the use of HTA to improve resource-allocation decision-making. LMICs are increasingly looking at HTA as a policy solution.</a:t>
            </a:r>
          </a:p>
          <a:p>
            <a:pPr>
              <a:spcBef>
                <a:spcPts val="0"/>
              </a:spcBef>
              <a:spcAft>
                <a:spcPts val="600"/>
              </a:spcAft>
            </a:pPr>
            <a:r>
              <a:rPr lang="en-US" sz="2000" dirty="0">
                <a:solidFill>
                  <a:schemeClr val="tx1"/>
                </a:solidFill>
                <a:latin typeface="+mj-lt"/>
              </a:rPr>
              <a:t>The case of IETS in Colombia provides an example of the challenges and considerations that should be borne in mind for the successful implementation of HTA in a resource constrained setting.</a:t>
            </a:r>
          </a:p>
          <a:p>
            <a:pPr marL="0" indent="0">
              <a:spcBef>
                <a:spcPts val="0"/>
              </a:spcBef>
              <a:spcAft>
                <a:spcPts val="600"/>
              </a:spcAft>
              <a:buNone/>
            </a:pPr>
            <a:endParaRPr lang="es-CO" sz="2000" dirty="0">
              <a:solidFill>
                <a:schemeClr val="tx1"/>
              </a:solidFill>
              <a:latin typeface="+mj-lt"/>
            </a:endParaRPr>
          </a:p>
        </p:txBody>
      </p:sp>
      <p:sp>
        <p:nvSpPr>
          <p:cNvPr id="6" name="4 Título"/>
          <p:cNvSpPr txBox="1">
            <a:spLocks/>
          </p:cNvSpPr>
          <p:nvPr/>
        </p:nvSpPr>
        <p:spPr>
          <a:xfrm>
            <a:off x="1547664" y="533400"/>
            <a:ext cx="5778642" cy="648072"/>
          </a:xfrm>
          <a:prstGeom prst="rect">
            <a:avLst/>
          </a:prstGeom>
        </p:spPr>
        <p:txBody>
          <a:bodyPr/>
          <a:lstStyle>
            <a:lvl1pPr algn="ctr" defTabSz="914400" rtl="0" eaLnBrk="1" latinLnBrk="0" hangingPunct="1">
              <a:spcBef>
                <a:spcPct val="0"/>
              </a:spcBef>
              <a:buNone/>
              <a:defRPr sz="4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r>
              <a:rPr lang="en-US" sz="3200" b="1" dirty="0"/>
              <a:t>Final considerations</a:t>
            </a:r>
          </a:p>
        </p:txBody>
      </p:sp>
    </p:spTree>
    <p:extLst>
      <p:ext uri="{BB962C8B-B14F-4D97-AF65-F5344CB8AC3E}">
        <p14:creationId xmlns:p14="http://schemas.microsoft.com/office/powerpoint/2010/main" val="41445253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0"/>
          </p:nvPr>
        </p:nvSpPr>
        <p:spPr>
          <a:xfrm>
            <a:off x="609600" y="2514600"/>
            <a:ext cx="7939088" cy="358775"/>
          </a:xfrm>
        </p:spPr>
        <p:txBody>
          <a:bodyPr>
            <a:noAutofit/>
          </a:bodyPr>
          <a:lstStyle/>
          <a:p>
            <a:r>
              <a:rPr lang="en-GB" sz="4400" b="1" dirty="0">
                <a:solidFill>
                  <a:schemeClr val="tx1"/>
                </a:solidFill>
                <a:latin typeface="+mn-lt"/>
              </a:rPr>
              <a:t>Thank you</a:t>
            </a:r>
            <a:r>
              <a:rPr lang="en-GB" sz="4400" b="1" dirty="0" smtClean="0">
                <a:solidFill>
                  <a:schemeClr val="tx1"/>
                </a:solidFill>
                <a:latin typeface="+mn-lt"/>
              </a:rPr>
              <a:t>!</a:t>
            </a:r>
          </a:p>
        </p:txBody>
      </p:sp>
      <p:sp>
        <p:nvSpPr>
          <p:cNvPr id="4" name="Rectangle 4"/>
          <p:cNvSpPr>
            <a:spLocks noChangeArrowheads="1"/>
          </p:cNvSpPr>
          <p:nvPr/>
        </p:nvSpPr>
        <p:spPr bwMode="auto">
          <a:xfrm>
            <a:off x="3932332" y="3581400"/>
            <a:ext cx="1293624" cy="7668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A" altLang="en-US" sz="5400" b="0" i="0" u="none" strike="noStrike" cap="none" normalizeH="0" baseline="0" dirty="0" smtClean="0">
                <a:ln>
                  <a:noFill/>
                </a:ln>
                <a:solidFill>
                  <a:srgbClr val="212121"/>
                </a:solidFill>
                <a:effectLst/>
                <a:latin typeface="inherit"/>
                <a:cs typeface="Arial" panose="020B0604020202020204" pitchFamily="34" charset="0"/>
              </a:rPr>
              <a:t>شكرا</a:t>
            </a:r>
            <a:r>
              <a:rPr kumimoji="0" lang="en-US" altLang="en-US" sz="5400" b="0" i="0" u="none" strike="noStrike" cap="none" normalizeH="0" baseline="0" dirty="0" smtClean="0">
                <a:ln>
                  <a:noFill/>
                </a:ln>
                <a:solidFill>
                  <a:schemeClr val="tx1"/>
                </a:solidFill>
                <a:effectLst/>
              </a:rPr>
              <a:t> </a:t>
            </a:r>
            <a:endParaRPr kumimoji="0" lang="en-US" altLang="en-US" sz="5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0050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8"/>
          <p:cNvSpPr>
            <a:spLocks noGrp="1"/>
          </p:cNvSpPr>
          <p:nvPr>
            <p:ph sz="half" idx="2"/>
          </p:nvPr>
        </p:nvSpPr>
        <p:spPr>
          <a:xfrm>
            <a:off x="838200" y="1752600"/>
            <a:ext cx="7938882" cy="3705276"/>
          </a:xfrm>
        </p:spPr>
        <p:txBody>
          <a:bodyPr>
            <a:normAutofit/>
          </a:bodyPr>
          <a:lstStyle/>
          <a:p>
            <a:pPr>
              <a:spcAft>
                <a:spcPts val="600"/>
              </a:spcAft>
              <a:buClr>
                <a:schemeClr val="accent1"/>
              </a:buClr>
            </a:pPr>
            <a:r>
              <a:rPr lang="en-US" sz="3600" b="1" dirty="0">
                <a:solidFill>
                  <a:schemeClr val="tx1"/>
                </a:solidFill>
                <a:latin typeface="+mn-lt"/>
              </a:rPr>
              <a:t>The need for priority setting</a:t>
            </a:r>
          </a:p>
          <a:p>
            <a:pPr>
              <a:spcAft>
                <a:spcPts val="600"/>
              </a:spcAft>
              <a:buClr>
                <a:schemeClr val="accent1"/>
              </a:buClr>
            </a:pPr>
            <a:r>
              <a:rPr lang="en-US" sz="3600" b="1" dirty="0" smtClean="0">
                <a:solidFill>
                  <a:schemeClr val="tx1"/>
                </a:solidFill>
                <a:latin typeface="+mn-lt"/>
              </a:rPr>
              <a:t>The role of HTA</a:t>
            </a:r>
            <a:endParaRPr lang="en-US" sz="3600" b="1" dirty="0">
              <a:solidFill>
                <a:schemeClr val="tx1"/>
              </a:solidFill>
              <a:latin typeface="+mn-lt"/>
            </a:endParaRPr>
          </a:p>
          <a:p>
            <a:pPr>
              <a:spcAft>
                <a:spcPts val="600"/>
              </a:spcAft>
              <a:buClr>
                <a:schemeClr val="accent1"/>
              </a:buClr>
            </a:pPr>
            <a:r>
              <a:rPr lang="en-US" sz="3600" b="1" dirty="0" smtClean="0">
                <a:solidFill>
                  <a:schemeClr val="tx1"/>
                </a:solidFill>
                <a:latin typeface="+mn-lt"/>
              </a:rPr>
              <a:t>HTA </a:t>
            </a:r>
            <a:r>
              <a:rPr lang="en-US" sz="3600" b="1" dirty="0">
                <a:solidFill>
                  <a:schemeClr val="tx1"/>
                </a:solidFill>
                <a:latin typeface="+mn-lt"/>
              </a:rPr>
              <a:t>in </a:t>
            </a:r>
            <a:r>
              <a:rPr lang="en-US" sz="3600" b="1" dirty="0" smtClean="0">
                <a:solidFill>
                  <a:schemeClr val="tx1"/>
                </a:solidFill>
                <a:latin typeface="+mn-lt"/>
              </a:rPr>
              <a:t>action in a LMIC </a:t>
            </a:r>
            <a:endParaRPr lang="en-US" sz="3600" b="1" dirty="0">
              <a:solidFill>
                <a:schemeClr val="tx1"/>
              </a:solidFill>
              <a:latin typeface="+mn-lt"/>
            </a:endParaRPr>
          </a:p>
          <a:p>
            <a:pPr>
              <a:spcAft>
                <a:spcPts val="600"/>
              </a:spcAft>
              <a:buClr>
                <a:schemeClr val="accent1"/>
              </a:buClr>
            </a:pPr>
            <a:r>
              <a:rPr lang="en-US" sz="3600" b="1" dirty="0">
                <a:solidFill>
                  <a:schemeClr val="tx1"/>
                </a:solidFill>
                <a:latin typeface="+mn-lt"/>
              </a:rPr>
              <a:t>Conclusions</a:t>
            </a:r>
          </a:p>
          <a:p>
            <a:pPr marL="0" indent="0">
              <a:spcAft>
                <a:spcPts val="600"/>
              </a:spcAft>
              <a:buClr>
                <a:schemeClr val="accent1"/>
              </a:buClr>
              <a:buNone/>
            </a:pPr>
            <a:endParaRPr lang="es-CO" sz="3600" b="1" dirty="0">
              <a:solidFill>
                <a:schemeClr val="tx1"/>
              </a:solidFill>
              <a:latin typeface="+mn-lt"/>
            </a:endParaRPr>
          </a:p>
        </p:txBody>
      </p:sp>
      <p:sp>
        <p:nvSpPr>
          <p:cNvPr id="13" name="Marcador de texto 12"/>
          <p:cNvSpPr>
            <a:spLocks noGrp="1"/>
          </p:cNvSpPr>
          <p:nvPr>
            <p:ph type="body" sz="quarter" idx="10"/>
          </p:nvPr>
        </p:nvSpPr>
        <p:spPr>
          <a:xfrm>
            <a:off x="533400" y="381000"/>
            <a:ext cx="7939088" cy="762000"/>
          </a:xfrm>
        </p:spPr>
        <p:txBody>
          <a:bodyPr>
            <a:noAutofit/>
          </a:bodyPr>
          <a:lstStyle/>
          <a:p>
            <a:r>
              <a:rPr lang="es-CO" sz="4400" b="1" dirty="0">
                <a:solidFill>
                  <a:schemeClr val="tx1"/>
                </a:solidFill>
                <a:latin typeface="+mn-lt"/>
                <a:cs typeface="Segoe UI" pitchFamily="34" charset="0"/>
              </a:rPr>
              <a:t>OUTLINE</a:t>
            </a:r>
            <a:endParaRPr lang="es-CO" sz="4400" dirty="0">
              <a:solidFill>
                <a:schemeClr val="tx1"/>
              </a:solidFill>
              <a:latin typeface="+mn-lt"/>
            </a:endParaRPr>
          </a:p>
        </p:txBody>
      </p:sp>
    </p:spTree>
    <p:extLst>
      <p:ext uri="{BB962C8B-B14F-4D97-AF65-F5344CB8AC3E}">
        <p14:creationId xmlns:p14="http://schemas.microsoft.com/office/powerpoint/2010/main" val="1725883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50" name="Shape 50"/>
          <p:cNvSpPr txBox="1">
            <a:spLocks noGrp="1"/>
          </p:cNvSpPr>
          <p:nvPr>
            <p:ph type="title"/>
          </p:nvPr>
        </p:nvSpPr>
        <p:spPr>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n-US" sz="4000" b="1" i="0" u="none" strike="noStrike" cap="none" spc="0" baseline="0" dirty="0" smtClean="0">
                <a:latin typeface="Gill Sans MT" panose="020B0502020104020203" pitchFamily="34" charset="0"/>
                <a:ea typeface="Gill Sans"/>
                <a:cs typeface="Gill Sans"/>
                <a:sym typeface="Gill Sans"/>
              </a:rPr>
              <a:t>ABOUT MSH</a:t>
            </a:r>
            <a:endParaRPr lang="en-US" sz="4000" b="1" i="0" u="none" strike="noStrike" cap="none" spc="0" baseline="0" dirty="0">
              <a:latin typeface="Gill Sans MT" panose="020B0502020104020203" pitchFamily="34" charset="0"/>
              <a:ea typeface="Gill Sans"/>
              <a:cs typeface="Gill Sans"/>
              <a:sym typeface="Gill Sans"/>
            </a:endParaRPr>
          </a:p>
        </p:txBody>
      </p:sp>
      <p:sp>
        <p:nvSpPr>
          <p:cNvPr id="49" name="Shape 49"/>
          <p:cNvSpPr txBox="1">
            <a:spLocks noGrp="1"/>
          </p:cNvSpPr>
          <p:nvPr>
            <p:ph idx="1"/>
          </p:nvPr>
        </p:nvSpPr>
        <p:spPr>
          <a:xfrm>
            <a:off x="381000" y="1143000"/>
            <a:ext cx="3886200" cy="3687763"/>
          </a:xfrm>
          <a:prstGeom prst="rect">
            <a:avLst/>
          </a:prstGeom>
          <a:noFill/>
          <a:ln>
            <a:noFill/>
          </a:ln>
        </p:spPr>
        <p:txBody>
          <a:bodyPr lIns="91425" tIns="45700" rIns="91425" bIns="45700" anchor="t" anchorCtr="0">
            <a:noAutofit/>
          </a:bodyPr>
          <a:lstStyle/>
          <a:p>
            <a:pPr algn="just"/>
            <a:r>
              <a:rPr lang="en-US" sz="2000" dirty="0" smtClean="0">
                <a:solidFill>
                  <a:schemeClr val="bg2">
                    <a:lumMod val="75000"/>
                  </a:schemeClr>
                </a:solidFill>
              </a:rPr>
              <a:t>Management </a:t>
            </a:r>
            <a:r>
              <a:rPr lang="en-US" sz="2000" dirty="0">
                <a:solidFill>
                  <a:schemeClr val="bg2">
                    <a:lumMod val="75000"/>
                  </a:schemeClr>
                </a:solidFill>
              </a:rPr>
              <a:t>Sciences for Health (MSH) builds strong health systems that deliver </a:t>
            </a:r>
            <a:r>
              <a:rPr lang="en-US" sz="2000" i="1" dirty="0">
                <a:solidFill>
                  <a:schemeClr val="bg2">
                    <a:lumMod val="75000"/>
                  </a:schemeClr>
                </a:solidFill>
              </a:rPr>
              <a:t>everything it </a:t>
            </a:r>
            <a:r>
              <a:rPr lang="en-US" sz="2000" i="1" dirty="0" smtClean="0">
                <a:solidFill>
                  <a:schemeClr val="bg2">
                    <a:lumMod val="75000"/>
                  </a:schemeClr>
                </a:solidFill>
              </a:rPr>
              <a:t>take </a:t>
            </a:r>
            <a:r>
              <a:rPr lang="en-US" sz="2000" dirty="0" smtClean="0">
                <a:solidFill>
                  <a:schemeClr val="bg2">
                    <a:lumMod val="75000"/>
                  </a:schemeClr>
                </a:solidFill>
              </a:rPr>
              <a:t>to </a:t>
            </a:r>
            <a:r>
              <a:rPr lang="en-US" sz="2000" dirty="0">
                <a:solidFill>
                  <a:schemeClr val="bg2">
                    <a:lumMod val="75000"/>
                  </a:schemeClr>
                </a:solidFill>
              </a:rPr>
              <a:t>prevent disease, treat illness, and empower people to lead healthier lives. For more than 45 years in over 150 countries, MSH has worked shoulder to shoulder with our partners to build </a:t>
            </a:r>
            <a:r>
              <a:rPr lang="en-US" sz="2000" dirty="0" smtClean="0">
                <a:solidFill>
                  <a:schemeClr val="bg2">
                    <a:lumMod val="75000"/>
                  </a:schemeClr>
                </a:solidFill>
              </a:rPr>
              <a:t>stronger health systems for better outcomes and performance. </a:t>
            </a:r>
            <a:r>
              <a:rPr lang="en-US" sz="2000" dirty="0">
                <a:solidFill>
                  <a:schemeClr val="bg2">
                    <a:lumMod val="75000"/>
                  </a:schemeClr>
                </a:solidFill>
              </a:rPr>
              <a:t>Our work will not be done until all people in need have </a:t>
            </a:r>
            <a:r>
              <a:rPr lang="en-US" sz="2000" i="1" dirty="0">
                <a:solidFill>
                  <a:schemeClr val="bg2">
                    <a:lumMod val="75000"/>
                  </a:schemeClr>
                </a:solidFill>
              </a:rPr>
              <a:t>equitable access to health care</a:t>
            </a:r>
            <a:r>
              <a:rPr lang="en-US" sz="2000" dirty="0">
                <a:solidFill>
                  <a:schemeClr val="bg2">
                    <a:lumMod val="75000"/>
                  </a:schemeClr>
                </a:solidFill>
              </a:rPr>
              <a:t>. </a:t>
            </a:r>
            <a:endParaRPr sz="2000" b="0" i="0" u="none" strike="noStrike" cap="none" baseline="0" dirty="0">
              <a:solidFill>
                <a:schemeClr val="bg2">
                  <a:lumMod val="75000"/>
                </a:schemeClr>
              </a:solidFill>
              <a:ea typeface="Calibri"/>
              <a:cs typeface="Calibri"/>
              <a:sym typeface="Calibri"/>
            </a:endParaRPr>
          </a:p>
        </p:txBody>
      </p:sp>
      <p:sp>
        <p:nvSpPr>
          <p:cNvPr id="3" name="Slide Number Placeholder 2"/>
          <p:cNvSpPr>
            <a:spLocks noGrp="1"/>
          </p:cNvSpPr>
          <p:nvPr>
            <p:ph type="sldNum" sz="quarter" idx="4"/>
          </p:nvPr>
        </p:nvSpPr>
        <p:spPr/>
        <p:txBody>
          <a:bodyPr/>
          <a:lstStyle/>
          <a:p>
            <a:fld id="{B96A8C67-B9EF-4EB6-9B06-D1F8B79AF090}" type="slidenum">
              <a:rPr lang="en-US" smtClean="0"/>
              <a:pPr/>
              <a:t>4</a:t>
            </a:fld>
            <a:endParaRPr lang="en-US"/>
          </a:p>
        </p:txBody>
      </p:sp>
      <p:pic>
        <p:nvPicPr>
          <p:cNvPr id="5" name="Picture 4" descr="map.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761999"/>
            <a:ext cx="5838825" cy="5187717"/>
          </a:xfrm>
          <a:prstGeom prst="rect">
            <a:avLst/>
          </a:prstGeom>
        </p:spPr>
      </p:pic>
      <p:sp>
        <p:nvSpPr>
          <p:cNvPr id="6" name="Shape 75"/>
          <p:cNvSpPr txBox="1">
            <a:spLocks/>
          </p:cNvSpPr>
          <p:nvPr/>
        </p:nvSpPr>
        <p:spPr>
          <a:xfrm>
            <a:off x="228600" y="4953000"/>
            <a:ext cx="8839200" cy="1752600"/>
          </a:xfrm>
          <a:prstGeom prst="rect">
            <a:avLst/>
          </a:prstGeom>
        </p:spPr>
        <p:txBody>
          <a:bodyPr vert="horz" lIns="91440" tIns="45720" rIns="91440" bIns="45720" rtlCol="0" anchor="ctr">
            <a:noAutofit/>
          </a:bodyPr>
          <a:lstStyle>
            <a:lvl1pPr algn="r" defTabSz="914400" rtl="0" eaLnBrk="1" latinLnBrk="0" hangingPunct="1">
              <a:spcBef>
                <a:spcPct val="0"/>
              </a:spcBef>
              <a:buNone/>
              <a:defRPr lang="en-US" sz="3200" kern="1200" spc="0">
                <a:solidFill>
                  <a:schemeClr val="accent2"/>
                </a:solidFill>
                <a:latin typeface="Gill Sans MT" panose="020B0502020104020203" pitchFamily="34" charset="0"/>
                <a:ea typeface="+mj-ea"/>
                <a:cs typeface="+mj-cs"/>
              </a:defRPr>
            </a:lvl1pPr>
          </a:lstStyle>
          <a:p>
            <a:pPr algn="l"/>
            <a:r>
              <a:rPr lang="en-GB" sz="2000" b="1" baseline="30000" dirty="0">
                <a:solidFill>
                  <a:srgbClr val="99B426"/>
                </a:solidFill>
              </a:rPr>
              <a:t>MSH in 2016</a:t>
            </a:r>
          </a:p>
          <a:p>
            <a:pPr algn="l"/>
            <a:r>
              <a:rPr lang="en-US" sz="2000" baseline="30000" dirty="0">
                <a:solidFill>
                  <a:schemeClr val="tx1">
                    <a:lumMod val="75000"/>
                  </a:schemeClr>
                </a:solidFill>
              </a:rPr>
              <a:t>72 Countries, 41 </a:t>
            </a:r>
            <a:r>
              <a:rPr lang="en-US" sz="2000" baseline="30000" dirty="0" smtClean="0">
                <a:solidFill>
                  <a:schemeClr val="tx1">
                    <a:lumMod val="75000"/>
                  </a:schemeClr>
                </a:solidFill>
              </a:rPr>
              <a:t>Offices.  Total </a:t>
            </a:r>
            <a:r>
              <a:rPr lang="en-US" sz="2000" baseline="30000" dirty="0">
                <a:solidFill>
                  <a:schemeClr val="tx1">
                    <a:lumMod val="75000"/>
                  </a:schemeClr>
                </a:solidFill>
              </a:rPr>
              <a:t>Staff: </a:t>
            </a:r>
            <a:r>
              <a:rPr lang="en-US" sz="2000" baseline="30000" dirty="0" smtClean="0">
                <a:solidFill>
                  <a:schemeClr val="tx1">
                    <a:lumMod val="75000"/>
                  </a:schemeClr>
                </a:solidFill>
              </a:rPr>
              <a:t>1,849.  Staff </a:t>
            </a:r>
            <a:r>
              <a:rPr lang="en-US" sz="2000" baseline="30000" dirty="0">
                <a:solidFill>
                  <a:schemeClr val="tx1">
                    <a:lumMod val="75000"/>
                  </a:schemeClr>
                </a:solidFill>
              </a:rPr>
              <a:t>Outside US: </a:t>
            </a:r>
            <a:r>
              <a:rPr lang="en-US" sz="2000" baseline="30000" dirty="0" smtClean="0">
                <a:solidFill>
                  <a:schemeClr val="tx1">
                    <a:lumMod val="75000"/>
                  </a:schemeClr>
                </a:solidFill>
              </a:rPr>
              <a:t>1,477</a:t>
            </a:r>
            <a:endParaRPr lang="en-US" sz="2000" baseline="30000" dirty="0">
              <a:solidFill>
                <a:schemeClr val="bg2">
                  <a:lumMod val="75000"/>
                </a:schemeClr>
              </a:solidFill>
            </a:endParaRPr>
          </a:p>
          <a:p>
            <a:pPr algn="l"/>
            <a:r>
              <a:rPr lang="en-US" sz="2000" b="1" baseline="30000" dirty="0" smtClean="0">
                <a:solidFill>
                  <a:schemeClr val="bg2">
                    <a:lumMod val="75000"/>
                  </a:schemeClr>
                </a:solidFill>
              </a:rPr>
              <a:t>93</a:t>
            </a:r>
            <a:r>
              <a:rPr lang="en-US" sz="2000" b="1" baseline="30000" dirty="0">
                <a:solidFill>
                  <a:schemeClr val="bg2">
                    <a:lumMod val="75000"/>
                  </a:schemeClr>
                </a:solidFill>
              </a:rPr>
              <a:t>% </a:t>
            </a:r>
            <a:r>
              <a:rPr lang="en-US" sz="2000" baseline="30000" dirty="0">
                <a:solidFill>
                  <a:schemeClr val="bg2">
                    <a:lumMod val="75000"/>
                  </a:schemeClr>
                </a:solidFill>
              </a:rPr>
              <a:t>of MSH personnel in countries or regional </a:t>
            </a:r>
            <a:r>
              <a:rPr lang="en-US" sz="2000" baseline="30000" dirty="0" smtClean="0">
                <a:solidFill>
                  <a:schemeClr val="bg2">
                    <a:lumMod val="75000"/>
                  </a:schemeClr>
                </a:solidFill>
              </a:rPr>
              <a:t>offices are </a:t>
            </a:r>
            <a:r>
              <a:rPr lang="en-US" sz="2000" baseline="30000" dirty="0">
                <a:solidFill>
                  <a:schemeClr val="bg2">
                    <a:lumMod val="75000"/>
                  </a:schemeClr>
                </a:solidFill>
              </a:rPr>
              <a:t>from the country or region where they work.</a:t>
            </a:r>
            <a:endParaRPr lang="en-US" sz="2000" dirty="0">
              <a:solidFill>
                <a:schemeClr val="bg2">
                  <a:lumMod val="75000"/>
                </a:schemeClr>
              </a:solidFill>
              <a:sym typeface="Calibri"/>
            </a:endParaRPr>
          </a:p>
        </p:txBody>
      </p:sp>
    </p:spTree>
    <p:extLst>
      <p:ext uri="{BB962C8B-B14F-4D97-AF65-F5344CB8AC3E}">
        <p14:creationId xmlns:p14="http://schemas.microsoft.com/office/powerpoint/2010/main" val="4255365142"/>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contenido 8"/>
          <p:cNvSpPr>
            <a:spLocks noGrp="1"/>
          </p:cNvSpPr>
          <p:nvPr>
            <p:ph sz="half" idx="2"/>
          </p:nvPr>
        </p:nvSpPr>
        <p:spPr>
          <a:xfrm>
            <a:off x="4495800" y="1752600"/>
            <a:ext cx="4128882" cy="3705276"/>
          </a:xfrm>
        </p:spPr>
        <p:txBody>
          <a:bodyPr>
            <a:normAutofit fontScale="77500" lnSpcReduction="20000"/>
          </a:bodyPr>
          <a:lstStyle/>
          <a:p>
            <a:pPr marL="0" indent="0">
              <a:spcAft>
                <a:spcPts val="600"/>
              </a:spcAft>
              <a:buNone/>
            </a:pPr>
            <a:r>
              <a:rPr lang="en-GB" sz="3200" dirty="0" smtClean="0">
                <a:solidFill>
                  <a:schemeClr val="tx1"/>
                </a:solidFill>
                <a:latin typeface="+mj-lt"/>
              </a:rPr>
              <a:t>“All</a:t>
            </a:r>
            <a:r>
              <a:rPr lang="en-US" sz="3200" dirty="0" smtClean="0">
                <a:solidFill>
                  <a:schemeClr val="tx1"/>
                </a:solidFill>
                <a:latin typeface="+mj-lt"/>
              </a:rPr>
              <a:t> </a:t>
            </a:r>
            <a:r>
              <a:rPr lang="en-US" sz="3200" dirty="0">
                <a:solidFill>
                  <a:schemeClr val="tx1"/>
                </a:solidFill>
                <a:latin typeface="+mj-lt"/>
              </a:rPr>
              <a:t>health systems face the challenge of managing finite resources to address unlimited demand for </a:t>
            </a:r>
            <a:r>
              <a:rPr lang="en-US" sz="3200" dirty="0" smtClean="0">
                <a:solidFill>
                  <a:schemeClr val="tx1"/>
                </a:solidFill>
                <a:latin typeface="+mj-lt"/>
              </a:rPr>
              <a:t>services” </a:t>
            </a:r>
            <a:r>
              <a:rPr lang="en-US" sz="3200" dirty="0" smtClean="0">
                <a:solidFill>
                  <a:srgbClr val="FF0000"/>
                </a:solidFill>
                <a:latin typeface="+mj-lt"/>
              </a:rPr>
              <a:t>Glassman </a:t>
            </a:r>
            <a:r>
              <a:rPr lang="en-US" sz="3200" dirty="0">
                <a:solidFill>
                  <a:srgbClr val="FF0000"/>
                </a:solidFill>
                <a:latin typeface="+mj-lt"/>
              </a:rPr>
              <a:t>et al, </a:t>
            </a:r>
            <a:r>
              <a:rPr lang="en-US" sz="3200" dirty="0" smtClean="0">
                <a:solidFill>
                  <a:srgbClr val="FF0000"/>
                </a:solidFill>
                <a:latin typeface="+mj-lt"/>
              </a:rPr>
              <a:t>2012</a:t>
            </a:r>
            <a:endParaRPr lang="en-US" sz="3200" dirty="0">
              <a:solidFill>
                <a:srgbClr val="FF0000"/>
              </a:solidFill>
              <a:latin typeface="+mj-lt"/>
            </a:endParaRPr>
          </a:p>
          <a:p>
            <a:pPr marL="0" indent="0">
              <a:spcAft>
                <a:spcPts val="600"/>
              </a:spcAft>
              <a:buNone/>
            </a:pPr>
            <a:endParaRPr lang="en-US" sz="3200" dirty="0" smtClean="0">
              <a:solidFill>
                <a:schemeClr val="tx1"/>
              </a:solidFill>
              <a:latin typeface="+mj-lt"/>
            </a:endParaRPr>
          </a:p>
          <a:p>
            <a:pPr marL="0" indent="0">
              <a:spcAft>
                <a:spcPts val="600"/>
              </a:spcAft>
              <a:buNone/>
            </a:pPr>
            <a:r>
              <a:rPr lang="en-US" sz="3200" dirty="0" smtClean="0">
                <a:solidFill>
                  <a:schemeClr val="tx1"/>
                </a:solidFill>
                <a:latin typeface="+mj-lt"/>
              </a:rPr>
              <a:t>“Things </a:t>
            </a:r>
            <a:r>
              <a:rPr lang="en-US" sz="3200" dirty="0">
                <a:solidFill>
                  <a:schemeClr val="tx1"/>
                </a:solidFill>
                <a:latin typeface="+mj-lt"/>
              </a:rPr>
              <a:t>which matter most must never be at the mercy of things which matter least</a:t>
            </a:r>
            <a:r>
              <a:rPr lang="en-US" sz="3200" dirty="0" smtClean="0">
                <a:solidFill>
                  <a:schemeClr val="tx1"/>
                </a:solidFill>
                <a:latin typeface="+mj-lt"/>
              </a:rPr>
              <a:t>.”</a:t>
            </a:r>
            <a:r>
              <a:rPr lang="en-US" sz="3200" dirty="0">
                <a:solidFill>
                  <a:schemeClr val="tx1"/>
                </a:solidFill>
                <a:latin typeface="+mj-lt"/>
              </a:rPr>
              <a:t>  </a:t>
            </a:r>
            <a:r>
              <a:rPr lang="en-US" sz="3200" dirty="0" smtClean="0">
                <a:solidFill>
                  <a:srgbClr val="FF0000"/>
                </a:solidFill>
                <a:latin typeface="+mj-lt"/>
              </a:rPr>
              <a:t>Goethe</a:t>
            </a:r>
          </a:p>
          <a:p>
            <a:pPr marL="0" indent="0">
              <a:spcAft>
                <a:spcPts val="600"/>
              </a:spcAft>
              <a:buNone/>
            </a:pPr>
            <a:endParaRPr lang="es-CO" sz="3200" dirty="0">
              <a:solidFill>
                <a:schemeClr val="tx1"/>
              </a:solidFill>
              <a:latin typeface="+mj-lt"/>
            </a:endParaRPr>
          </a:p>
        </p:txBody>
      </p:sp>
      <p:sp>
        <p:nvSpPr>
          <p:cNvPr id="4" name="Marcador de texto 12"/>
          <p:cNvSpPr>
            <a:spLocks noGrp="1"/>
          </p:cNvSpPr>
          <p:nvPr>
            <p:ph type="body" sz="quarter" idx="10"/>
          </p:nvPr>
        </p:nvSpPr>
        <p:spPr>
          <a:xfrm>
            <a:off x="0" y="381000"/>
            <a:ext cx="9525000" cy="358775"/>
          </a:xfrm>
        </p:spPr>
        <p:txBody>
          <a:bodyPr>
            <a:noAutofit/>
          </a:bodyPr>
          <a:lstStyle/>
          <a:p>
            <a:r>
              <a:rPr lang="es-CO" sz="3200" b="1" dirty="0" smtClean="0">
                <a:solidFill>
                  <a:schemeClr val="tx1"/>
                </a:solidFill>
                <a:latin typeface="+mn-lt"/>
                <a:cs typeface="Segoe UI" pitchFamily="34" charset="0"/>
              </a:rPr>
              <a:t>WHY </a:t>
            </a:r>
            <a:r>
              <a:rPr lang="es-CO" sz="3200" b="1" dirty="0">
                <a:solidFill>
                  <a:schemeClr val="tx1"/>
                </a:solidFill>
                <a:latin typeface="+mn-lt"/>
                <a:cs typeface="Segoe UI" pitchFamily="34" charset="0"/>
              </a:rPr>
              <a:t>DO WE NEED TO SET PRIORITIES?</a:t>
            </a:r>
            <a:endParaRPr lang="es-CO" sz="3200" dirty="0">
              <a:solidFill>
                <a:schemeClr val="tx1"/>
              </a:solidFill>
              <a:latin typeface="+mn-lt"/>
            </a:endParaRPr>
          </a:p>
        </p:txBody>
      </p:sp>
      <p:pic>
        <p:nvPicPr>
          <p:cNvPr id="6"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057400"/>
            <a:ext cx="3810000" cy="2637692"/>
          </a:xfrm>
          <a:prstGeom prst="rect">
            <a:avLst/>
          </a:prstGeom>
        </p:spPr>
      </p:pic>
    </p:spTree>
    <p:extLst>
      <p:ext uri="{BB962C8B-B14F-4D97-AF65-F5344CB8AC3E}">
        <p14:creationId xmlns:p14="http://schemas.microsoft.com/office/powerpoint/2010/main" val="2364421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96A8C67-B9EF-4EB6-9B06-D1F8B79AF090}" type="slidenum">
              <a:rPr lang="en-US" smtClean="0">
                <a:solidFill>
                  <a:prstClr val="white"/>
                </a:solidFill>
              </a:rPr>
              <a:pPr/>
              <a:t>6</a:t>
            </a:fld>
            <a:endParaRPr lang="en-US">
              <a:solidFill>
                <a:prstClr val="white"/>
              </a:solidFill>
            </a:endParaRPr>
          </a:p>
        </p:txBody>
      </p:sp>
      <p:sp>
        <p:nvSpPr>
          <p:cNvPr id="5" name="Rectangle 4"/>
          <p:cNvSpPr/>
          <p:nvPr/>
        </p:nvSpPr>
        <p:spPr>
          <a:xfrm>
            <a:off x="6518564" y="4760545"/>
            <a:ext cx="2625436" cy="707886"/>
          </a:xfrm>
          <a:prstGeom prst="rect">
            <a:avLst/>
          </a:prstGeom>
        </p:spPr>
        <p:txBody>
          <a:bodyPr wrap="square">
            <a:spAutoFit/>
          </a:bodyPr>
          <a:lstStyle/>
          <a:p>
            <a:r>
              <a:rPr lang="en-GB" sz="2000" dirty="0"/>
              <a:t>(</a:t>
            </a:r>
            <a:r>
              <a:rPr lang="nn-NO" sz="2000" dirty="0"/>
              <a:t>Sabik and Lie</a:t>
            </a:r>
            <a:r>
              <a:rPr lang="en-GB" sz="2000" dirty="0"/>
              <a:t>, 2008)</a:t>
            </a:r>
            <a:r>
              <a:rPr lang="en-US" sz="2000" dirty="0"/>
              <a:t/>
            </a:r>
            <a:br>
              <a:rPr lang="en-US" sz="2000" dirty="0"/>
            </a:br>
            <a:endParaRPr lang="en-US" sz="2000" dirty="0"/>
          </a:p>
        </p:txBody>
      </p:sp>
      <p:pic>
        <p:nvPicPr>
          <p:cNvPr id="6" name="Picture 5" descr="C:\Users\hec901\Desktop\healthiness_3584_image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448" y="1191491"/>
            <a:ext cx="4394873" cy="5504780"/>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p:cNvSpPr txBox="1">
            <a:spLocks/>
          </p:cNvSpPr>
          <p:nvPr/>
        </p:nvSpPr>
        <p:spPr>
          <a:xfrm>
            <a:off x="5131298" y="5105344"/>
            <a:ext cx="3491698" cy="1219199"/>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2400" kern="1200">
                <a:solidFill>
                  <a:schemeClr val="tx1">
                    <a:lumMod val="75000"/>
                    <a:lumOff val="25000"/>
                  </a:schemeClr>
                </a:solidFill>
                <a:latin typeface="Segoe UI Semibold" panose="020B0702040204020203" pitchFamily="34" charset="0"/>
                <a:ea typeface="+mj-ea"/>
                <a:cs typeface="+mj-cs"/>
              </a:defRPr>
            </a:lvl1pPr>
          </a:lstStyle>
          <a:p>
            <a:pPr algn="just"/>
            <a:r>
              <a:rPr lang="en-US" b="1" dirty="0">
                <a:solidFill>
                  <a:schemeClr val="accent1"/>
                </a:solidFill>
                <a:latin typeface="+mn-lt"/>
                <a:cs typeface="Segoe UI Semilight" panose="020B0402040204020203" pitchFamily="34" charset="0"/>
              </a:rPr>
              <a:t>There are unlimited needs and limited </a:t>
            </a:r>
            <a:r>
              <a:rPr lang="en-US" b="1" dirty="0" smtClean="0">
                <a:solidFill>
                  <a:schemeClr val="accent1"/>
                </a:solidFill>
                <a:latin typeface="+mn-lt"/>
                <a:cs typeface="Segoe UI Semilight" panose="020B0402040204020203" pitchFamily="34" charset="0"/>
              </a:rPr>
              <a:t>resources, and health and healthcare related costs increase each year </a:t>
            </a:r>
            <a:endParaRPr lang="en-GB" b="1" dirty="0">
              <a:solidFill>
                <a:schemeClr val="accent1"/>
              </a:solidFill>
              <a:latin typeface="+mn-lt"/>
              <a:cs typeface="Segoe UI Semilight" panose="020B0402040204020203" pitchFamily="34" charset="0"/>
            </a:endParaRPr>
          </a:p>
        </p:txBody>
      </p:sp>
      <p:sp>
        <p:nvSpPr>
          <p:cNvPr id="8" name="Rectangle 7"/>
          <p:cNvSpPr/>
          <p:nvPr/>
        </p:nvSpPr>
        <p:spPr>
          <a:xfrm>
            <a:off x="5023749" y="1200028"/>
            <a:ext cx="3706796" cy="3539430"/>
          </a:xfrm>
          <a:prstGeom prst="rect">
            <a:avLst/>
          </a:prstGeom>
        </p:spPr>
        <p:txBody>
          <a:bodyPr wrap="square">
            <a:spAutoFit/>
          </a:bodyPr>
          <a:lstStyle/>
          <a:p>
            <a:r>
              <a:rPr lang="en-US" sz="2800" dirty="0"/>
              <a:t>“…All health care systems face problems of justice and efficiency related to setting priorities for allocating a limited pool of resources to a population”.</a:t>
            </a:r>
          </a:p>
        </p:txBody>
      </p:sp>
      <p:sp>
        <p:nvSpPr>
          <p:cNvPr id="9" name="Rectangle 8"/>
          <p:cNvSpPr/>
          <p:nvPr/>
        </p:nvSpPr>
        <p:spPr>
          <a:xfrm>
            <a:off x="1295400" y="2189726"/>
            <a:ext cx="6697390" cy="2820748"/>
          </a:xfrm>
          <a:prstGeom prst="rect">
            <a:avLst/>
          </a:prstGeom>
          <a:solidFill>
            <a:srgbClr val="EC9C6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bg1"/>
                </a:solidFill>
              </a:rPr>
              <a:t>THE </a:t>
            </a:r>
            <a:r>
              <a:rPr lang="en-US" sz="6000" b="1" dirty="0" smtClean="0">
                <a:solidFill>
                  <a:schemeClr val="bg1"/>
                </a:solidFill>
              </a:rPr>
              <a:t>COST </a:t>
            </a:r>
            <a:r>
              <a:rPr lang="en-US" sz="6000" b="1" dirty="0">
                <a:solidFill>
                  <a:schemeClr val="bg1"/>
                </a:solidFill>
              </a:rPr>
              <a:t>&amp; CONSTRAINTS ARGUMENT </a:t>
            </a:r>
          </a:p>
        </p:txBody>
      </p:sp>
      <p:sp>
        <p:nvSpPr>
          <p:cNvPr id="10" name="CuadroTexto 3"/>
          <p:cNvSpPr txBox="1"/>
          <p:nvPr/>
        </p:nvSpPr>
        <p:spPr>
          <a:xfrm>
            <a:off x="372489" y="373329"/>
            <a:ext cx="8256603" cy="1200329"/>
          </a:xfrm>
          <a:prstGeom prst="rect">
            <a:avLst/>
          </a:prstGeom>
          <a:noFill/>
        </p:spPr>
        <p:txBody>
          <a:bodyPr wrap="square" rtlCol="0">
            <a:spAutoFit/>
          </a:bodyPr>
          <a:lstStyle/>
          <a:p>
            <a:pPr algn="ctr"/>
            <a:r>
              <a:rPr lang="en-US" sz="3600" b="1" dirty="0"/>
              <a:t>Priority setting in health and health care </a:t>
            </a:r>
          </a:p>
          <a:p>
            <a:pPr algn="ctr"/>
            <a:endParaRPr lang="es-CO" sz="3600" dirty="0"/>
          </a:p>
        </p:txBody>
      </p:sp>
    </p:spTree>
    <p:extLst>
      <p:ext uri="{BB962C8B-B14F-4D97-AF65-F5344CB8AC3E}">
        <p14:creationId xmlns:p14="http://schemas.microsoft.com/office/powerpoint/2010/main" val="201524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9561" y="2057400"/>
            <a:ext cx="7830870" cy="929966"/>
          </a:xfrm>
        </p:spPr>
        <p:txBody>
          <a:bodyPr>
            <a:normAutofit fontScale="90000"/>
          </a:bodyPr>
          <a:lstStyle/>
          <a:p>
            <a:pPr algn="just"/>
            <a:r>
              <a:rPr lang="en-GB" sz="2800" b="1" dirty="0" smtClean="0">
                <a:solidFill>
                  <a:schemeClr val="tx1"/>
                </a:solidFill>
                <a:latin typeface="+mn-lt"/>
              </a:rPr>
              <a:t>“Clinical </a:t>
            </a:r>
            <a:r>
              <a:rPr lang="en-GB" sz="2800" b="1" dirty="0">
                <a:solidFill>
                  <a:schemeClr val="tx1"/>
                </a:solidFill>
                <a:latin typeface="+mn-lt"/>
              </a:rPr>
              <a:t>care given to patients frequently departs from best practice; the fast adoption of new technologies without certainty about its clinical and cost-effectiveness, but also the slow adoption of those proven to be effective and “good value for money”, leads to inefficiency”</a:t>
            </a:r>
            <a:endParaRPr lang="en-GB" sz="2800" b="1" dirty="0">
              <a:solidFill>
                <a:schemeClr val="tx1"/>
              </a:solidFill>
              <a:latin typeface="+mn-lt"/>
              <a:cs typeface="Segoe UI Semilight" panose="020B0402040204020203" pitchFamily="34" charset="0"/>
            </a:endParaRPr>
          </a:p>
        </p:txBody>
      </p:sp>
      <p:sp>
        <p:nvSpPr>
          <p:cNvPr id="4" name="CuadroTexto 3"/>
          <p:cNvSpPr txBox="1"/>
          <p:nvPr/>
        </p:nvSpPr>
        <p:spPr>
          <a:xfrm>
            <a:off x="155575" y="381000"/>
            <a:ext cx="8517723" cy="1200329"/>
          </a:xfrm>
          <a:prstGeom prst="rect">
            <a:avLst/>
          </a:prstGeom>
          <a:noFill/>
        </p:spPr>
        <p:txBody>
          <a:bodyPr wrap="square" rtlCol="0">
            <a:spAutoFit/>
          </a:bodyPr>
          <a:lstStyle/>
          <a:p>
            <a:pPr algn="ctr"/>
            <a:r>
              <a:rPr lang="en-US" sz="3600" b="1" dirty="0"/>
              <a:t>Decision-making in health and health care </a:t>
            </a:r>
          </a:p>
          <a:p>
            <a:pPr algn="ctr"/>
            <a:endParaRPr lang="es-CO" sz="3600" dirty="0"/>
          </a:p>
        </p:txBody>
      </p:sp>
      <p:sp>
        <p:nvSpPr>
          <p:cNvPr id="5" name="Rectangle 4"/>
          <p:cNvSpPr/>
          <p:nvPr/>
        </p:nvSpPr>
        <p:spPr>
          <a:xfrm>
            <a:off x="6248400" y="3947257"/>
            <a:ext cx="2016386" cy="461665"/>
          </a:xfrm>
          <a:prstGeom prst="rect">
            <a:avLst/>
          </a:prstGeom>
        </p:spPr>
        <p:txBody>
          <a:bodyPr wrap="none">
            <a:spAutoFit/>
          </a:bodyPr>
          <a:lstStyle/>
          <a:p>
            <a:r>
              <a:rPr lang="en-GB" sz="2400" dirty="0"/>
              <a:t>Rawlins (1999)</a:t>
            </a:r>
            <a:endParaRPr lang="en-US" sz="2400" dirty="0"/>
          </a:p>
        </p:txBody>
      </p:sp>
      <p:sp>
        <p:nvSpPr>
          <p:cNvPr id="6" name="AutoShape 2" descr="Resultado de imagen para physician think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7" name="Picture 3" descr="C:\Users\hec901\Desktop\Dr thin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810000"/>
            <a:ext cx="3808241" cy="230911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600200" y="2057400"/>
            <a:ext cx="6096000" cy="2781588"/>
          </a:xfrm>
          <a:prstGeom prst="rect">
            <a:avLst/>
          </a:prstGeom>
          <a:solidFill>
            <a:srgbClr val="EC9C66"/>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bg1"/>
                </a:solidFill>
              </a:rPr>
              <a:t>QUALITY &amp; EFFICIENCY ARGUMENT </a:t>
            </a:r>
          </a:p>
        </p:txBody>
      </p:sp>
      <p:sp>
        <p:nvSpPr>
          <p:cNvPr id="3" name="Rectangle 2"/>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836025" y="2960465"/>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117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7446" y="2133600"/>
            <a:ext cx="8045851" cy="3609109"/>
          </a:xfrm>
        </p:spPr>
        <p:txBody>
          <a:bodyPr>
            <a:normAutofit/>
          </a:bodyPr>
          <a:lstStyle/>
          <a:p>
            <a:pPr algn="just"/>
            <a:r>
              <a:rPr lang="en-US" sz="2800" b="1" dirty="0">
                <a:solidFill>
                  <a:schemeClr val="tx1"/>
                </a:solidFill>
                <a:latin typeface="+mn-lt"/>
                <a:cs typeface="Segoe UI Semilight" panose="020B0402040204020203" pitchFamily="34" charset="0"/>
              </a:rPr>
              <a:t>“</a:t>
            </a:r>
            <a:r>
              <a:rPr lang="en-GB" sz="2800" b="1" dirty="0">
                <a:solidFill>
                  <a:schemeClr val="tx1"/>
                </a:solidFill>
                <a:latin typeface="+mn-lt"/>
              </a:rPr>
              <a:t>The lack of coherence between limitless promise and limited resources leads to </a:t>
            </a:r>
            <a:r>
              <a:rPr lang="en-GB" sz="2800" b="1" dirty="0">
                <a:solidFill>
                  <a:schemeClr val="accent1"/>
                </a:solidFill>
                <a:latin typeface="+mn-lt"/>
              </a:rPr>
              <a:t>implicit and covert rationing</a:t>
            </a:r>
            <a:r>
              <a:rPr lang="en-GB" sz="2800" b="1" dirty="0">
                <a:solidFill>
                  <a:schemeClr val="tx1"/>
                </a:solidFill>
                <a:latin typeface="+mn-lt"/>
              </a:rPr>
              <a:t> through waiting lines, low quality, inequities, and other mechanisms…in </a:t>
            </a:r>
            <a:r>
              <a:rPr lang="en-GB" sz="2800" b="1" dirty="0">
                <a:solidFill>
                  <a:schemeClr val="accent1"/>
                </a:solidFill>
                <a:latin typeface="+mn-lt"/>
              </a:rPr>
              <a:t>many LMICs </a:t>
            </a:r>
            <a:r>
              <a:rPr lang="en-US" sz="2800" b="1" dirty="0">
                <a:solidFill>
                  <a:schemeClr val="tx1"/>
                </a:solidFill>
                <a:latin typeface="+mn-lt"/>
              </a:rPr>
              <a:t>rationing still occurs as an ad hoc, haphazard series of non-transparent choices that reflect the competing interests of governments, donors and other stakeholders</a:t>
            </a:r>
            <a:r>
              <a:rPr lang="en-GB" sz="2800" b="1" dirty="0">
                <a:solidFill>
                  <a:schemeClr val="tx1"/>
                </a:solidFill>
                <a:latin typeface="+mn-lt"/>
              </a:rPr>
              <a:t>”</a:t>
            </a:r>
            <a:endParaRPr lang="en-GB" sz="2800" b="1" dirty="0">
              <a:solidFill>
                <a:schemeClr val="tx1"/>
              </a:solidFill>
              <a:latin typeface="+mn-lt"/>
              <a:cs typeface="Segoe UI Semilight" panose="020B0402040204020203" pitchFamily="34" charset="0"/>
            </a:endParaRPr>
          </a:p>
        </p:txBody>
      </p:sp>
      <p:sp>
        <p:nvSpPr>
          <p:cNvPr id="5" name="Rectangle 4"/>
          <p:cNvSpPr/>
          <p:nvPr/>
        </p:nvSpPr>
        <p:spPr>
          <a:xfrm>
            <a:off x="5410200" y="5715000"/>
            <a:ext cx="3263098" cy="830997"/>
          </a:xfrm>
          <a:prstGeom prst="rect">
            <a:avLst/>
          </a:prstGeom>
        </p:spPr>
        <p:txBody>
          <a:bodyPr wrap="square">
            <a:spAutoFit/>
          </a:bodyPr>
          <a:lstStyle/>
          <a:p>
            <a:r>
              <a:rPr lang="en-GB" sz="2400" dirty="0"/>
              <a:t>(Glassman et al, 2012)</a:t>
            </a:r>
            <a:r>
              <a:rPr lang="en-US" sz="2400" dirty="0"/>
              <a:t/>
            </a:r>
            <a:br>
              <a:rPr lang="en-US" sz="2400" dirty="0"/>
            </a:br>
            <a:endParaRPr lang="en-US" sz="2400" dirty="0"/>
          </a:p>
        </p:txBody>
      </p:sp>
      <p:sp>
        <p:nvSpPr>
          <p:cNvPr id="6" name="AutoShape 2" descr="Resultado de imagen para physician think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Título 1"/>
          <p:cNvSpPr txBox="1">
            <a:spLocks/>
          </p:cNvSpPr>
          <p:nvPr/>
        </p:nvSpPr>
        <p:spPr>
          <a:xfrm>
            <a:off x="609600" y="1219200"/>
            <a:ext cx="2209800" cy="121919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2400" kern="1200">
                <a:solidFill>
                  <a:schemeClr val="tx1">
                    <a:lumMod val="75000"/>
                    <a:lumOff val="25000"/>
                  </a:schemeClr>
                </a:solidFill>
                <a:latin typeface="Segoe UI Semibold" panose="020B0702040204020203" pitchFamily="34" charset="0"/>
                <a:ea typeface="+mj-ea"/>
                <a:cs typeface="+mj-cs"/>
              </a:defRPr>
            </a:lvl1pPr>
          </a:lstStyle>
          <a:p>
            <a:pPr algn="just"/>
            <a:r>
              <a:rPr lang="en-US" sz="2800" b="1" dirty="0">
                <a:solidFill>
                  <a:schemeClr val="accent1"/>
                </a:solidFill>
                <a:latin typeface="+mn-lt"/>
                <a:cs typeface="Segoe UI Semilight" panose="020B0402040204020203" pitchFamily="34" charset="0"/>
              </a:rPr>
              <a:t>However…</a:t>
            </a:r>
            <a:endParaRPr lang="en-GB" sz="2800" b="1" dirty="0">
              <a:solidFill>
                <a:schemeClr val="accent1"/>
              </a:solidFill>
              <a:latin typeface="+mn-lt"/>
              <a:cs typeface="Segoe UI Semilight" panose="020B0402040204020203" pitchFamily="34" charset="0"/>
            </a:endParaRPr>
          </a:p>
        </p:txBody>
      </p:sp>
      <p:sp>
        <p:nvSpPr>
          <p:cNvPr id="10" name="CuadroTexto 3"/>
          <p:cNvSpPr txBox="1"/>
          <p:nvPr/>
        </p:nvSpPr>
        <p:spPr>
          <a:xfrm>
            <a:off x="416695" y="471055"/>
            <a:ext cx="8256603" cy="1200329"/>
          </a:xfrm>
          <a:prstGeom prst="rect">
            <a:avLst/>
          </a:prstGeom>
          <a:noFill/>
        </p:spPr>
        <p:txBody>
          <a:bodyPr wrap="square" rtlCol="0">
            <a:spAutoFit/>
          </a:bodyPr>
          <a:lstStyle/>
          <a:p>
            <a:pPr algn="ctr"/>
            <a:r>
              <a:rPr lang="en-US" sz="3600" b="1" dirty="0"/>
              <a:t>Priority setting in health and health care </a:t>
            </a:r>
          </a:p>
          <a:p>
            <a:pPr algn="ctr"/>
            <a:endParaRPr lang="es-CO" sz="3600" dirty="0"/>
          </a:p>
        </p:txBody>
      </p:sp>
      <p:sp>
        <p:nvSpPr>
          <p:cNvPr id="7" name="Rectangle 6"/>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836025" y="2938818"/>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54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9561" y="1981200"/>
            <a:ext cx="7830870" cy="929966"/>
          </a:xfrm>
        </p:spPr>
        <p:txBody>
          <a:bodyPr>
            <a:noAutofit/>
          </a:bodyPr>
          <a:lstStyle/>
          <a:p>
            <a:pPr algn="just"/>
            <a:r>
              <a:rPr lang="en-US" sz="2800" b="1" dirty="0">
                <a:solidFill>
                  <a:schemeClr val="tx1"/>
                </a:solidFill>
                <a:latin typeface="+mn-lt"/>
                <a:cs typeface="Segoe UI Semilight" panose="020B0402040204020203" pitchFamily="34" charset="0"/>
              </a:rPr>
              <a:t>“</a:t>
            </a:r>
            <a:r>
              <a:rPr lang="en-GB" sz="2800" b="1" dirty="0">
                <a:solidFill>
                  <a:schemeClr val="tx1"/>
                </a:solidFill>
                <a:latin typeface="+mn-lt"/>
                <a:cs typeface="Segoe UI Semilight" panose="020B0402040204020203" pitchFamily="34" charset="0"/>
              </a:rPr>
              <a:t>Decision-making in health care is a complex process taking </a:t>
            </a:r>
            <a:r>
              <a:rPr lang="en-GB" sz="2800" b="1" dirty="0" smtClean="0">
                <a:solidFill>
                  <a:schemeClr val="tx1"/>
                </a:solidFill>
                <a:latin typeface="+mn-lt"/>
                <a:cs typeface="Segoe UI Semilight" panose="020B0402040204020203" pitchFamily="34" charset="0"/>
              </a:rPr>
              <a:t>(</a:t>
            </a:r>
            <a:r>
              <a:rPr lang="en-GB" sz="2800" b="1" dirty="0" smtClean="0">
                <a:solidFill>
                  <a:srgbClr val="FF0000"/>
                </a:solidFill>
                <a:latin typeface="+mn-lt"/>
                <a:cs typeface="Segoe UI Semilight" panose="020B0402040204020203" pitchFamily="34" charset="0"/>
              </a:rPr>
              <a:t>should</a:t>
            </a:r>
            <a:r>
              <a:rPr lang="en-GB" sz="2800" b="1" dirty="0" smtClean="0">
                <a:solidFill>
                  <a:schemeClr val="tx1"/>
                </a:solidFill>
                <a:latin typeface="+mn-lt"/>
                <a:cs typeface="Segoe UI Semilight" panose="020B0402040204020203" pitchFamily="34" charset="0"/>
              </a:rPr>
              <a:t>) place </a:t>
            </a:r>
            <a:r>
              <a:rPr lang="en-GB" sz="2800" b="1" dirty="0">
                <a:solidFill>
                  <a:schemeClr val="tx1"/>
                </a:solidFill>
                <a:latin typeface="+mn-lt"/>
                <a:cs typeface="Segoe UI Semilight" panose="020B0402040204020203" pitchFamily="34" charset="0"/>
              </a:rPr>
              <a:t>along a continuum that moves from evidence generation to deliberation and communication of the decision made” (Goetghebeur et al, 2008)</a:t>
            </a:r>
          </a:p>
        </p:txBody>
      </p:sp>
      <p:pic>
        <p:nvPicPr>
          <p:cNvPr id="3" name="Picture 11" descr="http://t2.gstatic.com/images?q=tbn:ANd9GcTTJjY1np8s99GOTt5wyJjiTqF5X7jG-d0LUFbt3SyS8tNN_6YE9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657600"/>
            <a:ext cx="2438400" cy="232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p:nvSpPr>
        <p:spPr>
          <a:xfrm>
            <a:off x="1" y="471055"/>
            <a:ext cx="8673298" cy="1077218"/>
          </a:xfrm>
          <a:prstGeom prst="rect">
            <a:avLst/>
          </a:prstGeom>
          <a:noFill/>
        </p:spPr>
        <p:txBody>
          <a:bodyPr wrap="square" rtlCol="0">
            <a:spAutoFit/>
          </a:bodyPr>
          <a:lstStyle/>
          <a:p>
            <a:pPr algn="ctr"/>
            <a:r>
              <a:rPr lang="en-US" sz="3200" b="1" dirty="0"/>
              <a:t>Decision-making in health and health care </a:t>
            </a:r>
          </a:p>
          <a:p>
            <a:pPr algn="ctr"/>
            <a:endParaRPr lang="es-CO" sz="3200" dirty="0"/>
          </a:p>
        </p:txBody>
      </p:sp>
      <p:sp>
        <p:nvSpPr>
          <p:cNvPr id="5" name="Rectangle 4"/>
          <p:cNvSpPr/>
          <p:nvPr/>
        </p:nvSpPr>
        <p:spPr>
          <a:xfrm>
            <a:off x="0"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836025" y="2971800"/>
            <a:ext cx="307975" cy="975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88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ustom Design">
  <a:themeElements>
    <a:clrScheme name="MSH colors">
      <a:dk1>
        <a:srgbClr val="3F3F3F"/>
      </a:dk1>
      <a:lt1>
        <a:sysClr val="window" lastClr="FFFFFF"/>
      </a:lt1>
      <a:dk2>
        <a:srgbClr val="004730"/>
      </a:dk2>
      <a:lt2>
        <a:srgbClr val="807F83"/>
      </a:lt2>
      <a:accent1>
        <a:srgbClr val="E36F1E"/>
      </a:accent1>
      <a:accent2>
        <a:srgbClr val="788E1E"/>
      </a:accent2>
      <a:accent3>
        <a:srgbClr val="B41E39"/>
      </a:accent3>
      <a:accent4>
        <a:srgbClr val="C2A204"/>
      </a:accent4>
      <a:accent5>
        <a:srgbClr val="007698"/>
      </a:accent5>
      <a:accent6>
        <a:srgbClr val="8A7967"/>
      </a:accent6>
      <a:hlink>
        <a:srgbClr val="007698"/>
      </a:hlink>
      <a:folHlink>
        <a:srgbClr val="8A7967"/>
      </a:folHlink>
    </a:clrScheme>
    <a:fontScheme name="MSH Fonts">
      <a:majorFont>
        <a:latin typeface="Gill Sans MT"/>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30306</TotalTime>
  <Words>1377</Words>
  <Application>Microsoft Office PowerPoint</Application>
  <PresentationFormat>On-screen Show (4:3)</PresentationFormat>
  <Paragraphs>167</Paragraphs>
  <Slides>21</Slides>
  <Notes>7</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21</vt:i4>
      </vt:variant>
    </vt:vector>
  </HeadingPairs>
  <TitlesOfParts>
    <vt:vector size="38" baseType="lpstr">
      <vt:lpstr>Arial</vt:lpstr>
      <vt:lpstr>Calibri</vt:lpstr>
      <vt:lpstr>Garamond</vt:lpstr>
      <vt:lpstr>Gill Sans</vt:lpstr>
      <vt:lpstr>Gill Sans MT</vt:lpstr>
      <vt:lpstr>Gill Sans Std Light</vt:lpstr>
      <vt:lpstr>inherit</vt:lpstr>
      <vt:lpstr>Palatino Italic</vt:lpstr>
      <vt:lpstr>Segoe UI</vt:lpstr>
      <vt:lpstr>Segoe UI Light</vt:lpstr>
      <vt:lpstr>Segoe UI Semibold</vt:lpstr>
      <vt:lpstr>Segoe UI Semilight</vt:lpstr>
      <vt:lpstr>Wingdings</vt:lpstr>
      <vt:lpstr>Custom Design</vt:lpstr>
      <vt:lpstr>1_Custom Design</vt:lpstr>
      <vt:lpstr>2_Custom Design</vt:lpstr>
      <vt:lpstr>3_Custom Design</vt:lpstr>
      <vt:lpstr>PowerPoint Presentation</vt:lpstr>
      <vt:lpstr>PowerPoint Presentation</vt:lpstr>
      <vt:lpstr>PowerPoint Presentation</vt:lpstr>
      <vt:lpstr>ABOUT MSH</vt:lpstr>
      <vt:lpstr>PowerPoint Presentation</vt:lpstr>
      <vt:lpstr>PowerPoint Presentation</vt:lpstr>
      <vt:lpstr>“Clinical care given to patients frequently departs from best practice; the fast adoption of new technologies without certainty about its clinical and cost-effectiveness, but also the slow adoption of those proven to be effective and “good value for money”, leads to inefficiency”</vt:lpstr>
      <vt:lpstr>“The lack of coherence between limitless promise and limited resources leads to implicit and covert rationing through waiting lines, low quality, inequities, and other mechanisms…in many LMICs rationing still occurs as an ad hoc, haphazard series of non-transparent choices that reflect the competing interests of governments, donors and other stakeholders”</vt:lpstr>
      <vt:lpstr>“Decision-making in health care is a complex process taking (should) place along a continuum that moves from evidence generation to deliberation and communication of the decision made” (Goetghebeur et al, 2008)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Malpica-Llanos</dc:creator>
  <cp:lastModifiedBy>Castro,Hector</cp:lastModifiedBy>
  <cp:revision>151</cp:revision>
  <cp:lastPrinted>2018-02-14T20:01:21Z</cp:lastPrinted>
  <dcterms:created xsi:type="dcterms:W3CDTF">2018-01-04T23:26:42Z</dcterms:created>
  <dcterms:modified xsi:type="dcterms:W3CDTF">2018-08-27T18:52:40Z</dcterms:modified>
</cp:coreProperties>
</file>