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7" r:id="rId2"/>
    <p:sldId id="317" r:id="rId3"/>
    <p:sldId id="321" r:id="rId4"/>
    <p:sldId id="319" r:id="rId5"/>
    <p:sldId id="266" r:id="rId6"/>
    <p:sldId id="333" r:id="rId7"/>
    <p:sldId id="329" r:id="rId8"/>
    <p:sldId id="331" r:id="rId9"/>
    <p:sldId id="298" r:id="rId10"/>
    <p:sldId id="325" r:id="rId11"/>
    <p:sldId id="327" r:id="rId12"/>
    <p:sldId id="287" r:id="rId13"/>
    <p:sldId id="272" r:id="rId14"/>
    <p:sldId id="280" r:id="rId15"/>
    <p:sldId id="274" r:id="rId16"/>
    <p:sldId id="275" r:id="rId17"/>
    <p:sldId id="281" r:id="rId18"/>
    <p:sldId id="31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8156"/>
    <p:restoredTop sz="94664"/>
  </p:normalViewPr>
  <p:slideViewPr>
    <p:cSldViewPr snapToGrid="0" snapToObjects="1">
      <p:cViewPr>
        <p:scale>
          <a:sx n="108" d="100"/>
          <a:sy n="108" d="100"/>
        </p:scale>
        <p:origin x="-18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5779F-A143-054F-AE5F-1CABA2776021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104F5-8B95-B840-B890-F51DC9F15C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8524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232DCA-48B7-4C77-BFDF-ABF8CB44D41D}" type="slidenum">
              <a:rPr lang="en-US" altLang="en-US"/>
              <a:pPr/>
              <a:t>6</a:t>
            </a:fld>
            <a:endParaRPr lang="en-US" altLang="en-US" dirty="0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BEE9-3A8B-1A4C-9751-AFF5C00A9E2B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67FD-6EA1-A94E-BD95-F5829EBF66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6433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BEE9-3A8B-1A4C-9751-AFF5C00A9E2B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67FD-6EA1-A94E-BD95-F5829EBF66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380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BEE9-3A8B-1A4C-9751-AFF5C00A9E2B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67FD-6EA1-A94E-BD95-F5829EBF66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5889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BEE9-3A8B-1A4C-9751-AFF5C00A9E2B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67FD-6EA1-A94E-BD95-F5829EBF66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0148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BEE9-3A8B-1A4C-9751-AFF5C00A9E2B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67FD-6EA1-A94E-BD95-F5829EBF66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2018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BEE9-3A8B-1A4C-9751-AFF5C00A9E2B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67FD-6EA1-A94E-BD95-F5829EBF66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367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BEE9-3A8B-1A4C-9751-AFF5C00A9E2B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67FD-6EA1-A94E-BD95-F5829EBF66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8782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BEE9-3A8B-1A4C-9751-AFF5C00A9E2B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67FD-6EA1-A94E-BD95-F5829EBF66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5170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BEE9-3A8B-1A4C-9751-AFF5C00A9E2B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67FD-6EA1-A94E-BD95-F5829EBF66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692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BEE9-3A8B-1A4C-9751-AFF5C00A9E2B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67FD-6EA1-A94E-BD95-F5829EBF66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1054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BEE9-3A8B-1A4C-9751-AFF5C00A9E2B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67FD-6EA1-A94E-BD95-F5829EBF66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49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BBEE9-3A8B-1A4C-9751-AFF5C00A9E2B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267FD-6EA1-A94E-BD95-F5829EBF66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6698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804" y="709235"/>
            <a:ext cx="11775687" cy="23876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2F5597"/>
                </a:solidFill>
              </a:rPr>
              <a:t>Health Technology Assessment for Universal Health Coverage </a:t>
            </a:r>
            <a:endParaRPr lang="en-US" sz="2400" b="1" dirty="0">
              <a:solidFill>
                <a:srgbClr val="2F5597"/>
              </a:solidFill>
            </a:endParaRPr>
          </a:p>
        </p:txBody>
      </p:sp>
      <p:pic>
        <p:nvPicPr>
          <p:cNvPr id="1026" name="Picture 2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12192000" cy="1087396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EF85E-3656-4145-80C2-55ED129E0802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84613" y="4942725"/>
            <a:ext cx="9144000" cy="1655762"/>
          </a:xfrm>
        </p:spPr>
        <p:txBody>
          <a:bodyPr>
            <a:normAutofit/>
          </a:bodyPr>
          <a:lstStyle/>
          <a:p>
            <a:pPr algn="l"/>
            <a:r>
              <a:rPr lang="en-US" sz="1800" dirty="0" smtClean="0"/>
              <a:t>Sophie </a:t>
            </a:r>
            <a:r>
              <a:rPr lang="en-US" sz="1800" dirty="0" err="1" smtClean="0"/>
              <a:t>Werko</a:t>
            </a:r>
            <a:r>
              <a:rPr lang="en-US" sz="1800" dirty="0" smtClean="0"/>
              <a:t>, International </a:t>
            </a:r>
            <a:r>
              <a:rPr lang="en-US" sz="1800" dirty="0"/>
              <a:t>Relation </a:t>
            </a:r>
            <a:r>
              <a:rPr lang="en-US" sz="1800" dirty="0" smtClean="0"/>
              <a:t>Manager at </a:t>
            </a:r>
            <a:r>
              <a:rPr lang="en-US" sz="1800" dirty="0"/>
              <a:t>Swedish Agency for </a:t>
            </a:r>
            <a:r>
              <a:rPr lang="en-US" sz="1800" dirty="0" smtClean="0"/>
              <a:t>HTA and Assessment </a:t>
            </a:r>
            <a:r>
              <a:rPr lang="en-US" sz="1800" dirty="0"/>
              <a:t>of </a:t>
            </a:r>
            <a:r>
              <a:rPr lang="en-US" sz="1800" dirty="0" smtClean="0"/>
              <a:t>Social Services</a:t>
            </a:r>
            <a:r>
              <a:rPr lang="en-US" sz="1800" dirty="0"/>
              <a:t>;</a:t>
            </a:r>
            <a:r>
              <a:rPr lang="en-US" sz="1800" dirty="0" smtClean="0"/>
              <a:t> </a:t>
            </a:r>
            <a:r>
              <a:rPr lang="en-US" sz="1800" dirty="0" err="1" smtClean="0"/>
              <a:t>Adham</a:t>
            </a:r>
            <a:r>
              <a:rPr lang="en-US" sz="1800" dirty="0" smtClean="0"/>
              <a:t> </a:t>
            </a:r>
            <a:r>
              <a:rPr lang="en-US" sz="1800" dirty="0" err="1"/>
              <a:t>Ismail,</a:t>
            </a:r>
            <a:r>
              <a:rPr lang="en-US" sz="1800" dirty="0" err="1" smtClean="0"/>
              <a:t>Team</a:t>
            </a:r>
            <a:r>
              <a:rPr lang="en-US" sz="1800" dirty="0" smtClean="0"/>
              <a:t> Leader, Essential Medicine and </a:t>
            </a:r>
            <a:r>
              <a:rPr lang="en-US" sz="1800" dirty="0"/>
              <a:t>Health </a:t>
            </a:r>
            <a:r>
              <a:rPr lang="en-US" sz="1800" dirty="0" smtClean="0"/>
              <a:t>Technologies, WHO/EMRO; </a:t>
            </a:r>
            <a:r>
              <a:rPr lang="en-US" sz="1800" dirty="0"/>
              <a:t>and </a:t>
            </a:r>
            <a:r>
              <a:rPr lang="en-US" sz="1800" dirty="0" err="1"/>
              <a:t>Mouna</a:t>
            </a:r>
            <a:r>
              <a:rPr lang="en-US" sz="1800" dirty="0"/>
              <a:t> </a:t>
            </a:r>
            <a:r>
              <a:rPr lang="en-US" sz="1800" dirty="0" err="1" smtClean="0"/>
              <a:t>Jameleddine</a:t>
            </a:r>
            <a:r>
              <a:rPr lang="en-US" sz="1800" dirty="0" smtClean="0"/>
              <a:t>, Director of HTA Department at National Authority for Assessment and </a:t>
            </a:r>
            <a:r>
              <a:rPr lang="en-US" sz="1800" dirty="0" err="1" smtClean="0"/>
              <a:t>Accreditation,Tunisia</a:t>
            </a:r>
            <a:r>
              <a:rPr lang="en-US" sz="1800" dirty="0" smtClean="0"/>
              <a:t> </a:t>
            </a:r>
            <a:endParaRPr lang="en-US" sz="1800" dirty="0"/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990569" y="3244334"/>
            <a:ext cx="29423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2F5597"/>
                </a:solidFill>
              </a:rPr>
              <a:t>Results of Policy Brief</a:t>
            </a:r>
          </a:p>
        </p:txBody>
      </p:sp>
    </p:spTree>
    <p:extLst>
      <p:ext uri="{BB962C8B-B14F-4D97-AF65-F5344CB8AC3E}">
        <p14:creationId xmlns:p14="http://schemas.microsoft.com/office/powerpoint/2010/main" xmlns="" val="1821446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2F5597"/>
                </a:solidFill>
              </a:rPr>
              <a:t>Regional Context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 of pocket expenditure levels are high reaching 64% in LMICs  in HICs–(2014), 31% in UMICs and 13.5% in </a:t>
            </a:r>
            <a:r>
              <a:rPr lang="en-US" dirty="0" smtClean="0"/>
              <a:t>HICs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Government health spending is variable often limited</a:t>
            </a:r>
          </a:p>
          <a:p>
            <a:endParaRPr lang="en-US" dirty="0"/>
          </a:p>
          <a:p>
            <a:endParaRPr lang="en-US" dirty="0"/>
          </a:p>
          <a:p>
            <a:r>
              <a:rPr lang="en-US" i="1" dirty="0">
                <a:solidFill>
                  <a:srgbClr val="2F5597"/>
                </a:solidFill>
              </a:rPr>
              <a:t>How to get best value for money spending?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12192000" cy="108739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47546" y="1690688"/>
            <a:ext cx="11628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US" altLang="en-US" sz="2000" dirty="0"/>
          </a:p>
          <a:p>
            <a:pPr marL="285750" indent="-285750" algn="just">
              <a:buFontTx/>
              <a:buChar char="-"/>
            </a:pPr>
            <a:endParaRPr lang="en-US" sz="2000" dirty="0">
              <a:solidFill>
                <a:srgbClr val="2D2829"/>
              </a:solidFill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7413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2F5597"/>
                </a:solidFill>
              </a:rPr>
              <a:t>Transition for Transformation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Implementing complex </a:t>
            </a:r>
            <a:r>
              <a:rPr lang="en-US" dirty="0" smtClean="0"/>
              <a:t>reforms</a:t>
            </a:r>
          </a:p>
          <a:p>
            <a:endParaRPr lang="en-US" dirty="0"/>
          </a:p>
          <a:p>
            <a:r>
              <a:rPr lang="en-US" dirty="0"/>
              <a:t>Finding ways for sustainable financing of health </a:t>
            </a:r>
            <a:r>
              <a:rPr lang="en-US" dirty="0" smtClean="0"/>
              <a:t>systems</a:t>
            </a:r>
          </a:p>
          <a:p>
            <a:endParaRPr lang="en-US" dirty="0"/>
          </a:p>
          <a:p>
            <a:r>
              <a:rPr lang="en-US" dirty="0"/>
              <a:t>Finding ways of sustainable financing of population demands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12192000" cy="108739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47546" y="1690688"/>
            <a:ext cx="11628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US" altLang="en-US" sz="2000" dirty="0"/>
          </a:p>
          <a:p>
            <a:pPr marL="285750" indent="-285750" algn="just">
              <a:buFontTx/>
              <a:buChar char="-"/>
            </a:pPr>
            <a:endParaRPr lang="en-US" sz="2000" dirty="0">
              <a:solidFill>
                <a:srgbClr val="2D2829"/>
              </a:solidFill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8586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1438" y="26282"/>
            <a:ext cx="10667999" cy="961496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Mapping of EMR HTA (2014): </a:t>
            </a:r>
            <a:br>
              <a:rPr lang="en-US" sz="4000" dirty="0" smtClean="0"/>
            </a:br>
            <a:r>
              <a:rPr lang="en-US" sz="3600" i="1" dirty="0" smtClean="0">
                <a:solidFill>
                  <a:srgbClr val="FF0000"/>
                </a:solidFill>
              </a:rPr>
              <a:t>Survey Results</a:t>
            </a:r>
            <a:endParaRPr lang="en-US" sz="3600" i="1" dirty="0">
              <a:solidFill>
                <a:srgbClr val="FF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914400" y="1182513"/>
            <a:ext cx="11277600" cy="4913489"/>
          </a:xfrm>
        </p:spPr>
        <p:txBody>
          <a:bodyPr>
            <a:normAutofit/>
          </a:bodyPr>
          <a:lstStyle/>
          <a:p>
            <a:r>
              <a:rPr lang="en-US" i="1" dirty="0" smtClean="0"/>
              <a:t>52% indicated that they perform HTA or HTA-like activities</a:t>
            </a:r>
            <a:endParaRPr lang="en-US" i="1" dirty="0"/>
          </a:p>
          <a:p>
            <a:pPr lvl="1"/>
            <a:r>
              <a:rPr lang="en-US" dirty="0" smtClean="0"/>
              <a:t>Most activities </a:t>
            </a:r>
            <a:r>
              <a:rPr lang="en-US" dirty="0"/>
              <a:t>were related to </a:t>
            </a:r>
            <a:r>
              <a:rPr lang="en-US" dirty="0">
                <a:solidFill>
                  <a:srgbClr val="3366FF"/>
                </a:solidFill>
              </a:rPr>
              <a:t>c</a:t>
            </a:r>
            <a:r>
              <a:rPr lang="en-US" dirty="0" smtClean="0">
                <a:solidFill>
                  <a:srgbClr val="3366FF"/>
                </a:solidFill>
              </a:rPr>
              <a:t>linical effectiveness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C00000"/>
                </a:solidFill>
              </a:rPr>
              <a:t>economic </a:t>
            </a:r>
            <a:r>
              <a:rPr lang="en-US" dirty="0">
                <a:solidFill>
                  <a:srgbClr val="C00000"/>
                </a:solidFill>
              </a:rPr>
              <a:t>evaluations</a:t>
            </a:r>
            <a:r>
              <a:rPr lang="en-US" dirty="0"/>
              <a:t> (</a:t>
            </a:r>
            <a:r>
              <a:rPr lang="en-US" dirty="0">
                <a:solidFill>
                  <a:srgbClr val="3366FF"/>
                </a:solidFill>
              </a:rPr>
              <a:t>67%</a:t>
            </a:r>
            <a:r>
              <a:rPr lang="en-US" dirty="0"/>
              <a:t> and </a:t>
            </a:r>
            <a:r>
              <a:rPr lang="en-US" dirty="0">
                <a:solidFill>
                  <a:srgbClr val="C00000"/>
                </a:solidFill>
              </a:rPr>
              <a:t>62%</a:t>
            </a:r>
            <a:r>
              <a:rPr lang="en-US" dirty="0"/>
              <a:t> respectively); </a:t>
            </a:r>
            <a:endParaRPr lang="en-US" dirty="0" smtClean="0"/>
          </a:p>
          <a:p>
            <a:r>
              <a:rPr lang="en-US" i="1" dirty="0" smtClean="0"/>
              <a:t>The remaining 48% (not performing </a:t>
            </a:r>
            <a:r>
              <a:rPr lang="en-US" i="1" dirty="0"/>
              <a:t>HTA-like </a:t>
            </a:r>
            <a:r>
              <a:rPr lang="en-US" i="1" dirty="0" smtClean="0"/>
              <a:t>activities)</a:t>
            </a:r>
          </a:p>
          <a:p>
            <a:pPr lvl="1"/>
            <a:r>
              <a:rPr lang="en-US" dirty="0" smtClean="0"/>
              <a:t>Over </a:t>
            </a:r>
            <a:r>
              <a:rPr lang="en-US" dirty="0">
                <a:solidFill>
                  <a:srgbClr val="3366FF"/>
                </a:solidFill>
              </a:rPr>
              <a:t>50% do not know if there are future plans </a:t>
            </a:r>
            <a:r>
              <a:rPr lang="en-US" dirty="0"/>
              <a:t>to develop HTA programmes in their national entities.    </a:t>
            </a:r>
            <a:endParaRPr lang="en-US" dirty="0" smtClean="0"/>
          </a:p>
          <a:p>
            <a:pPr lvl="1"/>
            <a:r>
              <a:rPr lang="en-US" dirty="0" smtClean="0"/>
              <a:t>Almost </a:t>
            </a:r>
            <a:r>
              <a:rPr lang="en-US" dirty="0">
                <a:solidFill>
                  <a:srgbClr val="3366FF"/>
                </a:solidFill>
              </a:rPr>
              <a:t>75% indicated that using HTA </a:t>
            </a:r>
            <a:r>
              <a:rPr lang="en-US" dirty="0" smtClean="0">
                <a:solidFill>
                  <a:srgbClr val="3366FF"/>
                </a:solidFill>
              </a:rPr>
              <a:t>in </a:t>
            </a:r>
            <a:r>
              <a:rPr lang="en-US" dirty="0">
                <a:solidFill>
                  <a:srgbClr val="3366FF"/>
                </a:solidFill>
              </a:rPr>
              <a:t>the decision-making </a:t>
            </a:r>
            <a:r>
              <a:rPr lang="en-US" dirty="0"/>
              <a:t>process </a:t>
            </a:r>
            <a:r>
              <a:rPr lang="en-US" dirty="0" smtClean="0"/>
              <a:t>will </a:t>
            </a:r>
            <a:r>
              <a:rPr lang="en-US" dirty="0"/>
              <a:t>be their </a:t>
            </a:r>
            <a:r>
              <a:rPr lang="en-US" dirty="0">
                <a:solidFill>
                  <a:srgbClr val="3366FF"/>
                </a:solidFill>
              </a:rPr>
              <a:t>biggest obstacle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955281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2013"/>
            <a:ext cx="11041039" cy="132556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4000" b="1" dirty="0" smtClean="0"/>
              <a:t>Prerequisites for successful implementation of HTA programs :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pic>
        <p:nvPicPr>
          <p:cNvPr id="3" name="Picture 2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12192000" cy="108739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9710" y="1977290"/>
            <a:ext cx="976846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• </a:t>
            </a:r>
            <a:r>
              <a:rPr lang="en-US" sz="2800" dirty="0"/>
              <a:t>Political will and acceptance of HTA as an integrated system for routine evaluation of health </a:t>
            </a:r>
            <a:r>
              <a:rPr lang="en-US" sz="2800" dirty="0" smtClean="0"/>
              <a:t>technologies</a:t>
            </a:r>
          </a:p>
          <a:p>
            <a:endParaRPr lang="en-US" sz="2800" dirty="0"/>
          </a:p>
          <a:p>
            <a:r>
              <a:rPr lang="en-US" sz="2800" dirty="0"/>
              <a:t>• Strong financial commitment and support from governments to establish national HTA </a:t>
            </a:r>
            <a:r>
              <a:rPr lang="en-US" sz="2800" dirty="0" err="1" smtClean="0"/>
              <a:t>programmes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/>
              <a:t>• Adequate human resources and means of enhancing their HTA-related knowledge and </a:t>
            </a:r>
            <a:r>
              <a:rPr lang="en-US" sz="2800" dirty="0" smtClean="0"/>
              <a:t>skills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• Presence of reliable health information systems that will be able to generate valid and accurate data.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03602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/>
          <p:cNvGrpSpPr/>
          <p:nvPr/>
        </p:nvGrpSpPr>
        <p:grpSpPr>
          <a:xfrm>
            <a:off x="3439523" y="1514895"/>
            <a:ext cx="1713345" cy="1772911"/>
            <a:chOff x="1566716" y="1447800"/>
            <a:chExt cx="2161896" cy="1851215"/>
          </a:xfrm>
        </p:grpSpPr>
        <p:sp>
          <p:nvSpPr>
            <p:cNvPr id="54" name="Oval 64"/>
            <p:cNvSpPr/>
            <p:nvPr/>
          </p:nvSpPr>
          <p:spPr>
            <a:xfrm rot="18000000" flipV="1">
              <a:off x="1725668" y="1296071"/>
              <a:ext cx="1843992" cy="2161896"/>
            </a:xfrm>
            <a:custGeom>
              <a:avLst/>
              <a:gdLst/>
              <a:ahLst/>
              <a:cxnLst/>
              <a:rect l="l" t="t" r="r" b="b"/>
              <a:pathLst>
                <a:path w="1843992" h="2161896">
                  <a:moveTo>
                    <a:pt x="1732712" y="1679378"/>
                  </a:moveTo>
                  <a:cubicBezTo>
                    <a:pt x="1803680" y="1548737"/>
                    <a:pt x="1843992" y="1399026"/>
                    <a:pt x="1843992" y="1239900"/>
                  </a:cubicBezTo>
                  <a:cubicBezTo>
                    <a:pt x="1843992" y="786249"/>
                    <a:pt x="1516356" y="409121"/>
                    <a:pt x="1084647" y="333101"/>
                  </a:cubicBezTo>
                  <a:lnTo>
                    <a:pt x="918097" y="0"/>
                  </a:lnTo>
                  <a:lnTo>
                    <a:pt x="750501" y="335192"/>
                  </a:lnTo>
                  <a:cubicBezTo>
                    <a:pt x="323120" y="414341"/>
                    <a:pt x="0" y="789386"/>
                    <a:pt x="0" y="1239900"/>
                  </a:cubicBezTo>
                  <a:cubicBezTo>
                    <a:pt x="0" y="1749104"/>
                    <a:pt x="412792" y="2161896"/>
                    <a:pt x="921996" y="2161896"/>
                  </a:cubicBezTo>
                  <a:cubicBezTo>
                    <a:pt x="1272074" y="2161896"/>
                    <a:pt x="1576582" y="1966787"/>
                    <a:pt x="1732712" y="1679378"/>
                  </a:cubicBezTo>
                  <a:close/>
                </a:path>
              </a:pathLst>
            </a:custGeom>
            <a:solidFill>
              <a:srgbClr val="1F497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1676400" y="1447800"/>
              <a:ext cx="1676400" cy="167640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6790699" y="1514895"/>
            <a:ext cx="1672589" cy="1468350"/>
            <a:chOff x="5229504" y="1447800"/>
            <a:chExt cx="2161896" cy="1851215"/>
          </a:xfrm>
        </p:grpSpPr>
        <p:sp>
          <p:nvSpPr>
            <p:cNvPr id="57" name="Oval 64"/>
            <p:cNvSpPr/>
            <p:nvPr/>
          </p:nvSpPr>
          <p:spPr>
            <a:xfrm rot="3600000" flipH="1" flipV="1">
              <a:off x="5388456" y="1296071"/>
              <a:ext cx="1843992" cy="2161896"/>
            </a:xfrm>
            <a:custGeom>
              <a:avLst/>
              <a:gdLst/>
              <a:ahLst/>
              <a:cxnLst/>
              <a:rect l="l" t="t" r="r" b="b"/>
              <a:pathLst>
                <a:path w="1843992" h="2161896">
                  <a:moveTo>
                    <a:pt x="1732712" y="1679378"/>
                  </a:moveTo>
                  <a:cubicBezTo>
                    <a:pt x="1803680" y="1548737"/>
                    <a:pt x="1843992" y="1399026"/>
                    <a:pt x="1843992" y="1239900"/>
                  </a:cubicBezTo>
                  <a:cubicBezTo>
                    <a:pt x="1843992" y="786249"/>
                    <a:pt x="1516356" y="409121"/>
                    <a:pt x="1084647" y="333101"/>
                  </a:cubicBezTo>
                  <a:lnTo>
                    <a:pt x="918097" y="0"/>
                  </a:lnTo>
                  <a:lnTo>
                    <a:pt x="750501" y="335192"/>
                  </a:lnTo>
                  <a:cubicBezTo>
                    <a:pt x="323120" y="414341"/>
                    <a:pt x="0" y="789386"/>
                    <a:pt x="0" y="1239900"/>
                  </a:cubicBezTo>
                  <a:cubicBezTo>
                    <a:pt x="0" y="1749104"/>
                    <a:pt x="412792" y="2161896"/>
                    <a:pt x="921996" y="2161896"/>
                  </a:cubicBezTo>
                  <a:cubicBezTo>
                    <a:pt x="1272074" y="2161896"/>
                    <a:pt x="1576582" y="1966787"/>
                    <a:pt x="1732712" y="1679378"/>
                  </a:cubicBezTo>
                  <a:close/>
                </a:path>
              </a:pathLst>
            </a:custGeom>
            <a:solidFill>
              <a:srgbClr val="ED6737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  <p:sp>
          <p:nvSpPr>
            <p:cNvPr id="58" name="Oval 57"/>
            <p:cNvSpPr/>
            <p:nvPr/>
          </p:nvSpPr>
          <p:spPr>
            <a:xfrm>
              <a:off x="5605749" y="1447800"/>
              <a:ext cx="1676400" cy="167640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5215635" y="651966"/>
            <a:ext cx="1540683" cy="1705030"/>
            <a:chOff x="3548567" y="228600"/>
            <a:chExt cx="1843992" cy="2161896"/>
          </a:xfrm>
        </p:grpSpPr>
        <p:sp>
          <p:nvSpPr>
            <p:cNvPr id="60" name="Oval 64"/>
            <p:cNvSpPr/>
            <p:nvPr/>
          </p:nvSpPr>
          <p:spPr>
            <a:xfrm flipH="1" flipV="1">
              <a:off x="3548567" y="228600"/>
              <a:ext cx="1843992" cy="2161896"/>
            </a:xfrm>
            <a:custGeom>
              <a:avLst/>
              <a:gdLst/>
              <a:ahLst/>
              <a:cxnLst/>
              <a:rect l="l" t="t" r="r" b="b"/>
              <a:pathLst>
                <a:path w="1843992" h="2161896">
                  <a:moveTo>
                    <a:pt x="1732712" y="1679378"/>
                  </a:moveTo>
                  <a:cubicBezTo>
                    <a:pt x="1803680" y="1548737"/>
                    <a:pt x="1843992" y="1399026"/>
                    <a:pt x="1843992" y="1239900"/>
                  </a:cubicBezTo>
                  <a:cubicBezTo>
                    <a:pt x="1843992" y="786249"/>
                    <a:pt x="1516356" y="409121"/>
                    <a:pt x="1084647" y="333101"/>
                  </a:cubicBezTo>
                  <a:lnTo>
                    <a:pt x="918097" y="0"/>
                  </a:lnTo>
                  <a:lnTo>
                    <a:pt x="750501" y="335192"/>
                  </a:lnTo>
                  <a:cubicBezTo>
                    <a:pt x="323120" y="414341"/>
                    <a:pt x="0" y="789386"/>
                    <a:pt x="0" y="1239900"/>
                  </a:cubicBezTo>
                  <a:cubicBezTo>
                    <a:pt x="0" y="1749104"/>
                    <a:pt x="412792" y="2161896"/>
                    <a:pt x="921996" y="2161896"/>
                  </a:cubicBezTo>
                  <a:cubicBezTo>
                    <a:pt x="1272074" y="2161896"/>
                    <a:pt x="1576582" y="1966787"/>
                    <a:pt x="1732712" y="1679378"/>
                  </a:cubicBezTo>
                  <a:close/>
                </a:path>
              </a:pathLst>
            </a:custGeom>
            <a:solidFill>
              <a:srgbClr val="008E9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3632363" y="304800"/>
              <a:ext cx="1676400" cy="167640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3298380" y="3303417"/>
            <a:ext cx="1738658" cy="1489550"/>
            <a:chOff x="1566715" y="3579669"/>
            <a:chExt cx="2161896" cy="1843992"/>
          </a:xfrm>
        </p:grpSpPr>
        <p:sp>
          <p:nvSpPr>
            <p:cNvPr id="63" name="Oval 64"/>
            <p:cNvSpPr/>
            <p:nvPr/>
          </p:nvSpPr>
          <p:spPr>
            <a:xfrm rot="3600000">
              <a:off x="1725667" y="3420717"/>
              <a:ext cx="1843992" cy="2161896"/>
            </a:xfrm>
            <a:custGeom>
              <a:avLst/>
              <a:gdLst/>
              <a:ahLst/>
              <a:cxnLst/>
              <a:rect l="l" t="t" r="r" b="b"/>
              <a:pathLst>
                <a:path w="1843992" h="2161896">
                  <a:moveTo>
                    <a:pt x="1732712" y="1679378"/>
                  </a:moveTo>
                  <a:cubicBezTo>
                    <a:pt x="1803680" y="1548737"/>
                    <a:pt x="1843992" y="1399026"/>
                    <a:pt x="1843992" y="1239900"/>
                  </a:cubicBezTo>
                  <a:cubicBezTo>
                    <a:pt x="1843992" y="786249"/>
                    <a:pt x="1516356" y="409121"/>
                    <a:pt x="1084647" y="333101"/>
                  </a:cubicBezTo>
                  <a:lnTo>
                    <a:pt x="918097" y="0"/>
                  </a:lnTo>
                  <a:lnTo>
                    <a:pt x="750501" y="335192"/>
                  </a:lnTo>
                  <a:cubicBezTo>
                    <a:pt x="323120" y="414341"/>
                    <a:pt x="0" y="789386"/>
                    <a:pt x="0" y="1239900"/>
                  </a:cubicBezTo>
                  <a:cubicBezTo>
                    <a:pt x="0" y="1749104"/>
                    <a:pt x="412792" y="2161896"/>
                    <a:pt x="921996" y="2161896"/>
                  </a:cubicBezTo>
                  <a:cubicBezTo>
                    <a:pt x="1272074" y="2161896"/>
                    <a:pt x="1576582" y="1966787"/>
                    <a:pt x="1732712" y="1679378"/>
                  </a:cubicBezTo>
                  <a:close/>
                </a:path>
              </a:pathLst>
            </a:custGeom>
            <a:solidFill>
              <a:srgbClr val="281051">
                <a:lumMod val="50000"/>
                <a:lumOff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  <p:sp>
          <p:nvSpPr>
            <p:cNvPr id="64" name="Oval 63"/>
            <p:cNvSpPr/>
            <p:nvPr/>
          </p:nvSpPr>
          <p:spPr>
            <a:xfrm>
              <a:off x="1676400" y="3740584"/>
              <a:ext cx="1676400" cy="167640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 rot="20027416">
            <a:off x="7084309" y="3069634"/>
            <a:ext cx="1695940" cy="1418662"/>
            <a:chOff x="5229503" y="3579669"/>
            <a:chExt cx="2161896" cy="1843992"/>
          </a:xfrm>
        </p:grpSpPr>
        <p:sp>
          <p:nvSpPr>
            <p:cNvPr id="66" name="Oval 64"/>
            <p:cNvSpPr/>
            <p:nvPr/>
          </p:nvSpPr>
          <p:spPr>
            <a:xfrm rot="18000000" flipH="1">
              <a:off x="5388455" y="3420717"/>
              <a:ext cx="1843992" cy="2161896"/>
            </a:xfrm>
            <a:custGeom>
              <a:avLst/>
              <a:gdLst/>
              <a:ahLst/>
              <a:cxnLst/>
              <a:rect l="l" t="t" r="r" b="b"/>
              <a:pathLst>
                <a:path w="1843992" h="2161896">
                  <a:moveTo>
                    <a:pt x="1732712" y="1679378"/>
                  </a:moveTo>
                  <a:cubicBezTo>
                    <a:pt x="1803680" y="1548737"/>
                    <a:pt x="1843992" y="1399026"/>
                    <a:pt x="1843992" y="1239900"/>
                  </a:cubicBezTo>
                  <a:cubicBezTo>
                    <a:pt x="1843992" y="786249"/>
                    <a:pt x="1516356" y="409121"/>
                    <a:pt x="1084647" y="333101"/>
                  </a:cubicBezTo>
                  <a:lnTo>
                    <a:pt x="918097" y="0"/>
                  </a:lnTo>
                  <a:lnTo>
                    <a:pt x="750501" y="335192"/>
                  </a:lnTo>
                  <a:cubicBezTo>
                    <a:pt x="323120" y="414341"/>
                    <a:pt x="0" y="789386"/>
                    <a:pt x="0" y="1239900"/>
                  </a:cubicBezTo>
                  <a:cubicBezTo>
                    <a:pt x="0" y="1749104"/>
                    <a:pt x="412792" y="2161896"/>
                    <a:pt x="921996" y="2161896"/>
                  </a:cubicBezTo>
                  <a:cubicBezTo>
                    <a:pt x="1272074" y="2161896"/>
                    <a:pt x="1576582" y="1966787"/>
                    <a:pt x="1732712" y="1679378"/>
                  </a:cubicBezTo>
                  <a:close/>
                </a:path>
              </a:pathLst>
            </a:custGeom>
            <a:solidFill>
              <a:srgbClr val="A1C46B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5605749" y="3740584"/>
              <a:ext cx="1676400" cy="167640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 rot="998811">
            <a:off x="4490116" y="4377039"/>
            <a:ext cx="1610675" cy="1661404"/>
            <a:chOff x="3548567" y="4457075"/>
            <a:chExt cx="1843992" cy="2161896"/>
          </a:xfrm>
        </p:grpSpPr>
        <p:sp>
          <p:nvSpPr>
            <p:cNvPr id="69" name="Oval 64"/>
            <p:cNvSpPr/>
            <p:nvPr/>
          </p:nvSpPr>
          <p:spPr>
            <a:xfrm flipH="1">
              <a:off x="3548567" y="4457075"/>
              <a:ext cx="1843992" cy="2161896"/>
            </a:xfrm>
            <a:custGeom>
              <a:avLst/>
              <a:gdLst/>
              <a:ahLst/>
              <a:cxnLst/>
              <a:rect l="l" t="t" r="r" b="b"/>
              <a:pathLst>
                <a:path w="1843992" h="2161896">
                  <a:moveTo>
                    <a:pt x="1732712" y="1679378"/>
                  </a:moveTo>
                  <a:cubicBezTo>
                    <a:pt x="1803680" y="1548737"/>
                    <a:pt x="1843992" y="1399026"/>
                    <a:pt x="1843992" y="1239900"/>
                  </a:cubicBezTo>
                  <a:cubicBezTo>
                    <a:pt x="1843992" y="786249"/>
                    <a:pt x="1516356" y="409121"/>
                    <a:pt x="1084647" y="333101"/>
                  </a:cubicBezTo>
                  <a:lnTo>
                    <a:pt x="918097" y="0"/>
                  </a:lnTo>
                  <a:lnTo>
                    <a:pt x="750501" y="335192"/>
                  </a:lnTo>
                  <a:cubicBezTo>
                    <a:pt x="323120" y="414341"/>
                    <a:pt x="0" y="789386"/>
                    <a:pt x="0" y="1239900"/>
                  </a:cubicBezTo>
                  <a:cubicBezTo>
                    <a:pt x="0" y="1749104"/>
                    <a:pt x="412792" y="2161896"/>
                    <a:pt x="921996" y="2161896"/>
                  </a:cubicBezTo>
                  <a:cubicBezTo>
                    <a:pt x="1272074" y="2161896"/>
                    <a:pt x="1576582" y="1966787"/>
                    <a:pt x="1732712" y="1679378"/>
                  </a:cubicBezTo>
                  <a:close/>
                </a:path>
              </a:pathLst>
            </a:custGeom>
            <a:solidFill>
              <a:srgbClr val="FBB0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3632363" y="4865783"/>
              <a:ext cx="1676400" cy="167640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</p:grpSp>
      <p:grpSp>
        <p:nvGrpSpPr>
          <p:cNvPr id="103" name="Group 102"/>
          <p:cNvGrpSpPr/>
          <p:nvPr/>
        </p:nvGrpSpPr>
        <p:grpSpPr>
          <a:xfrm rot="8800274">
            <a:off x="6344598" y="4185937"/>
            <a:ext cx="1527415" cy="1655978"/>
            <a:chOff x="3548567" y="228600"/>
            <a:chExt cx="1843992" cy="2161896"/>
          </a:xfrm>
        </p:grpSpPr>
        <p:sp>
          <p:nvSpPr>
            <p:cNvPr id="104" name="Oval 64"/>
            <p:cNvSpPr/>
            <p:nvPr/>
          </p:nvSpPr>
          <p:spPr>
            <a:xfrm flipH="1" flipV="1">
              <a:off x="3548567" y="228600"/>
              <a:ext cx="1843992" cy="2161896"/>
            </a:xfrm>
            <a:custGeom>
              <a:avLst/>
              <a:gdLst/>
              <a:ahLst/>
              <a:cxnLst/>
              <a:rect l="l" t="t" r="r" b="b"/>
              <a:pathLst>
                <a:path w="1843992" h="2161896">
                  <a:moveTo>
                    <a:pt x="1732712" y="1679378"/>
                  </a:moveTo>
                  <a:cubicBezTo>
                    <a:pt x="1803680" y="1548737"/>
                    <a:pt x="1843992" y="1399026"/>
                    <a:pt x="1843992" y="1239900"/>
                  </a:cubicBezTo>
                  <a:cubicBezTo>
                    <a:pt x="1843992" y="786249"/>
                    <a:pt x="1516356" y="409121"/>
                    <a:pt x="1084647" y="333101"/>
                  </a:cubicBezTo>
                  <a:lnTo>
                    <a:pt x="918097" y="0"/>
                  </a:lnTo>
                  <a:lnTo>
                    <a:pt x="750501" y="335192"/>
                  </a:lnTo>
                  <a:cubicBezTo>
                    <a:pt x="323120" y="414341"/>
                    <a:pt x="0" y="789386"/>
                    <a:pt x="0" y="1239900"/>
                  </a:cubicBezTo>
                  <a:cubicBezTo>
                    <a:pt x="0" y="1749104"/>
                    <a:pt x="412792" y="2161896"/>
                    <a:pt x="921996" y="2161896"/>
                  </a:cubicBezTo>
                  <a:cubicBezTo>
                    <a:pt x="1272074" y="2161896"/>
                    <a:pt x="1576582" y="1966787"/>
                    <a:pt x="1732712" y="1679378"/>
                  </a:cubicBezTo>
                  <a:close/>
                </a:path>
              </a:pathLst>
            </a:custGeom>
            <a:solidFill>
              <a:srgbClr val="008E9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  <p:sp>
          <p:nvSpPr>
            <p:cNvPr id="105" name="Oval 104"/>
            <p:cNvSpPr/>
            <p:nvPr/>
          </p:nvSpPr>
          <p:spPr>
            <a:xfrm>
              <a:off x="3632363" y="304800"/>
              <a:ext cx="1676400" cy="167640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</p:grpSp>
      <p:sp>
        <p:nvSpPr>
          <p:cNvPr id="106" name="TextBox 105"/>
          <p:cNvSpPr txBox="1"/>
          <p:nvPr/>
        </p:nvSpPr>
        <p:spPr>
          <a:xfrm>
            <a:off x="5580973" y="3192924"/>
            <a:ext cx="1765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HTA</a:t>
            </a:r>
            <a:r>
              <a:rPr lang="en-US" sz="2800" b="1" dirty="0" smtClean="0"/>
              <a:t> </a:t>
            </a:r>
            <a:endParaRPr lang="en-US" sz="2800" b="1" dirty="0"/>
          </a:p>
        </p:txBody>
      </p:sp>
      <p:sp>
        <p:nvSpPr>
          <p:cNvPr id="107" name="Rectangle 106"/>
          <p:cNvSpPr/>
          <p:nvPr/>
        </p:nvSpPr>
        <p:spPr>
          <a:xfrm>
            <a:off x="89185" y="114057"/>
            <a:ext cx="63805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+mj-lt"/>
              </a:rPr>
              <a:t>HTA institutionalization pillars </a:t>
            </a:r>
            <a:endParaRPr lang="en-US" sz="4000" b="1" dirty="0">
              <a:latin typeface="+mj-lt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5183435" y="1102235"/>
            <a:ext cx="16498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/>
              <a:t>Capacity building </a:t>
            </a:r>
            <a:endParaRPr lang="en-US" sz="1600" dirty="0"/>
          </a:p>
        </p:txBody>
      </p:sp>
      <p:sp>
        <p:nvSpPr>
          <p:cNvPr id="109" name="Rectangle 108"/>
          <p:cNvSpPr/>
          <p:nvPr/>
        </p:nvSpPr>
        <p:spPr>
          <a:xfrm>
            <a:off x="7207052" y="1887880"/>
            <a:ext cx="12116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Analysis </a:t>
            </a:r>
            <a:r>
              <a:rPr lang="en-US" sz="1400" smtClean="0"/>
              <a:t>of </a:t>
            </a:r>
          </a:p>
          <a:p>
            <a:pPr algn="ctr"/>
            <a:r>
              <a:rPr lang="en-US" sz="1400" dirty="0" smtClean="0"/>
              <a:t>system needs </a:t>
            </a:r>
            <a:endParaRPr lang="en-US" sz="1400" dirty="0"/>
          </a:p>
        </p:txBody>
      </p:sp>
      <p:sp>
        <p:nvSpPr>
          <p:cNvPr id="110" name="Rectangle 109"/>
          <p:cNvSpPr/>
          <p:nvPr/>
        </p:nvSpPr>
        <p:spPr>
          <a:xfrm>
            <a:off x="7346086" y="3599113"/>
            <a:ext cx="1330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/>
              <a:t>Networking </a:t>
            </a:r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4602760" y="5064844"/>
            <a:ext cx="1303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/>
              <a:t>Involving key </a:t>
            </a:r>
          </a:p>
          <a:p>
            <a:pPr algn="ctr"/>
            <a:r>
              <a:rPr lang="en-US" sz="1600" dirty="0" smtClean="0"/>
              <a:t>stakeholders</a:t>
            </a:r>
            <a:endParaRPr lang="en-US" sz="1600" dirty="0"/>
          </a:p>
        </p:txBody>
      </p:sp>
      <p:sp>
        <p:nvSpPr>
          <p:cNvPr id="112" name="Rectangle 111"/>
          <p:cNvSpPr/>
          <p:nvPr/>
        </p:nvSpPr>
        <p:spPr>
          <a:xfrm>
            <a:off x="3336468" y="2057495"/>
            <a:ext cx="19374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/>
              <a:t>Legal </a:t>
            </a:r>
            <a:r>
              <a:rPr lang="en-US" sz="1600" smtClean="0"/>
              <a:t>and </a:t>
            </a:r>
          </a:p>
          <a:p>
            <a:pPr algn="ctr"/>
            <a:r>
              <a:rPr lang="en-US" sz="1600" dirty="0" smtClean="0"/>
              <a:t>technical framework </a:t>
            </a:r>
            <a:endParaRPr lang="en-US" sz="1600" dirty="0"/>
          </a:p>
        </p:txBody>
      </p:sp>
      <p:sp>
        <p:nvSpPr>
          <p:cNvPr id="113" name="Rectangle 112"/>
          <p:cNvSpPr/>
          <p:nvPr/>
        </p:nvSpPr>
        <p:spPr>
          <a:xfrm>
            <a:off x="6550055" y="4946954"/>
            <a:ext cx="12922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/>
              <a:t>Political will</a:t>
            </a:r>
            <a:endParaRPr lang="en-US"/>
          </a:p>
        </p:txBody>
      </p:sp>
      <p:sp>
        <p:nvSpPr>
          <p:cNvPr id="114" name="Rectangle 113"/>
          <p:cNvSpPr/>
          <p:nvPr/>
        </p:nvSpPr>
        <p:spPr>
          <a:xfrm>
            <a:off x="3421735" y="3966105"/>
            <a:ext cx="745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mtClean="0"/>
              <a:t>Funds</a:t>
            </a:r>
            <a:endParaRPr lang="en-US" dirty="0"/>
          </a:p>
        </p:txBody>
      </p:sp>
      <p:pic>
        <p:nvPicPr>
          <p:cNvPr id="116" name="Picture 115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38446"/>
            <a:ext cx="12192000" cy="8195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79036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8764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2F5597"/>
                </a:solidFill>
              </a:rPr>
              <a:t>Challenges to HTA institutionalization</a:t>
            </a:r>
            <a:br>
              <a:rPr lang="en-US" sz="3600" b="1" dirty="0">
                <a:solidFill>
                  <a:srgbClr val="2F5597"/>
                </a:solidFill>
              </a:rPr>
            </a:br>
            <a:endParaRPr lang="en-US" sz="3600" b="1" dirty="0">
              <a:solidFill>
                <a:srgbClr val="2F5597"/>
              </a:solidFill>
            </a:endParaRPr>
          </a:p>
        </p:txBody>
      </p:sp>
      <p:pic>
        <p:nvPicPr>
          <p:cNvPr id="3" name="Picture 2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12192000" cy="108739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6298" y="1436476"/>
            <a:ext cx="88421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en-US" sz="2400" dirty="0"/>
              <a:t>Misunderstanding of the role of HTA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/>
              <a:t>Lack of political will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/>
              <a:t>Traditional ways of governing </a:t>
            </a:r>
            <a:endParaRPr lang="en-US" sz="2400" dirty="0" smtClean="0"/>
          </a:p>
          <a:p>
            <a:pPr marL="285750" indent="-285750">
              <a:buFont typeface="Arial" charset="0"/>
              <a:buChar char="•"/>
            </a:pPr>
            <a:r>
              <a:rPr lang="en-US" sz="2400" dirty="0"/>
              <a:t>Resistance to change </a:t>
            </a:r>
            <a:endParaRPr lang="en-US" sz="2400" dirty="0" smtClean="0"/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Long time to establish HTA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Lack </a:t>
            </a:r>
            <a:r>
              <a:rPr lang="en-US" sz="2400" dirty="0"/>
              <a:t>of financial resources to perform </a:t>
            </a:r>
            <a:r>
              <a:rPr lang="en-US" sz="2400" dirty="0" smtClean="0"/>
              <a:t>HTA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Lack </a:t>
            </a:r>
            <a:r>
              <a:rPr lang="en-US" sz="2400" dirty="0"/>
              <a:t>of knowledge about evidence-based </a:t>
            </a:r>
            <a:r>
              <a:rPr lang="en-US" sz="2400" dirty="0" smtClean="0"/>
              <a:t>medicine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Lack </a:t>
            </a:r>
            <a:r>
              <a:rPr lang="en-US" sz="2400" dirty="0"/>
              <a:t>of human </a:t>
            </a:r>
            <a:r>
              <a:rPr lang="en-US" sz="2400" dirty="0" smtClean="0"/>
              <a:t>resources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/>
              <a:t>C</a:t>
            </a:r>
            <a:r>
              <a:rPr lang="en-US" sz="2400" dirty="0" smtClean="0"/>
              <a:t>onflicts </a:t>
            </a:r>
            <a:r>
              <a:rPr lang="en-US" sz="2400" dirty="0"/>
              <a:t>of </a:t>
            </a:r>
            <a:r>
              <a:rPr lang="en-US" sz="2400" dirty="0" smtClean="0"/>
              <a:t>interest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/>
              <a:t>L</a:t>
            </a:r>
            <a:r>
              <a:rPr lang="en-US" sz="2400" dirty="0" smtClean="0"/>
              <a:t>ow </a:t>
            </a:r>
            <a:r>
              <a:rPr lang="en-US" sz="2400" dirty="0"/>
              <a:t>quality of data </a:t>
            </a:r>
            <a:endParaRPr lang="en-US" sz="2400" dirty="0" smtClean="0"/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Transparency issues</a:t>
            </a:r>
            <a:endParaRPr lang="en-US" sz="2400" dirty="0"/>
          </a:p>
          <a:p>
            <a:r>
              <a:rPr lang="en-US" sz="2400" dirty="0"/>
              <a:t> 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34757" y="1587734"/>
            <a:ext cx="3161686" cy="316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2374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sz="3600" b="1" dirty="0">
                <a:solidFill>
                  <a:srgbClr val="2F5597"/>
                </a:solidFill>
              </a:rPr>
              <a:t>Recommendations </a:t>
            </a:r>
            <a:r>
              <a:rPr lang="en-US" sz="3600" b="1" dirty="0" smtClean="0">
                <a:solidFill>
                  <a:srgbClr val="2F5597"/>
                </a:solidFill>
              </a:rPr>
              <a:t>and </a:t>
            </a:r>
            <a:r>
              <a:rPr lang="en-US" sz="3600" b="1" dirty="0">
                <a:solidFill>
                  <a:srgbClr val="2F5597"/>
                </a:solidFill>
              </a:rPr>
              <a:t>the way forward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12192000" cy="108739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9508" y="615228"/>
            <a:ext cx="86269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Develop </a:t>
            </a:r>
            <a:r>
              <a:rPr lang="en-US" dirty="0"/>
              <a:t>an over-arching HTA </a:t>
            </a:r>
            <a:r>
              <a:rPr lang="en-US" dirty="0" smtClean="0"/>
              <a:t>policy to support policy decisions on health interventions and facilitate more rational use of resources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Countries to carry </a:t>
            </a:r>
            <a:r>
              <a:rPr lang="en-US" dirty="0"/>
              <a:t>out national HTA mapping </a:t>
            </a:r>
            <a:r>
              <a:rPr lang="en-US" dirty="0" smtClean="0"/>
              <a:t>surveys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Countries to raise awareness of </a:t>
            </a:r>
            <a:r>
              <a:rPr lang="en-US" dirty="0"/>
              <a:t>current HTA status and/or to advocate for adopting </a:t>
            </a:r>
            <a:r>
              <a:rPr lang="en-US" dirty="0" smtClean="0"/>
              <a:t>HTA</a:t>
            </a: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C</a:t>
            </a:r>
            <a:r>
              <a:rPr lang="en-US" dirty="0" smtClean="0"/>
              <a:t>ountries </a:t>
            </a:r>
            <a:r>
              <a:rPr lang="en-US" dirty="0"/>
              <a:t>should link HTA efforts to ongoing policy priorities and initiatives </a:t>
            </a:r>
            <a:r>
              <a:rPr lang="en-US" dirty="0" smtClean="0"/>
              <a:t>in </a:t>
            </a:r>
            <a:r>
              <a:rPr lang="en-US" dirty="0"/>
              <a:t>the </a:t>
            </a:r>
            <a:r>
              <a:rPr lang="en-US" dirty="0" smtClean="0"/>
              <a:t>country</a:t>
            </a: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National </a:t>
            </a:r>
            <a:r>
              <a:rPr lang="en-US" dirty="0"/>
              <a:t>HTA units should start small regarding staffing and budget.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 </a:t>
            </a:r>
            <a:r>
              <a:rPr lang="en-US" dirty="0"/>
              <a:t>C</a:t>
            </a:r>
            <a:r>
              <a:rPr lang="en-US" dirty="0" smtClean="0"/>
              <a:t>ountries </a:t>
            </a:r>
            <a:r>
              <a:rPr lang="en-US" dirty="0"/>
              <a:t>should identify specific HTA areas where assistance is required, for example, training on the HTA process, literature surveys, format and production of HTA reports, etc.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05996" y="2141133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1737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2F5597"/>
                </a:solidFill>
              </a:rPr>
              <a:t>The </a:t>
            </a:r>
            <a:r>
              <a:rPr lang="en-US" sz="3600" b="1" dirty="0" smtClean="0">
                <a:solidFill>
                  <a:srgbClr val="2F5597"/>
                </a:solidFill>
              </a:rPr>
              <a:t>Role </a:t>
            </a:r>
            <a:r>
              <a:rPr lang="en-US" sz="3600" b="1" dirty="0">
                <a:solidFill>
                  <a:srgbClr val="2F5597"/>
                </a:solidFill>
              </a:rPr>
              <a:t>of MENA HPF</a:t>
            </a:r>
            <a:r>
              <a:rPr lang="en-US" sz="3600" dirty="0">
                <a:solidFill>
                  <a:srgbClr val="2F5597"/>
                </a:solidFill>
              </a:rPr>
              <a:t/>
            </a:r>
            <a:br>
              <a:rPr lang="en-US" sz="3600" dirty="0">
                <a:solidFill>
                  <a:srgbClr val="2F5597"/>
                </a:solidFill>
              </a:rPr>
            </a:br>
            <a:endParaRPr lang="en-US" sz="3600" dirty="0">
              <a:solidFill>
                <a:srgbClr val="2F5597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785" y="941695"/>
            <a:ext cx="10972800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Four areas have been identified in which MENA HPF can </a:t>
            </a:r>
            <a:r>
              <a:rPr lang="en-US" dirty="0" smtClean="0"/>
              <a:t>fulfill  </a:t>
            </a:r>
            <a:r>
              <a:rPr lang="en-US" dirty="0"/>
              <a:t>an important role 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r>
              <a:rPr lang="en-US" dirty="0" smtClean="0"/>
              <a:t>1. </a:t>
            </a:r>
            <a:r>
              <a:rPr lang="en-US" dirty="0"/>
              <a:t>A</a:t>
            </a:r>
            <a:r>
              <a:rPr lang="en-US" dirty="0" smtClean="0"/>
              <a:t>ddress </a:t>
            </a:r>
            <a:r>
              <a:rPr lang="en-US" dirty="0"/>
              <a:t>national </a:t>
            </a:r>
            <a:r>
              <a:rPr lang="en-US" dirty="0" smtClean="0"/>
              <a:t>organizations </a:t>
            </a:r>
            <a:r>
              <a:rPr lang="en-US" dirty="0"/>
              <a:t>of health reforms in different countries and </a:t>
            </a:r>
            <a:r>
              <a:rPr lang="en-US" dirty="0" smtClean="0"/>
              <a:t>assist </a:t>
            </a:r>
            <a:r>
              <a:rPr lang="en-US" dirty="0"/>
              <a:t>them in drafting effective strategies, </a:t>
            </a:r>
            <a:r>
              <a:rPr lang="en-US" dirty="0" smtClean="0"/>
              <a:t>identify </a:t>
            </a:r>
            <a:r>
              <a:rPr lang="en-US" dirty="0"/>
              <a:t>the important areas of research, including allocation of scarce health resources across competing </a:t>
            </a:r>
            <a:r>
              <a:rPr lang="en-US" dirty="0" smtClean="0"/>
              <a:t> interest groups</a:t>
            </a:r>
          </a:p>
          <a:p>
            <a:endParaRPr lang="en-US" dirty="0"/>
          </a:p>
          <a:p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dirty="0" smtClean="0"/>
              <a:t>Assess readiness </a:t>
            </a:r>
            <a:r>
              <a:rPr lang="en-US" dirty="0"/>
              <a:t>of health </a:t>
            </a:r>
            <a:r>
              <a:rPr lang="en-US" dirty="0" smtClean="0"/>
              <a:t>systems</a:t>
            </a:r>
          </a:p>
          <a:p>
            <a:endParaRPr lang="en-US" dirty="0" smtClean="0"/>
          </a:p>
          <a:p>
            <a:r>
              <a:rPr lang="en-US" dirty="0" smtClean="0"/>
              <a:t>3.  Provide  </a:t>
            </a:r>
            <a:r>
              <a:rPr lang="en-US" dirty="0"/>
              <a:t>a venue for the exchange of experiences and for networking to help the achievement of universal health coverage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4</a:t>
            </a:r>
            <a:r>
              <a:rPr lang="en-US" dirty="0"/>
              <a:t>. Together with WHO, MENA HPF should focus on building HTA capacity and on monitoring progress towards HTA. </a:t>
            </a:r>
            <a:endParaRPr lang="en-US" dirty="0" smtClean="0"/>
          </a:p>
          <a:p>
            <a:endParaRPr lang="en-US" dirty="0"/>
          </a:p>
          <a:p>
            <a:endParaRPr lang="en-US" smtClean="0"/>
          </a:p>
          <a:p>
            <a:r>
              <a:rPr lang="en-US" smtClean="0"/>
              <a:t>This </a:t>
            </a:r>
            <a:r>
              <a:rPr lang="en-US" dirty="0"/>
              <a:t>could be done through the development of an agenda to support decision-making and the development of a framework of indicators for measurements. It would thus serve as a platform to generate evidence to help policy-making.</a:t>
            </a:r>
          </a:p>
          <a:p>
            <a:endParaRPr lang="en-US" dirty="0"/>
          </a:p>
        </p:txBody>
      </p:sp>
      <p:pic>
        <p:nvPicPr>
          <p:cNvPr id="4" name="Picture 3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12192000" cy="1087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04955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6729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2F5597"/>
                </a:solidFill>
              </a:rPr>
              <a:t>Objectives</a:t>
            </a:r>
            <a:endParaRPr lang="en-US" sz="2800" b="1" dirty="0">
              <a:solidFill>
                <a:srgbClr val="2F559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present briefly relevant   information </a:t>
            </a:r>
            <a:r>
              <a:rPr lang="en-US" dirty="0"/>
              <a:t>that can </a:t>
            </a:r>
            <a:r>
              <a:rPr lang="en-US" dirty="0" smtClean="0"/>
              <a:t>help  in better understanding regional HTA situation ,  need, and relevant policies</a:t>
            </a:r>
          </a:p>
          <a:p>
            <a:r>
              <a:rPr lang="en-US" dirty="0" smtClean="0"/>
              <a:t>To suggest </a:t>
            </a:r>
            <a:r>
              <a:rPr lang="en-US" dirty="0"/>
              <a:t>possible policy </a:t>
            </a:r>
            <a:r>
              <a:rPr lang="en-US" dirty="0" smtClean="0"/>
              <a:t>options to support HTA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97499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2F5597"/>
                </a:solidFill>
              </a:rPr>
              <a:t>Global Commitment </a:t>
            </a:r>
            <a:endParaRPr lang="en-US" sz="3600" b="1" dirty="0">
              <a:solidFill>
                <a:srgbClr val="2F5597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“A time to urgently and significantly scale up efforts to accelerate transition towards Universal Access and availability to affordable and quality healthcare services in line with SDGs”</a:t>
            </a:r>
          </a:p>
          <a:p>
            <a:endParaRPr lang="en-US" dirty="0"/>
          </a:p>
          <a:p>
            <a:r>
              <a:rPr lang="en-US" dirty="0"/>
              <a:t>Achieving UHC includes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access to safe ,effective and affordable essential medicines and vaccines for all</a:t>
            </a:r>
          </a:p>
          <a:p>
            <a:endParaRPr lang="en-US" dirty="0"/>
          </a:p>
        </p:txBody>
      </p:sp>
      <p:pic>
        <p:nvPicPr>
          <p:cNvPr id="3" name="Picture 2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12192000" cy="108739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47546" y="1690688"/>
            <a:ext cx="11628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US" altLang="en-US" sz="2000" dirty="0"/>
          </a:p>
          <a:p>
            <a:pPr marL="285750" indent="-285750" algn="just">
              <a:buFontTx/>
              <a:buChar char="-"/>
            </a:pPr>
            <a:endParaRPr lang="en-US" sz="2000" dirty="0">
              <a:solidFill>
                <a:srgbClr val="2D2829"/>
              </a:solidFill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8481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2F5597"/>
                </a:solidFill>
              </a:rPr>
              <a:t>What is HTA?</a:t>
            </a:r>
            <a:endParaRPr lang="en-US" sz="3600" b="1" dirty="0">
              <a:solidFill>
                <a:srgbClr val="2F5597"/>
              </a:solidFill>
            </a:endParaRPr>
          </a:p>
        </p:txBody>
      </p:sp>
      <p:pic>
        <p:nvPicPr>
          <p:cNvPr id="3" name="Picture 2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12192000" cy="108739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47546" y="1690688"/>
            <a:ext cx="116288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sz="2000" b="1" u="sng" dirty="0">
                <a:solidFill>
                  <a:srgbClr val="2D2829"/>
                </a:solidFill>
                <a:latin typeface="Helvetica" charset="0"/>
              </a:rPr>
              <a:t>M</a:t>
            </a:r>
            <a:r>
              <a:rPr lang="en-US" sz="2000" b="1" u="sng" dirty="0" smtClean="0">
                <a:solidFill>
                  <a:srgbClr val="2D2829"/>
                </a:solidFill>
                <a:effectLst/>
                <a:latin typeface="Helvetica" charset="0"/>
              </a:rPr>
              <a:t>ultidisciplinary process </a:t>
            </a:r>
            <a:r>
              <a:rPr lang="en-US" sz="2000" dirty="0" smtClean="0">
                <a:solidFill>
                  <a:srgbClr val="2D2829"/>
                </a:solidFill>
                <a:effectLst/>
                <a:latin typeface="Helvetica" charset="0"/>
              </a:rPr>
              <a:t>to evaluate the clinical, social, economic, organizational and ethical issues of a health intervention or health technology </a:t>
            </a:r>
            <a:r>
              <a:rPr lang="en-US" sz="2000" i="1" u="sng" dirty="0" smtClean="0">
                <a:solidFill>
                  <a:srgbClr val="2D2829"/>
                </a:solidFill>
                <a:effectLst/>
                <a:latin typeface="Helvetica" charset="0"/>
              </a:rPr>
              <a:t>in a systematic, transparent, unbiased and robust manner </a:t>
            </a:r>
          </a:p>
          <a:p>
            <a:pPr marL="285750" indent="-285750" algn="just">
              <a:buFontTx/>
              <a:buChar char="-"/>
            </a:pPr>
            <a:endParaRPr lang="en-US" sz="2000" i="1" u="sng" dirty="0" smtClean="0">
              <a:solidFill>
                <a:srgbClr val="2D2829"/>
              </a:solidFill>
              <a:effectLst/>
              <a:latin typeface="Helvetica" charset="0"/>
            </a:endParaRPr>
          </a:p>
          <a:p>
            <a:pPr marL="285750" indent="-285750" algn="just">
              <a:buFontTx/>
              <a:buChar char="-"/>
            </a:pPr>
            <a:r>
              <a:rPr lang="en-US" altLang="en-US" sz="2000" dirty="0" smtClean="0"/>
              <a:t>Decision making and priority setting </a:t>
            </a:r>
            <a:r>
              <a:rPr lang="en-US" altLang="en-US" dirty="0" smtClean="0"/>
              <a:t>for:</a:t>
            </a:r>
          </a:p>
          <a:p>
            <a:pPr lvl="1"/>
            <a:r>
              <a:rPr lang="en-US" altLang="en-US" sz="2000" dirty="0" smtClean="0"/>
              <a:t>Buying – benefit package – public health programs – health interventions – procurement – pricing of medicines </a:t>
            </a:r>
          </a:p>
          <a:p>
            <a:pPr lvl="1"/>
            <a:endParaRPr lang="en-US" altLang="en-US" sz="2000" dirty="0"/>
          </a:p>
          <a:p>
            <a:pPr lvl="1"/>
            <a:endParaRPr lang="en-US" altLang="en-US" sz="2000" dirty="0" smtClean="0"/>
          </a:p>
          <a:p>
            <a:pPr lvl="1"/>
            <a:endParaRPr lang="en-US" altLang="en-US" sz="2000" dirty="0"/>
          </a:p>
          <a:p>
            <a:pPr lvl="1"/>
            <a:endParaRPr lang="en-US" altLang="en-US" sz="2000" dirty="0" smtClean="0"/>
          </a:p>
          <a:p>
            <a:pPr lvl="1"/>
            <a:endParaRPr lang="en-US" altLang="en-US" sz="2000" dirty="0"/>
          </a:p>
          <a:p>
            <a:pPr lvl="1"/>
            <a:r>
              <a:rPr lang="en-US" sz="2000" i="1" dirty="0">
                <a:solidFill>
                  <a:srgbClr val="2D2829"/>
                </a:solidFill>
                <a:latin typeface="Helvetica" charset="0"/>
              </a:rPr>
              <a:t>To increase value for money from scarce public resources and help to control medical expenditures</a:t>
            </a:r>
            <a:r>
              <a:rPr lang="en-US" sz="2000" dirty="0">
                <a:solidFill>
                  <a:srgbClr val="2D2829"/>
                </a:solidFill>
                <a:latin typeface="Helvetica" charset="0"/>
              </a:rPr>
              <a:t> </a:t>
            </a:r>
          </a:p>
          <a:p>
            <a:pPr lvl="1"/>
            <a:endParaRPr lang="en-US" altLang="en-US" sz="2000" dirty="0"/>
          </a:p>
          <a:p>
            <a:pPr marL="285750" indent="-285750" algn="just">
              <a:buFontTx/>
              <a:buChar char="-"/>
            </a:pPr>
            <a:endParaRPr lang="en-US" sz="2000" dirty="0">
              <a:solidFill>
                <a:srgbClr val="2D2829"/>
              </a:solidFill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2938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2F5597"/>
                </a:solidFill>
              </a:rPr>
              <a:t>Need for HTA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HICs now require HTA as part of their decision making processes</a:t>
            </a:r>
          </a:p>
          <a:p>
            <a:r>
              <a:rPr lang="en-US" dirty="0"/>
              <a:t>HTA is developing at an uneven rate across countries, role differs from one country to the other</a:t>
            </a:r>
          </a:p>
          <a:p>
            <a:r>
              <a:rPr lang="en-US" dirty="0"/>
              <a:t>Limited resources  of developing countries mandate rational decision making about investments of new and emerging technologies </a:t>
            </a:r>
          </a:p>
          <a:p>
            <a:endParaRPr lang="en-US" dirty="0"/>
          </a:p>
        </p:txBody>
      </p:sp>
      <p:pic>
        <p:nvPicPr>
          <p:cNvPr id="3" name="Picture 2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12192000" cy="108739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47546" y="1690688"/>
            <a:ext cx="11628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US" altLang="en-US" sz="2000" dirty="0"/>
          </a:p>
          <a:p>
            <a:pPr marL="285750" indent="-285750" algn="just">
              <a:buFontTx/>
              <a:buChar char="-"/>
            </a:pPr>
            <a:endParaRPr lang="en-US" sz="2000" dirty="0">
              <a:solidFill>
                <a:srgbClr val="2D2829"/>
              </a:solidFill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3135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ChangeArrowheads="1"/>
          </p:cNvSpPr>
          <p:nvPr/>
        </p:nvSpPr>
        <p:spPr bwMode="auto">
          <a:xfrm>
            <a:off x="6299200" y="0"/>
            <a:ext cx="5892800" cy="5715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114" tIns="45057" rIns="90114" bIns="45057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600" b="1" dirty="0"/>
              <a:t>Well over </a:t>
            </a:r>
            <a:br>
              <a:rPr lang="en-US" altLang="en-US" sz="3600" b="1" dirty="0"/>
            </a:br>
            <a:r>
              <a:rPr lang="en-US" altLang="en-US" sz="3600" b="1" dirty="0"/>
              <a:t>50% of expenditure on Medicines, Vaccines &amp; other Health Technologies is wasted due to one reason or the other.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72383" y="0"/>
            <a:ext cx="5626818" cy="5715000"/>
          </a:xfrm>
          <a:solidFill>
            <a:schemeClr val="tx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sz="3600" dirty="0">
                <a:solidFill>
                  <a:schemeClr val="bg1"/>
                </a:solidFill>
              </a:rPr>
              <a:t>Medicines, Vaccines &amp; other Health Technologies consume approximately 20-60%* of health budget in LMICs.</a:t>
            </a:r>
          </a:p>
        </p:txBody>
      </p:sp>
      <p:sp>
        <p:nvSpPr>
          <p:cNvPr id="2" name="Rectangle 1"/>
          <p:cNvSpPr/>
          <p:nvPr/>
        </p:nvSpPr>
        <p:spPr>
          <a:xfrm>
            <a:off x="1894608" y="5725210"/>
            <a:ext cx="10295803" cy="321826"/>
          </a:xfrm>
          <a:prstGeom prst="rect">
            <a:avLst/>
          </a:prstGeom>
        </p:spPr>
        <p:txBody>
          <a:bodyPr wrap="square" lIns="90114" tIns="45057" rIns="90114" bIns="45057">
            <a:spAutoFit/>
          </a:bodyPr>
          <a:lstStyle/>
          <a:p>
            <a:pPr algn="r"/>
            <a:r>
              <a:rPr lang="en-US" sz="1500" i="1" dirty="0"/>
              <a:t>* Source: Regulatory System Strengthening, WHA Documents, EB134/29, January 2014.</a:t>
            </a:r>
          </a:p>
        </p:txBody>
      </p:sp>
    </p:spTree>
    <p:extLst>
      <p:ext uri="{BB962C8B-B14F-4D97-AF65-F5344CB8AC3E}">
        <p14:creationId xmlns:p14="http://schemas.microsoft.com/office/powerpoint/2010/main" xmlns="" val="15658071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0" grpId="0" animBg="1"/>
      <p:bldP spid="165891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946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Types of decisions informed by HTA </a:t>
            </a:r>
            <a:endParaRPr lang="en-US" sz="3600" b="1" dirty="0"/>
          </a:p>
        </p:txBody>
      </p:sp>
      <p:pic>
        <p:nvPicPr>
          <p:cNvPr id="3" name="Picture 2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12192000" cy="1087396"/>
          </a:xfrm>
          <a:prstGeom prst="rect">
            <a:avLst/>
          </a:prstGeom>
          <a:noFill/>
        </p:spPr>
      </p:pic>
      <p:sp>
        <p:nvSpPr>
          <p:cNvPr id="5" name="Freeform 33"/>
          <p:cNvSpPr>
            <a:spLocks noChangeAspect="1" noEditPoints="1"/>
          </p:cNvSpPr>
          <p:nvPr/>
        </p:nvSpPr>
        <p:spPr bwMode="auto">
          <a:xfrm>
            <a:off x="869474" y="4927703"/>
            <a:ext cx="325045" cy="337931"/>
          </a:xfrm>
          <a:custGeom>
            <a:avLst/>
            <a:gdLst/>
            <a:ahLst/>
            <a:cxnLst>
              <a:cxn ang="0">
                <a:pos x="22" y="159"/>
              </a:cxn>
              <a:cxn ang="0">
                <a:pos x="112" y="187"/>
              </a:cxn>
              <a:cxn ang="0">
                <a:pos x="108" y="148"/>
              </a:cxn>
              <a:cxn ang="0">
                <a:pos x="135" y="143"/>
              </a:cxn>
              <a:cxn ang="0">
                <a:pos x="128" y="161"/>
              </a:cxn>
              <a:cxn ang="0">
                <a:pos x="164" y="131"/>
              </a:cxn>
              <a:cxn ang="0">
                <a:pos x="176" y="144"/>
              </a:cxn>
              <a:cxn ang="0">
                <a:pos x="195" y="224"/>
              </a:cxn>
              <a:cxn ang="0">
                <a:pos x="161" y="241"/>
              </a:cxn>
              <a:cxn ang="0">
                <a:pos x="0" y="250"/>
              </a:cxn>
              <a:cxn ang="0">
                <a:pos x="166" y="91"/>
              </a:cxn>
              <a:cxn ang="0">
                <a:pos x="173" y="64"/>
              </a:cxn>
              <a:cxn ang="0">
                <a:pos x="121" y="0"/>
              </a:cxn>
              <a:cxn ang="0">
                <a:pos x="69" y="64"/>
              </a:cxn>
              <a:cxn ang="0">
                <a:pos x="76" y="91"/>
              </a:cxn>
              <a:cxn ang="0">
                <a:pos x="110" y="136"/>
              </a:cxn>
              <a:cxn ang="0">
                <a:pos x="152" y="118"/>
              </a:cxn>
              <a:cxn ang="0">
                <a:pos x="235" y="183"/>
              </a:cxn>
              <a:cxn ang="0">
                <a:pos x="233" y="164"/>
              </a:cxn>
              <a:cxn ang="0">
                <a:pos x="218" y="171"/>
              </a:cxn>
              <a:cxn ang="0">
                <a:pos x="248" y="197"/>
              </a:cxn>
              <a:cxn ang="0">
                <a:pos x="288" y="242"/>
              </a:cxn>
              <a:cxn ang="0">
                <a:pos x="239" y="286"/>
              </a:cxn>
              <a:cxn ang="0">
                <a:pos x="217" y="300"/>
              </a:cxn>
              <a:cxn ang="0">
                <a:pos x="184" y="274"/>
              </a:cxn>
              <a:cxn ang="0">
                <a:pos x="170" y="233"/>
              </a:cxn>
              <a:cxn ang="0">
                <a:pos x="217" y="242"/>
              </a:cxn>
              <a:cxn ang="0">
                <a:pos x="226" y="264"/>
              </a:cxn>
              <a:cxn ang="0">
                <a:pos x="233" y="237"/>
              </a:cxn>
              <a:cxn ang="0">
                <a:pos x="179" y="203"/>
              </a:cxn>
              <a:cxn ang="0">
                <a:pos x="217" y="140"/>
              </a:cxn>
              <a:cxn ang="0">
                <a:pos x="239" y="128"/>
              </a:cxn>
              <a:cxn ang="0">
                <a:pos x="283" y="176"/>
              </a:cxn>
            </a:cxnLst>
            <a:rect l="0" t="0" r="r" b="b"/>
            <a:pathLst>
              <a:path w="288" h="300">
                <a:moveTo>
                  <a:pt x="0" y="250"/>
                </a:moveTo>
                <a:cubicBezTo>
                  <a:pt x="0" y="215"/>
                  <a:pt x="4" y="182"/>
                  <a:pt x="22" y="159"/>
                </a:cubicBezTo>
                <a:cubicBezTo>
                  <a:pt x="38" y="139"/>
                  <a:pt x="57" y="133"/>
                  <a:pt x="79" y="131"/>
                </a:cubicBezTo>
                <a:cubicBezTo>
                  <a:pt x="112" y="187"/>
                  <a:pt x="112" y="187"/>
                  <a:pt x="112" y="187"/>
                </a:cubicBezTo>
                <a:cubicBezTo>
                  <a:pt x="115" y="161"/>
                  <a:pt x="115" y="161"/>
                  <a:pt x="115" y="161"/>
                </a:cubicBezTo>
                <a:cubicBezTo>
                  <a:pt x="108" y="148"/>
                  <a:pt x="108" y="148"/>
                  <a:pt x="108" y="148"/>
                </a:cubicBezTo>
                <a:cubicBezTo>
                  <a:pt x="107" y="146"/>
                  <a:pt x="107" y="144"/>
                  <a:pt x="107" y="143"/>
                </a:cubicBezTo>
                <a:cubicBezTo>
                  <a:pt x="114" y="145"/>
                  <a:pt x="128" y="146"/>
                  <a:pt x="135" y="143"/>
                </a:cubicBezTo>
                <a:cubicBezTo>
                  <a:pt x="136" y="144"/>
                  <a:pt x="136" y="146"/>
                  <a:pt x="135" y="148"/>
                </a:cubicBezTo>
                <a:cubicBezTo>
                  <a:pt x="128" y="161"/>
                  <a:pt x="128" y="161"/>
                  <a:pt x="128" y="161"/>
                </a:cubicBezTo>
                <a:cubicBezTo>
                  <a:pt x="131" y="187"/>
                  <a:pt x="131" y="187"/>
                  <a:pt x="131" y="187"/>
                </a:cubicBezTo>
                <a:cubicBezTo>
                  <a:pt x="164" y="131"/>
                  <a:pt x="164" y="131"/>
                  <a:pt x="164" y="131"/>
                </a:cubicBezTo>
                <a:cubicBezTo>
                  <a:pt x="172" y="131"/>
                  <a:pt x="181" y="133"/>
                  <a:pt x="190" y="136"/>
                </a:cubicBezTo>
                <a:cubicBezTo>
                  <a:pt x="185" y="138"/>
                  <a:pt x="180" y="141"/>
                  <a:pt x="176" y="144"/>
                </a:cubicBezTo>
                <a:cubicBezTo>
                  <a:pt x="154" y="160"/>
                  <a:pt x="156" y="189"/>
                  <a:pt x="173" y="208"/>
                </a:cubicBezTo>
                <a:cubicBezTo>
                  <a:pt x="178" y="215"/>
                  <a:pt x="186" y="220"/>
                  <a:pt x="195" y="224"/>
                </a:cubicBezTo>
                <a:cubicBezTo>
                  <a:pt x="161" y="224"/>
                  <a:pt x="161" y="224"/>
                  <a:pt x="161" y="224"/>
                </a:cubicBezTo>
                <a:cubicBezTo>
                  <a:pt x="161" y="241"/>
                  <a:pt x="161" y="241"/>
                  <a:pt x="161" y="241"/>
                </a:cubicBezTo>
                <a:cubicBezTo>
                  <a:pt x="161" y="248"/>
                  <a:pt x="162" y="256"/>
                  <a:pt x="164" y="263"/>
                </a:cubicBezTo>
                <a:cubicBezTo>
                  <a:pt x="109" y="268"/>
                  <a:pt x="55" y="264"/>
                  <a:pt x="0" y="250"/>
                </a:cubicBezTo>
                <a:close/>
                <a:moveTo>
                  <a:pt x="152" y="118"/>
                </a:moveTo>
                <a:cubicBezTo>
                  <a:pt x="158" y="110"/>
                  <a:pt x="162" y="101"/>
                  <a:pt x="166" y="91"/>
                </a:cubicBezTo>
                <a:cubicBezTo>
                  <a:pt x="168" y="91"/>
                  <a:pt x="170" y="90"/>
                  <a:pt x="170" y="88"/>
                </a:cubicBezTo>
                <a:cubicBezTo>
                  <a:pt x="172" y="79"/>
                  <a:pt x="173" y="70"/>
                  <a:pt x="173" y="64"/>
                </a:cubicBezTo>
                <a:cubicBezTo>
                  <a:pt x="173" y="63"/>
                  <a:pt x="171" y="61"/>
                  <a:pt x="170" y="61"/>
                </a:cubicBezTo>
                <a:cubicBezTo>
                  <a:pt x="170" y="29"/>
                  <a:pt x="164" y="0"/>
                  <a:pt x="121" y="0"/>
                </a:cubicBezTo>
                <a:cubicBezTo>
                  <a:pt x="78" y="0"/>
                  <a:pt x="72" y="29"/>
                  <a:pt x="73" y="61"/>
                </a:cubicBezTo>
                <a:cubicBezTo>
                  <a:pt x="71" y="61"/>
                  <a:pt x="69" y="63"/>
                  <a:pt x="69" y="64"/>
                </a:cubicBezTo>
                <a:cubicBezTo>
                  <a:pt x="69" y="70"/>
                  <a:pt x="70" y="79"/>
                  <a:pt x="72" y="88"/>
                </a:cubicBezTo>
                <a:cubicBezTo>
                  <a:pt x="73" y="90"/>
                  <a:pt x="75" y="91"/>
                  <a:pt x="76" y="91"/>
                </a:cubicBezTo>
                <a:cubicBezTo>
                  <a:pt x="80" y="101"/>
                  <a:pt x="85" y="110"/>
                  <a:pt x="91" y="118"/>
                </a:cubicBezTo>
                <a:cubicBezTo>
                  <a:pt x="97" y="127"/>
                  <a:pt x="103" y="133"/>
                  <a:pt x="110" y="136"/>
                </a:cubicBezTo>
                <a:cubicBezTo>
                  <a:pt x="115" y="138"/>
                  <a:pt x="127" y="138"/>
                  <a:pt x="132" y="136"/>
                </a:cubicBezTo>
                <a:cubicBezTo>
                  <a:pt x="140" y="133"/>
                  <a:pt x="145" y="127"/>
                  <a:pt x="152" y="118"/>
                </a:cubicBezTo>
                <a:close/>
                <a:moveTo>
                  <a:pt x="283" y="183"/>
                </a:moveTo>
                <a:cubicBezTo>
                  <a:pt x="235" y="183"/>
                  <a:pt x="235" y="183"/>
                  <a:pt x="235" y="183"/>
                </a:cubicBezTo>
                <a:cubicBezTo>
                  <a:pt x="235" y="177"/>
                  <a:pt x="235" y="177"/>
                  <a:pt x="235" y="177"/>
                </a:cubicBezTo>
                <a:cubicBezTo>
                  <a:pt x="235" y="170"/>
                  <a:pt x="235" y="166"/>
                  <a:pt x="233" y="164"/>
                </a:cubicBezTo>
                <a:cubicBezTo>
                  <a:pt x="232" y="162"/>
                  <a:pt x="230" y="161"/>
                  <a:pt x="226" y="161"/>
                </a:cubicBezTo>
                <a:cubicBezTo>
                  <a:pt x="220" y="161"/>
                  <a:pt x="218" y="165"/>
                  <a:pt x="218" y="171"/>
                </a:cubicBezTo>
                <a:cubicBezTo>
                  <a:pt x="218" y="177"/>
                  <a:pt x="219" y="181"/>
                  <a:pt x="222" y="183"/>
                </a:cubicBezTo>
                <a:cubicBezTo>
                  <a:pt x="225" y="186"/>
                  <a:pt x="234" y="190"/>
                  <a:pt x="248" y="197"/>
                </a:cubicBezTo>
                <a:cubicBezTo>
                  <a:pt x="260" y="202"/>
                  <a:pt x="268" y="206"/>
                  <a:pt x="273" y="209"/>
                </a:cubicBezTo>
                <a:cubicBezTo>
                  <a:pt x="284" y="217"/>
                  <a:pt x="288" y="229"/>
                  <a:pt x="288" y="242"/>
                </a:cubicBezTo>
                <a:cubicBezTo>
                  <a:pt x="288" y="255"/>
                  <a:pt x="284" y="265"/>
                  <a:pt x="276" y="272"/>
                </a:cubicBezTo>
                <a:cubicBezTo>
                  <a:pt x="268" y="280"/>
                  <a:pt x="256" y="284"/>
                  <a:pt x="239" y="286"/>
                </a:cubicBezTo>
                <a:cubicBezTo>
                  <a:pt x="239" y="300"/>
                  <a:pt x="239" y="300"/>
                  <a:pt x="239" y="300"/>
                </a:cubicBezTo>
                <a:cubicBezTo>
                  <a:pt x="217" y="300"/>
                  <a:pt x="217" y="300"/>
                  <a:pt x="217" y="300"/>
                </a:cubicBezTo>
                <a:cubicBezTo>
                  <a:pt x="217" y="286"/>
                  <a:pt x="217" y="286"/>
                  <a:pt x="217" y="286"/>
                </a:cubicBezTo>
                <a:cubicBezTo>
                  <a:pt x="205" y="285"/>
                  <a:pt x="193" y="281"/>
                  <a:pt x="184" y="274"/>
                </a:cubicBezTo>
                <a:cubicBezTo>
                  <a:pt x="174" y="268"/>
                  <a:pt x="170" y="257"/>
                  <a:pt x="170" y="241"/>
                </a:cubicBezTo>
                <a:cubicBezTo>
                  <a:pt x="170" y="233"/>
                  <a:pt x="170" y="233"/>
                  <a:pt x="170" y="233"/>
                </a:cubicBezTo>
                <a:cubicBezTo>
                  <a:pt x="217" y="233"/>
                  <a:pt x="217" y="233"/>
                  <a:pt x="217" y="233"/>
                </a:cubicBezTo>
                <a:cubicBezTo>
                  <a:pt x="217" y="242"/>
                  <a:pt x="217" y="242"/>
                  <a:pt x="217" y="242"/>
                </a:cubicBezTo>
                <a:cubicBezTo>
                  <a:pt x="217" y="252"/>
                  <a:pt x="218" y="258"/>
                  <a:pt x="219" y="260"/>
                </a:cubicBezTo>
                <a:cubicBezTo>
                  <a:pt x="220" y="263"/>
                  <a:pt x="222" y="264"/>
                  <a:pt x="226" y="264"/>
                </a:cubicBezTo>
                <a:cubicBezTo>
                  <a:pt x="232" y="264"/>
                  <a:pt x="235" y="261"/>
                  <a:pt x="235" y="254"/>
                </a:cubicBezTo>
                <a:cubicBezTo>
                  <a:pt x="235" y="246"/>
                  <a:pt x="235" y="240"/>
                  <a:pt x="233" y="237"/>
                </a:cubicBezTo>
                <a:cubicBezTo>
                  <a:pt x="232" y="233"/>
                  <a:pt x="227" y="230"/>
                  <a:pt x="218" y="225"/>
                </a:cubicBezTo>
                <a:cubicBezTo>
                  <a:pt x="206" y="220"/>
                  <a:pt x="188" y="212"/>
                  <a:pt x="179" y="203"/>
                </a:cubicBezTo>
                <a:cubicBezTo>
                  <a:pt x="166" y="188"/>
                  <a:pt x="164" y="164"/>
                  <a:pt x="181" y="151"/>
                </a:cubicBezTo>
                <a:cubicBezTo>
                  <a:pt x="189" y="145"/>
                  <a:pt x="201" y="141"/>
                  <a:pt x="217" y="140"/>
                </a:cubicBezTo>
                <a:cubicBezTo>
                  <a:pt x="217" y="128"/>
                  <a:pt x="217" y="128"/>
                  <a:pt x="217" y="128"/>
                </a:cubicBezTo>
                <a:cubicBezTo>
                  <a:pt x="239" y="128"/>
                  <a:pt x="239" y="128"/>
                  <a:pt x="239" y="128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62" y="142"/>
                  <a:pt x="283" y="150"/>
                  <a:pt x="283" y="176"/>
                </a:cubicBezTo>
                <a:cubicBezTo>
                  <a:pt x="283" y="177"/>
                  <a:pt x="283" y="180"/>
                  <a:pt x="283" y="183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Freeform 17"/>
          <p:cNvSpPr>
            <a:spLocks noChangeAspect="1" noEditPoints="1"/>
          </p:cNvSpPr>
          <p:nvPr/>
        </p:nvSpPr>
        <p:spPr bwMode="auto">
          <a:xfrm>
            <a:off x="787037" y="4350215"/>
            <a:ext cx="445913" cy="316886"/>
          </a:xfrm>
          <a:custGeom>
            <a:avLst/>
            <a:gdLst/>
            <a:ahLst/>
            <a:cxnLst>
              <a:cxn ang="0">
                <a:pos x="327" y="232"/>
              </a:cxn>
              <a:cxn ang="0">
                <a:pos x="92" y="74"/>
              </a:cxn>
              <a:cxn ang="0">
                <a:pos x="128" y="35"/>
              </a:cxn>
              <a:cxn ang="0">
                <a:pos x="163" y="0"/>
              </a:cxn>
              <a:cxn ang="0">
                <a:pos x="231" y="73"/>
              </a:cxn>
              <a:cxn ang="0">
                <a:pos x="224" y="110"/>
              </a:cxn>
              <a:cxn ang="0">
                <a:pos x="317" y="210"/>
              </a:cxn>
              <a:cxn ang="0">
                <a:pos x="0" y="220"/>
              </a:cxn>
              <a:cxn ang="0">
                <a:pos x="10" y="115"/>
              </a:cxn>
              <a:cxn ang="0">
                <a:pos x="102" y="82"/>
              </a:cxn>
              <a:cxn ang="0">
                <a:pos x="31" y="130"/>
              </a:cxn>
              <a:cxn ang="0">
                <a:pos x="31" y="161"/>
              </a:cxn>
              <a:cxn ang="0">
                <a:pos x="201" y="96"/>
              </a:cxn>
              <a:cxn ang="0">
                <a:pos x="187" y="96"/>
              </a:cxn>
              <a:cxn ang="0">
                <a:pos x="170" y="119"/>
              </a:cxn>
              <a:cxn ang="0">
                <a:pos x="126" y="96"/>
              </a:cxn>
              <a:cxn ang="0">
                <a:pos x="126" y="119"/>
              </a:cxn>
              <a:cxn ang="0">
                <a:pos x="201" y="130"/>
              </a:cxn>
              <a:cxn ang="0">
                <a:pos x="187" y="130"/>
              </a:cxn>
              <a:cxn ang="0">
                <a:pos x="201" y="199"/>
              </a:cxn>
              <a:cxn ang="0">
                <a:pos x="157" y="130"/>
              </a:cxn>
              <a:cxn ang="0">
                <a:pos x="157" y="161"/>
              </a:cxn>
              <a:cxn ang="0">
                <a:pos x="170" y="172"/>
              </a:cxn>
              <a:cxn ang="0">
                <a:pos x="157" y="172"/>
              </a:cxn>
              <a:cxn ang="0">
                <a:pos x="140" y="161"/>
              </a:cxn>
              <a:cxn ang="0">
                <a:pos x="126" y="172"/>
              </a:cxn>
              <a:cxn ang="0">
                <a:pos x="126" y="199"/>
              </a:cxn>
              <a:cxn ang="0">
                <a:pos x="248" y="130"/>
              </a:cxn>
              <a:cxn ang="0">
                <a:pos x="235" y="130"/>
              </a:cxn>
              <a:cxn ang="0">
                <a:pos x="248" y="199"/>
              </a:cxn>
              <a:cxn ang="0">
                <a:pos x="282" y="130"/>
              </a:cxn>
              <a:cxn ang="0">
                <a:pos x="282" y="161"/>
              </a:cxn>
              <a:cxn ang="0">
                <a:pos x="296" y="172"/>
              </a:cxn>
              <a:cxn ang="0">
                <a:pos x="282" y="172"/>
              </a:cxn>
              <a:cxn ang="0">
                <a:pos x="92" y="161"/>
              </a:cxn>
              <a:cxn ang="0">
                <a:pos x="55" y="130"/>
              </a:cxn>
              <a:cxn ang="0">
                <a:pos x="55" y="161"/>
              </a:cxn>
              <a:cxn ang="0">
                <a:pos x="272" y="130"/>
              </a:cxn>
              <a:cxn ang="0">
                <a:pos x="259" y="130"/>
              </a:cxn>
              <a:cxn ang="0">
                <a:pos x="272" y="199"/>
              </a:cxn>
              <a:cxn ang="0">
                <a:pos x="55" y="172"/>
              </a:cxn>
              <a:cxn ang="0">
                <a:pos x="55" y="199"/>
              </a:cxn>
              <a:cxn ang="0">
                <a:pos x="92" y="172"/>
              </a:cxn>
              <a:cxn ang="0">
                <a:pos x="78" y="172"/>
              </a:cxn>
              <a:cxn ang="0">
                <a:pos x="44" y="199"/>
              </a:cxn>
              <a:cxn ang="0">
                <a:pos x="102" y="120"/>
              </a:cxn>
              <a:cxn ang="0">
                <a:pos x="102" y="210"/>
              </a:cxn>
              <a:cxn ang="0">
                <a:pos x="224" y="210"/>
              </a:cxn>
              <a:cxn ang="0">
                <a:pos x="224" y="120"/>
              </a:cxn>
              <a:cxn ang="0">
                <a:pos x="113" y="210"/>
              </a:cxn>
              <a:cxn ang="0">
                <a:pos x="163" y="68"/>
              </a:cxn>
            </a:cxnLst>
            <a:rect l="0" t="0" r="r" b="b"/>
            <a:pathLst>
              <a:path w="327" h="232">
                <a:moveTo>
                  <a:pt x="0" y="225"/>
                </a:moveTo>
                <a:cubicBezTo>
                  <a:pt x="327" y="225"/>
                  <a:pt x="327" y="225"/>
                  <a:pt x="327" y="225"/>
                </a:cubicBezTo>
                <a:cubicBezTo>
                  <a:pt x="327" y="232"/>
                  <a:pt x="327" y="232"/>
                  <a:pt x="327" y="232"/>
                </a:cubicBezTo>
                <a:cubicBezTo>
                  <a:pt x="0" y="232"/>
                  <a:pt x="0" y="232"/>
                  <a:pt x="0" y="232"/>
                </a:cubicBezTo>
                <a:cubicBezTo>
                  <a:pt x="0" y="225"/>
                  <a:pt x="0" y="225"/>
                  <a:pt x="0" y="225"/>
                </a:cubicBezTo>
                <a:close/>
                <a:moveTo>
                  <a:pt x="92" y="74"/>
                </a:moveTo>
                <a:cubicBezTo>
                  <a:pt x="114" y="69"/>
                  <a:pt x="139" y="62"/>
                  <a:pt x="161" y="59"/>
                </a:cubicBezTo>
                <a:cubicBezTo>
                  <a:pt x="161" y="29"/>
                  <a:pt x="161" y="29"/>
                  <a:pt x="161" y="29"/>
                </a:cubicBezTo>
                <a:cubicBezTo>
                  <a:pt x="150" y="29"/>
                  <a:pt x="139" y="35"/>
                  <a:pt x="128" y="35"/>
                </a:cubicBezTo>
                <a:cubicBezTo>
                  <a:pt x="128" y="28"/>
                  <a:pt x="128" y="20"/>
                  <a:pt x="128" y="13"/>
                </a:cubicBezTo>
                <a:cubicBezTo>
                  <a:pt x="139" y="13"/>
                  <a:pt x="150" y="7"/>
                  <a:pt x="161" y="7"/>
                </a:cubicBezTo>
                <a:cubicBezTo>
                  <a:pt x="161" y="4"/>
                  <a:pt x="160" y="0"/>
                  <a:pt x="163" y="0"/>
                </a:cubicBezTo>
                <a:cubicBezTo>
                  <a:pt x="165" y="0"/>
                  <a:pt x="166" y="2"/>
                  <a:pt x="166" y="3"/>
                </a:cubicBezTo>
                <a:cubicBezTo>
                  <a:pt x="166" y="59"/>
                  <a:pt x="166" y="59"/>
                  <a:pt x="166" y="59"/>
                </a:cubicBezTo>
                <a:cubicBezTo>
                  <a:pt x="188" y="63"/>
                  <a:pt x="210" y="68"/>
                  <a:pt x="231" y="73"/>
                </a:cubicBezTo>
                <a:cubicBezTo>
                  <a:pt x="231" y="83"/>
                  <a:pt x="231" y="83"/>
                  <a:pt x="231" y="83"/>
                </a:cubicBezTo>
                <a:cubicBezTo>
                  <a:pt x="224" y="82"/>
                  <a:pt x="224" y="82"/>
                  <a:pt x="224" y="82"/>
                </a:cubicBezTo>
                <a:cubicBezTo>
                  <a:pt x="224" y="110"/>
                  <a:pt x="224" y="110"/>
                  <a:pt x="224" y="110"/>
                </a:cubicBezTo>
                <a:cubicBezTo>
                  <a:pt x="311" y="110"/>
                  <a:pt x="311" y="110"/>
                  <a:pt x="311" y="110"/>
                </a:cubicBezTo>
                <a:cubicBezTo>
                  <a:pt x="314" y="110"/>
                  <a:pt x="317" y="112"/>
                  <a:pt x="317" y="115"/>
                </a:cubicBezTo>
                <a:cubicBezTo>
                  <a:pt x="317" y="210"/>
                  <a:pt x="317" y="210"/>
                  <a:pt x="317" y="210"/>
                </a:cubicBezTo>
                <a:cubicBezTo>
                  <a:pt x="327" y="210"/>
                  <a:pt x="327" y="210"/>
                  <a:pt x="327" y="210"/>
                </a:cubicBezTo>
                <a:cubicBezTo>
                  <a:pt x="327" y="220"/>
                  <a:pt x="327" y="220"/>
                  <a:pt x="327" y="220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210"/>
                  <a:pt x="0" y="210"/>
                  <a:pt x="0" y="210"/>
                </a:cubicBezTo>
                <a:cubicBezTo>
                  <a:pt x="10" y="210"/>
                  <a:pt x="10" y="210"/>
                  <a:pt x="10" y="210"/>
                </a:cubicBezTo>
                <a:cubicBezTo>
                  <a:pt x="10" y="115"/>
                  <a:pt x="10" y="115"/>
                  <a:pt x="10" y="115"/>
                </a:cubicBezTo>
                <a:cubicBezTo>
                  <a:pt x="10" y="112"/>
                  <a:pt x="12" y="110"/>
                  <a:pt x="15" y="110"/>
                </a:cubicBezTo>
                <a:cubicBezTo>
                  <a:pt x="102" y="110"/>
                  <a:pt x="102" y="110"/>
                  <a:pt x="102" y="110"/>
                </a:cubicBezTo>
                <a:cubicBezTo>
                  <a:pt x="102" y="82"/>
                  <a:pt x="102" y="82"/>
                  <a:pt x="102" y="82"/>
                </a:cubicBezTo>
                <a:cubicBezTo>
                  <a:pt x="92" y="84"/>
                  <a:pt x="92" y="84"/>
                  <a:pt x="92" y="84"/>
                </a:cubicBezTo>
                <a:cubicBezTo>
                  <a:pt x="92" y="74"/>
                  <a:pt x="92" y="74"/>
                  <a:pt x="92" y="74"/>
                </a:cubicBezTo>
                <a:close/>
                <a:moveTo>
                  <a:pt x="31" y="130"/>
                </a:moveTo>
                <a:cubicBezTo>
                  <a:pt x="44" y="130"/>
                  <a:pt x="44" y="130"/>
                  <a:pt x="44" y="130"/>
                </a:cubicBezTo>
                <a:cubicBezTo>
                  <a:pt x="44" y="161"/>
                  <a:pt x="44" y="161"/>
                  <a:pt x="44" y="161"/>
                </a:cubicBezTo>
                <a:cubicBezTo>
                  <a:pt x="31" y="161"/>
                  <a:pt x="31" y="161"/>
                  <a:pt x="31" y="161"/>
                </a:cubicBezTo>
                <a:cubicBezTo>
                  <a:pt x="31" y="130"/>
                  <a:pt x="31" y="130"/>
                  <a:pt x="31" y="130"/>
                </a:cubicBezTo>
                <a:close/>
                <a:moveTo>
                  <a:pt x="187" y="96"/>
                </a:moveTo>
                <a:cubicBezTo>
                  <a:pt x="201" y="96"/>
                  <a:pt x="201" y="96"/>
                  <a:pt x="201" y="96"/>
                </a:cubicBezTo>
                <a:cubicBezTo>
                  <a:pt x="201" y="119"/>
                  <a:pt x="201" y="119"/>
                  <a:pt x="201" y="119"/>
                </a:cubicBezTo>
                <a:cubicBezTo>
                  <a:pt x="187" y="119"/>
                  <a:pt x="187" y="119"/>
                  <a:pt x="187" y="119"/>
                </a:cubicBezTo>
                <a:cubicBezTo>
                  <a:pt x="187" y="96"/>
                  <a:pt x="187" y="96"/>
                  <a:pt x="187" y="96"/>
                </a:cubicBezTo>
                <a:close/>
                <a:moveTo>
                  <a:pt x="157" y="96"/>
                </a:moveTo>
                <a:cubicBezTo>
                  <a:pt x="170" y="96"/>
                  <a:pt x="170" y="96"/>
                  <a:pt x="170" y="96"/>
                </a:cubicBezTo>
                <a:cubicBezTo>
                  <a:pt x="170" y="119"/>
                  <a:pt x="170" y="119"/>
                  <a:pt x="170" y="119"/>
                </a:cubicBezTo>
                <a:cubicBezTo>
                  <a:pt x="157" y="119"/>
                  <a:pt x="157" y="119"/>
                  <a:pt x="157" y="119"/>
                </a:cubicBezTo>
                <a:cubicBezTo>
                  <a:pt x="157" y="96"/>
                  <a:pt x="157" y="96"/>
                  <a:pt x="157" y="96"/>
                </a:cubicBezTo>
                <a:close/>
                <a:moveTo>
                  <a:pt x="126" y="96"/>
                </a:moveTo>
                <a:cubicBezTo>
                  <a:pt x="140" y="96"/>
                  <a:pt x="140" y="96"/>
                  <a:pt x="140" y="96"/>
                </a:cubicBezTo>
                <a:cubicBezTo>
                  <a:pt x="140" y="119"/>
                  <a:pt x="140" y="119"/>
                  <a:pt x="140" y="119"/>
                </a:cubicBezTo>
                <a:cubicBezTo>
                  <a:pt x="126" y="119"/>
                  <a:pt x="126" y="119"/>
                  <a:pt x="126" y="119"/>
                </a:cubicBezTo>
                <a:cubicBezTo>
                  <a:pt x="126" y="96"/>
                  <a:pt x="126" y="96"/>
                  <a:pt x="126" y="96"/>
                </a:cubicBezTo>
                <a:close/>
                <a:moveTo>
                  <a:pt x="187" y="130"/>
                </a:moveTo>
                <a:cubicBezTo>
                  <a:pt x="201" y="130"/>
                  <a:pt x="201" y="130"/>
                  <a:pt x="201" y="130"/>
                </a:cubicBezTo>
                <a:cubicBezTo>
                  <a:pt x="201" y="161"/>
                  <a:pt x="201" y="161"/>
                  <a:pt x="201" y="161"/>
                </a:cubicBezTo>
                <a:cubicBezTo>
                  <a:pt x="187" y="161"/>
                  <a:pt x="187" y="161"/>
                  <a:pt x="187" y="161"/>
                </a:cubicBezTo>
                <a:cubicBezTo>
                  <a:pt x="187" y="130"/>
                  <a:pt x="187" y="130"/>
                  <a:pt x="187" y="130"/>
                </a:cubicBezTo>
                <a:close/>
                <a:moveTo>
                  <a:pt x="187" y="172"/>
                </a:moveTo>
                <a:cubicBezTo>
                  <a:pt x="201" y="172"/>
                  <a:pt x="201" y="172"/>
                  <a:pt x="201" y="172"/>
                </a:cubicBezTo>
                <a:cubicBezTo>
                  <a:pt x="201" y="199"/>
                  <a:pt x="201" y="199"/>
                  <a:pt x="201" y="199"/>
                </a:cubicBezTo>
                <a:cubicBezTo>
                  <a:pt x="187" y="199"/>
                  <a:pt x="187" y="199"/>
                  <a:pt x="187" y="199"/>
                </a:cubicBezTo>
                <a:cubicBezTo>
                  <a:pt x="187" y="172"/>
                  <a:pt x="187" y="172"/>
                  <a:pt x="187" y="172"/>
                </a:cubicBezTo>
                <a:close/>
                <a:moveTo>
                  <a:pt x="157" y="130"/>
                </a:moveTo>
                <a:cubicBezTo>
                  <a:pt x="170" y="130"/>
                  <a:pt x="170" y="130"/>
                  <a:pt x="170" y="130"/>
                </a:cubicBezTo>
                <a:cubicBezTo>
                  <a:pt x="170" y="161"/>
                  <a:pt x="170" y="161"/>
                  <a:pt x="170" y="161"/>
                </a:cubicBezTo>
                <a:cubicBezTo>
                  <a:pt x="157" y="161"/>
                  <a:pt x="157" y="161"/>
                  <a:pt x="157" y="161"/>
                </a:cubicBezTo>
                <a:cubicBezTo>
                  <a:pt x="157" y="130"/>
                  <a:pt x="157" y="130"/>
                  <a:pt x="157" y="130"/>
                </a:cubicBezTo>
                <a:close/>
                <a:moveTo>
                  <a:pt x="157" y="172"/>
                </a:moveTo>
                <a:cubicBezTo>
                  <a:pt x="170" y="172"/>
                  <a:pt x="170" y="172"/>
                  <a:pt x="170" y="172"/>
                </a:cubicBezTo>
                <a:cubicBezTo>
                  <a:pt x="170" y="199"/>
                  <a:pt x="170" y="199"/>
                  <a:pt x="170" y="199"/>
                </a:cubicBezTo>
                <a:cubicBezTo>
                  <a:pt x="157" y="199"/>
                  <a:pt x="157" y="199"/>
                  <a:pt x="157" y="199"/>
                </a:cubicBezTo>
                <a:cubicBezTo>
                  <a:pt x="157" y="172"/>
                  <a:pt x="157" y="172"/>
                  <a:pt x="157" y="172"/>
                </a:cubicBezTo>
                <a:close/>
                <a:moveTo>
                  <a:pt x="126" y="130"/>
                </a:moveTo>
                <a:cubicBezTo>
                  <a:pt x="140" y="130"/>
                  <a:pt x="140" y="130"/>
                  <a:pt x="140" y="130"/>
                </a:cubicBezTo>
                <a:cubicBezTo>
                  <a:pt x="140" y="161"/>
                  <a:pt x="140" y="161"/>
                  <a:pt x="140" y="161"/>
                </a:cubicBezTo>
                <a:cubicBezTo>
                  <a:pt x="126" y="161"/>
                  <a:pt x="126" y="161"/>
                  <a:pt x="126" y="161"/>
                </a:cubicBezTo>
                <a:cubicBezTo>
                  <a:pt x="126" y="130"/>
                  <a:pt x="126" y="130"/>
                  <a:pt x="126" y="130"/>
                </a:cubicBezTo>
                <a:close/>
                <a:moveTo>
                  <a:pt x="126" y="172"/>
                </a:moveTo>
                <a:cubicBezTo>
                  <a:pt x="140" y="172"/>
                  <a:pt x="140" y="172"/>
                  <a:pt x="140" y="172"/>
                </a:cubicBezTo>
                <a:cubicBezTo>
                  <a:pt x="140" y="199"/>
                  <a:pt x="140" y="199"/>
                  <a:pt x="140" y="199"/>
                </a:cubicBezTo>
                <a:cubicBezTo>
                  <a:pt x="126" y="199"/>
                  <a:pt x="126" y="199"/>
                  <a:pt x="126" y="199"/>
                </a:cubicBezTo>
                <a:cubicBezTo>
                  <a:pt x="126" y="172"/>
                  <a:pt x="126" y="172"/>
                  <a:pt x="126" y="172"/>
                </a:cubicBezTo>
                <a:close/>
                <a:moveTo>
                  <a:pt x="235" y="130"/>
                </a:moveTo>
                <a:cubicBezTo>
                  <a:pt x="248" y="130"/>
                  <a:pt x="248" y="130"/>
                  <a:pt x="248" y="130"/>
                </a:cubicBezTo>
                <a:cubicBezTo>
                  <a:pt x="248" y="161"/>
                  <a:pt x="248" y="161"/>
                  <a:pt x="248" y="161"/>
                </a:cubicBezTo>
                <a:cubicBezTo>
                  <a:pt x="235" y="161"/>
                  <a:pt x="235" y="161"/>
                  <a:pt x="235" y="161"/>
                </a:cubicBezTo>
                <a:cubicBezTo>
                  <a:pt x="235" y="130"/>
                  <a:pt x="235" y="130"/>
                  <a:pt x="235" y="130"/>
                </a:cubicBezTo>
                <a:close/>
                <a:moveTo>
                  <a:pt x="235" y="172"/>
                </a:moveTo>
                <a:cubicBezTo>
                  <a:pt x="248" y="172"/>
                  <a:pt x="248" y="172"/>
                  <a:pt x="248" y="172"/>
                </a:cubicBezTo>
                <a:cubicBezTo>
                  <a:pt x="248" y="199"/>
                  <a:pt x="248" y="199"/>
                  <a:pt x="248" y="199"/>
                </a:cubicBezTo>
                <a:cubicBezTo>
                  <a:pt x="235" y="199"/>
                  <a:pt x="235" y="199"/>
                  <a:pt x="235" y="199"/>
                </a:cubicBezTo>
                <a:cubicBezTo>
                  <a:pt x="235" y="172"/>
                  <a:pt x="235" y="172"/>
                  <a:pt x="235" y="172"/>
                </a:cubicBezTo>
                <a:close/>
                <a:moveTo>
                  <a:pt x="282" y="130"/>
                </a:moveTo>
                <a:cubicBezTo>
                  <a:pt x="296" y="130"/>
                  <a:pt x="296" y="130"/>
                  <a:pt x="296" y="130"/>
                </a:cubicBezTo>
                <a:cubicBezTo>
                  <a:pt x="296" y="161"/>
                  <a:pt x="296" y="161"/>
                  <a:pt x="296" y="161"/>
                </a:cubicBezTo>
                <a:cubicBezTo>
                  <a:pt x="282" y="161"/>
                  <a:pt x="282" y="161"/>
                  <a:pt x="282" y="161"/>
                </a:cubicBezTo>
                <a:cubicBezTo>
                  <a:pt x="282" y="130"/>
                  <a:pt x="282" y="130"/>
                  <a:pt x="282" y="130"/>
                </a:cubicBezTo>
                <a:close/>
                <a:moveTo>
                  <a:pt x="282" y="172"/>
                </a:moveTo>
                <a:cubicBezTo>
                  <a:pt x="296" y="172"/>
                  <a:pt x="296" y="172"/>
                  <a:pt x="296" y="172"/>
                </a:cubicBezTo>
                <a:cubicBezTo>
                  <a:pt x="296" y="199"/>
                  <a:pt x="296" y="199"/>
                  <a:pt x="296" y="199"/>
                </a:cubicBezTo>
                <a:cubicBezTo>
                  <a:pt x="282" y="199"/>
                  <a:pt x="282" y="199"/>
                  <a:pt x="282" y="199"/>
                </a:cubicBezTo>
                <a:cubicBezTo>
                  <a:pt x="282" y="172"/>
                  <a:pt x="282" y="172"/>
                  <a:pt x="282" y="172"/>
                </a:cubicBezTo>
                <a:close/>
                <a:moveTo>
                  <a:pt x="78" y="130"/>
                </a:moveTo>
                <a:cubicBezTo>
                  <a:pt x="92" y="130"/>
                  <a:pt x="92" y="130"/>
                  <a:pt x="92" y="130"/>
                </a:cubicBezTo>
                <a:cubicBezTo>
                  <a:pt x="92" y="161"/>
                  <a:pt x="92" y="161"/>
                  <a:pt x="92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30"/>
                  <a:pt x="78" y="130"/>
                  <a:pt x="78" y="130"/>
                </a:cubicBezTo>
                <a:close/>
                <a:moveTo>
                  <a:pt x="55" y="130"/>
                </a:moveTo>
                <a:cubicBezTo>
                  <a:pt x="68" y="130"/>
                  <a:pt x="68" y="130"/>
                  <a:pt x="68" y="130"/>
                </a:cubicBezTo>
                <a:cubicBezTo>
                  <a:pt x="68" y="161"/>
                  <a:pt x="68" y="161"/>
                  <a:pt x="68" y="161"/>
                </a:cubicBezTo>
                <a:cubicBezTo>
                  <a:pt x="55" y="161"/>
                  <a:pt x="55" y="161"/>
                  <a:pt x="55" y="161"/>
                </a:cubicBezTo>
                <a:cubicBezTo>
                  <a:pt x="55" y="130"/>
                  <a:pt x="55" y="130"/>
                  <a:pt x="55" y="130"/>
                </a:cubicBezTo>
                <a:close/>
                <a:moveTo>
                  <a:pt x="259" y="130"/>
                </a:moveTo>
                <a:cubicBezTo>
                  <a:pt x="272" y="130"/>
                  <a:pt x="272" y="130"/>
                  <a:pt x="272" y="130"/>
                </a:cubicBezTo>
                <a:cubicBezTo>
                  <a:pt x="272" y="161"/>
                  <a:pt x="272" y="161"/>
                  <a:pt x="272" y="161"/>
                </a:cubicBezTo>
                <a:cubicBezTo>
                  <a:pt x="259" y="161"/>
                  <a:pt x="259" y="161"/>
                  <a:pt x="259" y="161"/>
                </a:cubicBezTo>
                <a:cubicBezTo>
                  <a:pt x="259" y="130"/>
                  <a:pt x="259" y="130"/>
                  <a:pt x="259" y="130"/>
                </a:cubicBezTo>
                <a:close/>
                <a:moveTo>
                  <a:pt x="259" y="172"/>
                </a:moveTo>
                <a:cubicBezTo>
                  <a:pt x="272" y="172"/>
                  <a:pt x="272" y="172"/>
                  <a:pt x="272" y="172"/>
                </a:cubicBezTo>
                <a:cubicBezTo>
                  <a:pt x="272" y="199"/>
                  <a:pt x="272" y="199"/>
                  <a:pt x="272" y="199"/>
                </a:cubicBezTo>
                <a:cubicBezTo>
                  <a:pt x="259" y="199"/>
                  <a:pt x="259" y="199"/>
                  <a:pt x="259" y="199"/>
                </a:cubicBezTo>
                <a:cubicBezTo>
                  <a:pt x="259" y="172"/>
                  <a:pt x="259" y="172"/>
                  <a:pt x="259" y="172"/>
                </a:cubicBezTo>
                <a:close/>
                <a:moveTo>
                  <a:pt x="55" y="172"/>
                </a:moveTo>
                <a:cubicBezTo>
                  <a:pt x="68" y="172"/>
                  <a:pt x="68" y="172"/>
                  <a:pt x="68" y="172"/>
                </a:cubicBezTo>
                <a:cubicBezTo>
                  <a:pt x="68" y="199"/>
                  <a:pt x="68" y="199"/>
                  <a:pt x="68" y="199"/>
                </a:cubicBezTo>
                <a:cubicBezTo>
                  <a:pt x="55" y="199"/>
                  <a:pt x="55" y="199"/>
                  <a:pt x="55" y="199"/>
                </a:cubicBezTo>
                <a:cubicBezTo>
                  <a:pt x="55" y="172"/>
                  <a:pt x="55" y="172"/>
                  <a:pt x="55" y="172"/>
                </a:cubicBezTo>
                <a:close/>
                <a:moveTo>
                  <a:pt x="78" y="172"/>
                </a:moveTo>
                <a:cubicBezTo>
                  <a:pt x="92" y="172"/>
                  <a:pt x="92" y="172"/>
                  <a:pt x="92" y="172"/>
                </a:cubicBezTo>
                <a:cubicBezTo>
                  <a:pt x="92" y="199"/>
                  <a:pt x="92" y="199"/>
                  <a:pt x="92" y="199"/>
                </a:cubicBezTo>
                <a:cubicBezTo>
                  <a:pt x="78" y="199"/>
                  <a:pt x="78" y="199"/>
                  <a:pt x="78" y="199"/>
                </a:cubicBezTo>
                <a:cubicBezTo>
                  <a:pt x="78" y="172"/>
                  <a:pt x="78" y="172"/>
                  <a:pt x="78" y="172"/>
                </a:cubicBezTo>
                <a:close/>
                <a:moveTo>
                  <a:pt x="31" y="172"/>
                </a:moveTo>
                <a:cubicBezTo>
                  <a:pt x="44" y="172"/>
                  <a:pt x="44" y="172"/>
                  <a:pt x="44" y="172"/>
                </a:cubicBezTo>
                <a:cubicBezTo>
                  <a:pt x="44" y="199"/>
                  <a:pt x="44" y="199"/>
                  <a:pt x="44" y="199"/>
                </a:cubicBezTo>
                <a:cubicBezTo>
                  <a:pt x="31" y="199"/>
                  <a:pt x="31" y="199"/>
                  <a:pt x="31" y="199"/>
                </a:cubicBezTo>
                <a:cubicBezTo>
                  <a:pt x="31" y="172"/>
                  <a:pt x="31" y="172"/>
                  <a:pt x="31" y="172"/>
                </a:cubicBezTo>
                <a:close/>
                <a:moveTo>
                  <a:pt x="102" y="120"/>
                </a:moveTo>
                <a:cubicBezTo>
                  <a:pt x="20" y="120"/>
                  <a:pt x="20" y="120"/>
                  <a:pt x="20" y="120"/>
                </a:cubicBezTo>
                <a:cubicBezTo>
                  <a:pt x="20" y="210"/>
                  <a:pt x="20" y="210"/>
                  <a:pt x="20" y="210"/>
                </a:cubicBezTo>
                <a:cubicBezTo>
                  <a:pt x="102" y="210"/>
                  <a:pt x="102" y="210"/>
                  <a:pt x="102" y="210"/>
                </a:cubicBezTo>
                <a:cubicBezTo>
                  <a:pt x="102" y="120"/>
                  <a:pt x="102" y="120"/>
                  <a:pt x="102" y="120"/>
                </a:cubicBezTo>
                <a:close/>
                <a:moveTo>
                  <a:pt x="224" y="120"/>
                </a:moveTo>
                <a:cubicBezTo>
                  <a:pt x="224" y="210"/>
                  <a:pt x="224" y="210"/>
                  <a:pt x="224" y="210"/>
                </a:cubicBezTo>
                <a:cubicBezTo>
                  <a:pt x="252" y="210"/>
                  <a:pt x="279" y="210"/>
                  <a:pt x="306" y="210"/>
                </a:cubicBezTo>
                <a:cubicBezTo>
                  <a:pt x="306" y="120"/>
                  <a:pt x="306" y="120"/>
                  <a:pt x="306" y="120"/>
                </a:cubicBezTo>
                <a:cubicBezTo>
                  <a:pt x="224" y="120"/>
                  <a:pt x="224" y="120"/>
                  <a:pt x="224" y="120"/>
                </a:cubicBezTo>
                <a:close/>
                <a:moveTo>
                  <a:pt x="163" y="68"/>
                </a:moveTo>
                <a:cubicBezTo>
                  <a:pt x="113" y="80"/>
                  <a:pt x="113" y="80"/>
                  <a:pt x="113" y="80"/>
                </a:cubicBezTo>
                <a:cubicBezTo>
                  <a:pt x="113" y="210"/>
                  <a:pt x="113" y="210"/>
                  <a:pt x="113" y="210"/>
                </a:cubicBezTo>
                <a:cubicBezTo>
                  <a:pt x="214" y="210"/>
                  <a:pt x="214" y="210"/>
                  <a:pt x="214" y="210"/>
                </a:cubicBezTo>
                <a:cubicBezTo>
                  <a:pt x="214" y="80"/>
                  <a:pt x="214" y="80"/>
                  <a:pt x="214" y="80"/>
                </a:cubicBezTo>
                <a:cubicBezTo>
                  <a:pt x="163" y="68"/>
                  <a:pt x="163" y="68"/>
                  <a:pt x="163" y="68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6"/>
          <p:cNvSpPr>
            <a:spLocks noChangeAspect="1" noEditPoints="1"/>
          </p:cNvSpPr>
          <p:nvPr/>
        </p:nvSpPr>
        <p:spPr bwMode="auto">
          <a:xfrm>
            <a:off x="838011" y="5395973"/>
            <a:ext cx="366732" cy="491769"/>
          </a:xfrm>
          <a:custGeom>
            <a:avLst/>
            <a:gdLst/>
            <a:ahLst/>
            <a:cxnLst>
              <a:cxn ang="0">
                <a:pos x="30" y="25"/>
              </a:cxn>
              <a:cxn ang="0">
                <a:pos x="130" y="21"/>
              </a:cxn>
              <a:cxn ang="0">
                <a:pos x="96" y="35"/>
              </a:cxn>
              <a:cxn ang="0">
                <a:pos x="82" y="66"/>
              </a:cxn>
              <a:cxn ang="0">
                <a:pos x="107" y="186"/>
              </a:cxn>
              <a:cxn ang="0">
                <a:pos x="82" y="66"/>
              </a:cxn>
              <a:cxn ang="0">
                <a:pos x="38" y="27"/>
              </a:cxn>
              <a:cxn ang="0">
                <a:pos x="16" y="153"/>
              </a:cxn>
              <a:cxn ang="0">
                <a:pos x="28" y="230"/>
              </a:cxn>
              <a:cxn ang="0">
                <a:pos x="41" y="256"/>
              </a:cxn>
              <a:cxn ang="0">
                <a:pos x="28" y="230"/>
              </a:cxn>
              <a:cxn ang="0">
                <a:pos x="63" y="256"/>
              </a:cxn>
              <a:cxn ang="0">
                <a:pos x="75" y="230"/>
              </a:cxn>
              <a:cxn ang="0">
                <a:pos x="97" y="230"/>
              </a:cxn>
              <a:cxn ang="0">
                <a:pos x="110" y="256"/>
              </a:cxn>
              <a:cxn ang="0">
                <a:pos x="97" y="230"/>
              </a:cxn>
              <a:cxn ang="0">
                <a:pos x="132" y="256"/>
              </a:cxn>
              <a:cxn ang="0">
                <a:pos x="144" y="230"/>
              </a:cxn>
              <a:cxn ang="0">
                <a:pos x="166" y="230"/>
              </a:cxn>
              <a:cxn ang="0">
                <a:pos x="179" y="256"/>
              </a:cxn>
              <a:cxn ang="0">
                <a:pos x="166" y="230"/>
              </a:cxn>
              <a:cxn ang="0">
                <a:pos x="201" y="256"/>
              </a:cxn>
              <a:cxn ang="0">
                <a:pos x="213" y="230"/>
              </a:cxn>
              <a:cxn ang="0">
                <a:pos x="28" y="276"/>
              </a:cxn>
              <a:cxn ang="0">
                <a:pos x="41" y="302"/>
              </a:cxn>
              <a:cxn ang="0">
                <a:pos x="28" y="276"/>
              </a:cxn>
              <a:cxn ang="0">
                <a:pos x="63" y="302"/>
              </a:cxn>
              <a:cxn ang="0">
                <a:pos x="75" y="276"/>
              </a:cxn>
              <a:cxn ang="0">
                <a:pos x="166" y="276"/>
              </a:cxn>
              <a:cxn ang="0">
                <a:pos x="179" y="302"/>
              </a:cxn>
              <a:cxn ang="0">
                <a:pos x="166" y="276"/>
              </a:cxn>
              <a:cxn ang="0">
                <a:pos x="201" y="302"/>
              </a:cxn>
              <a:cxn ang="0">
                <a:pos x="213" y="276"/>
              </a:cxn>
              <a:cxn ang="0">
                <a:pos x="121" y="141"/>
              </a:cxn>
              <a:cxn ang="0">
                <a:pos x="181" y="141"/>
              </a:cxn>
              <a:cxn ang="0">
                <a:pos x="241" y="323"/>
              </a:cxn>
              <a:cxn ang="0">
                <a:pos x="138" y="276"/>
              </a:cxn>
              <a:cxn ang="0">
                <a:pos x="104" y="323"/>
              </a:cxn>
              <a:cxn ang="0">
                <a:pos x="0" y="141"/>
              </a:cxn>
              <a:cxn ang="0">
                <a:pos x="60" y="141"/>
              </a:cxn>
              <a:cxn ang="0">
                <a:pos x="121" y="141"/>
              </a:cxn>
              <a:cxn ang="0">
                <a:pos x="90" y="64"/>
              </a:cxn>
              <a:cxn ang="0">
                <a:pos x="190" y="60"/>
              </a:cxn>
              <a:cxn ang="0">
                <a:pos x="156" y="74"/>
              </a:cxn>
            </a:cxnLst>
            <a:rect l="0" t="0" r="r" b="b"/>
            <a:pathLst>
              <a:path w="241" h="323">
                <a:moveTo>
                  <a:pt x="63" y="18"/>
                </a:moveTo>
                <a:cubicBezTo>
                  <a:pt x="52" y="13"/>
                  <a:pt x="34" y="9"/>
                  <a:pt x="30" y="25"/>
                </a:cubicBezTo>
                <a:cubicBezTo>
                  <a:pt x="28" y="12"/>
                  <a:pt x="47" y="0"/>
                  <a:pt x="69" y="9"/>
                </a:cubicBezTo>
                <a:cubicBezTo>
                  <a:pt x="87" y="16"/>
                  <a:pt x="112" y="39"/>
                  <a:pt x="130" y="21"/>
                </a:cubicBezTo>
                <a:cubicBezTo>
                  <a:pt x="129" y="25"/>
                  <a:pt x="126" y="29"/>
                  <a:pt x="123" y="31"/>
                </a:cubicBezTo>
                <a:cubicBezTo>
                  <a:pt x="115" y="38"/>
                  <a:pt x="104" y="38"/>
                  <a:pt x="96" y="35"/>
                </a:cubicBezTo>
                <a:cubicBezTo>
                  <a:pt x="84" y="31"/>
                  <a:pt x="74" y="24"/>
                  <a:pt x="63" y="18"/>
                </a:cubicBezTo>
                <a:close/>
                <a:moveTo>
                  <a:pt x="82" y="66"/>
                </a:moveTo>
                <a:cubicBezTo>
                  <a:pt x="99" y="66"/>
                  <a:pt x="99" y="66"/>
                  <a:pt x="99" y="66"/>
                </a:cubicBezTo>
                <a:cubicBezTo>
                  <a:pt x="107" y="186"/>
                  <a:pt x="107" y="186"/>
                  <a:pt x="107" y="186"/>
                </a:cubicBezTo>
                <a:cubicBezTo>
                  <a:pt x="76" y="153"/>
                  <a:pt x="76" y="153"/>
                  <a:pt x="76" y="153"/>
                </a:cubicBezTo>
                <a:cubicBezTo>
                  <a:pt x="82" y="66"/>
                  <a:pt x="82" y="66"/>
                  <a:pt x="82" y="66"/>
                </a:cubicBezTo>
                <a:close/>
                <a:moveTo>
                  <a:pt x="22" y="27"/>
                </a:moveTo>
                <a:cubicBezTo>
                  <a:pt x="38" y="27"/>
                  <a:pt x="38" y="27"/>
                  <a:pt x="38" y="27"/>
                </a:cubicBezTo>
                <a:cubicBezTo>
                  <a:pt x="47" y="186"/>
                  <a:pt x="47" y="186"/>
                  <a:pt x="47" y="186"/>
                </a:cubicBezTo>
                <a:cubicBezTo>
                  <a:pt x="16" y="153"/>
                  <a:pt x="16" y="153"/>
                  <a:pt x="16" y="153"/>
                </a:cubicBezTo>
                <a:cubicBezTo>
                  <a:pt x="22" y="27"/>
                  <a:pt x="22" y="27"/>
                  <a:pt x="22" y="27"/>
                </a:cubicBezTo>
                <a:close/>
                <a:moveTo>
                  <a:pt x="28" y="230"/>
                </a:moveTo>
                <a:cubicBezTo>
                  <a:pt x="28" y="256"/>
                  <a:pt x="28" y="256"/>
                  <a:pt x="28" y="256"/>
                </a:cubicBezTo>
                <a:cubicBezTo>
                  <a:pt x="41" y="256"/>
                  <a:pt x="41" y="256"/>
                  <a:pt x="41" y="256"/>
                </a:cubicBezTo>
                <a:cubicBezTo>
                  <a:pt x="41" y="230"/>
                  <a:pt x="41" y="230"/>
                  <a:pt x="41" y="230"/>
                </a:cubicBezTo>
                <a:cubicBezTo>
                  <a:pt x="28" y="230"/>
                  <a:pt x="28" y="230"/>
                  <a:pt x="28" y="230"/>
                </a:cubicBezTo>
                <a:close/>
                <a:moveTo>
                  <a:pt x="63" y="230"/>
                </a:moveTo>
                <a:cubicBezTo>
                  <a:pt x="63" y="256"/>
                  <a:pt x="63" y="256"/>
                  <a:pt x="63" y="256"/>
                </a:cubicBezTo>
                <a:cubicBezTo>
                  <a:pt x="75" y="256"/>
                  <a:pt x="75" y="256"/>
                  <a:pt x="75" y="256"/>
                </a:cubicBezTo>
                <a:cubicBezTo>
                  <a:pt x="75" y="230"/>
                  <a:pt x="75" y="230"/>
                  <a:pt x="75" y="230"/>
                </a:cubicBezTo>
                <a:cubicBezTo>
                  <a:pt x="63" y="230"/>
                  <a:pt x="63" y="230"/>
                  <a:pt x="63" y="230"/>
                </a:cubicBezTo>
                <a:close/>
                <a:moveTo>
                  <a:pt x="97" y="230"/>
                </a:moveTo>
                <a:cubicBezTo>
                  <a:pt x="97" y="256"/>
                  <a:pt x="97" y="256"/>
                  <a:pt x="97" y="256"/>
                </a:cubicBezTo>
                <a:cubicBezTo>
                  <a:pt x="110" y="256"/>
                  <a:pt x="110" y="256"/>
                  <a:pt x="110" y="256"/>
                </a:cubicBezTo>
                <a:cubicBezTo>
                  <a:pt x="110" y="230"/>
                  <a:pt x="110" y="230"/>
                  <a:pt x="110" y="230"/>
                </a:cubicBezTo>
                <a:cubicBezTo>
                  <a:pt x="97" y="230"/>
                  <a:pt x="97" y="230"/>
                  <a:pt x="97" y="230"/>
                </a:cubicBezTo>
                <a:close/>
                <a:moveTo>
                  <a:pt x="132" y="230"/>
                </a:moveTo>
                <a:cubicBezTo>
                  <a:pt x="132" y="256"/>
                  <a:pt x="132" y="256"/>
                  <a:pt x="132" y="256"/>
                </a:cubicBezTo>
                <a:cubicBezTo>
                  <a:pt x="144" y="256"/>
                  <a:pt x="144" y="256"/>
                  <a:pt x="144" y="256"/>
                </a:cubicBezTo>
                <a:cubicBezTo>
                  <a:pt x="144" y="230"/>
                  <a:pt x="144" y="230"/>
                  <a:pt x="144" y="230"/>
                </a:cubicBezTo>
                <a:cubicBezTo>
                  <a:pt x="132" y="230"/>
                  <a:pt x="132" y="230"/>
                  <a:pt x="132" y="230"/>
                </a:cubicBezTo>
                <a:close/>
                <a:moveTo>
                  <a:pt x="166" y="230"/>
                </a:moveTo>
                <a:cubicBezTo>
                  <a:pt x="166" y="256"/>
                  <a:pt x="166" y="256"/>
                  <a:pt x="166" y="256"/>
                </a:cubicBezTo>
                <a:cubicBezTo>
                  <a:pt x="179" y="256"/>
                  <a:pt x="179" y="256"/>
                  <a:pt x="179" y="256"/>
                </a:cubicBezTo>
                <a:cubicBezTo>
                  <a:pt x="179" y="230"/>
                  <a:pt x="179" y="230"/>
                  <a:pt x="179" y="230"/>
                </a:cubicBezTo>
                <a:cubicBezTo>
                  <a:pt x="166" y="230"/>
                  <a:pt x="166" y="230"/>
                  <a:pt x="166" y="230"/>
                </a:cubicBezTo>
                <a:close/>
                <a:moveTo>
                  <a:pt x="201" y="230"/>
                </a:moveTo>
                <a:cubicBezTo>
                  <a:pt x="201" y="256"/>
                  <a:pt x="201" y="256"/>
                  <a:pt x="201" y="256"/>
                </a:cubicBezTo>
                <a:cubicBezTo>
                  <a:pt x="213" y="256"/>
                  <a:pt x="213" y="256"/>
                  <a:pt x="213" y="256"/>
                </a:cubicBezTo>
                <a:cubicBezTo>
                  <a:pt x="213" y="230"/>
                  <a:pt x="213" y="230"/>
                  <a:pt x="213" y="230"/>
                </a:cubicBezTo>
                <a:cubicBezTo>
                  <a:pt x="201" y="230"/>
                  <a:pt x="201" y="230"/>
                  <a:pt x="201" y="230"/>
                </a:cubicBezTo>
                <a:close/>
                <a:moveTo>
                  <a:pt x="28" y="276"/>
                </a:moveTo>
                <a:cubicBezTo>
                  <a:pt x="28" y="302"/>
                  <a:pt x="28" y="302"/>
                  <a:pt x="28" y="302"/>
                </a:cubicBezTo>
                <a:cubicBezTo>
                  <a:pt x="41" y="302"/>
                  <a:pt x="41" y="302"/>
                  <a:pt x="41" y="302"/>
                </a:cubicBezTo>
                <a:cubicBezTo>
                  <a:pt x="41" y="276"/>
                  <a:pt x="41" y="276"/>
                  <a:pt x="41" y="276"/>
                </a:cubicBezTo>
                <a:cubicBezTo>
                  <a:pt x="28" y="276"/>
                  <a:pt x="28" y="276"/>
                  <a:pt x="28" y="276"/>
                </a:cubicBezTo>
                <a:close/>
                <a:moveTo>
                  <a:pt x="63" y="276"/>
                </a:moveTo>
                <a:cubicBezTo>
                  <a:pt x="63" y="302"/>
                  <a:pt x="63" y="302"/>
                  <a:pt x="63" y="302"/>
                </a:cubicBezTo>
                <a:cubicBezTo>
                  <a:pt x="75" y="302"/>
                  <a:pt x="75" y="302"/>
                  <a:pt x="75" y="302"/>
                </a:cubicBezTo>
                <a:cubicBezTo>
                  <a:pt x="75" y="276"/>
                  <a:pt x="75" y="276"/>
                  <a:pt x="75" y="276"/>
                </a:cubicBezTo>
                <a:cubicBezTo>
                  <a:pt x="63" y="276"/>
                  <a:pt x="63" y="276"/>
                  <a:pt x="63" y="276"/>
                </a:cubicBezTo>
                <a:close/>
                <a:moveTo>
                  <a:pt x="166" y="276"/>
                </a:moveTo>
                <a:cubicBezTo>
                  <a:pt x="166" y="302"/>
                  <a:pt x="166" y="302"/>
                  <a:pt x="166" y="302"/>
                </a:cubicBezTo>
                <a:cubicBezTo>
                  <a:pt x="179" y="302"/>
                  <a:pt x="179" y="302"/>
                  <a:pt x="179" y="302"/>
                </a:cubicBezTo>
                <a:cubicBezTo>
                  <a:pt x="179" y="276"/>
                  <a:pt x="179" y="276"/>
                  <a:pt x="179" y="276"/>
                </a:cubicBezTo>
                <a:cubicBezTo>
                  <a:pt x="166" y="276"/>
                  <a:pt x="166" y="276"/>
                  <a:pt x="166" y="276"/>
                </a:cubicBezTo>
                <a:close/>
                <a:moveTo>
                  <a:pt x="201" y="276"/>
                </a:moveTo>
                <a:cubicBezTo>
                  <a:pt x="201" y="302"/>
                  <a:pt x="201" y="302"/>
                  <a:pt x="201" y="302"/>
                </a:cubicBezTo>
                <a:cubicBezTo>
                  <a:pt x="213" y="302"/>
                  <a:pt x="213" y="302"/>
                  <a:pt x="213" y="302"/>
                </a:cubicBezTo>
                <a:cubicBezTo>
                  <a:pt x="213" y="276"/>
                  <a:pt x="213" y="276"/>
                  <a:pt x="213" y="276"/>
                </a:cubicBezTo>
                <a:cubicBezTo>
                  <a:pt x="201" y="276"/>
                  <a:pt x="201" y="276"/>
                  <a:pt x="201" y="276"/>
                </a:cubicBezTo>
                <a:close/>
                <a:moveTo>
                  <a:pt x="121" y="141"/>
                </a:moveTo>
                <a:cubicBezTo>
                  <a:pt x="181" y="206"/>
                  <a:pt x="181" y="206"/>
                  <a:pt x="181" y="206"/>
                </a:cubicBezTo>
                <a:cubicBezTo>
                  <a:pt x="181" y="141"/>
                  <a:pt x="181" y="141"/>
                  <a:pt x="181" y="141"/>
                </a:cubicBezTo>
                <a:cubicBezTo>
                  <a:pt x="241" y="206"/>
                  <a:pt x="241" y="206"/>
                  <a:pt x="241" y="206"/>
                </a:cubicBezTo>
                <a:cubicBezTo>
                  <a:pt x="241" y="323"/>
                  <a:pt x="241" y="323"/>
                  <a:pt x="241" y="323"/>
                </a:cubicBezTo>
                <a:cubicBezTo>
                  <a:pt x="138" y="323"/>
                  <a:pt x="138" y="323"/>
                  <a:pt x="138" y="323"/>
                </a:cubicBezTo>
                <a:cubicBezTo>
                  <a:pt x="138" y="276"/>
                  <a:pt x="138" y="276"/>
                  <a:pt x="138" y="276"/>
                </a:cubicBezTo>
                <a:cubicBezTo>
                  <a:pt x="104" y="276"/>
                  <a:pt x="104" y="276"/>
                  <a:pt x="104" y="276"/>
                </a:cubicBezTo>
                <a:cubicBezTo>
                  <a:pt x="104" y="323"/>
                  <a:pt x="104" y="323"/>
                  <a:pt x="104" y="323"/>
                </a:cubicBezTo>
                <a:cubicBezTo>
                  <a:pt x="0" y="323"/>
                  <a:pt x="0" y="323"/>
                  <a:pt x="0" y="323"/>
                </a:cubicBezTo>
                <a:cubicBezTo>
                  <a:pt x="0" y="141"/>
                  <a:pt x="0" y="141"/>
                  <a:pt x="0" y="141"/>
                </a:cubicBezTo>
                <a:cubicBezTo>
                  <a:pt x="60" y="206"/>
                  <a:pt x="60" y="206"/>
                  <a:pt x="60" y="206"/>
                </a:cubicBezTo>
                <a:cubicBezTo>
                  <a:pt x="60" y="141"/>
                  <a:pt x="60" y="141"/>
                  <a:pt x="60" y="141"/>
                </a:cubicBezTo>
                <a:cubicBezTo>
                  <a:pt x="121" y="206"/>
                  <a:pt x="121" y="206"/>
                  <a:pt x="121" y="206"/>
                </a:cubicBezTo>
                <a:cubicBezTo>
                  <a:pt x="121" y="141"/>
                  <a:pt x="121" y="141"/>
                  <a:pt x="121" y="141"/>
                </a:cubicBezTo>
                <a:close/>
                <a:moveTo>
                  <a:pt x="123" y="58"/>
                </a:moveTo>
                <a:cubicBezTo>
                  <a:pt x="112" y="52"/>
                  <a:pt x="94" y="48"/>
                  <a:pt x="90" y="64"/>
                </a:cubicBezTo>
                <a:cubicBezTo>
                  <a:pt x="89" y="51"/>
                  <a:pt x="107" y="39"/>
                  <a:pt x="129" y="48"/>
                </a:cubicBezTo>
                <a:cubicBezTo>
                  <a:pt x="147" y="55"/>
                  <a:pt x="172" y="78"/>
                  <a:pt x="190" y="60"/>
                </a:cubicBezTo>
                <a:cubicBezTo>
                  <a:pt x="189" y="65"/>
                  <a:pt x="187" y="68"/>
                  <a:pt x="183" y="71"/>
                </a:cubicBezTo>
                <a:cubicBezTo>
                  <a:pt x="175" y="77"/>
                  <a:pt x="164" y="77"/>
                  <a:pt x="156" y="74"/>
                </a:cubicBezTo>
                <a:cubicBezTo>
                  <a:pt x="144" y="70"/>
                  <a:pt x="134" y="63"/>
                  <a:pt x="123" y="58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845572" y="3536665"/>
            <a:ext cx="222209" cy="436509"/>
            <a:chOff x="2648744" y="980728"/>
            <a:chExt cx="630572" cy="1506785"/>
          </a:xfrm>
          <a:solidFill>
            <a:schemeClr val="accent4">
              <a:lumMod val="75000"/>
            </a:schemeClr>
          </a:solidFill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2888896" y="1356738"/>
              <a:ext cx="150267" cy="126252"/>
            </a:xfrm>
            <a:custGeom>
              <a:avLst/>
              <a:gdLst/>
              <a:ahLst/>
              <a:cxnLst>
                <a:cxn ang="0">
                  <a:pos x="10" y="12"/>
                </a:cxn>
                <a:cxn ang="0">
                  <a:pos x="47" y="78"/>
                </a:cxn>
                <a:cxn ang="0">
                  <a:pos x="83" y="12"/>
                </a:cxn>
                <a:cxn ang="0">
                  <a:pos x="93" y="0"/>
                </a:cxn>
                <a:cxn ang="0">
                  <a:pos x="0" y="0"/>
                </a:cxn>
                <a:cxn ang="0">
                  <a:pos x="10" y="12"/>
                </a:cxn>
              </a:cxnLst>
              <a:rect l="0" t="0" r="r" b="b"/>
              <a:pathLst>
                <a:path w="93" h="78">
                  <a:moveTo>
                    <a:pt x="10" y="12"/>
                  </a:moveTo>
                  <a:cubicBezTo>
                    <a:pt x="26" y="28"/>
                    <a:pt x="38" y="50"/>
                    <a:pt x="47" y="78"/>
                  </a:cubicBezTo>
                  <a:cubicBezTo>
                    <a:pt x="55" y="50"/>
                    <a:pt x="67" y="28"/>
                    <a:pt x="83" y="12"/>
                  </a:cubicBezTo>
                  <a:cubicBezTo>
                    <a:pt x="86" y="8"/>
                    <a:pt x="90" y="4"/>
                    <a:pt x="9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4"/>
                    <a:pt x="7" y="8"/>
                    <a:pt x="10" y="1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2648744" y="1356738"/>
              <a:ext cx="630572" cy="1130775"/>
            </a:xfrm>
            <a:custGeom>
              <a:avLst/>
              <a:gdLst/>
              <a:ahLst/>
              <a:cxnLst>
                <a:cxn ang="0">
                  <a:pos x="86" y="396"/>
                </a:cxn>
                <a:cxn ang="0">
                  <a:pos x="86" y="395"/>
                </a:cxn>
                <a:cxn ang="0">
                  <a:pos x="86" y="648"/>
                </a:cxn>
                <a:cxn ang="0">
                  <a:pos x="136" y="698"/>
                </a:cxn>
                <a:cxn ang="0">
                  <a:pos x="185" y="648"/>
                </a:cxn>
                <a:cxn ang="0">
                  <a:pos x="185" y="335"/>
                </a:cxn>
                <a:cxn ang="0">
                  <a:pos x="204" y="335"/>
                </a:cxn>
                <a:cxn ang="0">
                  <a:pos x="204" y="648"/>
                </a:cxn>
                <a:cxn ang="0">
                  <a:pos x="253" y="698"/>
                </a:cxn>
                <a:cxn ang="0">
                  <a:pos x="303" y="648"/>
                </a:cxn>
                <a:cxn ang="0">
                  <a:pos x="303" y="395"/>
                </a:cxn>
                <a:cxn ang="0">
                  <a:pos x="303" y="396"/>
                </a:cxn>
                <a:cxn ang="0">
                  <a:pos x="314" y="397"/>
                </a:cxn>
                <a:cxn ang="0">
                  <a:pos x="344" y="375"/>
                </a:cxn>
                <a:cxn ang="0">
                  <a:pos x="389" y="153"/>
                </a:cxn>
                <a:cxn ang="0">
                  <a:pos x="377" y="75"/>
                </a:cxn>
                <a:cxn ang="0">
                  <a:pos x="326" y="12"/>
                </a:cxn>
                <a:cxn ang="0">
                  <a:pos x="277" y="0"/>
                </a:cxn>
                <a:cxn ang="0">
                  <a:pos x="276" y="0"/>
                </a:cxn>
                <a:cxn ang="0">
                  <a:pos x="272" y="0"/>
                </a:cxn>
                <a:cxn ang="0">
                  <a:pos x="270" y="0"/>
                </a:cxn>
                <a:cxn ang="0">
                  <a:pos x="270" y="0"/>
                </a:cxn>
                <a:cxn ang="0">
                  <a:pos x="249" y="29"/>
                </a:cxn>
                <a:cxn ang="0">
                  <a:pos x="241" y="39"/>
                </a:cxn>
                <a:cxn ang="0">
                  <a:pos x="208" y="151"/>
                </a:cxn>
                <a:cxn ang="0">
                  <a:pos x="224" y="177"/>
                </a:cxn>
                <a:cxn ang="0">
                  <a:pos x="218" y="194"/>
                </a:cxn>
                <a:cxn ang="0">
                  <a:pos x="214" y="198"/>
                </a:cxn>
                <a:cxn ang="0">
                  <a:pos x="195" y="206"/>
                </a:cxn>
                <a:cxn ang="0">
                  <a:pos x="175" y="198"/>
                </a:cxn>
                <a:cxn ang="0">
                  <a:pos x="171" y="194"/>
                </a:cxn>
                <a:cxn ang="0">
                  <a:pos x="165" y="177"/>
                </a:cxn>
                <a:cxn ang="0">
                  <a:pos x="181" y="151"/>
                </a:cxn>
                <a:cxn ang="0">
                  <a:pos x="148" y="38"/>
                </a:cxn>
                <a:cxn ang="0">
                  <a:pos x="141" y="29"/>
                </a:cxn>
                <a:cxn ang="0">
                  <a:pos x="119" y="0"/>
                </a:cxn>
                <a:cxn ang="0">
                  <a:pos x="119" y="0"/>
                </a:cxn>
                <a:cxn ang="0">
                  <a:pos x="117" y="0"/>
                </a:cxn>
                <a:cxn ang="0">
                  <a:pos x="113" y="0"/>
                </a:cxn>
                <a:cxn ang="0">
                  <a:pos x="112" y="0"/>
                </a:cxn>
                <a:cxn ang="0">
                  <a:pos x="44" y="27"/>
                </a:cxn>
                <a:cxn ang="0">
                  <a:pos x="12" y="75"/>
                </a:cxn>
                <a:cxn ang="0">
                  <a:pos x="0" y="153"/>
                </a:cxn>
                <a:cxn ang="0">
                  <a:pos x="45" y="375"/>
                </a:cxn>
                <a:cxn ang="0">
                  <a:pos x="76" y="397"/>
                </a:cxn>
                <a:cxn ang="0">
                  <a:pos x="86" y="396"/>
                </a:cxn>
                <a:cxn ang="0">
                  <a:pos x="317" y="97"/>
                </a:cxn>
                <a:cxn ang="0">
                  <a:pos x="325" y="153"/>
                </a:cxn>
                <a:cxn ang="0">
                  <a:pos x="303" y="291"/>
                </a:cxn>
                <a:cxn ang="0">
                  <a:pos x="303" y="229"/>
                </a:cxn>
                <a:cxn ang="0">
                  <a:pos x="303" y="74"/>
                </a:cxn>
                <a:cxn ang="0">
                  <a:pos x="317" y="97"/>
                </a:cxn>
                <a:cxn ang="0">
                  <a:pos x="72" y="97"/>
                </a:cxn>
                <a:cxn ang="0">
                  <a:pos x="86" y="74"/>
                </a:cxn>
                <a:cxn ang="0">
                  <a:pos x="86" y="229"/>
                </a:cxn>
                <a:cxn ang="0">
                  <a:pos x="86" y="291"/>
                </a:cxn>
                <a:cxn ang="0">
                  <a:pos x="64" y="153"/>
                </a:cxn>
                <a:cxn ang="0">
                  <a:pos x="72" y="97"/>
                </a:cxn>
              </a:cxnLst>
              <a:rect l="0" t="0" r="r" b="b"/>
              <a:pathLst>
                <a:path w="389" h="698">
                  <a:moveTo>
                    <a:pt x="86" y="396"/>
                  </a:moveTo>
                  <a:cubicBezTo>
                    <a:pt x="86" y="396"/>
                    <a:pt x="86" y="395"/>
                    <a:pt x="86" y="395"/>
                  </a:cubicBezTo>
                  <a:cubicBezTo>
                    <a:pt x="86" y="648"/>
                    <a:pt x="86" y="648"/>
                    <a:pt x="86" y="648"/>
                  </a:cubicBezTo>
                  <a:cubicBezTo>
                    <a:pt x="86" y="676"/>
                    <a:pt x="109" y="698"/>
                    <a:pt x="136" y="698"/>
                  </a:cubicBezTo>
                  <a:cubicBezTo>
                    <a:pt x="163" y="698"/>
                    <a:pt x="185" y="676"/>
                    <a:pt x="185" y="64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204" y="335"/>
                    <a:pt x="204" y="335"/>
                    <a:pt x="204" y="335"/>
                  </a:cubicBezTo>
                  <a:cubicBezTo>
                    <a:pt x="204" y="648"/>
                    <a:pt x="204" y="648"/>
                    <a:pt x="204" y="648"/>
                  </a:cubicBezTo>
                  <a:cubicBezTo>
                    <a:pt x="204" y="676"/>
                    <a:pt x="226" y="698"/>
                    <a:pt x="253" y="698"/>
                  </a:cubicBezTo>
                  <a:cubicBezTo>
                    <a:pt x="281" y="698"/>
                    <a:pt x="303" y="676"/>
                    <a:pt x="303" y="648"/>
                  </a:cubicBezTo>
                  <a:cubicBezTo>
                    <a:pt x="303" y="395"/>
                    <a:pt x="303" y="395"/>
                    <a:pt x="303" y="395"/>
                  </a:cubicBezTo>
                  <a:cubicBezTo>
                    <a:pt x="303" y="395"/>
                    <a:pt x="303" y="396"/>
                    <a:pt x="303" y="396"/>
                  </a:cubicBezTo>
                  <a:cubicBezTo>
                    <a:pt x="307" y="397"/>
                    <a:pt x="310" y="397"/>
                    <a:pt x="314" y="397"/>
                  </a:cubicBezTo>
                  <a:cubicBezTo>
                    <a:pt x="327" y="397"/>
                    <a:pt x="339" y="389"/>
                    <a:pt x="344" y="375"/>
                  </a:cubicBezTo>
                  <a:cubicBezTo>
                    <a:pt x="376" y="278"/>
                    <a:pt x="389" y="206"/>
                    <a:pt x="389" y="153"/>
                  </a:cubicBezTo>
                  <a:cubicBezTo>
                    <a:pt x="389" y="122"/>
                    <a:pt x="385" y="96"/>
                    <a:pt x="377" y="75"/>
                  </a:cubicBezTo>
                  <a:cubicBezTo>
                    <a:pt x="366" y="44"/>
                    <a:pt x="346" y="23"/>
                    <a:pt x="326" y="12"/>
                  </a:cubicBezTo>
                  <a:cubicBezTo>
                    <a:pt x="306" y="2"/>
                    <a:pt x="287" y="0"/>
                    <a:pt x="277" y="0"/>
                  </a:cubicBezTo>
                  <a:cubicBezTo>
                    <a:pt x="277" y="0"/>
                    <a:pt x="276" y="0"/>
                    <a:pt x="276" y="0"/>
                  </a:cubicBezTo>
                  <a:cubicBezTo>
                    <a:pt x="274" y="0"/>
                    <a:pt x="273" y="0"/>
                    <a:pt x="272" y="0"/>
                  </a:cubicBezTo>
                  <a:cubicBezTo>
                    <a:pt x="270" y="0"/>
                    <a:pt x="270" y="0"/>
                    <a:pt x="270" y="0"/>
                  </a:cubicBezTo>
                  <a:cubicBezTo>
                    <a:pt x="270" y="0"/>
                    <a:pt x="270" y="0"/>
                    <a:pt x="270" y="0"/>
                  </a:cubicBezTo>
                  <a:cubicBezTo>
                    <a:pt x="264" y="11"/>
                    <a:pt x="257" y="21"/>
                    <a:pt x="249" y="29"/>
                  </a:cubicBezTo>
                  <a:cubicBezTo>
                    <a:pt x="246" y="32"/>
                    <a:pt x="243" y="35"/>
                    <a:pt x="241" y="39"/>
                  </a:cubicBezTo>
                  <a:cubicBezTo>
                    <a:pt x="214" y="73"/>
                    <a:pt x="209" y="131"/>
                    <a:pt x="208" y="151"/>
                  </a:cubicBezTo>
                  <a:cubicBezTo>
                    <a:pt x="217" y="156"/>
                    <a:pt x="224" y="166"/>
                    <a:pt x="224" y="177"/>
                  </a:cubicBezTo>
                  <a:cubicBezTo>
                    <a:pt x="224" y="183"/>
                    <a:pt x="222" y="189"/>
                    <a:pt x="218" y="194"/>
                  </a:cubicBezTo>
                  <a:cubicBezTo>
                    <a:pt x="217" y="195"/>
                    <a:pt x="216" y="197"/>
                    <a:pt x="214" y="198"/>
                  </a:cubicBezTo>
                  <a:cubicBezTo>
                    <a:pt x="209" y="203"/>
                    <a:pt x="202" y="206"/>
                    <a:pt x="195" y="206"/>
                  </a:cubicBezTo>
                  <a:cubicBezTo>
                    <a:pt x="187" y="206"/>
                    <a:pt x="180" y="203"/>
                    <a:pt x="175" y="198"/>
                  </a:cubicBezTo>
                  <a:cubicBezTo>
                    <a:pt x="173" y="197"/>
                    <a:pt x="172" y="195"/>
                    <a:pt x="171" y="194"/>
                  </a:cubicBezTo>
                  <a:cubicBezTo>
                    <a:pt x="168" y="189"/>
                    <a:pt x="165" y="183"/>
                    <a:pt x="165" y="177"/>
                  </a:cubicBezTo>
                  <a:cubicBezTo>
                    <a:pt x="165" y="166"/>
                    <a:pt x="172" y="156"/>
                    <a:pt x="181" y="151"/>
                  </a:cubicBezTo>
                  <a:cubicBezTo>
                    <a:pt x="180" y="130"/>
                    <a:pt x="175" y="73"/>
                    <a:pt x="148" y="38"/>
                  </a:cubicBezTo>
                  <a:cubicBezTo>
                    <a:pt x="146" y="35"/>
                    <a:pt x="143" y="32"/>
                    <a:pt x="141" y="29"/>
                  </a:cubicBezTo>
                  <a:cubicBezTo>
                    <a:pt x="132" y="21"/>
                    <a:pt x="125" y="11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6" y="0"/>
                    <a:pt x="115" y="0"/>
                    <a:pt x="113" y="0"/>
                  </a:cubicBezTo>
                  <a:cubicBezTo>
                    <a:pt x="113" y="0"/>
                    <a:pt x="113" y="0"/>
                    <a:pt x="112" y="0"/>
                  </a:cubicBezTo>
                  <a:cubicBezTo>
                    <a:pt x="99" y="0"/>
                    <a:pt x="70" y="3"/>
                    <a:pt x="44" y="27"/>
                  </a:cubicBezTo>
                  <a:cubicBezTo>
                    <a:pt x="31" y="38"/>
                    <a:pt x="20" y="54"/>
                    <a:pt x="12" y="75"/>
                  </a:cubicBezTo>
                  <a:cubicBezTo>
                    <a:pt x="4" y="96"/>
                    <a:pt x="0" y="122"/>
                    <a:pt x="0" y="153"/>
                  </a:cubicBezTo>
                  <a:cubicBezTo>
                    <a:pt x="0" y="206"/>
                    <a:pt x="13" y="278"/>
                    <a:pt x="45" y="375"/>
                  </a:cubicBezTo>
                  <a:cubicBezTo>
                    <a:pt x="50" y="389"/>
                    <a:pt x="62" y="397"/>
                    <a:pt x="76" y="397"/>
                  </a:cubicBezTo>
                  <a:cubicBezTo>
                    <a:pt x="79" y="397"/>
                    <a:pt x="82" y="397"/>
                    <a:pt x="86" y="396"/>
                  </a:cubicBezTo>
                  <a:close/>
                  <a:moveTo>
                    <a:pt x="317" y="97"/>
                  </a:moveTo>
                  <a:cubicBezTo>
                    <a:pt x="322" y="110"/>
                    <a:pt x="325" y="127"/>
                    <a:pt x="325" y="153"/>
                  </a:cubicBezTo>
                  <a:cubicBezTo>
                    <a:pt x="325" y="185"/>
                    <a:pt x="319" y="231"/>
                    <a:pt x="303" y="291"/>
                  </a:cubicBezTo>
                  <a:cubicBezTo>
                    <a:pt x="303" y="229"/>
                    <a:pt x="303" y="229"/>
                    <a:pt x="303" y="229"/>
                  </a:cubicBezTo>
                  <a:cubicBezTo>
                    <a:pt x="303" y="74"/>
                    <a:pt x="303" y="74"/>
                    <a:pt x="303" y="74"/>
                  </a:cubicBezTo>
                  <a:cubicBezTo>
                    <a:pt x="308" y="79"/>
                    <a:pt x="313" y="85"/>
                    <a:pt x="317" y="97"/>
                  </a:cubicBezTo>
                  <a:close/>
                  <a:moveTo>
                    <a:pt x="72" y="97"/>
                  </a:moveTo>
                  <a:cubicBezTo>
                    <a:pt x="77" y="86"/>
                    <a:pt x="82" y="79"/>
                    <a:pt x="86" y="74"/>
                  </a:cubicBezTo>
                  <a:cubicBezTo>
                    <a:pt x="86" y="229"/>
                    <a:pt x="86" y="229"/>
                    <a:pt x="86" y="229"/>
                  </a:cubicBezTo>
                  <a:cubicBezTo>
                    <a:pt x="86" y="291"/>
                    <a:pt x="86" y="291"/>
                    <a:pt x="86" y="291"/>
                  </a:cubicBezTo>
                  <a:cubicBezTo>
                    <a:pt x="70" y="231"/>
                    <a:pt x="64" y="185"/>
                    <a:pt x="64" y="153"/>
                  </a:cubicBezTo>
                  <a:cubicBezTo>
                    <a:pt x="64" y="127"/>
                    <a:pt x="68" y="110"/>
                    <a:pt x="72" y="9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8"/>
            <p:cNvSpPr>
              <a:spLocks noEditPoints="1"/>
            </p:cNvSpPr>
            <p:nvPr/>
          </p:nvSpPr>
          <p:spPr bwMode="auto">
            <a:xfrm>
              <a:off x="2809303" y="980728"/>
              <a:ext cx="319060" cy="698501"/>
            </a:xfrm>
            <a:custGeom>
              <a:avLst/>
              <a:gdLst/>
              <a:ahLst/>
              <a:cxnLst>
                <a:cxn ang="0">
                  <a:pos x="6" y="102"/>
                </a:cxn>
                <a:cxn ang="0">
                  <a:pos x="0" y="107"/>
                </a:cxn>
                <a:cxn ang="0">
                  <a:pos x="0" y="107"/>
                </a:cxn>
                <a:cxn ang="0">
                  <a:pos x="0" y="109"/>
                </a:cxn>
                <a:cxn ang="0">
                  <a:pos x="28" y="232"/>
                </a:cxn>
                <a:cxn ang="0">
                  <a:pos x="30" y="235"/>
                </a:cxn>
                <a:cxn ang="0">
                  <a:pos x="47" y="256"/>
                </a:cxn>
                <a:cxn ang="0">
                  <a:pos x="50" y="260"/>
                </a:cxn>
                <a:cxn ang="0">
                  <a:pos x="90" y="388"/>
                </a:cxn>
                <a:cxn ang="0">
                  <a:pos x="74" y="409"/>
                </a:cxn>
                <a:cxn ang="0">
                  <a:pos x="96" y="431"/>
                </a:cxn>
                <a:cxn ang="0">
                  <a:pos x="118" y="409"/>
                </a:cxn>
                <a:cxn ang="0">
                  <a:pos x="101" y="388"/>
                </a:cxn>
                <a:cxn ang="0">
                  <a:pos x="141" y="260"/>
                </a:cxn>
                <a:cxn ang="0">
                  <a:pos x="145" y="256"/>
                </a:cxn>
                <a:cxn ang="0">
                  <a:pos x="161" y="235"/>
                </a:cxn>
                <a:cxn ang="0">
                  <a:pos x="163" y="232"/>
                </a:cxn>
                <a:cxn ang="0">
                  <a:pos x="191" y="109"/>
                </a:cxn>
                <a:cxn ang="0">
                  <a:pos x="191" y="107"/>
                </a:cxn>
                <a:cxn ang="0">
                  <a:pos x="191" y="107"/>
                </a:cxn>
                <a:cxn ang="0">
                  <a:pos x="185" y="102"/>
                </a:cxn>
                <a:cxn ang="0">
                  <a:pos x="185" y="102"/>
                </a:cxn>
                <a:cxn ang="0">
                  <a:pos x="183" y="95"/>
                </a:cxn>
                <a:cxn ang="0">
                  <a:pos x="178" y="78"/>
                </a:cxn>
                <a:cxn ang="0">
                  <a:pos x="197" y="43"/>
                </a:cxn>
                <a:cxn ang="0">
                  <a:pos x="154" y="0"/>
                </a:cxn>
                <a:cxn ang="0">
                  <a:pos x="115" y="27"/>
                </a:cxn>
                <a:cxn ang="0">
                  <a:pos x="44" y="41"/>
                </a:cxn>
                <a:cxn ang="0">
                  <a:pos x="112" y="41"/>
                </a:cxn>
                <a:cxn ang="0">
                  <a:pos x="111" y="43"/>
                </a:cxn>
                <a:cxn ang="0">
                  <a:pos x="114" y="57"/>
                </a:cxn>
                <a:cxn ang="0">
                  <a:pos x="27" y="57"/>
                </a:cxn>
                <a:cxn ang="0">
                  <a:pos x="8" y="95"/>
                </a:cxn>
                <a:cxn ang="0">
                  <a:pos x="8" y="95"/>
                </a:cxn>
                <a:cxn ang="0">
                  <a:pos x="6" y="102"/>
                </a:cxn>
                <a:cxn ang="0">
                  <a:pos x="6" y="102"/>
                </a:cxn>
                <a:cxn ang="0">
                  <a:pos x="121" y="44"/>
                </a:cxn>
                <a:cxn ang="0">
                  <a:pos x="121" y="41"/>
                </a:cxn>
                <a:cxn ang="0">
                  <a:pos x="124" y="30"/>
                </a:cxn>
                <a:cxn ang="0">
                  <a:pos x="154" y="10"/>
                </a:cxn>
                <a:cxn ang="0">
                  <a:pos x="187" y="44"/>
                </a:cxn>
                <a:cxn ang="0">
                  <a:pos x="174" y="70"/>
                </a:cxn>
                <a:cxn ang="0">
                  <a:pos x="154" y="77"/>
                </a:cxn>
                <a:cxn ang="0">
                  <a:pos x="124" y="57"/>
                </a:cxn>
                <a:cxn ang="0">
                  <a:pos x="121" y="44"/>
                </a:cxn>
                <a:cxn ang="0">
                  <a:pos x="75" y="203"/>
                </a:cxn>
                <a:cxn ang="0">
                  <a:pos x="166" y="171"/>
                </a:cxn>
                <a:cxn ang="0">
                  <a:pos x="176" y="154"/>
                </a:cxn>
                <a:cxn ang="0">
                  <a:pos x="151" y="232"/>
                </a:cxn>
                <a:cxn ang="0">
                  <a:pos x="137" y="249"/>
                </a:cxn>
                <a:cxn ang="0">
                  <a:pos x="96" y="341"/>
                </a:cxn>
                <a:cxn ang="0">
                  <a:pos x="54" y="249"/>
                </a:cxn>
                <a:cxn ang="0">
                  <a:pos x="41" y="232"/>
                </a:cxn>
                <a:cxn ang="0">
                  <a:pos x="15" y="154"/>
                </a:cxn>
                <a:cxn ang="0">
                  <a:pos x="25" y="171"/>
                </a:cxn>
                <a:cxn ang="0">
                  <a:pos x="75" y="203"/>
                </a:cxn>
              </a:cxnLst>
              <a:rect l="0" t="0" r="r" b="b"/>
              <a:pathLst>
                <a:path w="197" h="431">
                  <a:moveTo>
                    <a:pt x="6" y="102"/>
                  </a:moveTo>
                  <a:cubicBezTo>
                    <a:pt x="3" y="102"/>
                    <a:pt x="0" y="104"/>
                    <a:pt x="0" y="107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07"/>
                    <a:pt x="0" y="108"/>
                    <a:pt x="0" y="109"/>
                  </a:cubicBezTo>
                  <a:cubicBezTo>
                    <a:pt x="0" y="120"/>
                    <a:pt x="1" y="184"/>
                    <a:pt x="28" y="232"/>
                  </a:cubicBezTo>
                  <a:cubicBezTo>
                    <a:pt x="29" y="233"/>
                    <a:pt x="29" y="234"/>
                    <a:pt x="30" y="235"/>
                  </a:cubicBezTo>
                  <a:cubicBezTo>
                    <a:pt x="35" y="242"/>
                    <a:pt x="40" y="250"/>
                    <a:pt x="47" y="256"/>
                  </a:cubicBezTo>
                  <a:cubicBezTo>
                    <a:pt x="48" y="257"/>
                    <a:pt x="49" y="259"/>
                    <a:pt x="50" y="260"/>
                  </a:cubicBezTo>
                  <a:cubicBezTo>
                    <a:pt x="83" y="296"/>
                    <a:pt x="89" y="364"/>
                    <a:pt x="90" y="388"/>
                  </a:cubicBezTo>
                  <a:cubicBezTo>
                    <a:pt x="80" y="390"/>
                    <a:pt x="74" y="399"/>
                    <a:pt x="74" y="409"/>
                  </a:cubicBezTo>
                  <a:cubicBezTo>
                    <a:pt x="74" y="421"/>
                    <a:pt x="83" y="431"/>
                    <a:pt x="96" y="431"/>
                  </a:cubicBezTo>
                  <a:cubicBezTo>
                    <a:pt x="108" y="431"/>
                    <a:pt x="118" y="421"/>
                    <a:pt x="118" y="409"/>
                  </a:cubicBezTo>
                  <a:cubicBezTo>
                    <a:pt x="118" y="399"/>
                    <a:pt x="111" y="390"/>
                    <a:pt x="101" y="388"/>
                  </a:cubicBezTo>
                  <a:cubicBezTo>
                    <a:pt x="102" y="364"/>
                    <a:pt x="108" y="296"/>
                    <a:pt x="141" y="260"/>
                  </a:cubicBezTo>
                  <a:cubicBezTo>
                    <a:pt x="142" y="259"/>
                    <a:pt x="143" y="257"/>
                    <a:pt x="145" y="256"/>
                  </a:cubicBezTo>
                  <a:cubicBezTo>
                    <a:pt x="151" y="250"/>
                    <a:pt x="157" y="242"/>
                    <a:pt x="161" y="235"/>
                  </a:cubicBezTo>
                  <a:cubicBezTo>
                    <a:pt x="162" y="234"/>
                    <a:pt x="162" y="233"/>
                    <a:pt x="163" y="232"/>
                  </a:cubicBezTo>
                  <a:cubicBezTo>
                    <a:pt x="190" y="184"/>
                    <a:pt x="191" y="120"/>
                    <a:pt x="191" y="109"/>
                  </a:cubicBezTo>
                  <a:cubicBezTo>
                    <a:pt x="191" y="108"/>
                    <a:pt x="191" y="107"/>
                    <a:pt x="191" y="107"/>
                  </a:cubicBezTo>
                  <a:cubicBezTo>
                    <a:pt x="191" y="107"/>
                    <a:pt x="191" y="107"/>
                    <a:pt x="191" y="107"/>
                  </a:cubicBezTo>
                  <a:cubicBezTo>
                    <a:pt x="191" y="104"/>
                    <a:pt x="188" y="102"/>
                    <a:pt x="185" y="102"/>
                  </a:cubicBezTo>
                  <a:cubicBezTo>
                    <a:pt x="185" y="102"/>
                    <a:pt x="185" y="102"/>
                    <a:pt x="185" y="102"/>
                  </a:cubicBezTo>
                  <a:cubicBezTo>
                    <a:pt x="184" y="100"/>
                    <a:pt x="184" y="98"/>
                    <a:pt x="183" y="95"/>
                  </a:cubicBezTo>
                  <a:cubicBezTo>
                    <a:pt x="182" y="89"/>
                    <a:pt x="180" y="84"/>
                    <a:pt x="178" y="78"/>
                  </a:cubicBezTo>
                  <a:cubicBezTo>
                    <a:pt x="189" y="71"/>
                    <a:pt x="197" y="58"/>
                    <a:pt x="197" y="43"/>
                  </a:cubicBezTo>
                  <a:cubicBezTo>
                    <a:pt x="197" y="19"/>
                    <a:pt x="178" y="0"/>
                    <a:pt x="154" y="0"/>
                  </a:cubicBezTo>
                  <a:cubicBezTo>
                    <a:pt x="136" y="0"/>
                    <a:pt x="121" y="11"/>
                    <a:pt x="115" y="27"/>
                  </a:cubicBezTo>
                  <a:cubicBezTo>
                    <a:pt x="89" y="22"/>
                    <a:pt x="64" y="27"/>
                    <a:pt x="44" y="41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1" y="42"/>
                    <a:pt x="111" y="42"/>
                    <a:pt x="111" y="43"/>
                  </a:cubicBezTo>
                  <a:cubicBezTo>
                    <a:pt x="111" y="48"/>
                    <a:pt x="112" y="53"/>
                    <a:pt x="114" y="57"/>
                  </a:cubicBezTo>
                  <a:cubicBezTo>
                    <a:pt x="27" y="57"/>
                    <a:pt x="27" y="57"/>
                    <a:pt x="27" y="57"/>
                  </a:cubicBezTo>
                  <a:cubicBezTo>
                    <a:pt x="18" y="68"/>
                    <a:pt x="11" y="80"/>
                    <a:pt x="8" y="95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7" y="98"/>
                    <a:pt x="7" y="100"/>
                    <a:pt x="6" y="102"/>
                  </a:cubicBezTo>
                  <a:cubicBezTo>
                    <a:pt x="6" y="102"/>
                    <a:pt x="6" y="102"/>
                    <a:pt x="6" y="102"/>
                  </a:cubicBezTo>
                  <a:close/>
                  <a:moveTo>
                    <a:pt x="121" y="44"/>
                  </a:moveTo>
                  <a:cubicBezTo>
                    <a:pt x="121" y="43"/>
                    <a:pt x="121" y="42"/>
                    <a:pt x="121" y="41"/>
                  </a:cubicBezTo>
                  <a:cubicBezTo>
                    <a:pt x="121" y="37"/>
                    <a:pt x="122" y="33"/>
                    <a:pt x="124" y="30"/>
                  </a:cubicBezTo>
                  <a:cubicBezTo>
                    <a:pt x="129" y="18"/>
                    <a:pt x="141" y="10"/>
                    <a:pt x="154" y="10"/>
                  </a:cubicBezTo>
                  <a:cubicBezTo>
                    <a:pt x="172" y="10"/>
                    <a:pt x="187" y="25"/>
                    <a:pt x="187" y="44"/>
                  </a:cubicBezTo>
                  <a:cubicBezTo>
                    <a:pt x="187" y="55"/>
                    <a:pt x="182" y="64"/>
                    <a:pt x="174" y="70"/>
                  </a:cubicBezTo>
                  <a:cubicBezTo>
                    <a:pt x="168" y="74"/>
                    <a:pt x="161" y="77"/>
                    <a:pt x="154" y="77"/>
                  </a:cubicBezTo>
                  <a:cubicBezTo>
                    <a:pt x="141" y="77"/>
                    <a:pt x="129" y="69"/>
                    <a:pt x="124" y="57"/>
                  </a:cubicBezTo>
                  <a:cubicBezTo>
                    <a:pt x="122" y="53"/>
                    <a:pt x="121" y="48"/>
                    <a:pt x="121" y="44"/>
                  </a:cubicBezTo>
                  <a:close/>
                  <a:moveTo>
                    <a:pt x="75" y="203"/>
                  </a:moveTo>
                  <a:cubicBezTo>
                    <a:pt x="110" y="211"/>
                    <a:pt x="145" y="197"/>
                    <a:pt x="166" y="171"/>
                  </a:cubicBezTo>
                  <a:cubicBezTo>
                    <a:pt x="170" y="166"/>
                    <a:pt x="174" y="160"/>
                    <a:pt x="176" y="154"/>
                  </a:cubicBezTo>
                  <a:cubicBezTo>
                    <a:pt x="173" y="179"/>
                    <a:pt x="165" y="209"/>
                    <a:pt x="151" y="232"/>
                  </a:cubicBezTo>
                  <a:cubicBezTo>
                    <a:pt x="147" y="238"/>
                    <a:pt x="142" y="244"/>
                    <a:pt x="137" y="249"/>
                  </a:cubicBezTo>
                  <a:cubicBezTo>
                    <a:pt x="112" y="274"/>
                    <a:pt x="101" y="310"/>
                    <a:pt x="96" y="341"/>
                  </a:cubicBezTo>
                  <a:cubicBezTo>
                    <a:pt x="90" y="310"/>
                    <a:pt x="79" y="274"/>
                    <a:pt x="54" y="249"/>
                  </a:cubicBezTo>
                  <a:cubicBezTo>
                    <a:pt x="49" y="244"/>
                    <a:pt x="45" y="238"/>
                    <a:pt x="41" y="232"/>
                  </a:cubicBezTo>
                  <a:cubicBezTo>
                    <a:pt x="26" y="209"/>
                    <a:pt x="18" y="179"/>
                    <a:pt x="15" y="154"/>
                  </a:cubicBezTo>
                  <a:cubicBezTo>
                    <a:pt x="17" y="160"/>
                    <a:pt x="21" y="166"/>
                    <a:pt x="25" y="171"/>
                  </a:cubicBezTo>
                  <a:cubicBezTo>
                    <a:pt x="37" y="186"/>
                    <a:pt x="55" y="198"/>
                    <a:pt x="75" y="20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9" name="Group 18"/>
          <p:cNvGrpSpPr>
            <a:grpSpLocks noChangeAspect="1"/>
          </p:cNvGrpSpPr>
          <p:nvPr/>
        </p:nvGrpSpPr>
        <p:grpSpPr>
          <a:xfrm>
            <a:off x="799811" y="2870165"/>
            <a:ext cx="253570" cy="243465"/>
            <a:chOff x="7607300" y="1839913"/>
            <a:chExt cx="876300" cy="841375"/>
          </a:xfrm>
          <a:solidFill>
            <a:schemeClr val="accent4">
              <a:lumMod val="75000"/>
            </a:schemeClr>
          </a:solidFill>
        </p:grpSpPr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7702550" y="2125663"/>
              <a:ext cx="95250" cy="44132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4" y="0"/>
                </a:cxn>
                <a:cxn ang="0">
                  <a:pos x="2" y="2"/>
                </a:cxn>
                <a:cxn ang="0">
                  <a:pos x="0" y="6"/>
                </a:cxn>
                <a:cxn ang="0">
                  <a:pos x="0" y="8"/>
                </a:cxn>
                <a:cxn ang="0">
                  <a:pos x="0" y="268"/>
                </a:cxn>
                <a:cxn ang="0">
                  <a:pos x="0" y="268"/>
                </a:cxn>
                <a:cxn ang="0">
                  <a:pos x="0" y="272"/>
                </a:cxn>
                <a:cxn ang="0">
                  <a:pos x="2" y="274"/>
                </a:cxn>
                <a:cxn ang="0">
                  <a:pos x="4" y="276"/>
                </a:cxn>
                <a:cxn ang="0">
                  <a:pos x="8" y="278"/>
                </a:cxn>
                <a:cxn ang="0">
                  <a:pos x="52" y="278"/>
                </a:cxn>
                <a:cxn ang="0">
                  <a:pos x="52" y="278"/>
                </a:cxn>
                <a:cxn ang="0">
                  <a:pos x="54" y="276"/>
                </a:cxn>
                <a:cxn ang="0">
                  <a:pos x="58" y="274"/>
                </a:cxn>
                <a:cxn ang="0">
                  <a:pos x="60" y="272"/>
                </a:cxn>
                <a:cxn ang="0">
                  <a:pos x="60" y="268"/>
                </a:cxn>
                <a:cxn ang="0">
                  <a:pos x="60" y="8"/>
                </a:cxn>
                <a:cxn ang="0">
                  <a:pos x="60" y="8"/>
                </a:cxn>
                <a:cxn ang="0">
                  <a:pos x="60" y="6"/>
                </a:cxn>
                <a:cxn ang="0">
                  <a:pos x="58" y="2"/>
                </a:cxn>
                <a:cxn ang="0">
                  <a:pos x="54" y="0"/>
                </a:cxn>
                <a:cxn ang="0">
                  <a:pos x="52" y="0"/>
                </a:cxn>
                <a:cxn ang="0">
                  <a:pos x="8" y="0"/>
                </a:cxn>
              </a:cxnLst>
              <a:rect l="0" t="0" r="r" b="b"/>
              <a:pathLst>
                <a:path w="60" h="278">
                  <a:moveTo>
                    <a:pt x="8" y="0"/>
                  </a:moveTo>
                  <a:lnTo>
                    <a:pt x="8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72"/>
                  </a:lnTo>
                  <a:lnTo>
                    <a:pt x="2" y="274"/>
                  </a:lnTo>
                  <a:lnTo>
                    <a:pt x="4" y="276"/>
                  </a:lnTo>
                  <a:lnTo>
                    <a:pt x="8" y="278"/>
                  </a:lnTo>
                  <a:lnTo>
                    <a:pt x="52" y="278"/>
                  </a:lnTo>
                  <a:lnTo>
                    <a:pt x="52" y="278"/>
                  </a:lnTo>
                  <a:lnTo>
                    <a:pt x="54" y="276"/>
                  </a:lnTo>
                  <a:lnTo>
                    <a:pt x="58" y="274"/>
                  </a:lnTo>
                  <a:lnTo>
                    <a:pt x="60" y="272"/>
                  </a:lnTo>
                  <a:lnTo>
                    <a:pt x="60" y="268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6"/>
                  </a:lnTo>
                  <a:lnTo>
                    <a:pt x="58" y="2"/>
                  </a:lnTo>
                  <a:lnTo>
                    <a:pt x="54" y="0"/>
                  </a:lnTo>
                  <a:lnTo>
                    <a:pt x="52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7848600" y="2125663"/>
              <a:ext cx="98425" cy="441325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0" y="0"/>
                </a:cxn>
                <a:cxn ang="0">
                  <a:pos x="6" y="0"/>
                </a:cxn>
                <a:cxn ang="0">
                  <a:pos x="4" y="2"/>
                </a:cxn>
                <a:cxn ang="0">
                  <a:pos x="2" y="6"/>
                </a:cxn>
                <a:cxn ang="0">
                  <a:pos x="0" y="8"/>
                </a:cxn>
                <a:cxn ang="0">
                  <a:pos x="0" y="268"/>
                </a:cxn>
                <a:cxn ang="0">
                  <a:pos x="0" y="268"/>
                </a:cxn>
                <a:cxn ang="0">
                  <a:pos x="2" y="272"/>
                </a:cxn>
                <a:cxn ang="0">
                  <a:pos x="4" y="274"/>
                </a:cxn>
                <a:cxn ang="0">
                  <a:pos x="6" y="276"/>
                </a:cxn>
                <a:cxn ang="0">
                  <a:pos x="10" y="278"/>
                </a:cxn>
                <a:cxn ang="0">
                  <a:pos x="52" y="278"/>
                </a:cxn>
                <a:cxn ang="0">
                  <a:pos x="52" y="278"/>
                </a:cxn>
                <a:cxn ang="0">
                  <a:pos x="56" y="276"/>
                </a:cxn>
                <a:cxn ang="0">
                  <a:pos x="60" y="274"/>
                </a:cxn>
                <a:cxn ang="0">
                  <a:pos x="60" y="272"/>
                </a:cxn>
                <a:cxn ang="0">
                  <a:pos x="62" y="268"/>
                </a:cxn>
                <a:cxn ang="0">
                  <a:pos x="62" y="8"/>
                </a:cxn>
                <a:cxn ang="0">
                  <a:pos x="62" y="8"/>
                </a:cxn>
                <a:cxn ang="0">
                  <a:pos x="60" y="6"/>
                </a:cxn>
                <a:cxn ang="0">
                  <a:pos x="60" y="2"/>
                </a:cxn>
                <a:cxn ang="0">
                  <a:pos x="56" y="0"/>
                </a:cxn>
                <a:cxn ang="0">
                  <a:pos x="52" y="0"/>
                </a:cxn>
                <a:cxn ang="0">
                  <a:pos x="10" y="0"/>
                </a:cxn>
              </a:cxnLst>
              <a:rect l="0" t="0" r="r" b="b"/>
              <a:pathLst>
                <a:path w="62" h="278">
                  <a:moveTo>
                    <a:pt x="10" y="0"/>
                  </a:moveTo>
                  <a:lnTo>
                    <a:pt x="10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2" y="6"/>
                  </a:lnTo>
                  <a:lnTo>
                    <a:pt x="0" y="8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2" y="272"/>
                  </a:lnTo>
                  <a:lnTo>
                    <a:pt x="4" y="274"/>
                  </a:lnTo>
                  <a:lnTo>
                    <a:pt x="6" y="276"/>
                  </a:lnTo>
                  <a:lnTo>
                    <a:pt x="10" y="278"/>
                  </a:lnTo>
                  <a:lnTo>
                    <a:pt x="52" y="278"/>
                  </a:lnTo>
                  <a:lnTo>
                    <a:pt x="52" y="278"/>
                  </a:lnTo>
                  <a:lnTo>
                    <a:pt x="56" y="276"/>
                  </a:lnTo>
                  <a:lnTo>
                    <a:pt x="60" y="274"/>
                  </a:lnTo>
                  <a:lnTo>
                    <a:pt x="60" y="272"/>
                  </a:lnTo>
                  <a:lnTo>
                    <a:pt x="62" y="268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0" y="6"/>
                  </a:lnTo>
                  <a:lnTo>
                    <a:pt x="60" y="2"/>
                  </a:lnTo>
                  <a:lnTo>
                    <a:pt x="56" y="0"/>
                  </a:lnTo>
                  <a:lnTo>
                    <a:pt x="52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8147050" y="2125663"/>
              <a:ext cx="95250" cy="44132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4" y="0"/>
                </a:cxn>
                <a:cxn ang="0">
                  <a:pos x="2" y="2"/>
                </a:cxn>
                <a:cxn ang="0">
                  <a:pos x="0" y="6"/>
                </a:cxn>
                <a:cxn ang="0">
                  <a:pos x="0" y="8"/>
                </a:cxn>
                <a:cxn ang="0">
                  <a:pos x="0" y="268"/>
                </a:cxn>
                <a:cxn ang="0">
                  <a:pos x="0" y="268"/>
                </a:cxn>
                <a:cxn ang="0">
                  <a:pos x="0" y="272"/>
                </a:cxn>
                <a:cxn ang="0">
                  <a:pos x="2" y="274"/>
                </a:cxn>
                <a:cxn ang="0">
                  <a:pos x="4" y="276"/>
                </a:cxn>
                <a:cxn ang="0">
                  <a:pos x="8" y="278"/>
                </a:cxn>
                <a:cxn ang="0">
                  <a:pos x="52" y="278"/>
                </a:cxn>
                <a:cxn ang="0">
                  <a:pos x="52" y="278"/>
                </a:cxn>
                <a:cxn ang="0">
                  <a:pos x="56" y="276"/>
                </a:cxn>
                <a:cxn ang="0">
                  <a:pos x="58" y="274"/>
                </a:cxn>
                <a:cxn ang="0">
                  <a:pos x="60" y="272"/>
                </a:cxn>
                <a:cxn ang="0">
                  <a:pos x="60" y="268"/>
                </a:cxn>
                <a:cxn ang="0">
                  <a:pos x="60" y="8"/>
                </a:cxn>
                <a:cxn ang="0">
                  <a:pos x="60" y="8"/>
                </a:cxn>
                <a:cxn ang="0">
                  <a:pos x="60" y="6"/>
                </a:cxn>
                <a:cxn ang="0">
                  <a:pos x="58" y="2"/>
                </a:cxn>
                <a:cxn ang="0">
                  <a:pos x="56" y="0"/>
                </a:cxn>
                <a:cxn ang="0">
                  <a:pos x="52" y="0"/>
                </a:cxn>
                <a:cxn ang="0">
                  <a:pos x="8" y="0"/>
                </a:cxn>
              </a:cxnLst>
              <a:rect l="0" t="0" r="r" b="b"/>
              <a:pathLst>
                <a:path w="60" h="278">
                  <a:moveTo>
                    <a:pt x="8" y="0"/>
                  </a:moveTo>
                  <a:lnTo>
                    <a:pt x="8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72"/>
                  </a:lnTo>
                  <a:lnTo>
                    <a:pt x="2" y="274"/>
                  </a:lnTo>
                  <a:lnTo>
                    <a:pt x="4" y="276"/>
                  </a:lnTo>
                  <a:lnTo>
                    <a:pt x="8" y="278"/>
                  </a:lnTo>
                  <a:lnTo>
                    <a:pt x="52" y="278"/>
                  </a:lnTo>
                  <a:lnTo>
                    <a:pt x="52" y="278"/>
                  </a:lnTo>
                  <a:lnTo>
                    <a:pt x="56" y="276"/>
                  </a:lnTo>
                  <a:lnTo>
                    <a:pt x="58" y="274"/>
                  </a:lnTo>
                  <a:lnTo>
                    <a:pt x="60" y="272"/>
                  </a:lnTo>
                  <a:lnTo>
                    <a:pt x="60" y="268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6"/>
                  </a:lnTo>
                  <a:lnTo>
                    <a:pt x="58" y="2"/>
                  </a:lnTo>
                  <a:lnTo>
                    <a:pt x="56" y="0"/>
                  </a:lnTo>
                  <a:lnTo>
                    <a:pt x="52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7997825" y="2125663"/>
              <a:ext cx="98425" cy="44132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2" y="2"/>
                </a:cxn>
                <a:cxn ang="0">
                  <a:pos x="0" y="6"/>
                </a:cxn>
                <a:cxn ang="0">
                  <a:pos x="0" y="8"/>
                </a:cxn>
                <a:cxn ang="0">
                  <a:pos x="0" y="268"/>
                </a:cxn>
                <a:cxn ang="0">
                  <a:pos x="0" y="268"/>
                </a:cxn>
                <a:cxn ang="0">
                  <a:pos x="0" y="272"/>
                </a:cxn>
                <a:cxn ang="0">
                  <a:pos x="2" y="274"/>
                </a:cxn>
                <a:cxn ang="0">
                  <a:pos x="6" y="276"/>
                </a:cxn>
                <a:cxn ang="0">
                  <a:pos x="8" y="278"/>
                </a:cxn>
                <a:cxn ang="0">
                  <a:pos x="52" y="278"/>
                </a:cxn>
                <a:cxn ang="0">
                  <a:pos x="52" y="278"/>
                </a:cxn>
                <a:cxn ang="0">
                  <a:pos x="56" y="276"/>
                </a:cxn>
                <a:cxn ang="0">
                  <a:pos x="58" y="274"/>
                </a:cxn>
                <a:cxn ang="0">
                  <a:pos x="60" y="272"/>
                </a:cxn>
                <a:cxn ang="0">
                  <a:pos x="62" y="268"/>
                </a:cxn>
                <a:cxn ang="0">
                  <a:pos x="62" y="8"/>
                </a:cxn>
                <a:cxn ang="0">
                  <a:pos x="62" y="8"/>
                </a:cxn>
                <a:cxn ang="0">
                  <a:pos x="60" y="6"/>
                </a:cxn>
                <a:cxn ang="0">
                  <a:pos x="58" y="2"/>
                </a:cxn>
                <a:cxn ang="0">
                  <a:pos x="56" y="0"/>
                </a:cxn>
                <a:cxn ang="0">
                  <a:pos x="52" y="0"/>
                </a:cxn>
                <a:cxn ang="0">
                  <a:pos x="8" y="0"/>
                </a:cxn>
              </a:cxnLst>
              <a:rect l="0" t="0" r="r" b="b"/>
              <a:pathLst>
                <a:path w="62" h="278">
                  <a:moveTo>
                    <a:pt x="8" y="0"/>
                  </a:moveTo>
                  <a:lnTo>
                    <a:pt x="8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72"/>
                  </a:lnTo>
                  <a:lnTo>
                    <a:pt x="2" y="274"/>
                  </a:lnTo>
                  <a:lnTo>
                    <a:pt x="6" y="276"/>
                  </a:lnTo>
                  <a:lnTo>
                    <a:pt x="8" y="278"/>
                  </a:lnTo>
                  <a:lnTo>
                    <a:pt x="52" y="278"/>
                  </a:lnTo>
                  <a:lnTo>
                    <a:pt x="52" y="278"/>
                  </a:lnTo>
                  <a:lnTo>
                    <a:pt x="56" y="276"/>
                  </a:lnTo>
                  <a:lnTo>
                    <a:pt x="58" y="274"/>
                  </a:lnTo>
                  <a:lnTo>
                    <a:pt x="60" y="272"/>
                  </a:lnTo>
                  <a:lnTo>
                    <a:pt x="62" y="268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0" y="6"/>
                  </a:lnTo>
                  <a:lnTo>
                    <a:pt x="58" y="2"/>
                  </a:lnTo>
                  <a:lnTo>
                    <a:pt x="56" y="0"/>
                  </a:lnTo>
                  <a:lnTo>
                    <a:pt x="52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8293100" y="2128838"/>
              <a:ext cx="98425" cy="441325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0" y="0"/>
                </a:cxn>
                <a:cxn ang="0">
                  <a:pos x="6" y="2"/>
                </a:cxn>
                <a:cxn ang="0">
                  <a:pos x="4" y="4"/>
                </a:cxn>
                <a:cxn ang="0">
                  <a:pos x="2" y="6"/>
                </a:cxn>
                <a:cxn ang="0">
                  <a:pos x="0" y="10"/>
                </a:cxn>
                <a:cxn ang="0">
                  <a:pos x="0" y="268"/>
                </a:cxn>
                <a:cxn ang="0">
                  <a:pos x="0" y="268"/>
                </a:cxn>
                <a:cxn ang="0">
                  <a:pos x="2" y="272"/>
                </a:cxn>
                <a:cxn ang="0">
                  <a:pos x="4" y="276"/>
                </a:cxn>
                <a:cxn ang="0">
                  <a:pos x="6" y="278"/>
                </a:cxn>
                <a:cxn ang="0">
                  <a:pos x="10" y="278"/>
                </a:cxn>
                <a:cxn ang="0">
                  <a:pos x="54" y="278"/>
                </a:cxn>
                <a:cxn ang="0">
                  <a:pos x="54" y="278"/>
                </a:cxn>
                <a:cxn ang="0">
                  <a:pos x="56" y="278"/>
                </a:cxn>
                <a:cxn ang="0">
                  <a:pos x="60" y="276"/>
                </a:cxn>
                <a:cxn ang="0">
                  <a:pos x="62" y="272"/>
                </a:cxn>
                <a:cxn ang="0">
                  <a:pos x="62" y="268"/>
                </a:cxn>
                <a:cxn ang="0">
                  <a:pos x="62" y="10"/>
                </a:cxn>
                <a:cxn ang="0">
                  <a:pos x="62" y="10"/>
                </a:cxn>
                <a:cxn ang="0">
                  <a:pos x="62" y="6"/>
                </a:cxn>
                <a:cxn ang="0">
                  <a:pos x="60" y="4"/>
                </a:cxn>
                <a:cxn ang="0">
                  <a:pos x="56" y="2"/>
                </a:cxn>
                <a:cxn ang="0">
                  <a:pos x="54" y="0"/>
                </a:cxn>
                <a:cxn ang="0">
                  <a:pos x="10" y="0"/>
                </a:cxn>
              </a:cxnLst>
              <a:rect l="0" t="0" r="r" b="b"/>
              <a:pathLst>
                <a:path w="62" h="278">
                  <a:moveTo>
                    <a:pt x="10" y="0"/>
                  </a:moveTo>
                  <a:lnTo>
                    <a:pt x="10" y="0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0" y="10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2" y="272"/>
                  </a:lnTo>
                  <a:lnTo>
                    <a:pt x="4" y="276"/>
                  </a:lnTo>
                  <a:lnTo>
                    <a:pt x="6" y="278"/>
                  </a:lnTo>
                  <a:lnTo>
                    <a:pt x="10" y="278"/>
                  </a:lnTo>
                  <a:lnTo>
                    <a:pt x="54" y="278"/>
                  </a:lnTo>
                  <a:lnTo>
                    <a:pt x="54" y="278"/>
                  </a:lnTo>
                  <a:lnTo>
                    <a:pt x="56" y="278"/>
                  </a:lnTo>
                  <a:lnTo>
                    <a:pt x="60" y="276"/>
                  </a:lnTo>
                  <a:lnTo>
                    <a:pt x="62" y="272"/>
                  </a:lnTo>
                  <a:lnTo>
                    <a:pt x="62" y="268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2" y="6"/>
                  </a:lnTo>
                  <a:lnTo>
                    <a:pt x="60" y="4"/>
                  </a:lnTo>
                  <a:lnTo>
                    <a:pt x="56" y="2"/>
                  </a:lnTo>
                  <a:lnTo>
                    <a:pt x="54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7651750" y="1839913"/>
              <a:ext cx="790575" cy="247650"/>
            </a:xfrm>
            <a:custGeom>
              <a:avLst/>
              <a:gdLst/>
              <a:ahLst/>
              <a:cxnLst>
                <a:cxn ang="0">
                  <a:pos x="28" y="156"/>
                </a:cxn>
                <a:cxn ang="0">
                  <a:pos x="186" y="156"/>
                </a:cxn>
                <a:cxn ang="0">
                  <a:pos x="186" y="156"/>
                </a:cxn>
                <a:cxn ang="0">
                  <a:pos x="312" y="156"/>
                </a:cxn>
                <a:cxn ang="0">
                  <a:pos x="468" y="156"/>
                </a:cxn>
                <a:cxn ang="0">
                  <a:pos x="468" y="156"/>
                </a:cxn>
                <a:cxn ang="0">
                  <a:pos x="480" y="154"/>
                </a:cxn>
                <a:cxn ang="0">
                  <a:pos x="488" y="152"/>
                </a:cxn>
                <a:cxn ang="0">
                  <a:pos x="494" y="150"/>
                </a:cxn>
                <a:cxn ang="0">
                  <a:pos x="498" y="146"/>
                </a:cxn>
                <a:cxn ang="0">
                  <a:pos x="498" y="140"/>
                </a:cxn>
                <a:cxn ang="0">
                  <a:pos x="494" y="136"/>
                </a:cxn>
                <a:cxn ang="0">
                  <a:pos x="488" y="128"/>
                </a:cxn>
                <a:cxn ang="0">
                  <a:pos x="478" y="122"/>
                </a:cxn>
                <a:cxn ang="0">
                  <a:pos x="302" y="14"/>
                </a:cxn>
                <a:cxn ang="0">
                  <a:pos x="302" y="14"/>
                </a:cxn>
                <a:cxn ang="0">
                  <a:pos x="290" y="8"/>
                </a:cxn>
                <a:cxn ang="0">
                  <a:pos x="276" y="4"/>
                </a:cxn>
                <a:cxn ang="0">
                  <a:pos x="264" y="2"/>
                </a:cxn>
                <a:cxn ang="0">
                  <a:pos x="248" y="0"/>
                </a:cxn>
                <a:cxn ang="0">
                  <a:pos x="234" y="2"/>
                </a:cxn>
                <a:cxn ang="0">
                  <a:pos x="220" y="4"/>
                </a:cxn>
                <a:cxn ang="0">
                  <a:pos x="208" y="8"/>
                </a:cxn>
                <a:cxn ang="0">
                  <a:pos x="196" y="14"/>
                </a:cxn>
                <a:cxn ang="0">
                  <a:pos x="20" y="122"/>
                </a:cxn>
                <a:cxn ang="0">
                  <a:pos x="20" y="122"/>
                </a:cxn>
                <a:cxn ang="0">
                  <a:pos x="10" y="128"/>
                </a:cxn>
                <a:cxn ang="0">
                  <a:pos x="4" y="136"/>
                </a:cxn>
                <a:cxn ang="0">
                  <a:pos x="0" y="140"/>
                </a:cxn>
                <a:cxn ang="0">
                  <a:pos x="0" y="146"/>
                </a:cxn>
                <a:cxn ang="0">
                  <a:pos x="2" y="150"/>
                </a:cxn>
                <a:cxn ang="0">
                  <a:pos x="8" y="152"/>
                </a:cxn>
                <a:cxn ang="0">
                  <a:pos x="16" y="154"/>
                </a:cxn>
                <a:cxn ang="0">
                  <a:pos x="28" y="156"/>
                </a:cxn>
                <a:cxn ang="0">
                  <a:pos x="28" y="156"/>
                </a:cxn>
              </a:cxnLst>
              <a:rect l="0" t="0" r="r" b="b"/>
              <a:pathLst>
                <a:path w="498" h="156">
                  <a:moveTo>
                    <a:pt x="28" y="156"/>
                  </a:moveTo>
                  <a:lnTo>
                    <a:pt x="186" y="156"/>
                  </a:lnTo>
                  <a:lnTo>
                    <a:pt x="186" y="156"/>
                  </a:lnTo>
                  <a:lnTo>
                    <a:pt x="312" y="156"/>
                  </a:lnTo>
                  <a:lnTo>
                    <a:pt x="468" y="156"/>
                  </a:lnTo>
                  <a:lnTo>
                    <a:pt x="468" y="156"/>
                  </a:lnTo>
                  <a:lnTo>
                    <a:pt x="480" y="154"/>
                  </a:lnTo>
                  <a:lnTo>
                    <a:pt x="488" y="152"/>
                  </a:lnTo>
                  <a:lnTo>
                    <a:pt x="494" y="150"/>
                  </a:lnTo>
                  <a:lnTo>
                    <a:pt x="498" y="146"/>
                  </a:lnTo>
                  <a:lnTo>
                    <a:pt x="498" y="140"/>
                  </a:lnTo>
                  <a:lnTo>
                    <a:pt x="494" y="136"/>
                  </a:lnTo>
                  <a:lnTo>
                    <a:pt x="488" y="128"/>
                  </a:lnTo>
                  <a:lnTo>
                    <a:pt x="478" y="122"/>
                  </a:lnTo>
                  <a:lnTo>
                    <a:pt x="302" y="14"/>
                  </a:lnTo>
                  <a:lnTo>
                    <a:pt x="302" y="14"/>
                  </a:lnTo>
                  <a:lnTo>
                    <a:pt x="290" y="8"/>
                  </a:lnTo>
                  <a:lnTo>
                    <a:pt x="276" y="4"/>
                  </a:lnTo>
                  <a:lnTo>
                    <a:pt x="264" y="2"/>
                  </a:lnTo>
                  <a:lnTo>
                    <a:pt x="248" y="0"/>
                  </a:lnTo>
                  <a:lnTo>
                    <a:pt x="234" y="2"/>
                  </a:lnTo>
                  <a:lnTo>
                    <a:pt x="220" y="4"/>
                  </a:lnTo>
                  <a:lnTo>
                    <a:pt x="208" y="8"/>
                  </a:lnTo>
                  <a:lnTo>
                    <a:pt x="196" y="14"/>
                  </a:lnTo>
                  <a:lnTo>
                    <a:pt x="20" y="122"/>
                  </a:lnTo>
                  <a:lnTo>
                    <a:pt x="20" y="122"/>
                  </a:lnTo>
                  <a:lnTo>
                    <a:pt x="10" y="128"/>
                  </a:lnTo>
                  <a:lnTo>
                    <a:pt x="4" y="136"/>
                  </a:lnTo>
                  <a:lnTo>
                    <a:pt x="0" y="140"/>
                  </a:lnTo>
                  <a:lnTo>
                    <a:pt x="0" y="146"/>
                  </a:lnTo>
                  <a:lnTo>
                    <a:pt x="2" y="150"/>
                  </a:lnTo>
                  <a:lnTo>
                    <a:pt x="8" y="152"/>
                  </a:lnTo>
                  <a:lnTo>
                    <a:pt x="16" y="154"/>
                  </a:lnTo>
                  <a:lnTo>
                    <a:pt x="28" y="156"/>
                  </a:lnTo>
                  <a:lnTo>
                    <a:pt x="28" y="15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3"/>
            <p:cNvSpPr>
              <a:spLocks noEditPoints="1"/>
            </p:cNvSpPr>
            <p:nvPr/>
          </p:nvSpPr>
          <p:spPr bwMode="auto">
            <a:xfrm>
              <a:off x="7607300" y="2579688"/>
              <a:ext cx="876300" cy="101600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4" y="2"/>
                </a:cxn>
                <a:cxn ang="0">
                  <a:pos x="0" y="6"/>
                </a:cxn>
                <a:cxn ang="0">
                  <a:pos x="0" y="58"/>
                </a:cxn>
                <a:cxn ang="0">
                  <a:pos x="4" y="62"/>
                </a:cxn>
                <a:cxn ang="0">
                  <a:pos x="544" y="64"/>
                </a:cxn>
                <a:cxn ang="0">
                  <a:pos x="550" y="62"/>
                </a:cxn>
                <a:cxn ang="0">
                  <a:pos x="552" y="58"/>
                </a:cxn>
                <a:cxn ang="0">
                  <a:pos x="552" y="6"/>
                </a:cxn>
                <a:cxn ang="0">
                  <a:pos x="550" y="2"/>
                </a:cxn>
                <a:cxn ang="0">
                  <a:pos x="544" y="0"/>
                </a:cxn>
                <a:cxn ang="0">
                  <a:pos x="378" y="48"/>
                </a:cxn>
                <a:cxn ang="0">
                  <a:pos x="376" y="52"/>
                </a:cxn>
                <a:cxn ang="0">
                  <a:pos x="184" y="54"/>
                </a:cxn>
                <a:cxn ang="0">
                  <a:pos x="178" y="52"/>
                </a:cxn>
                <a:cxn ang="0">
                  <a:pos x="174" y="48"/>
                </a:cxn>
                <a:cxn ang="0">
                  <a:pos x="174" y="44"/>
                </a:cxn>
                <a:cxn ang="0">
                  <a:pos x="178" y="40"/>
                </a:cxn>
                <a:cxn ang="0">
                  <a:pos x="370" y="38"/>
                </a:cxn>
                <a:cxn ang="0">
                  <a:pos x="376" y="40"/>
                </a:cxn>
                <a:cxn ang="0">
                  <a:pos x="378" y="44"/>
                </a:cxn>
                <a:cxn ang="0">
                  <a:pos x="378" y="22"/>
                </a:cxn>
                <a:cxn ang="0">
                  <a:pos x="378" y="24"/>
                </a:cxn>
                <a:cxn ang="0">
                  <a:pos x="370" y="28"/>
                </a:cxn>
                <a:cxn ang="0">
                  <a:pos x="184" y="28"/>
                </a:cxn>
                <a:cxn ang="0">
                  <a:pos x="176" y="24"/>
                </a:cxn>
                <a:cxn ang="0">
                  <a:pos x="174" y="18"/>
                </a:cxn>
                <a:cxn ang="0">
                  <a:pos x="176" y="16"/>
                </a:cxn>
                <a:cxn ang="0">
                  <a:pos x="184" y="12"/>
                </a:cxn>
                <a:cxn ang="0">
                  <a:pos x="370" y="12"/>
                </a:cxn>
                <a:cxn ang="0">
                  <a:pos x="378" y="16"/>
                </a:cxn>
                <a:cxn ang="0">
                  <a:pos x="378" y="22"/>
                </a:cxn>
              </a:cxnLst>
              <a:rect l="0" t="0" r="r" b="b"/>
              <a:pathLst>
                <a:path w="552" h="64">
                  <a:moveTo>
                    <a:pt x="544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2" y="60"/>
                  </a:lnTo>
                  <a:lnTo>
                    <a:pt x="4" y="62"/>
                  </a:lnTo>
                  <a:lnTo>
                    <a:pt x="10" y="64"/>
                  </a:lnTo>
                  <a:lnTo>
                    <a:pt x="544" y="64"/>
                  </a:lnTo>
                  <a:lnTo>
                    <a:pt x="544" y="64"/>
                  </a:lnTo>
                  <a:lnTo>
                    <a:pt x="550" y="62"/>
                  </a:lnTo>
                  <a:lnTo>
                    <a:pt x="552" y="60"/>
                  </a:lnTo>
                  <a:lnTo>
                    <a:pt x="552" y="58"/>
                  </a:lnTo>
                  <a:lnTo>
                    <a:pt x="552" y="6"/>
                  </a:lnTo>
                  <a:lnTo>
                    <a:pt x="552" y="6"/>
                  </a:lnTo>
                  <a:lnTo>
                    <a:pt x="552" y="4"/>
                  </a:lnTo>
                  <a:lnTo>
                    <a:pt x="550" y="2"/>
                  </a:lnTo>
                  <a:lnTo>
                    <a:pt x="544" y="0"/>
                  </a:lnTo>
                  <a:lnTo>
                    <a:pt x="544" y="0"/>
                  </a:lnTo>
                  <a:close/>
                  <a:moveTo>
                    <a:pt x="378" y="48"/>
                  </a:moveTo>
                  <a:lnTo>
                    <a:pt x="378" y="48"/>
                  </a:lnTo>
                  <a:lnTo>
                    <a:pt x="378" y="50"/>
                  </a:lnTo>
                  <a:lnTo>
                    <a:pt x="376" y="52"/>
                  </a:lnTo>
                  <a:lnTo>
                    <a:pt x="370" y="54"/>
                  </a:lnTo>
                  <a:lnTo>
                    <a:pt x="184" y="54"/>
                  </a:lnTo>
                  <a:lnTo>
                    <a:pt x="184" y="54"/>
                  </a:lnTo>
                  <a:lnTo>
                    <a:pt x="178" y="52"/>
                  </a:lnTo>
                  <a:lnTo>
                    <a:pt x="176" y="50"/>
                  </a:lnTo>
                  <a:lnTo>
                    <a:pt x="174" y="48"/>
                  </a:lnTo>
                  <a:lnTo>
                    <a:pt x="174" y="44"/>
                  </a:lnTo>
                  <a:lnTo>
                    <a:pt x="174" y="44"/>
                  </a:lnTo>
                  <a:lnTo>
                    <a:pt x="176" y="42"/>
                  </a:lnTo>
                  <a:lnTo>
                    <a:pt x="178" y="40"/>
                  </a:lnTo>
                  <a:lnTo>
                    <a:pt x="184" y="38"/>
                  </a:lnTo>
                  <a:lnTo>
                    <a:pt x="370" y="38"/>
                  </a:lnTo>
                  <a:lnTo>
                    <a:pt x="370" y="38"/>
                  </a:lnTo>
                  <a:lnTo>
                    <a:pt x="376" y="40"/>
                  </a:lnTo>
                  <a:lnTo>
                    <a:pt x="378" y="42"/>
                  </a:lnTo>
                  <a:lnTo>
                    <a:pt x="378" y="44"/>
                  </a:lnTo>
                  <a:lnTo>
                    <a:pt x="378" y="48"/>
                  </a:lnTo>
                  <a:close/>
                  <a:moveTo>
                    <a:pt x="378" y="22"/>
                  </a:moveTo>
                  <a:lnTo>
                    <a:pt x="378" y="22"/>
                  </a:lnTo>
                  <a:lnTo>
                    <a:pt x="378" y="24"/>
                  </a:lnTo>
                  <a:lnTo>
                    <a:pt x="376" y="26"/>
                  </a:lnTo>
                  <a:lnTo>
                    <a:pt x="370" y="28"/>
                  </a:lnTo>
                  <a:lnTo>
                    <a:pt x="184" y="28"/>
                  </a:lnTo>
                  <a:lnTo>
                    <a:pt x="184" y="28"/>
                  </a:lnTo>
                  <a:lnTo>
                    <a:pt x="178" y="26"/>
                  </a:lnTo>
                  <a:lnTo>
                    <a:pt x="176" y="24"/>
                  </a:lnTo>
                  <a:lnTo>
                    <a:pt x="174" y="22"/>
                  </a:lnTo>
                  <a:lnTo>
                    <a:pt x="174" y="18"/>
                  </a:lnTo>
                  <a:lnTo>
                    <a:pt x="174" y="18"/>
                  </a:lnTo>
                  <a:lnTo>
                    <a:pt x="176" y="16"/>
                  </a:lnTo>
                  <a:lnTo>
                    <a:pt x="178" y="14"/>
                  </a:lnTo>
                  <a:lnTo>
                    <a:pt x="184" y="12"/>
                  </a:lnTo>
                  <a:lnTo>
                    <a:pt x="370" y="12"/>
                  </a:lnTo>
                  <a:lnTo>
                    <a:pt x="370" y="12"/>
                  </a:lnTo>
                  <a:lnTo>
                    <a:pt x="376" y="14"/>
                  </a:lnTo>
                  <a:lnTo>
                    <a:pt x="378" y="16"/>
                  </a:lnTo>
                  <a:lnTo>
                    <a:pt x="378" y="18"/>
                  </a:lnTo>
                  <a:lnTo>
                    <a:pt x="378" y="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380579" y="2604693"/>
            <a:ext cx="2345280" cy="441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Government agencies , parliaments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312764" y="2608961"/>
            <a:ext cx="4332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Regulatory approval, reimbursement, public health programs, research funding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1380579" y="3372386"/>
            <a:ext cx="2485084" cy="441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Health Care professionals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6312764" y="3424641"/>
            <a:ext cx="3486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Adoption of technologies , practice guidelines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380579" y="4140079"/>
            <a:ext cx="2778772" cy="441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Hospital and other healthcare administrators</a:t>
            </a:r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6312764" y="4163344"/>
            <a:ext cx="3899382" cy="630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Equipment procurement, availability of procedures, service delivery </a:t>
            </a:r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380579" y="4907772"/>
            <a:ext cx="2485084" cy="252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Private sector insurance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312764" y="4931593"/>
            <a:ext cx="3486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Scope and extent of coverage </a:t>
            </a:r>
            <a:endParaRPr lang="en-US" dirty="0" smtClean="0"/>
          </a:p>
        </p:txBody>
      </p:sp>
      <p:sp>
        <p:nvSpPr>
          <p:cNvPr id="37" name="TextBox 36"/>
          <p:cNvSpPr txBox="1"/>
          <p:nvPr/>
        </p:nvSpPr>
        <p:spPr>
          <a:xfrm>
            <a:off x="1380579" y="5486271"/>
            <a:ext cx="2725369" cy="252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Manufacturing Industry</a:t>
            </a:r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312764" y="5471465"/>
            <a:ext cx="3289110" cy="252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Product development, marketing 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1499" y="1374113"/>
            <a:ext cx="3341032" cy="9144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Organization/Individual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0" name="Rounded Rectangle 39"/>
          <p:cNvSpPr/>
          <p:nvPr/>
        </p:nvSpPr>
        <p:spPr>
          <a:xfrm>
            <a:off x="6104290" y="1368359"/>
            <a:ext cx="3476437" cy="990244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Types of decisions informed  </a:t>
            </a:r>
            <a:endParaRPr lang="en-US" b="1" dirty="0"/>
          </a:p>
        </p:txBody>
      </p:sp>
      <p:sp>
        <p:nvSpPr>
          <p:cNvPr id="41" name="Right Arrow 40"/>
          <p:cNvSpPr/>
          <p:nvPr/>
        </p:nvSpPr>
        <p:spPr>
          <a:xfrm>
            <a:off x="3954703" y="2745138"/>
            <a:ext cx="2091260" cy="164528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Arrow 41"/>
          <p:cNvSpPr/>
          <p:nvPr/>
        </p:nvSpPr>
        <p:spPr>
          <a:xfrm>
            <a:off x="3984275" y="4330558"/>
            <a:ext cx="2091260" cy="164528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ight Arrow 42"/>
          <p:cNvSpPr/>
          <p:nvPr/>
        </p:nvSpPr>
        <p:spPr>
          <a:xfrm>
            <a:off x="3970623" y="5026594"/>
            <a:ext cx="2091260" cy="164528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ight Arrow 43"/>
          <p:cNvSpPr/>
          <p:nvPr/>
        </p:nvSpPr>
        <p:spPr>
          <a:xfrm>
            <a:off x="3984271" y="5613449"/>
            <a:ext cx="2091260" cy="164528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Arrow 44"/>
          <p:cNvSpPr/>
          <p:nvPr/>
        </p:nvSpPr>
        <p:spPr>
          <a:xfrm>
            <a:off x="3984271" y="3593577"/>
            <a:ext cx="2091260" cy="164528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602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66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Types of decisions informed by HTA (Cont.)</a:t>
            </a:r>
            <a:endParaRPr lang="en-US" sz="3600" b="1" dirty="0"/>
          </a:p>
        </p:txBody>
      </p:sp>
      <p:pic>
        <p:nvPicPr>
          <p:cNvPr id="3" name="Picture 2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12192000" cy="108739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55595" y="6009082"/>
            <a:ext cx="98977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, </a:t>
            </a:r>
          </a:p>
          <a:p>
            <a:r>
              <a:rPr lang="en-US" dirty="0" smtClean="0"/>
              <a:t>&gt;</a:t>
            </a:r>
          </a:p>
          <a:p>
            <a:r>
              <a:rPr lang="en-US" dirty="0" smtClean="0"/>
              <a:t>&gt;</a:t>
            </a:r>
            <a:endParaRPr lang="en-US" dirty="0"/>
          </a:p>
        </p:txBody>
      </p:sp>
      <p:sp>
        <p:nvSpPr>
          <p:cNvPr id="10" name="Freeform 22"/>
          <p:cNvSpPr>
            <a:spLocks noChangeAspect="1" noEditPoints="1"/>
          </p:cNvSpPr>
          <p:nvPr/>
        </p:nvSpPr>
        <p:spPr bwMode="auto">
          <a:xfrm>
            <a:off x="666716" y="4721697"/>
            <a:ext cx="694906" cy="549724"/>
          </a:xfrm>
          <a:custGeom>
            <a:avLst/>
            <a:gdLst/>
            <a:ahLst/>
            <a:cxnLst>
              <a:cxn ang="0">
                <a:pos x="380" y="308"/>
              </a:cxn>
              <a:cxn ang="0">
                <a:pos x="342" y="285"/>
              </a:cxn>
              <a:cxn ang="0">
                <a:pos x="249" y="279"/>
              </a:cxn>
              <a:cxn ang="0">
                <a:pos x="235" y="262"/>
              </a:cxn>
              <a:cxn ang="0">
                <a:pos x="212" y="80"/>
              </a:cxn>
              <a:cxn ang="0">
                <a:pos x="271" y="45"/>
              </a:cxn>
              <a:cxn ang="0">
                <a:pos x="270" y="161"/>
              </a:cxn>
              <a:cxn ang="0">
                <a:pos x="322" y="220"/>
              </a:cxn>
              <a:cxn ang="0">
                <a:pos x="373" y="161"/>
              </a:cxn>
              <a:cxn ang="0">
                <a:pos x="349" y="27"/>
              </a:cxn>
              <a:cxn ang="0">
                <a:pos x="349" y="21"/>
              </a:cxn>
              <a:cxn ang="0">
                <a:pos x="216" y="16"/>
              </a:cxn>
              <a:cxn ang="0">
                <a:pos x="185" y="0"/>
              </a:cxn>
              <a:cxn ang="0">
                <a:pos x="169" y="21"/>
              </a:cxn>
              <a:cxn ang="0">
                <a:pos x="38" y="22"/>
              </a:cxn>
              <a:cxn ang="0">
                <a:pos x="65" y="35"/>
              </a:cxn>
              <a:cxn ang="0">
                <a:pos x="5" y="161"/>
              </a:cxn>
              <a:cxn ang="0">
                <a:pos x="140" y="161"/>
              </a:cxn>
              <a:cxn ang="0">
                <a:pos x="81" y="39"/>
              </a:cxn>
              <a:cxn ang="0">
                <a:pos x="130" y="47"/>
              </a:cxn>
              <a:cxn ang="0">
                <a:pos x="172" y="262"/>
              </a:cxn>
              <a:cxn ang="0">
                <a:pos x="135" y="276"/>
              </a:cxn>
              <a:cxn ang="0">
                <a:pos x="73" y="279"/>
              </a:cxn>
              <a:cxn ang="0">
                <a:pos x="3" y="302"/>
              </a:cxn>
              <a:cxn ang="0">
                <a:pos x="339" y="207"/>
              </a:cxn>
              <a:cxn ang="0">
                <a:pos x="334" y="207"/>
              </a:cxn>
              <a:cxn ang="0">
                <a:pos x="333" y="199"/>
              </a:cxn>
              <a:cxn ang="0">
                <a:pos x="342" y="202"/>
              </a:cxn>
              <a:cxn ang="0">
                <a:pos x="377" y="173"/>
              </a:cxn>
              <a:cxn ang="0">
                <a:pos x="378" y="178"/>
              </a:cxn>
              <a:cxn ang="0">
                <a:pos x="350" y="203"/>
              </a:cxn>
              <a:cxn ang="0">
                <a:pos x="348" y="196"/>
              </a:cxn>
              <a:cxn ang="0">
                <a:pos x="371" y="175"/>
              </a:cxn>
              <a:cxn ang="0">
                <a:pos x="360" y="161"/>
              </a:cxn>
              <a:cxn ang="0">
                <a:pos x="322" y="51"/>
              </a:cxn>
              <a:cxn ang="0">
                <a:pos x="88" y="207"/>
              </a:cxn>
              <a:cxn ang="0">
                <a:pos x="83" y="207"/>
              </a:cxn>
              <a:cxn ang="0">
                <a:pos x="83" y="199"/>
              </a:cxn>
              <a:cxn ang="0">
                <a:pos x="91" y="202"/>
              </a:cxn>
              <a:cxn ang="0">
                <a:pos x="126" y="173"/>
              </a:cxn>
              <a:cxn ang="0">
                <a:pos x="128" y="178"/>
              </a:cxn>
              <a:cxn ang="0">
                <a:pos x="99" y="203"/>
              </a:cxn>
              <a:cxn ang="0">
                <a:pos x="98" y="196"/>
              </a:cxn>
              <a:cxn ang="0">
                <a:pos x="121" y="175"/>
              </a:cxn>
              <a:cxn ang="0">
                <a:pos x="111" y="161"/>
              </a:cxn>
              <a:cxn ang="0">
                <a:pos x="72" y="51"/>
              </a:cxn>
            </a:cxnLst>
            <a:rect l="0" t="0" r="r" b="b"/>
            <a:pathLst>
              <a:path w="389" h="308">
                <a:moveTo>
                  <a:pt x="4" y="308"/>
                </a:moveTo>
                <a:cubicBezTo>
                  <a:pt x="380" y="308"/>
                  <a:pt x="380" y="308"/>
                  <a:pt x="380" y="308"/>
                </a:cubicBezTo>
                <a:cubicBezTo>
                  <a:pt x="383" y="308"/>
                  <a:pt x="384" y="303"/>
                  <a:pt x="381" y="302"/>
                </a:cubicBezTo>
                <a:cubicBezTo>
                  <a:pt x="342" y="285"/>
                  <a:pt x="342" y="285"/>
                  <a:pt x="342" y="285"/>
                </a:cubicBezTo>
                <a:cubicBezTo>
                  <a:pt x="332" y="281"/>
                  <a:pt x="322" y="279"/>
                  <a:pt x="311" y="279"/>
                </a:cubicBezTo>
                <a:cubicBezTo>
                  <a:pt x="249" y="279"/>
                  <a:pt x="249" y="279"/>
                  <a:pt x="249" y="279"/>
                </a:cubicBezTo>
                <a:cubicBezTo>
                  <a:pt x="249" y="278"/>
                  <a:pt x="249" y="277"/>
                  <a:pt x="249" y="276"/>
                </a:cubicBezTo>
                <a:cubicBezTo>
                  <a:pt x="249" y="268"/>
                  <a:pt x="243" y="262"/>
                  <a:pt x="235" y="262"/>
                </a:cubicBezTo>
                <a:cubicBezTo>
                  <a:pt x="212" y="262"/>
                  <a:pt x="212" y="262"/>
                  <a:pt x="212" y="262"/>
                </a:cubicBezTo>
                <a:cubicBezTo>
                  <a:pt x="212" y="80"/>
                  <a:pt x="212" y="80"/>
                  <a:pt x="212" y="80"/>
                </a:cubicBezTo>
                <a:cubicBezTo>
                  <a:pt x="231" y="75"/>
                  <a:pt x="247" y="63"/>
                  <a:pt x="254" y="47"/>
                </a:cubicBezTo>
                <a:cubicBezTo>
                  <a:pt x="260" y="46"/>
                  <a:pt x="266" y="46"/>
                  <a:pt x="271" y="45"/>
                </a:cubicBezTo>
                <a:cubicBezTo>
                  <a:pt x="285" y="43"/>
                  <a:pt x="299" y="41"/>
                  <a:pt x="314" y="37"/>
                </a:cubicBezTo>
                <a:cubicBezTo>
                  <a:pt x="270" y="161"/>
                  <a:pt x="270" y="161"/>
                  <a:pt x="270" y="161"/>
                </a:cubicBezTo>
                <a:cubicBezTo>
                  <a:pt x="254" y="161"/>
                  <a:pt x="254" y="161"/>
                  <a:pt x="254" y="161"/>
                </a:cubicBezTo>
                <a:cubicBezTo>
                  <a:pt x="254" y="194"/>
                  <a:pt x="284" y="220"/>
                  <a:pt x="322" y="220"/>
                </a:cubicBezTo>
                <a:cubicBezTo>
                  <a:pt x="359" y="220"/>
                  <a:pt x="389" y="194"/>
                  <a:pt x="389" y="161"/>
                </a:cubicBezTo>
                <a:cubicBezTo>
                  <a:pt x="373" y="161"/>
                  <a:pt x="373" y="161"/>
                  <a:pt x="373" y="161"/>
                </a:cubicBezTo>
                <a:cubicBezTo>
                  <a:pt x="328" y="34"/>
                  <a:pt x="328" y="34"/>
                  <a:pt x="328" y="34"/>
                </a:cubicBezTo>
                <a:cubicBezTo>
                  <a:pt x="335" y="32"/>
                  <a:pt x="342" y="29"/>
                  <a:pt x="349" y="27"/>
                </a:cubicBezTo>
                <a:cubicBezTo>
                  <a:pt x="349" y="22"/>
                  <a:pt x="349" y="22"/>
                  <a:pt x="349" y="22"/>
                </a:cubicBezTo>
                <a:cubicBezTo>
                  <a:pt x="349" y="21"/>
                  <a:pt x="349" y="21"/>
                  <a:pt x="349" y="21"/>
                </a:cubicBezTo>
                <a:cubicBezTo>
                  <a:pt x="216" y="21"/>
                  <a:pt x="216" y="21"/>
                  <a:pt x="216" y="21"/>
                </a:cubicBezTo>
                <a:cubicBezTo>
                  <a:pt x="216" y="16"/>
                  <a:pt x="216" y="16"/>
                  <a:pt x="216" y="16"/>
                </a:cubicBezTo>
                <a:cubicBezTo>
                  <a:pt x="216" y="7"/>
                  <a:pt x="209" y="0"/>
                  <a:pt x="200" y="0"/>
                </a:cubicBezTo>
                <a:cubicBezTo>
                  <a:pt x="185" y="0"/>
                  <a:pt x="185" y="0"/>
                  <a:pt x="185" y="0"/>
                </a:cubicBezTo>
                <a:cubicBezTo>
                  <a:pt x="176" y="0"/>
                  <a:pt x="169" y="7"/>
                  <a:pt x="169" y="16"/>
                </a:cubicBezTo>
                <a:cubicBezTo>
                  <a:pt x="169" y="21"/>
                  <a:pt x="169" y="21"/>
                  <a:pt x="169" y="21"/>
                </a:cubicBezTo>
                <a:cubicBezTo>
                  <a:pt x="38" y="21"/>
                  <a:pt x="38" y="21"/>
                  <a:pt x="38" y="21"/>
                </a:cubicBezTo>
                <a:cubicBezTo>
                  <a:pt x="38" y="22"/>
                  <a:pt x="38" y="22"/>
                  <a:pt x="38" y="22"/>
                </a:cubicBezTo>
                <a:cubicBezTo>
                  <a:pt x="38" y="27"/>
                  <a:pt x="38" y="27"/>
                  <a:pt x="38" y="27"/>
                </a:cubicBezTo>
                <a:cubicBezTo>
                  <a:pt x="47" y="30"/>
                  <a:pt x="56" y="33"/>
                  <a:pt x="65" y="35"/>
                </a:cubicBezTo>
                <a:cubicBezTo>
                  <a:pt x="21" y="161"/>
                  <a:pt x="21" y="161"/>
                  <a:pt x="21" y="161"/>
                </a:cubicBezTo>
                <a:cubicBezTo>
                  <a:pt x="5" y="161"/>
                  <a:pt x="5" y="161"/>
                  <a:pt x="5" y="161"/>
                </a:cubicBezTo>
                <a:cubicBezTo>
                  <a:pt x="5" y="194"/>
                  <a:pt x="35" y="220"/>
                  <a:pt x="72" y="220"/>
                </a:cubicBezTo>
                <a:cubicBezTo>
                  <a:pt x="110" y="220"/>
                  <a:pt x="140" y="194"/>
                  <a:pt x="140" y="161"/>
                </a:cubicBezTo>
                <a:cubicBezTo>
                  <a:pt x="124" y="161"/>
                  <a:pt x="124" y="161"/>
                  <a:pt x="124" y="161"/>
                </a:cubicBezTo>
                <a:cubicBezTo>
                  <a:pt x="81" y="39"/>
                  <a:pt x="81" y="39"/>
                  <a:pt x="81" y="39"/>
                </a:cubicBezTo>
                <a:cubicBezTo>
                  <a:pt x="93" y="42"/>
                  <a:pt x="104" y="43"/>
                  <a:pt x="116" y="45"/>
                </a:cubicBezTo>
                <a:cubicBezTo>
                  <a:pt x="120" y="46"/>
                  <a:pt x="125" y="46"/>
                  <a:pt x="130" y="47"/>
                </a:cubicBezTo>
                <a:cubicBezTo>
                  <a:pt x="137" y="62"/>
                  <a:pt x="153" y="75"/>
                  <a:pt x="172" y="80"/>
                </a:cubicBezTo>
                <a:cubicBezTo>
                  <a:pt x="172" y="262"/>
                  <a:pt x="172" y="262"/>
                  <a:pt x="172" y="262"/>
                </a:cubicBezTo>
                <a:cubicBezTo>
                  <a:pt x="149" y="262"/>
                  <a:pt x="149" y="262"/>
                  <a:pt x="149" y="262"/>
                </a:cubicBezTo>
                <a:cubicBezTo>
                  <a:pt x="141" y="262"/>
                  <a:pt x="135" y="268"/>
                  <a:pt x="135" y="276"/>
                </a:cubicBezTo>
                <a:cubicBezTo>
                  <a:pt x="135" y="277"/>
                  <a:pt x="135" y="278"/>
                  <a:pt x="135" y="279"/>
                </a:cubicBezTo>
                <a:cubicBezTo>
                  <a:pt x="73" y="279"/>
                  <a:pt x="73" y="279"/>
                  <a:pt x="73" y="279"/>
                </a:cubicBezTo>
                <a:cubicBezTo>
                  <a:pt x="62" y="279"/>
                  <a:pt x="52" y="281"/>
                  <a:pt x="42" y="285"/>
                </a:cubicBezTo>
                <a:cubicBezTo>
                  <a:pt x="3" y="302"/>
                  <a:pt x="3" y="302"/>
                  <a:pt x="3" y="302"/>
                </a:cubicBezTo>
                <a:cubicBezTo>
                  <a:pt x="0" y="303"/>
                  <a:pt x="1" y="308"/>
                  <a:pt x="4" y="308"/>
                </a:cubicBezTo>
                <a:close/>
                <a:moveTo>
                  <a:pt x="339" y="207"/>
                </a:moveTo>
                <a:cubicBezTo>
                  <a:pt x="337" y="207"/>
                  <a:pt x="336" y="207"/>
                  <a:pt x="334" y="207"/>
                </a:cubicBezTo>
                <a:cubicBezTo>
                  <a:pt x="334" y="207"/>
                  <a:pt x="334" y="207"/>
                  <a:pt x="334" y="207"/>
                </a:cubicBezTo>
                <a:cubicBezTo>
                  <a:pt x="332" y="207"/>
                  <a:pt x="330" y="206"/>
                  <a:pt x="330" y="204"/>
                </a:cubicBezTo>
                <a:cubicBezTo>
                  <a:pt x="329" y="201"/>
                  <a:pt x="331" y="200"/>
                  <a:pt x="333" y="199"/>
                </a:cubicBezTo>
                <a:cubicBezTo>
                  <a:pt x="335" y="199"/>
                  <a:pt x="336" y="199"/>
                  <a:pt x="337" y="199"/>
                </a:cubicBezTo>
                <a:cubicBezTo>
                  <a:pt x="339" y="198"/>
                  <a:pt x="341" y="200"/>
                  <a:pt x="342" y="202"/>
                </a:cubicBezTo>
                <a:cubicBezTo>
                  <a:pt x="342" y="204"/>
                  <a:pt x="341" y="206"/>
                  <a:pt x="339" y="207"/>
                </a:cubicBezTo>
                <a:close/>
                <a:moveTo>
                  <a:pt x="377" y="173"/>
                </a:moveTo>
                <a:cubicBezTo>
                  <a:pt x="377" y="173"/>
                  <a:pt x="377" y="173"/>
                  <a:pt x="377" y="173"/>
                </a:cubicBezTo>
                <a:cubicBezTo>
                  <a:pt x="379" y="174"/>
                  <a:pt x="379" y="176"/>
                  <a:pt x="378" y="178"/>
                </a:cubicBezTo>
                <a:cubicBezTo>
                  <a:pt x="378" y="179"/>
                  <a:pt x="370" y="195"/>
                  <a:pt x="351" y="203"/>
                </a:cubicBezTo>
                <a:cubicBezTo>
                  <a:pt x="351" y="203"/>
                  <a:pt x="350" y="203"/>
                  <a:pt x="350" y="203"/>
                </a:cubicBezTo>
                <a:cubicBezTo>
                  <a:pt x="348" y="203"/>
                  <a:pt x="347" y="202"/>
                  <a:pt x="346" y="201"/>
                </a:cubicBezTo>
                <a:cubicBezTo>
                  <a:pt x="345" y="199"/>
                  <a:pt x="346" y="197"/>
                  <a:pt x="348" y="196"/>
                </a:cubicBezTo>
                <a:cubicBezTo>
                  <a:pt x="358" y="191"/>
                  <a:pt x="364" y="184"/>
                  <a:pt x="368" y="180"/>
                </a:cubicBezTo>
                <a:cubicBezTo>
                  <a:pt x="370" y="177"/>
                  <a:pt x="371" y="175"/>
                  <a:pt x="371" y="175"/>
                </a:cubicBezTo>
                <a:cubicBezTo>
                  <a:pt x="372" y="173"/>
                  <a:pt x="375" y="172"/>
                  <a:pt x="377" y="173"/>
                </a:cubicBezTo>
                <a:close/>
                <a:moveTo>
                  <a:pt x="360" y="161"/>
                </a:moveTo>
                <a:cubicBezTo>
                  <a:pt x="283" y="161"/>
                  <a:pt x="283" y="161"/>
                  <a:pt x="283" y="161"/>
                </a:cubicBezTo>
                <a:cubicBezTo>
                  <a:pt x="322" y="51"/>
                  <a:pt x="322" y="51"/>
                  <a:pt x="322" y="51"/>
                </a:cubicBezTo>
                <a:lnTo>
                  <a:pt x="360" y="161"/>
                </a:lnTo>
                <a:close/>
                <a:moveTo>
                  <a:pt x="88" y="207"/>
                </a:moveTo>
                <a:cubicBezTo>
                  <a:pt x="87" y="207"/>
                  <a:pt x="85" y="207"/>
                  <a:pt x="84" y="207"/>
                </a:cubicBezTo>
                <a:cubicBezTo>
                  <a:pt x="83" y="207"/>
                  <a:pt x="83" y="207"/>
                  <a:pt x="83" y="207"/>
                </a:cubicBezTo>
                <a:cubicBezTo>
                  <a:pt x="81" y="207"/>
                  <a:pt x="79" y="206"/>
                  <a:pt x="79" y="204"/>
                </a:cubicBezTo>
                <a:cubicBezTo>
                  <a:pt x="79" y="201"/>
                  <a:pt x="81" y="200"/>
                  <a:pt x="83" y="199"/>
                </a:cubicBezTo>
                <a:cubicBezTo>
                  <a:pt x="84" y="199"/>
                  <a:pt x="86" y="199"/>
                  <a:pt x="87" y="199"/>
                </a:cubicBezTo>
                <a:cubicBezTo>
                  <a:pt x="89" y="198"/>
                  <a:pt x="91" y="200"/>
                  <a:pt x="91" y="202"/>
                </a:cubicBezTo>
                <a:cubicBezTo>
                  <a:pt x="92" y="204"/>
                  <a:pt x="90" y="206"/>
                  <a:pt x="88" y="207"/>
                </a:cubicBezTo>
                <a:close/>
                <a:moveTo>
                  <a:pt x="126" y="173"/>
                </a:moveTo>
                <a:cubicBezTo>
                  <a:pt x="127" y="173"/>
                  <a:pt x="128" y="174"/>
                  <a:pt x="128" y="175"/>
                </a:cubicBezTo>
                <a:cubicBezTo>
                  <a:pt x="128" y="176"/>
                  <a:pt x="128" y="177"/>
                  <a:pt x="128" y="178"/>
                </a:cubicBezTo>
                <a:cubicBezTo>
                  <a:pt x="128" y="179"/>
                  <a:pt x="119" y="195"/>
                  <a:pt x="101" y="203"/>
                </a:cubicBezTo>
                <a:cubicBezTo>
                  <a:pt x="100" y="203"/>
                  <a:pt x="100" y="203"/>
                  <a:pt x="99" y="203"/>
                </a:cubicBezTo>
                <a:cubicBezTo>
                  <a:pt x="98" y="203"/>
                  <a:pt x="96" y="202"/>
                  <a:pt x="95" y="201"/>
                </a:cubicBezTo>
                <a:cubicBezTo>
                  <a:pt x="95" y="199"/>
                  <a:pt x="95" y="197"/>
                  <a:pt x="98" y="196"/>
                </a:cubicBezTo>
                <a:cubicBezTo>
                  <a:pt x="108" y="191"/>
                  <a:pt x="115" y="184"/>
                  <a:pt x="118" y="179"/>
                </a:cubicBezTo>
                <a:cubicBezTo>
                  <a:pt x="120" y="176"/>
                  <a:pt x="121" y="175"/>
                  <a:pt x="121" y="175"/>
                </a:cubicBezTo>
                <a:cubicBezTo>
                  <a:pt x="122" y="173"/>
                  <a:pt x="124" y="172"/>
                  <a:pt x="126" y="173"/>
                </a:cubicBezTo>
                <a:close/>
                <a:moveTo>
                  <a:pt x="111" y="161"/>
                </a:moveTo>
                <a:cubicBezTo>
                  <a:pt x="34" y="161"/>
                  <a:pt x="34" y="161"/>
                  <a:pt x="34" y="161"/>
                </a:cubicBezTo>
                <a:cubicBezTo>
                  <a:pt x="72" y="51"/>
                  <a:pt x="72" y="51"/>
                  <a:pt x="72" y="51"/>
                </a:cubicBezTo>
                <a:lnTo>
                  <a:pt x="111" y="16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10"/>
          <p:cNvSpPr>
            <a:spLocks noChangeAspect="1" noEditPoints="1"/>
          </p:cNvSpPr>
          <p:nvPr/>
        </p:nvSpPr>
        <p:spPr bwMode="auto">
          <a:xfrm>
            <a:off x="720530" y="5472392"/>
            <a:ext cx="640755" cy="580903"/>
          </a:xfrm>
          <a:custGeom>
            <a:avLst/>
            <a:gdLst/>
            <a:ahLst/>
            <a:cxnLst>
              <a:cxn ang="0">
                <a:pos x="405" y="390"/>
              </a:cxn>
              <a:cxn ang="0">
                <a:pos x="216" y="412"/>
              </a:cxn>
              <a:cxn ang="0">
                <a:pos x="217" y="417"/>
              </a:cxn>
              <a:cxn ang="0">
                <a:pos x="405" y="395"/>
              </a:cxn>
              <a:cxn ang="0">
                <a:pos x="405" y="390"/>
              </a:cxn>
              <a:cxn ang="0">
                <a:pos x="415" y="88"/>
              </a:cxn>
              <a:cxn ang="0">
                <a:pos x="411" y="132"/>
              </a:cxn>
              <a:cxn ang="0">
                <a:pos x="431" y="132"/>
              </a:cxn>
              <a:cxn ang="0">
                <a:pos x="425" y="87"/>
              </a:cxn>
              <a:cxn ang="0">
                <a:pos x="421" y="76"/>
              </a:cxn>
              <a:cxn ang="0">
                <a:pos x="421" y="60"/>
              </a:cxn>
              <a:cxn ang="0">
                <a:pos x="462" y="51"/>
              </a:cxn>
              <a:cxn ang="0">
                <a:pos x="231" y="0"/>
              </a:cxn>
              <a:cxn ang="0">
                <a:pos x="0" y="51"/>
              </a:cxn>
              <a:cxn ang="0">
                <a:pos x="231" y="101"/>
              </a:cxn>
              <a:cxn ang="0">
                <a:pos x="418" y="61"/>
              </a:cxn>
              <a:cxn ang="0">
                <a:pos x="418" y="76"/>
              </a:cxn>
              <a:cxn ang="0">
                <a:pos x="415" y="88"/>
              </a:cxn>
              <a:cxn ang="0">
                <a:pos x="133" y="133"/>
              </a:cxn>
              <a:cxn ang="0">
                <a:pos x="332" y="130"/>
              </a:cxn>
              <a:cxn ang="0">
                <a:pos x="328" y="88"/>
              </a:cxn>
              <a:cxn ang="0">
                <a:pos x="232" y="109"/>
              </a:cxn>
              <a:cxn ang="0">
                <a:pos x="133" y="87"/>
              </a:cxn>
              <a:cxn ang="0">
                <a:pos x="133" y="133"/>
              </a:cxn>
              <a:cxn ang="0">
                <a:pos x="221" y="254"/>
              </a:cxn>
              <a:cxn ang="0">
                <a:pos x="223" y="183"/>
              </a:cxn>
              <a:cxn ang="0">
                <a:pos x="54" y="132"/>
              </a:cxn>
              <a:cxn ang="0">
                <a:pos x="47" y="202"/>
              </a:cxn>
              <a:cxn ang="0">
                <a:pos x="221" y="254"/>
              </a:cxn>
              <a:cxn ang="0">
                <a:pos x="223" y="176"/>
              </a:cxn>
              <a:cxn ang="0">
                <a:pos x="62" y="128"/>
              </a:cxn>
              <a:cxn ang="0">
                <a:pos x="117" y="123"/>
              </a:cxn>
              <a:cxn ang="0">
                <a:pos x="346" y="133"/>
              </a:cxn>
              <a:cxn ang="0">
                <a:pos x="405" y="148"/>
              </a:cxn>
              <a:cxn ang="0">
                <a:pos x="405" y="157"/>
              </a:cxn>
              <a:cxn ang="0">
                <a:pos x="223" y="176"/>
              </a:cxn>
              <a:cxn ang="0">
                <a:pos x="405" y="229"/>
              </a:cxn>
              <a:cxn ang="0">
                <a:pos x="225" y="251"/>
              </a:cxn>
              <a:cxn ang="0">
                <a:pos x="226" y="256"/>
              </a:cxn>
              <a:cxn ang="0">
                <a:pos x="405" y="234"/>
              </a:cxn>
              <a:cxn ang="0">
                <a:pos x="405" y="229"/>
              </a:cxn>
              <a:cxn ang="0">
                <a:pos x="213" y="336"/>
              </a:cxn>
              <a:cxn ang="0">
                <a:pos x="218" y="263"/>
              </a:cxn>
              <a:cxn ang="0">
                <a:pos x="47" y="213"/>
              </a:cxn>
              <a:cxn ang="0">
                <a:pos x="43" y="285"/>
              </a:cxn>
              <a:cxn ang="0">
                <a:pos x="213" y="336"/>
              </a:cxn>
              <a:cxn ang="0">
                <a:pos x="405" y="309"/>
              </a:cxn>
              <a:cxn ang="0">
                <a:pos x="217" y="332"/>
              </a:cxn>
              <a:cxn ang="0">
                <a:pos x="218" y="337"/>
              </a:cxn>
              <a:cxn ang="0">
                <a:pos x="405" y="314"/>
              </a:cxn>
              <a:cxn ang="0">
                <a:pos x="405" y="309"/>
              </a:cxn>
              <a:cxn ang="0">
                <a:pos x="212" y="419"/>
              </a:cxn>
              <a:cxn ang="0">
                <a:pos x="210" y="346"/>
              </a:cxn>
              <a:cxn ang="0">
                <a:pos x="43" y="296"/>
              </a:cxn>
              <a:cxn ang="0">
                <a:pos x="43" y="368"/>
              </a:cxn>
              <a:cxn ang="0">
                <a:pos x="212" y="419"/>
              </a:cxn>
            </a:cxnLst>
            <a:rect l="0" t="0" r="r" b="b"/>
            <a:pathLst>
              <a:path w="462" h="419">
                <a:moveTo>
                  <a:pt x="405" y="390"/>
                </a:moveTo>
                <a:cubicBezTo>
                  <a:pt x="216" y="412"/>
                  <a:pt x="216" y="412"/>
                  <a:pt x="216" y="412"/>
                </a:cubicBezTo>
                <a:cubicBezTo>
                  <a:pt x="217" y="417"/>
                  <a:pt x="217" y="417"/>
                  <a:pt x="217" y="417"/>
                </a:cubicBezTo>
                <a:cubicBezTo>
                  <a:pt x="405" y="395"/>
                  <a:pt x="405" y="395"/>
                  <a:pt x="405" y="395"/>
                </a:cubicBezTo>
                <a:cubicBezTo>
                  <a:pt x="405" y="390"/>
                  <a:pt x="405" y="390"/>
                  <a:pt x="405" y="390"/>
                </a:cubicBezTo>
                <a:close/>
                <a:moveTo>
                  <a:pt x="415" y="88"/>
                </a:moveTo>
                <a:cubicBezTo>
                  <a:pt x="412" y="95"/>
                  <a:pt x="409" y="118"/>
                  <a:pt x="411" y="132"/>
                </a:cubicBezTo>
                <a:cubicBezTo>
                  <a:pt x="413" y="151"/>
                  <a:pt x="429" y="152"/>
                  <a:pt x="431" y="132"/>
                </a:cubicBezTo>
                <a:cubicBezTo>
                  <a:pt x="432" y="118"/>
                  <a:pt x="428" y="98"/>
                  <a:pt x="425" y="87"/>
                </a:cubicBezTo>
                <a:cubicBezTo>
                  <a:pt x="434" y="80"/>
                  <a:pt x="428" y="76"/>
                  <a:pt x="421" y="76"/>
                </a:cubicBezTo>
                <a:cubicBezTo>
                  <a:pt x="421" y="60"/>
                  <a:pt x="421" y="60"/>
                  <a:pt x="421" y="60"/>
                </a:cubicBezTo>
                <a:cubicBezTo>
                  <a:pt x="462" y="51"/>
                  <a:pt x="462" y="51"/>
                  <a:pt x="462" y="51"/>
                </a:cubicBezTo>
                <a:cubicBezTo>
                  <a:pt x="231" y="0"/>
                  <a:pt x="231" y="0"/>
                  <a:pt x="231" y="0"/>
                </a:cubicBezTo>
                <a:cubicBezTo>
                  <a:pt x="0" y="51"/>
                  <a:pt x="0" y="51"/>
                  <a:pt x="0" y="51"/>
                </a:cubicBezTo>
                <a:cubicBezTo>
                  <a:pt x="231" y="101"/>
                  <a:pt x="231" y="101"/>
                  <a:pt x="231" y="101"/>
                </a:cubicBezTo>
                <a:cubicBezTo>
                  <a:pt x="418" y="61"/>
                  <a:pt x="418" y="61"/>
                  <a:pt x="418" y="61"/>
                </a:cubicBezTo>
                <a:cubicBezTo>
                  <a:pt x="418" y="76"/>
                  <a:pt x="418" y="76"/>
                  <a:pt x="418" y="76"/>
                </a:cubicBezTo>
                <a:cubicBezTo>
                  <a:pt x="412" y="77"/>
                  <a:pt x="406" y="81"/>
                  <a:pt x="415" y="88"/>
                </a:cubicBezTo>
                <a:close/>
                <a:moveTo>
                  <a:pt x="133" y="133"/>
                </a:moveTo>
                <a:cubicBezTo>
                  <a:pt x="180" y="164"/>
                  <a:pt x="295" y="166"/>
                  <a:pt x="332" y="130"/>
                </a:cubicBezTo>
                <a:cubicBezTo>
                  <a:pt x="339" y="124"/>
                  <a:pt x="331" y="100"/>
                  <a:pt x="328" y="88"/>
                </a:cubicBezTo>
                <a:cubicBezTo>
                  <a:pt x="232" y="109"/>
                  <a:pt x="232" y="109"/>
                  <a:pt x="232" y="109"/>
                </a:cubicBezTo>
                <a:cubicBezTo>
                  <a:pt x="133" y="87"/>
                  <a:pt x="133" y="87"/>
                  <a:pt x="133" y="87"/>
                </a:cubicBezTo>
                <a:cubicBezTo>
                  <a:pt x="131" y="101"/>
                  <a:pt x="122" y="121"/>
                  <a:pt x="133" y="133"/>
                </a:cubicBezTo>
                <a:close/>
                <a:moveTo>
                  <a:pt x="221" y="254"/>
                </a:moveTo>
                <a:cubicBezTo>
                  <a:pt x="211" y="238"/>
                  <a:pt x="213" y="195"/>
                  <a:pt x="223" y="183"/>
                </a:cubicBezTo>
                <a:cubicBezTo>
                  <a:pt x="54" y="132"/>
                  <a:pt x="54" y="132"/>
                  <a:pt x="54" y="132"/>
                </a:cubicBezTo>
                <a:cubicBezTo>
                  <a:pt x="43" y="140"/>
                  <a:pt x="40" y="188"/>
                  <a:pt x="47" y="202"/>
                </a:cubicBezTo>
                <a:cubicBezTo>
                  <a:pt x="221" y="254"/>
                  <a:pt x="221" y="254"/>
                  <a:pt x="221" y="254"/>
                </a:cubicBezTo>
                <a:close/>
                <a:moveTo>
                  <a:pt x="223" y="176"/>
                </a:moveTo>
                <a:cubicBezTo>
                  <a:pt x="62" y="128"/>
                  <a:pt x="62" y="128"/>
                  <a:pt x="62" y="128"/>
                </a:cubicBezTo>
                <a:cubicBezTo>
                  <a:pt x="117" y="123"/>
                  <a:pt x="117" y="123"/>
                  <a:pt x="117" y="123"/>
                </a:cubicBezTo>
                <a:cubicBezTo>
                  <a:pt x="129" y="172"/>
                  <a:pt x="307" y="183"/>
                  <a:pt x="346" y="133"/>
                </a:cubicBezTo>
                <a:cubicBezTo>
                  <a:pt x="405" y="148"/>
                  <a:pt x="405" y="148"/>
                  <a:pt x="405" y="148"/>
                </a:cubicBezTo>
                <a:cubicBezTo>
                  <a:pt x="405" y="157"/>
                  <a:pt x="405" y="157"/>
                  <a:pt x="405" y="157"/>
                </a:cubicBezTo>
                <a:cubicBezTo>
                  <a:pt x="223" y="176"/>
                  <a:pt x="223" y="176"/>
                  <a:pt x="223" y="176"/>
                </a:cubicBezTo>
                <a:close/>
                <a:moveTo>
                  <a:pt x="405" y="229"/>
                </a:moveTo>
                <a:cubicBezTo>
                  <a:pt x="225" y="251"/>
                  <a:pt x="225" y="251"/>
                  <a:pt x="225" y="251"/>
                </a:cubicBezTo>
                <a:cubicBezTo>
                  <a:pt x="226" y="256"/>
                  <a:pt x="226" y="256"/>
                  <a:pt x="226" y="256"/>
                </a:cubicBezTo>
                <a:cubicBezTo>
                  <a:pt x="405" y="234"/>
                  <a:pt x="405" y="234"/>
                  <a:pt x="405" y="234"/>
                </a:cubicBezTo>
                <a:cubicBezTo>
                  <a:pt x="405" y="229"/>
                  <a:pt x="405" y="229"/>
                  <a:pt x="405" y="229"/>
                </a:cubicBezTo>
                <a:close/>
                <a:moveTo>
                  <a:pt x="213" y="336"/>
                </a:moveTo>
                <a:cubicBezTo>
                  <a:pt x="203" y="319"/>
                  <a:pt x="208" y="279"/>
                  <a:pt x="218" y="263"/>
                </a:cubicBezTo>
                <a:cubicBezTo>
                  <a:pt x="47" y="213"/>
                  <a:pt x="47" y="213"/>
                  <a:pt x="47" y="213"/>
                </a:cubicBezTo>
                <a:cubicBezTo>
                  <a:pt x="38" y="219"/>
                  <a:pt x="34" y="274"/>
                  <a:pt x="43" y="285"/>
                </a:cubicBezTo>
                <a:cubicBezTo>
                  <a:pt x="213" y="336"/>
                  <a:pt x="213" y="336"/>
                  <a:pt x="213" y="336"/>
                </a:cubicBezTo>
                <a:close/>
                <a:moveTo>
                  <a:pt x="405" y="309"/>
                </a:moveTo>
                <a:cubicBezTo>
                  <a:pt x="217" y="332"/>
                  <a:pt x="217" y="332"/>
                  <a:pt x="217" y="332"/>
                </a:cubicBezTo>
                <a:cubicBezTo>
                  <a:pt x="218" y="337"/>
                  <a:pt x="218" y="337"/>
                  <a:pt x="218" y="337"/>
                </a:cubicBezTo>
                <a:cubicBezTo>
                  <a:pt x="405" y="314"/>
                  <a:pt x="405" y="314"/>
                  <a:pt x="405" y="314"/>
                </a:cubicBezTo>
                <a:cubicBezTo>
                  <a:pt x="405" y="309"/>
                  <a:pt x="405" y="309"/>
                  <a:pt x="405" y="309"/>
                </a:cubicBezTo>
                <a:close/>
                <a:moveTo>
                  <a:pt x="212" y="419"/>
                </a:moveTo>
                <a:cubicBezTo>
                  <a:pt x="200" y="406"/>
                  <a:pt x="200" y="363"/>
                  <a:pt x="210" y="346"/>
                </a:cubicBezTo>
                <a:cubicBezTo>
                  <a:pt x="43" y="296"/>
                  <a:pt x="43" y="296"/>
                  <a:pt x="43" y="296"/>
                </a:cubicBezTo>
                <a:cubicBezTo>
                  <a:pt x="33" y="305"/>
                  <a:pt x="33" y="357"/>
                  <a:pt x="43" y="368"/>
                </a:cubicBezTo>
                <a:cubicBezTo>
                  <a:pt x="212" y="419"/>
                  <a:pt x="212" y="419"/>
                  <a:pt x="212" y="419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2" name="Group 11"/>
          <p:cNvGrpSpPr>
            <a:grpSpLocks noChangeAspect="1"/>
          </p:cNvGrpSpPr>
          <p:nvPr/>
        </p:nvGrpSpPr>
        <p:grpSpPr>
          <a:xfrm>
            <a:off x="801499" y="2625964"/>
            <a:ext cx="454096" cy="691336"/>
            <a:chOff x="-2666462" y="2610301"/>
            <a:chExt cx="792368" cy="1438773"/>
          </a:xfrm>
          <a:solidFill>
            <a:schemeClr val="accent4">
              <a:lumMod val="75000"/>
            </a:schemeClr>
          </a:solidFill>
        </p:grpSpPr>
        <p:sp>
          <p:nvSpPr>
            <p:cNvPr id="13" name="Freeform 147"/>
            <p:cNvSpPr>
              <a:spLocks/>
            </p:cNvSpPr>
            <p:nvPr/>
          </p:nvSpPr>
          <p:spPr bwMode="auto">
            <a:xfrm>
              <a:off x="-2518660" y="2666723"/>
              <a:ext cx="292539" cy="292539"/>
            </a:xfrm>
            <a:custGeom>
              <a:avLst/>
              <a:gdLst/>
              <a:ahLst/>
              <a:cxnLst>
                <a:cxn ang="0">
                  <a:pos x="16" y="73"/>
                </a:cxn>
                <a:cxn ang="0">
                  <a:pos x="73" y="186"/>
                </a:cxn>
                <a:cxn ang="0">
                  <a:pos x="187" y="130"/>
                </a:cxn>
                <a:cxn ang="0">
                  <a:pos x="130" y="16"/>
                </a:cxn>
                <a:cxn ang="0">
                  <a:pos x="16" y="73"/>
                </a:cxn>
              </a:cxnLst>
              <a:rect l="0" t="0" r="r" b="b"/>
              <a:pathLst>
                <a:path w="202" h="202">
                  <a:moveTo>
                    <a:pt x="16" y="73"/>
                  </a:moveTo>
                  <a:cubicBezTo>
                    <a:pt x="0" y="120"/>
                    <a:pt x="26" y="171"/>
                    <a:pt x="73" y="186"/>
                  </a:cubicBezTo>
                  <a:cubicBezTo>
                    <a:pt x="120" y="202"/>
                    <a:pt x="171" y="177"/>
                    <a:pt x="187" y="130"/>
                  </a:cubicBezTo>
                  <a:cubicBezTo>
                    <a:pt x="202" y="83"/>
                    <a:pt x="177" y="32"/>
                    <a:pt x="130" y="16"/>
                  </a:cubicBezTo>
                  <a:cubicBezTo>
                    <a:pt x="83" y="0"/>
                    <a:pt x="32" y="25"/>
                    <a:pt x="16" y="7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48"/>
            <p:cNvSpPr>
              <a:spLocks/>
            </p:cNvSpPr>
            <p:nvPr/>
          </p:nvSpPr>
          <p:spPr bwMode="auto">
            <a:xfrm>
              <a:off x="-2666462" y="3004032"/>
              <a:ext cx="239182" cy="415809"/>
            </a:xfrm>
            <a:custGeom>
              <a:avLst/>
              <a:gdLst/>
              <a:ahLst/>
              <a:cxnLst>
                <a:cxn ang="0">
                  <a:pos x="58" y="273"/>
                </a:cxn>
                <a:cxn ang="0">
                  <a:pos x="85" y="287"/>
                </a:cxn>
                <a:cxn ang="0">
                  <a:pos x="102" y="282"/>
                </a:cxn>
                <a:cxn ang="0">
                  <a:pos x="111" y="237"/>
                </a:cxn>
                <a:cxn ang="0">
                  <a:pos x="110" y="235"/>
                </a:cxn>
                <a:cxn ang="0">
                  <a:pos x="64" y="121"/>
                </a:cxn>
                <a:cxn ang="0">
                  <a:pos x="73" y="91"/>
                </a:cxn>
                <a:cxn ang="0">
                  <a:pos x="110" y="68"/>
                </a:cxn>
                <a:cxn ang="0">
                  <a:pos x="128" y="65"/>
                </a:cxn>
                <a:cxn ang="0">
                  <a:pos x="133" y="64"/>
                </a:cxn>
                <a:cxn ang="0">
                  <a:pos x="134" y="64"/>
                </a:cxn>
                <a:cxn ang="0">
                  <a:pos x="154" y="56"/>
                </a:cxn>
                <a:cxn ang="0">
                  <a:pos x="165" y="31"/>
                </a:cxn>
                <a:cxn ang="0">
                  <a:pos x="138" y="0"/>
                </a:cxn>
                <a:cxn ang="0">
                  <a:pos x="132" y="0"/>
                </a:cxn>
                <a:cxn ang="0">
                  <a:pos x="69" y="15"/>
                </a:cxn>
                <a:cxn ang="0">
                  <a:pos x="62" y="19"/>
                </a:cxn>
                <a:cxn ang="0">
                  <a:pos x="23" y="52"/>
                </a:cxn>
                <a:cxn ang="0">
                  <a:pos x="0" y="121"/>
                </a:cxn>
                <a:cxn ang="0">
                  <a:pos x="16" y="193"/>
                </a:cxn>
                <a:cxn ang="0">
                  <a:pos x="58" y="272"/>
                </a:cxn>
                <a:cxn ang="0">
                  <a:pos x="58" y="273"/>
                </a:cxn>
              </a:cxnLst>
              <a:rect l="0" t="0" r="r" b="b"/>
              <a:pathLst>
                <a:path w="165" h="287">
                  <a:moveTo>
                    <a:pt x="58" y="273"/>
                  </a:moveTo>
                  <a:cubicBezTo>
                    <a:pt x="65" y="282"/>
                    <a:pt x="74" y="287"/>
                    <a:pt x="85" y="287"/>
                  </a:cubicBezTo>
                  <a:cubicBezTo>
                    <a:pt x="91" y="287"/>
                    <a:pt x="97" y="285"/>
                    <a:pt x="102" y="282"/>
                  </a:cubicBezTo>
                  <a:cubicBezTo>
                    <a:pt x="117" y="272"/>
                    <a:pt x="121" y="252"/>
                    <a:pt x="111" y="237"/>
                  </a:cubicBezTo>
                  <a:cubicBezTo>
                    <a:pt x="111" y="237"/>
                    <a:pt x="110" y="236"/>
                    <a:pt x="110" y="235"/>
                  </a:cubicBezTo>
                  <a:cubicBezTo>
                    <a:pt x="75" y="181"/>
                    <a:pt x="64" y="143"/>
                    <a:pt x="64" y="121"/>
                  </a:cubicBezTo>
                  <a:cubicBezTo>
                    <a:pt x="64" y="106"/>
                    <a:pt x="68" y="98"/>
                    <a:pt x="73" y="91"/>
                  </a:cubicBezTo>
                  <a:cubicBezTo>
                    <a:pt x="81" y="80"/>
                    <a:pt x="96" y="72"/>
                    <a:pt x="110" y="68"/>
                  </a:cubicBezTo>
                  <a:cubicBezTo>
                    <a:pt x="117" y="66"/>
                    <a:pt x="123" y="65"/>
                    <a:pt x="128" y="65"/>
                  </a:cubicBezTo>
                  <a:cubicBezTo>
                    <a:pt x="130" y="64"/>
                    <a:pt x="132" y="64"/>
                    <a:pt x="133" y="64"/>
                  </a:cubicBezTo>
                  <a:cubicBezTo>
                    <a:pt x="134" y="64"/>
                    <a:pt x="134" y="64"/>
                    <a:pt x="134" y="64"/>
                  </a:cubicBezTo>
                  <a:cubicBezTo>
                    <a:pt x="142" y="64"/>
                    <a:pt x="149" y="61"/>
                    <a:pt x="154" y="56"/>
                  </a:cubicBezTo>
                  <a:cubicBezTo>
                    <a:pt x="161" y="50"/>
                    <a:pt x="165" y="41"/>
                    <a:pt x="165" y="31"/>
                  </a:cubicBezTo>
                  <a:cubicBezTo>
                    <a:pt x="164" y="15"/>
                    <a:pt x="153" y="3"/>
                    <a:pt x="138" y="0"/>
                  </a:cubicBezTo>
                  <a:cubicBezTo>
                    <a:pt x="136" y="0"/>
                    <a:pt x="134" y="0"/>
                    <a:pt x="132" y="0"/>
                  </a:cubicBezTo>
                  <a:cubicBezTo>
                    <a:pt x="130" y="0"/>
                    <a:pt x="101" y="1"/>
                    <a:pt x="69" y="15"/>
                  </a:cubicBezTo>
                  <a:cubicBezTo>
                    <a:pt x="67" y="17"/>
                    <a:pt x="64" y="18"/>
                    <a:pt x="62" y="19"/>
                  </a:cubicBezTo>
                  <a:cubicBezTo>
                    <a:pt x="48" y="26"/>
                    <a:pt x="34" y="37"/>
                    <a:pt x="23" y="52"/>
                  </a:cubicBezTo>
                  <a:cubicBezTo>
                    <a:pt x="9" y="69"/>
                    <a:pt x="0" y="94"/>
                    <a:pt x="0" y="121"/>
                  </a:cubicBezTo>
                  <a:cubicBezTo>
                    <a:pt x="0" y="143"/>
                    <a:pt x="5" y="167"/>
                    <a:pt x="16" y="193"/>
                  </a:cubicBezTo>
                  <a:cubicBezTo>
                    <a:pt x="25" y="217"/>
                    <a:pt x="39" y="243"/>
                    <a:pt x="58" y="272"/>
                  </a:cubicBezTo>
                  <a:cubicBezTo>
                    <a:pt x="58" y="273"/>
                    <a:pt x="58" y="273"/>
                    <a:pt x="58" y="27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49"/>
            <p:cNvSpPr>
              <a:spLocks noEditPoints="1"/>
            </p:cNvSpPr>
            <p:nvPr/>
          </p:nvSpPr>
          <p:spPr bwMode="auto">
            <a:xfrm>
              <a:off x="-2644997" y="2610301"/>
              <a:ext cx="770903" cy="1438773"/>
            </a:xfrm>
            <a:custGeom>
              <a:avLst/>
              <a:gdLst/>
              <a:ahLst/>
              <a:cxnLst>
                <a:cxn ang="0">
                  <a:pos x="340" y="447"/>
                </a:cxn>
                <a:cxn ang="0">
                  <a:pos x="298" y="926"/>
                </a:cxn>
                <a:cxn ang="0">
                  <a:pos x="330" y="965"/>
                </a:cxn>
                <a:cxn ang="0">
                  <a:pos x="380" y="965"/>
                </a:cxn>
                <a:cxn ang="0">
                  <a:pos x="477" y="927"/>
                </a:cxn>
                <a:cxn ang="0">
                  <a:pos x="503" y="989"/>
                </a:cxn>
                <a:cxn ang="0">
                  <a:pos x="419" y="889"/>
                </a:cxn>
                <a:cxn ang="0">
                  <a:pos x="485" y="389"/>
                </a:cxn>
                <a:cxn ang="0">
                  <a:pos x="485" y="305"/>
                </a:cxn>
                <a:cxn ang="0">
                  <a:pos x="500" y="138"/>
                </a:cxn>
                <a:cxn ang="0">
                  <a:pos x="532" y="65"/>
                </a:cxn>
                <a:cxn ang="0">
                  <a:pos x="491" y="97"/>
                </a:cxn>
                <a:cxn ang="0">
                  <a:pos x="419" y="99"/>
                </a:cxn>
                <a:cxn ang="0">
                  <a:pos x="350" y="99"/>
                </a:cxn>
                <a:cxn ang="0">
                  <a:pos x="318" y="99"/>
                </a:cxn>
                <a:cxn ang="0">
                  <a:pos x="314" y="122"/>
                </a:cxn>
                <a:cxn ang="0">
                  <a:pos x="310" y="298"/>
                </a:cxn>
                <a:cxn ang="0">
                  <a:pos x="321" y="321"/>
                </a:cxn>
                <a:cxn ang="0">
                  <a:pos x="186" y="276"/>
                </a:cxn>
                <a:cxn ang="0">
                  <a:pos x="153" y="239"/>
                </a:cxn>
                <a:cxn ang="0">
                  <a:pos x="117" y="264"/>
                </a:cxn>
                <a:cxn ang="0">
                  <a:pos x="120" y="344"/>
                </a:cxn>
                <a:cxn ang="0">
                  <a:pos x="119" y="344"/>
                </a:cxn>
                <a:cxn ang="0">
                  <a:pos x="103" y="505"/>
                </a:cxn>
                <a:cxn ang="0">
                  <a:pos x="36" y="549"/>
                </a:cxn>
                <a:cxn ang="0">
                  <a:pos x="18" y="927"/>
                </a:cxn>
                <a:cxn ang="0">
                  <a:pos x="156" y="699"/>
                </a:cxn>
                <a:cxn ang="0">
                  <a:pos x="350" y="447"/>
                </a:cxn>
                <a:cxn ang="0">
                  <a:pos x="360" y="478"/>
                </a:cxn>
                <a:cxn ang="0">
                  <a:pos x="444" y="282"/>
                </a:cxn>
                <a:cxn ang="0">
                  <a:pos x="462" y="225"/>
                </a:cxn>
                <a:cxn ang="0">
                  <a:pos x="472" y="242"/>
                </a:cxn>
                <a:cxn ang="0">
                  <a:pos x="472" y="271"/>
                </a:cxn>
                <a:cxn ang="0">
                  <a:pos x="480" y="255"/>
                </a:cxn>
                <a:cxn ang="0">
                  <a:pos x="480" y="225"/>
                </a:cxn>
                <a:cxn ang="0">
                  <a:pos x="508" y="207"/>
                </a:cxn>
                <a:cxn ang="0">
                  <a:pos x="484" y="122"/>
                </a:cxn>
                <a:cxn ang="0">
                  <a:pos x="476" y="96"/>
                </a:cxn>
                <a:cxn ang="0">
                  <a:pos x="456" y="111"/>
                </a:cxn>
                <a:cxn ang="0">
                  <a:pos x="436" y="282"/>
                </a:cxn>
                <a:cxn ang="0">
                  <a:pos x="455" y="313"/>
                </a:cxn>
                <a:cxn ang="0">
                  <a:pos x="422" y="506"/>
                </a:cxn>
                <a:cxn ang="0">
                  <a:pos x="419" y="111"/>
                </a:cxn>
                <a:cxn ang="0">
                  <a:pos x="337" y="99"/>
                </a:cxn>
                <a:cxn ang="0">
                  <a:pos x="341" y="111"/>
                </a:cxn>
                <a:cxn ang="0">
                  <a:pos x="326" y="122"/>
                </a:cxn>
                <a:cxn ang="0">
                  <a:pos x="330" y="220"/>
                </a:cxn>
                <a:cxn ang="0">
                  <a:pos x="320" y="237"/>
                </a:cxn>
                <a:cxn ang="0">
                  <a:pos x="320" y="259"/>
                </a:cxn>
                <a:cxn ang="0">
                  <a:pos x="348" y="259"/>
                </a:cxn>
                <a:cxn ang="0">
                  <a:pos x="348" y="237"/>
                </a:cxn>
                <a:cxn ang="0">
                  <a:pos x="338" y="220"/>
                </a:cxn>
                <a:cxn ang="0">
                  <a:pos x="310" y="290"/>
                </a:cxn>
                <a:cxn ang="0">
                  <a:pos x="343" y="305"/>
                </a:cxn>
                <a:cxn ang="0">
                  <a:pos x="358" y="138"/>
                </a:cxn>
                <a:cxn ang="0">
                  <a:pos x="391" y="111"/>
                </a:cxn>
                <a:cxn ang="0">
                  <a:pos x="172" y="372"/>
                </a:cxn>
                <a:cxn ang="0">
                  <a:pos x="141" y="524"/>
                </a:cxn>
              </a:cxnLst>
              <a:rect l="0" t="0" r="r" b="b"/>
              <a:pathLst>
                <a:path w="532" h="993">
                  <a:moveTo>
                    <a:pt x="152" y="558"/>
                  </a:moveTo>
                  <a:cubicBezTo>
                    <a:pt x="175" y="589"/>
                    <a:pt x="207" y="601"/>
                    <a:pt x="255" y="601"/>
                  </a:cubicBezTo>
                  <a:cubicBezTo>
                    <a:pt x="255" y="601"/>
                    <a:pt x="255" y="601"/>
                    <a:pt x="256" y="601"/>
                  </a:cubicBezTo>
                  <a:cubicBezTo>
                    <a:pt x="293" y="601"/>
                    <a:pt x="315" y="570"/>
                    <a:pt x="327" y="531"/>
                  </a:cubicBezTo>
                  <a:cubicBezTo>
                    <a:pt x="334" y="505"/>
                    <a:pt x="339" y="476"/>
                    <a:pt x="340" y="447"/>
                  </a:cubicBezTo>
                  <a:cubicBezTo>
                    <a:pt x="341" y="447"/>
                    <a:pt x="341" y="447"/>
                    <a:pt x="342" y="447"/>
                  </a:cubicBezTo>
                  <a:cubicBezTo>
                    <a:pt x="342" y="456"/>
                    <a:pt x="345" y="470"/>
                    <a:pt x="353" y="482"/>
                  </a:cubicBezTo>
                  <a:cubicBezTo>
                    <a:pt x="361" y="493"/>
                    <a:pt x="373" y="504"/>
                    <a:pt x="391" y="509"/>
                  </a:cubicBezTo>
                  <a:cubicBezTo>
                    <a:pt x="391" y="889"/>
                    <a:pt x="391" y="889"/>
                    <a:pt x="391" y="889"/>
                  </a:cubicBezTo>
                  <a:cubicBezTo>
                    <a:pt x="320" y="893"/>
                    <a:pt x="299" y="923"/>
                    <a:pt x="298" y="926"/>
                  </a:cubicBezTo>
                  <a:cubicBezTo>
                    <a:pt x="296" y="929"/>
                    <a:pt x="296" y="929"/>
                    <a:pt x="296" y="929"/>
                  </a:cubicBezTo>
                  <a:cubicBezTo>
                    <a:pt x="296" y="944"/>
                    <a:pt x="296" y="944"/>
                    <a:pt x="296" y="944"/>
                  </a:cubicBezTo>
                  <a:cubicBezTo>
                    <a:pt x="288" y="948"/>
                    <a:pt x="283" y="956"/>
                    <a:pt x="283" y="965"/>
                  </a:cubicBezTo>
                  <a:cubicBezTo>
                    <a:pt x="283" y="978"/>
                    <a:pt x="293" y="989"/>
                    <a:pt x="307" y="989"/>
                  </a:cubicBezTo>
                  <a:cubicBezTo>
                    <a:pt x="320" y="989"/>
                    <a:pt x="330" y="978"/>
                    <a:pt x="330" y="965"/>
                  </a:cubicBezTo>
                  <a:cubicBezTo>
                    <a:pt x="330" y="957"/>
                    <a:pt x="326" y="950"/>
                    <a:pt x="320" y="946"/>
                  </a:cubicBezTo>
                  <a:cubicBezTo>
                    <a:pt x="320" y="936"/>
                    <a:pt x="320" y="936"/>
                    <a:pt x="320" y="936"/>
                  </a:cubicBezTo>
                  <a:cubicBezTo>
                    <a:pt x="325" y="931"/>
                    <a:pt x="343" y="916"/>
                    <a:pt x="391" y="914"/>
                  </a:cubicBezTo>
                  <a:cubicBezTo>
                    <a:pt x="391" y="945"/>
                    <a:pt x="391" y="945"/>
                    <a:pt x="391" y="945"/>
                  </a:cubicBezTo>
                  <a:cubicBezTo>
                    <a:pt x="384" y="950"/>
                    <a:pt x="380" y="957"/>
                    <a:pt x="380" y="965"/>
                  </a:cubicBezTo>
                  <a:cubicBezTo>
                    <a:pt x="380" y="978"/>
                    <a:pt x="390" y="989"/>
                    <a:pt x="403" y="989"/>
                  </a:cubicBezTo>
                  <a:cubicBezTo>
                    <a:pt x="417" y="989"/>
                    <a:pt x="427" y="978"/>
                    <a:pt x="427" y="965"/>
                  </a:cubicBezTo>
                  <a:cubicBezTo>
                    <a:pt x="427" y="958"/>
                    <a:pt x="424" y="951"/>
                    <a:pt x="419" y="947"/>
                  </a:cubicBezTo>
                  <a:cubicBezTo>
                    <a:pt x="419" y="914"/>
                    <a:pt x="419" y="914"/>
                    <a:pt x="419" y="914"/>
                  </a:cubicBezTo>
                  <a:cubicBezTo>
                    <a:pt x="448" y="915"/>
                    <a:pt x="467" y="921"/>
                    <a:pt x="477" y="927"/>
                  </a:cubicBezTo>
                  <a:cubicBezTo>
                    <a:pt x="484" y="931"/>
                    <a:pt x="487" y="934"/>
                    <a:pt x="489" y="936"/>
                  </a:cubicBezTo>
                  <a:cubicBezTo>
                    <a:pt x="490" y="936"/>
                    <a:pt x="490" y="936"/>
                    <a:pt x="490" y="936"/>
                  </a:cubicBezTo>
                  <a:cubicBezTo>
                    <a:pt x="490" y="945"/>
                    <a:pt x="490" y="945"/>
                    <a:pt x="490" y="945"/>
                  </a:cubicBezTo>
                  <a:cubicBezTo>
                    <a:pt x="483" y="950"/>
                    <a:pt x="479" y="957"/>
                    <a:pt x="479" y="965"/>
                  </a:cubicBezTo>
                  <a:cubicBezTo>
                    <a:pt x="479" y="978"/>
                    <a:pt x="490" y="989"/>
                    <a:pt x="503" y="989"/>
                  </a:cubicBezTo>
                  <a:cubicBezTo>
                    <a:pt x="516" y="989"/>
                    <a:pt x="526" y="978"/>
                    <a:pt x="526" y="965"/>
                  </a:cubicBezTo>
                  <a:cubicBezTo>
                    <a:pt x="526" y="956"/>
                    <a:pt x="521" y="948"/>
                    <a:pt x="514" y="944"/>
                  </a:cubicBezTo>
                  <a:cubicBezTo>
                    <a:pt x="514" y="929"/>
                    <a:pt x="514" y="929"/>
                    <a:pt x="514" y="929"/>
                  </a:cubicBezTo>
                  <a:cubicBezTo>
                    <a:pt x="512" y="926"/>
                    <a:pt x="512" y="926"/>
                    <a:pt x="512" y="926"/>
                  </a:cubicBezTo>
                  <a:cubicBezTo>
                    <a:pt x="511" y="923"/>
                    <a:pt x="489" y="893"/>
                    <a:pt x="419" y="889"/>
                  </a:cubicBezTo>
                  <a:cubicBezTo>
                    <a:pt x="419" y="513"/>
                    <a:pt x="419" y="513"/>
                    <a:pt x="419" y="513"/>
                  </a:cubicBezTo>
                  <a:cubicBezTo>
                    <a:pt x="420" y="514"/>
                    <a:pt x="421" y="514"/>
                    <a:pt x="422" y="514"/>
                  </a:cubicBezTo>
                  <a:cubicBezTo>
                    <a:pt x="422" y="514"/>
                    <a:pt x="422" y="514"/>
                    <a:pt x="422" y="514"/>
                  </a:cubicBezTo>
                  <a:cubicBezTo>
                    <a:pt x="449" y="514"/>
                    <a:pt x="465" y="495"/>
                    <a:pt x="474" y="471"/>
                  </a:cubicBezTo>
                  <a:cubicBezTo>
                    <a:pt x="483" y="447"/>
                    <a:pt x="485" y="417"/>
                    <a:pt x="485" y="389"/>
                  </a:cubicBezTo>
                  <a:cubicBezTo>
                    <a:pt x="485" y="360"/>
                    <a:pt x="482" y="334"/>
                    <a:pt x="481" y="321"/>
                  </a:cubicBezTo>
                  <a:cubicBezTo>
                    <a:pt x="488" y="321"/>
                    <a:pt x="488" y="321"/>
                    <a:pt x="488" y="321"/>
                  </a:cubicBezTo>
                  <a:cubicBezTo>
                    <a:pt x="493" y="321"/>
                    <a:pt x="497" y="318"/>
                    <a:pt x="497" y="313"/>
                  </a:cubicBezTo>
                  <a:cubicBezTo>
                    <a:pt x="497" y="308"/>
                    <a:pt x="493" y="305"/>
                    <a:pt x="488" y="305"/>
                  </a:cubicBezTo>
                  <a:cubicBezTo>
                    <a:pt x="485" y="305"/>
                    <a:pt x="485" y="305"/>
                    <a:pt x="485" y="305"/>
                  </a:cubicBezTo>
                  <a:cubicBezTo>
                    <a:pt x="485" y="298"/>
                    <a:pt x="485" y="298"/>
                    <a:pt x="485" y="298"/>
                  </a:cubicBezTo>
                  <a:cubicBezTo>
                    <a:pt x="500" y="298"/>
                    <a:pt x="500" y="298"/>
                    <a:pt x="500" y="298"/>
                  </a:cubicBezTo>
                  <a:cubicBezTo>
                    <a:pt x="508" y="298"/>
                    <a:pt x="516" y="291"/>
                    <a:pt x="516" y="282"/>
                  </a:cubicBezTo>
                  <a:cubicBezTo>
                    <a:pt x="516" y="154"/>
                    <a:pt x="516" y="154"/>
                    <a:pt x="516" y="154"/>
                  </a:cubicBezTo>
                  <a:cubicBezTo>
                    <a:pt x="516" y="145"/>
                    <a:pt x="508" y="138"/>
                    <a:pt x="500" y="138"/>
                  </a:cubicBezTo>
                  <a:cubicBezTo>
                    <a:pt x="494" y="138"/>
                    <a:pt x="494" y="138"/>
                    <a:pt x="494" y="138"/>
                  </a:cubicBezTo>
                  <a:cubicBezTo>
                    <a:pt x="495" y="133"/>
                    <a:pt x="496" y="128"/>
                    <a:pt x="496" y="122"/>
                  </a:cubicBezTo>
                  <a:cubicBezTo>
                    <a:pt x="496" y="122"/>
                    <a:pt x="496" y="122"/>
                    <a:pt x="496" y="122"/>
                  </a:cubicBezTo>
                  <a:cubicBezTo>
                    <a:pt x="496" y="118"/>
                    <a:pt x="495" y="114"/>
                    <a:pt x="495" y="110"/>
                  </a:cubicBezTo>
                  <a:cubicBezTo>
                    <a:pt x="516" y="106"/>
                    <a:pt x="532" y="88"/>
                    <a:pt x="532" y="65"/>
                  </a:cubicBezTo>
                  <a:cubicBezTo>
                    <a:pt x="532" y="62"/>
                    <a:pt x="529" y="59"/>
                    <a:pt x="526" y="59"/>
                  </a:cubicBezTo>
                  <a:cubicBezTo>
                    <a:pt x="523" y="59"/>
                    <a:pt x="520" y="62"/>
                    <a:pt x="520" y="65"/>
                  </a:cubicBezTo>
                  <a:cubicBezTo>
                    <a:pt x="520" y="65"/>
                    <a:pt x="520" y="65"/>
                    <a:pt x="520" y="65"/>
                  </a:cubicBezTo>
                  <a:cubicBezTo>
                    <a:pt x="520" y="82"/>
                    <a:pt x="508" y="96"/>
                    <a:pt x="492" y="99"/>
                  </a:cubicBezTo>
                  <a:cubicBezTo>
                    <a:pt x="491" y="98"/>
                    <a:pt x="491" y="98"/>
                    <a:pt x="491" y="97"/>
                  </a:cubicBezTo>
                  <a:cubicBezTo>
                    <a:pt x="490" y="94"/>
                    <a:pt x="488" y="91"/>
                    <a:pt x="485" y="88"/>
                  </a:cubicBezTo>
                  <a:cubicBezTo>
                    <a:pt x="483" y="86"/>
                    <a:pt x="479" y="84"/>
                    <a:pt x="476" y="84"/>
                  </a:cubicBezTo>
                  <a:cubicBezTo>
                    <a:pt x="472" y="84"/>
                    <a:pt x="468" y="86"/>
                    <a:pt x="466" y="88"/>
                  </a:cubicBezTo>
                  <a:cubicBezTo>
                    <a:pt x="463" y="91"/>
                    <a:pt x="461" y="95"/>
                    <a:pt x="459" y="99"/>
                  </a:cubicBezTo>
                  <a:cubicBezTo>
                    <a:pt x="419" y="99"/>
                    <a:pt x="419" y="99"/>
                    <a:pt x="419" y="99"/>
                  </a:cubicBezTo>
                  <a:cubicBezTo>
                    <a:pt x="419" y="14"/>
                    <a:pt x="419" y="14"/>
                    <a:pt x="419" y="14"/>
                  </a:cubicBezTo>
                  <a:cubicBezTo>
                    <a:pt x="419" y="6"/>
                    <a:pt x="412" y="0"/>
                    <a:pt x="405" y="0"/>
                  </a:cubicBezTo>
                  <a:cubicBezTo>
                    <a:pt x="397" y="0"/>
                    <a:pt x="391" y="6"/>
                    <a:pt x="391" y="14"/>
                  </a:cubicBezTo>
                  <a:cubicBezTo>
                    <a:pt x="391" y="99"/>
                    <a:pt x="391" y="99"/>
                    <a:pt x="391" y="99"/>
                  </a:cubicBezTo>
                  <a:cubicBezTo>
                    <a:pt x="350" y="99"/>
                    <a:pt x="350" y="99"/>
                    <a:pt x="350" y="99"/>
                  </a:cubicBezTo>
                  <a:cubicBezTo>
                    <a:pt x="350" y="99"/>
                    <a:pt x="349" y="98"/>
                    <a:pt x="349" y="97"/>
                  </a:cubicBezTo>
                  <a:cubicBezTo>
                    <a:pt x="348" y="94"/>
                    <a:pt x="346" y="91"/>
                    <a:pt x="343" y="88"/>
                  </a:cubicBezTo>
                  <a:cubicBezTo>
                    <a:pt x="341" y="86"/>
                    <a:pt x="337" y="84"/>
                    <a:pt x="334" y="84"/>
                  </a:cubicBezTo>
                  <a:cubicBezTo>
                    <a:pt x="330" y="84"/>
                    <a:pt x="326" y="86"/>
                    <a:pt x="324" y="88"/>
                  </a:cubicBezTo>
                  <a:cubicBezTo>
                    <a:pt x="321" y="91"/>
                    <a:pt x="319" y="95"/>
                    <a:pt x="318" y="99"/>
                  </a:cubicBezTo>
                  <a:cubicBezTo>
                    <a:pt x="301" y="96"/>
                    <a:pt x="289" y="82"/>
                    <a:pt x="289" y="65"/>
                  </a:cubicBezTo>
                  <a:cubicBezTo>
                    <a:pt x="289" y="62"/>
                    <a:pt x="287" y="59"/>
                    <a:pt x="283" y="59"/>
                  </a:cubicBezTo>
                  <a:cubicBezTo>
                    <a:pt x="280" y="59"/>
                    <a:pt x="277" y="62"/>
                    <a:pt x="277" y="65"/>
                  </a:cubicBezTo>
                  <a:cubicBezTo>
                    <a:pt x="277" y="88"/>
                    <a:pt x="293" y="106"/>
                    <a:pt x="315" y="110"/>
                  </a:cubicBezTo>
                  <a:cubicBezTo>
                    <a:pt x="314" y="114"/>
                    <a:pt x="314" y="118"/>
                    <a:pt x="314" y="122"/>
                  </a:cubicBezTo>
                  <a:cubicBezTo>
                    <a:pt x="314" y="128"/>
                    <a:pt x="314" y="133"/>
                    <a:pt x="315" y="138"/>
                  </a:cubicBezTo>
                  <a:cubicBezTo>
                    <a:pt x="310" y="138"/>
                    <a:pt x="310" y="138"/>
                    <a:pt x="310" y="138"/>
                  </a:cubicBezTo>
                  <a:cubicBezTo>
                    <a:pt x="301" y="138"/>
                    <a:pt x="294" y="145"/>
                    <a:pt x="294" y="154"/>
                  </a:cubicBezTo>
                  <a:cubicBezTo>
                    <a:pt x="294" y="282"/>
                    <a:pt x="294" y="282"/>
                    <a:pt x="294" y="282"/>
                  </a:cubicBezTo>
                  <a:cubicBezTo>
                    <a:pt x="294" y="291"/>
                    <a:pt x="301" y="298"/>
                    <a:pt x="310" y="298"/>
                  </a:cubicBezTo>
                  <a:cubicBezTo>
                    <a:pt x="324" y="298"/>
                    <a:pt x="324" y="298"/>
                    <a:pt x="324" y="298"/>
                  </a:cubicBezTo>
                  <a:cubicBezTo>
                    <a:pt x="324" y="305"/>
                    <a:pt x="324" y="305"/>
                    <a:pt x="324" y="305"/>
                  </a:cubicBezTo>
                  <a:cubicBezTo>
                    <a:pt x="321" y="305"/>
                    <a:pt x="321" y="305"/>
                    <a:pt x="321" y="305"/>
                  </a:cubicBezTo>
                  <a:cubicBezTo>
                    <a:pt x="316" y="305"/>
                    <a:pt x="313" y="308"/>
                    <a:pt x="313" y="313"/>
                  </a:cubicBezTo>
                  <a:cubicBezTo>
                    <a:pt x="313" y="318"/>
                    <a:pt x="316" y="321"/>
                    <a:pt x="321" y="321"/>
                  </a:cubicBezTo>
                  <a:cubicBezTo>
                    <a:pt x="330" y="321"/>
                    <a:pt x="330" y="321"/>
                    <a:pt x="330" y="321"/>
                  </a:cubicBezTo>
                  <a:cubicBezTo>
                    <a:pt x="331" y="332"/>
                    <a:pt x="333" y="355"/>
                    <a:pt x="334" y="382"/>
                  </a:cubicBezTo>
                  <a:cubicBezTo>
                    <a:pt x="275" y="376"/>
                    <a:pt x="240" y="351"/>
                    <a:pt x="217" y="327"/>
                  </a:cubicBezTo>
                  <a:cubicBezTo>
                    <a:pt x="205" y="313"/>
                    <a:pt x="196" y="299"/>
                    <a:pt x="191" y="288"/>
                  </a:cubicBezTo>
                  <a:cubicBezTo>
                    <a:pt x="188" y="283"/>
                    <a:pt x="187" y="279"/>
                    <a:pt x="186" y="276"/>
                  </a:cubicBezTo>
                  <a:cubicBezTo>
                    <a:pt x="185" y="275"/>
                    <a:pt x="185" y="274"/>
                    <a:pt x="184" y="273"/>
                  </a:cubicBezTo>
                  <a:cubicBezTo>
                    <a:pt x="184" y="273"/>
                    <a:pt x="184" y="273"/>
                    <a:pt x="184" y="273"/>
                  </a:cubicBezTo>
                  <a:cubicBezTo>
                    <a:pt x="184" y="273"/>
                    <a:pt x="184" y="273"/>
                    <a:pt x="184" y="273"/>
                  </a:cubicBezTo>
                  <a:cubicBezTo>
                    <a:pt x="183" y="269"/>
                    <a:pt x="182" y="266"/>
                    <a:pt x="180" y="264"/>
                  </a:cubicBezTo>
                  <a:cubicBezTo>
                    <a:pt x="174" y="252"/>
                    <a:pt x="165" y="243"/>
                    <a:pt x="153" y="239"/>
                  </a:cubicBezTo>
                  <a:cubicBezTo>
                    <a:pt x="124" y="229"/>
                    <a:pt x="82" y="238"/>
                    <a:pt x="54" y="279"/>
                  </a:cubicBezTo>
                  <a:cubicBezTo>
                    <a:pt x="73" y="271"/>
                    <a:pt x="95" y="265"/>
                    <a:pt x="115" y="264"/>
                  </a:cubicBezTo>
                  <a:cubicBezTo>
                    <a:pt x="116" y="264"/>
                    <a:pt x="116" y="264"/>
                    <a:pt x="116" y="264"/>
                  </a:cubicBezTo>
                  <a:cubicBezTo>
                    <a:pt x="116" y="264"/>
                    <a:pt x="116" y="264"/>
                    <a:pt x="116" y="264"/>
                  </a:cubicBezTo>
                  <a:cubicBezTo>
                    <a:pt x="117" y="264"/>
                    <a:pt x="117" y="264"/>
                    <a:pt x="117" y="264"/>
                  </a:cubicBezTo>
                  <a:cubicBezTo>
                    <a:pt x="117" y="264"/>
                    <a:pt x="118" y="264"/>
                    <a:pt x="118" y="264"/>
                  </a:cubicBezTo>
                  <a:cubicBezTo>
                    <a:pt x="121" y="264"/>
                    <a:pt x="124" y="264"/>
                    <a:pt x="127" y="265"/>
                  </a:cubicBezTo>
                  <a:cubicBezTo>
                    <a:pt x="144" y="269"/>
                    <a:pt x="157" y="284"/>
                    <a:pt x="158" y="303"/>
                  </a:cubicBezTo>
                  <a:cubicBezTo>
                    <a:pt x="158" y="315"/>
                    <a:pt x="153" y="327"/>
                    <a:pt x="143" y="335"/>
                  </a:cubicBezTo>
                  <a:cubicBezTo>
                    <a:pt x="137" y="340"/>
                    <a:pt x="129" y="344"/>
                    <a:pt x="120" y="344"/>
                  </a:cubicBezTo>
                  <a:cubicBezTo>
                    <a:pt x="120" y="344"/>
                    <a:pt x="120" y="344"/>
                    <a:pt x="120" y="344"/>
                  </a:cubicBezTo>
                  <a:cubicBezTo>
                    <a:pt x="119" y="344"/>
                    <a:pt x="119" y="344"/>
                    <a:pt x="119" y="344"/>
                  </a:cubicBezTo>
                  <a:cubicBezTo>
                    <a:pt x="120" y="344"/>
                    <a:pt x="120" y="344"/>
                    <a:pt x="120" y="344"/>
                  </a:cubicBezTo>
                  <a:cubicBezTo>
                    <a:pt x="119" y="344"/>
                    <a:pt x="119" y="344"/>
                    <a:pt x="119" y="344"/>
                  </a:cubicBezTo>
                  <a:cubicBezTo>
                    <a:pt x="119" y="344"/>
                    <a:pt x="119" y="344"/>
                    <a:pt x="119" y="344"/>
                  </a:cubicBezTo>
                  <a:cubicBezTo>
                    <a:pt x="118" y="344"/>
                    <a:pt x="116" y="344"/>
                    <a:pt x="114" y="345"/>
                  </a:cubicBezTo>
                  <a:cubicBezTo>
                    <a:pt x="110" y="345"/>
                    <a:pt x="104" y="346"/>
                    <a:pt x="97" y="348"/>
                  </a:cubicBezTo>
                  <a:cubicBezTo>
                    <a:pt x="83" y="352"/>
                    <a:pt x="71" y="359"/>
                    <a:pt x="65" y="367"/>
                  </a:cubicBezTo>
                  <a:cubicBezTo>
                    <a:pt x="60" y="373"/>
                    <a:pt x="57" y="380"/>
                    <a:pt x="57" y="393"/>
                  </a:cubicBezTo>
                  <a:cubicBezTo>
                    <a:pt x="57" y="409"/>
                    <a:pt x="63" y="444"/>
                    <a:pt x="103" y="505"/>
                  </a:cubicBezTo>
                  <a:cubicBezTo>
                    <a:pt x="104" y="506"/>
                    <a:pt x="105" y="507"/>
                    <a:pt x="105" y="509"/>
                  </a:cubicBezTo>
                  <a:cubicBezTo>
                    <a:pt x="114" y="527"/>
                    <a:pt x="109" y="549"/>
                    <a:pt x="91" y="560"/>
                  </a:cubicBezTo>
                  <a:cubicBezTo>
                    <a:pt x="85" y="565"/>
                    <a:pt x="77" y="567"/>
                    <a:pt x="70" y="567"/>
                  </a:cubicBezTo>
                  <a:cubicBezTo>
                    <a:pt x="59" y="567"/>
                    <a:pt x="49" y="563"/>
                    <a:pt x="42" y="556"/>
                  </a:cubicBezTo>
                  <a:cubicBezTo>
                    <a:pt x="40" y="554"/>
                    <a:pt x="38" y="551"/>
                    <a:pt x="36" y="549"/>
                  </a:cubicBezTo>
                  <a:cubicBezTo>
                    <a:pt x="21" y="526"/>
                    <a:pt x="9" y="504"/>
                    <a:pt x="0" y="484"/>
                  </a:cubicBezTo>
                  <a:cubicBezTo>
                    <a:pt x="0" y="495"/>
                    <a:pt x="0" y="505"/>
                    <a:pt x="0" y="517"/>
                  </a:cubicBezTo>
                  <a:cubicBezTo>
                    <a:pt x="4" y="559"/>
                    <a:pt x="24" y="579"/>
                    <a:pt x="47" y="588"/>
                  </a:cubicBezTo>
                  <a:cubicBezTo>
                    <a:pt x="51" y="610"/>
                    <a:pt x="56" y="649"/>
                    <a:pt x="56" y="699"/>
                  </a:cubicBezTo>
                  <a:cubicBezTo>
                    <a:pt x="56" y="763"/>
                    <a:pt x="48" y="843"/>
                    <a:pt x="18" y="927"/>
                  </a:cubicBezTo>
                  <a:cubicBezTo>
                    <a:pt x="9" y="953"/>
                    <a:pt x="23" y="981"/>
                    <a:pt x="49" y="990"/>
                  </a:cubicBezTo>
                  <a:cubicBezTo>
                    <a:pt x="55" y="992"/>
                    <a:pt x="60" y="993"/>
                    <a:pt x="66" y="993"/>
                  </a:cubicBezTo>
                  <a:cubicBezTo>
                    <a:pt x="86" y="993"/>
                    <a:pt x="106" y="980"/>
                    <a:pt x="113" y="960"/>
                  </a:cubicBezTo>
                  <a:cubicBezTo>
                    <a:pt x="113" y="960"/>
                    <a:pt x="113" y="960"/>
                    <a:pt x="113" y="960"/>
                  </a:cubicBezTo>
                  <a:cubicBezTo>
                    <a:pt x="147" y="863"/>
                    <a:pt x="156" y="771"/>
                    <a:pt x="156" y="699"/>
                  </a:cubicBezTo>
                  <a:cubicBezTo>
                    <a:pt x="156" y="618"/>
                    <a:pt x="144" y="561"/>
                    <a:pt x="141" y="548"/>
                  </a:cubicBezTo>
                  <a:cubicBezTo>
                    <a:pt x="141" y="546"/>
                    <a:pt x="141" y="544"/>
                    <a:pt x="141" y="542"/>
                  </a:cubicBezTo>
                  <a:cubicBezTo>
                    <a:pt x="145" y="547"/>
                    <a:pt x="148" y="553"/>
                    <a:pt x="152" y="558"/>
                  </a:cubicBezTo>
                  <a:close/>
                  <a:moveTo>
                    <a:pt x="360" y="478"/>
                  </a:moveTo>
                  <a:cubicBezTo>
                    <a:pt x="353" y="467"/>
                    <a:pt x="351" y="455"/>
                    <a:pt x="350" y="447"/>
                  </a:cubicBezTo>
                  <a:cubicBezTo>
                    <a:pt x="352" y="447"/>
                    <a:pt x="355" y="447"/>
                    <a:pt x="358" y="447"/>
                  </a:cubicBezTo>
                  <a:cubicBezTo>
                    <a:pt x="358" y="447"/>
                    <a:pt x="358" y="447"/>
                    <a:pt x="359" y="447"/>
                  </a:cubicBezTo>
                  <a:cubicBezTo>
                    <a:pt x="369" y="447"/>
                    <a:pt x="380" y="447"/>
                    <a:pt x="391" y="446"/>
                  </a:cubicBezTo>
                  <a:cubicBezTo>
                    <a:pt x="391" y="501"/>
                    <a:pt x="391" y="501"/>
                    <a:pt x="391" y="501"/>
                  </a:cubicBezTo>
                  <a:cubicBezTo>
                    <a:pt x="376" y="496"/>
                    <a:pt x="366" y="487"/>
                    <a:pt x="360" y="478"/>
                  </a:cubicBezTo>
                  <a:close/>
                  <a:moveTo>
                    <a:pt x="508" y="207"/>
                  </a:moveTo>
                  <a:cubicBezTo>
                    <a:pt x="508" y="282"/>
                    <a:pt x="508" y="282"/>
                    <a:pt x="508" y="282"/>
                  </a:cubicBezTo>
                  <a:cubicBezTo>
                    <a:pt x="508" y="286"/>
                    <a:pt x="504" y="290"/>
                    <a:pt x="500" y="290"/>
                  </a:cubicBezTo>
                  <a:cubicBezTo>
                    <a:pt x="452" y="290"/>
                    <a:pt x="452" y="290"/>
                    <a:pt x="452" y="290"/>
                  </a:cubicBezTo>
                  <a:cubicBezTo>
                    <a:pt x="447" y="290"/>
                    <a:pt x="444" y="286"/>
                    <a:pt x="444" y="282"/>
                  </a:cubicBezTo>
                  <a:cubicBezTo>
                    <a:pt x="444" y="207"/>
                    <a:pt x="444" y="207"/>
                    <a:pt x="444" y="207"/>
                  </a:cubicBezTo>
                  <a:cubicBezTo>
                    <a:pt x="444" y="207"/>
                    <a:pt x="450" y="210"/>
                    <a:pt x="472" y="211"/>
                  </a:cubicBezTo>
                  <a:cubicBezTo>
                    <a:pt x="472" y="220"/>
                    <a:pt x="472" y="220"/>
                    <a:pt x="472" y="220"/>
                  </a:cubicBezTo>
                  <a:cubicBezTo>
                    <a:pt x="462" y="220"/>
                    <a:pt x="462" y="220"/>
                    <a:pt x="462" y="220"/>
                  </a:cubicBezTo>
                  <a:cubicBezTo>
                    <a:pt x="462" y="225"/>
                    <a:pt x="462" y="225"/>
                    <a:pt x="462" y="225"/>
                  </a:cubicBezTo>
                  <a:cubicBezTo>
                    <a:pt x="472" y="225"/>
                    <a:pt x="472" y="225"/>
                    <a:pt x="472" y="225"/>
                  </a:cubicBezTo>
                  <a:cubicBezTo>
                    <a:pt x="472" y="237"/>
                    <a:pt x="472" y="237"/>
                    <a:pt x="472" y="237"/>
                  </a:cubicBezTo>
                  <a:cubicBezTo>
                    <a:pt x="462" y="237"/>
                    <a:pt x="462" y="237"/>
                    <a:pt x="462" y="237"/>
                  </a:cubicBezTo>
                  <a:cubicBezTo>
                    <a:pt x="462" y="242"/>
                    <a:pt x="462" y="242"/>
                    <a:pt x="462" y="242"/>
                  </a:cubicBezTo>
                  <a:cubicBezTo>
                    <a:pt x="472" y="242"/>
                    <a:pt x="472" y="242"/>
                    <a:pt x="472" y="242"/>
                  </a:cubicBezTo>
                  <a:cubicBezTo>
                    <a:pt x="472" y="255"/>
                    <a:pt x="472" y="255"/>
                    <a:pt x="472" y="255"/>
                  </a:cubicBezTo>
                  <a:cubicBezTo>
                    <a:pt x="462" y="255"/>
                    <a:pt x="462" y="255"/>
                    <a:pt x="462" y="255"/>
                  </a:cubicBezTo>
                  <a:cubicBezTo>
                    <a:pt x="462" y="259"/>
                    <a:pt x="462" y="259"/>
                    <a:pt x="462" y="259"/>
                  </a:cubicBezTo>
                  <a:cubicBezTo>
                    <a:pt x="472" y="259"/>
                    <a:pt x="472" y="259"/>
                    <a:pt x="472" y="259"/>
                  </a:cubicBezTo>
                  <a:cubicBezTo>
                    <a:pt x="472" y="271"/>
                    <a:pt x="472" y="271"/>
                    <a:pt x="472" y="271"/>
                  </a:cubicBezTo>
                  <a:cubicBezTo>
                    <a:pt x="480" y="271"/>
                    <a:pt x="480" y="271"/>
                    <a:pt x="480" y="271"/>
                  </a:cubicBezTo>
                  <a:cubicBezTo>
                    <a:pt x="480" y="259"/>
                    <a:pt x="480" y="259"/>
                    <a:pt x="480" y="259"/>
                  </a:cubicBezTo>
                  <a:cubicBezTo>
                    <a:pt x="490" y="259"/>
                    <a:pt x="490" y="259"/>
                    <a:pt x="490" y="259"/>
                  </a:cubicBezTo>
                  <a:cubicBezTo>
                    <a:pt x="490" y="255"/>
                    <a:pt x="490" y="255"/>
                    <a:pt x="490" y="255"/>
                  </a:cubicBezTo>
                  <a:cubicBezTo>
                    <a:pt x="480" y="255"/>
                    <a:pt x="480" y="255"/>
                    <a:pt x="480" y="255"/>
                  </a:cubicBezTo>
                  <a:cubicBezTo>
                    <a:pt x="480" y="242"/>
                    <a:pt x="480" y="242"/>
                    <a:pt x="480" y="242"/>
                  </a:cubicBezTo>
                  <a:cubicBezTo>
                    <a:pt x="490" y="242"/>
                    <a:pt x="490" y="242"/>
                    <a:pt x="490" y="242"/>
                  </a:cubicBezTo>
                  <a:cubicBezTo>
                    <a:pt x="490" y="237"/>
                    <a:pt x="490" y="237"/>
                    <a:pt x="490" y="237"/>
                  </a:cubicBezTo>
                  <a:cubicBezTo>
                    <a:pt x="480" y="237"/>
                    <a:pt x="480" y="237"/>
                    <a:pt x="480" y="237"/>
                  </a:cubicBezTo>
                  <a:cubicBezTo>
                    <a:pt x="480" y="225"/>
                    <a:pt x="480" y="225"/>
                    <a:pt x="480" y="225"/>
                  </a:cubicBezTo>
                  <a:cubicBezTo>
                    <a:pt x="490" y="225"/>
                    <a:pt x="490" y="225"/>
                    <a:pt x="490" y="225"/>
                  </a:cubicBezTo>
                  <a:cubicBezTo>
                    <a:pt x="490" y="220"/>
                    <a:pt x="490" y="220"/>
                    <a:pt x="490" y="220"/>
                  </a:cubicBezTo>
                  <a:cubicBezTo>
                    <a:pt x="480" y="220"/>
                    <a:pt x="480" y="220"/>
                    <a:pt x="480" y="220"/>
                  </a:cubicBezTo>
                  <a:cubicBezTo>
                    <a:pt x="480" y="211"/>
                    <a:pt x="480" y="211"/>
                    <a:pt x="480" y="211"/>
                  </a:cubicBezTo>
                  <a:cubicBezTo>
                    <a:pt x="502" y="210"/>
                    <a:pt x="508" y="207"/>
                    <a:pt x="508" y="207"/>
                  </a:cubicBezTo>
                  <a:close/>
                  <a:moveTo>
                    <a:pt x="470" y="138"/>
                  </a:moveTo>
                  <a:cubicBezTo>
                    <a:pt x="468" y="134"/>
                    <a:pt x="468" y="128"/>
                    <a:pt x="468" y="122"/>
                  </a:cubicBezTo>
                  <a:cubicBezTo>
                    <a:pt x="468" y="118"/>
                    <a:pt x="468" y="115"/>
                    <a:pt x="469" y="111"/>
                  </a:cubicBezTo>
                  <a:cubicBezTo>
                    <a:pt x="483" y="111"/>
                    <a:pt x="483" y="111"/>
                    <a:pt x="483" y="111"/>
                  </a:cubicBezTo>
                  <a:cubicBezTo>
                    <a:pt x="483" y="115"/>
                    <a:pt x="484" y="118"/>
                    <a:pt x="484" y="122"/>
                  </a:cubicBezTo>
                  <a:cubicBezTo>
                    <a:pt x="484" y="128"/>
                    <a:pt x="483" y="134"/>
                    <a:pt x="482" y="138"/>
                  </a:cubicBezTo>
                  <a:lnTo>
                    <a:pt x="470" y="138"/>
                  </a:lnTo>
                  <a:close/>
                  <a:moveTo>
                    <a:pt x="474" y="97"/>
                  </a:moveTo>
                  <a:cubicBezTo>
                    <a:pt x="475" y="96"/>
                    <a:pt x="476" y="96"/>
                    <a:pt x="476" y="96"/>
                  </a:cubicBezTo>
                  <a:cubicBezTo>
                    <a:pt x="476" y="96"/>
                    <a:pt x="476" y="96"/>
                    <a:pt x="476" y="96"/>
                  </a:cubicBezTo>
                  <a:cubicBezTo>
                    <a:pt x="476" y="96"/>
                    <a:pt x="476" y="96"/>
                    <a:pt x="477" y="97"/>
                  </a:cubicBezTo>
                  <a:cubicBezTo>
                    <a:pt x="477" y="97"/>
                    <a:pt x="478" y="98"/>
                    <a:pt x="479" y="99"/>
                  </a:cubicBezTo>
                  <a:cubicBezTo>
                    <a:pt x="473" y="99"/>
                    <a:pt x="473" y="99"/>
                    <a:pt x="473" y="99"/>
                  </a:cubicBezTo>
                  <a:cubicBezTo>
                    <a:pt x="473" y="98"/>
                    <a:pt x="474" y="97"/>
                    <a:pt x="474" y="97"/>
                  </a:cubicBezTo>
                  <a:close/>
                  <a:moveTo>
                    <a:pt x="456" y="111"/>
                  </a:moveTo>
                  <a:cubicBezTo>
                    <a:pt x="456" y="115"/>
                    <a:pt x="456" y="119"/>
                    <a:pt x="456" y="122"/>
                  </a:cubicBezTo>
                  <a:cubicBezTo>
                    <a:pt x="456" y="128"/>
                    <a:pt x="456" y="133"/>
                    <a:pt x="457" y="138"/>
                  </a:cubicBezTo>
                  <a:cubicBezTo>
                    <a:pt x="452" y="138"/>
                    <a:pt x="452" y="138"/>
                    <a:pt x="452" y="138"/>
                  </a:cubicBezTo>
                  <a:cubicBezTo>
                    <a:pt x="443" y="138"/>
                    <a:pt x="436" y="145"/>
                    <a:pt x="436" y="154"/>
                  </a:cubicBezTo>
                  <a:cubicBezTo>
                    <a:pt x="436" y="282"/>
                    <a:pt x="436" y="282"/>
                    <a:pt x="436" y="282"/>
                  </a:cubicBezTo>
                  <a:cubicBezTo>
                    <a:pt x="436" y="291"/>
                    <a:pt x="443" y="298"/>
                    <a:pt x="452" y="298"/>
                  </a:cubicBezTo>
                  <a:cubicBezTo>
                    <a:pt x="466" y="298"/>
                    <a:pt x="466" y="298"/>
                    <a:pt x="466" y="298"/>
                  </a:cubicBezTo>
                  <a:cubicBezTo>
                    <a:pt x="466" y="305"/>
                    <a:pt x="466" y="305"/>
                    <a:pt x="466" y="305"/>
                  </a:cubicBezTo>
                  <a:cubicBezTo>
                    <a:pt x="463" y="305"/>
                    <a:pt x="463" y="305"/>
                    <a:pt x="463" y="305"/>
                  </a:cubicBezTo>
                  <a:cubicBezTo>
                    <a:pt x="458" y="305"/>
                    <a:pt x="455" y="308"/>
                    <a:pt x="455" y="313"/>
                  </a:cubicBezTo>
                  <a:cubicBezTo>
                    <a:pt x="455" y="318"/>
                    <a:pt x="458" y="321"/>
                    <a:pt x="463" y="321"/>
                  </a:cubicBezTo>
                  <a:cubicBezTo>
                    <a:pt x="473" y="321"/>
                    <a:pt x="473" y="321"/>
                    <a:pt x="473" y="321"/>
                  </a:cubicBezTo>
                  <a:cubicBezTo>
                    <a:pt x="474" y="334"/>
                    <a:pt x="477" y="360"/>
                    <a:pt x="477" y="389"/>
                  </a:cubicBezTo>
                  <a:cubicBezTo>
                    <a:pt x="477" y="416"/>
                    <a:pt x="474" y="446"/>
                    <a:pt x="466" y="468"/>
                  </a:cubicBezTo>
                  <a:cubicBezTo>
                    <a:pt x="458" y="491"/>
                    <a:pt x="444" y="505"/>
                    <a:pt x="422" y="506"/>
                  </a:cubicBezTo>
                  <a:cubicBezTo>
                    <a:pt x="421" y="506"/>
                    <a:pt x="420" y="505"/>
                    <a:pt x="419" y="505"/>
                  </a:cubicBezTo>
                  <a:cubicBezTo>
                    <a:pt x="419" y="441"/>
                    <a:pt x="419" y="441"/>
                    <a:pt x="419" y="441"/>
                  </a:cubicBezTo>
                  <a:cubicBezTo>
                    <a:pt x="430" y="435"/>
                    <a:pt x="438" y="422"/>
                    <a:pt x="436" y="408"/>
                  </a:cubicBezTo>
                  <a:cubicBezTo>
                    <a:pt x="435" y="397"/>
                    <a:pt x="428" y="388"/>
                    <a:pt x="419" y="383"/>
                  </a:cubicBezTo>
                  <a:cubicBezTo>
                    <a:pt x="419" y="111"/>
                    <a:pt x="419" y="111"/>
                    <a:pt x="419" y="111"/>
                  </a:cubicBezTo>
                  <a:lnTo>
                    <a:pt x="456" y="111"/>
                  </a:lnTo>
                  <a:close/>
                  <a:moveTo>
                    <a:pt x="332" y="97"/>
                  </a:moveTo>
                  <a:cubicBezTo>
                    <a:pt x="333" y="96"/>
                    <a:pt x="334" y="96"/>
                    <a:pt x="334" y="96"/>
                  </a:cubicBezTo>
                  <a:cubicBezTo>
                    <a:pt x="334" y="96"/>
                    <a:pt x="334" y="96"/>
                    <a:pt x="335" y="97"/>
                  </a:cubicBezTo>
                  <a:cubicBezTo>
                    <a:pt x="335" y="97"/>
                    <a:pt x="336" y="98"/>
                    <a:pt x="337" y="99"/>
                  </a:cubicBezTo>
                  <a:cubicBezTo>
                    <a:pt x="331" y="99"/>
                    <a:pt x="331" y="99"/>
                    <a:pt x="331" y="99"/>
                  </a:cubicBezTo>
                  <a:cubicBezTo>
                    <a:pt x="331" y="98"/>
                    <a:pt x="332" y="97"/>
                    <a:pt x="332" y="97"/>
                  </a:cubicBezTo>
                  <a:close/>
                  <a:moveTo>
                    <a:pt x="326" y="122"/>
                  </a:moveTo>
                  <a:cubicBezTo>
                    <a:pt x="326" y="118"/>
                    <a:pt x="326" y="115"/>
                    <a:pt x="327" y="111"/>
                  </a:cubicBezTo>
                  <a:cubicBezTo>
                    <a:pt x="341" y="111"/>
                    <a:pt x="341" y="111"/>
                    <a:pt x="341" y="111"/>
                  </a:cubicBezTo>
                  <a:cubicBezTo>
                    <a:pt x="341" y="115"/>
                    <a:pt x="342" y="118"/>
                    <a:pt x="342" y="122"/>
                  </a:cubicBezTo>
                  <a:cubicBezTo>
                    <a:pt x="342" y="122"/>
                    <a:pt x="342" y="122"/>
                    <a:pt x="342" y="122"/>
                  </a:cubicBezTo>
                  <a:cubicBezTo>
                    <a:pt x="342" y="128"/>
                    <a:pt x="341" y="134"/>
                    <a:pt x="340" y="138"/>
                  </a:cubicBezTo>
                  <a:cubicBezTo>
                    <a:pt x="328" y="138"/>
                    <a:pt x="328" y="138"/>
                    <a:pt x="328" y="138"/>
                  </a:cubicBezTo>
                  <a:cubicBezTo>
                    <a:pt x="326" y="134"/>
                    <a:pt x="326" y="128"/>
                    <a:pt x="326" y="122"/>
                  </a:cubicBezTo>
                  <a:close/>
                  <a:moveTo>
                    <a:pt x="310" y="290"/>
                  </a:moveTo>
                  <a:cubicBezTo>
                    <a:pt x="305" y="290"/>
                    <a:pt x="302" y="286"/>
                    <a:pt x="302" y="282"/>
                  </a:cubicBezTo>
                  <a:cubicBezTo>
                    <a:pt x="302" y="207"/>
                    <a:pt x="302" y="207"/>
                    <a:pt x="302" y="207"/>
                  </a:cubicBezTo>
                  <a:cubicBezTo>
                    <a:pt x="302" y="207"/>
                    <a:pt x="308" y="210"/>
                    <a:pt x="330" y="211"/>
                  </a:cubicBezTo>
                  <a:cubicBezTo>
                    <a:pt x="330" y="220"/>
                    <a:pt x="330" y="220"/>
                    <a:pt x="330" y="220"/>
                  </a:cubicBezTo>
                  <a:cubicBezTo>
                    <a:pt x="320" y="220"/>
                    <a:pt x="320" y="220"/>
                    <a:pt x="320" y="220"/>
                  </a:cubicBezTo>
                  <a:cubicBezTo>
                    <a:pt x="320" y="225"/>
                    <a:pt x="320" y="225"/>
                    <a:pt x="320" y="225"/>
                  </a:cubicBezTo>
                  <a:cubicBezTo>
                    <a:pt x="330" y="225"/>
                    <a:pt x="330" y="225"/>
                    <a:pt x="330" y="225"/>
                  </a:cubicBezTo>
                  <a:cubicBezTo>
                    <a:pt x="330" y="237"/>
                    <a:pt x="330" y="237"/>
                    <a:pt x="330" y="237"/>
                  </a:cubicBezTo>
                  <a:cubicBezTo>
                    <a:pt x="320" y="237"/>
                    <a:pt x="320" y="237"/>
                    <a:pt x="320" y="237"/>
                  </a:cubicBezTo>
                  <a:cubicBezTo>
                    <a:pt x="320" y="242"/>
                    <a:pt x="320" y="242"/>
                    <a:pt x="320" y="242"/>
                  </a:cubicBezTo>
                  <a:cubicBezTo>
                    <a:pt x="330" y="242"/>
                    <a:pt x="330" y="242"/>
                    <a:pt x="330" y="242"/>
                  </a:cubicBezTo>
                  <a:cubicBezTo>
                    <a:pt x="330" y="255"/>
                    <a:pt x="330" y="255"/>
                    <a:pt x="330" y="255"/>
                  </a:cubicBezTo>
                  <a:cubicBezTo>
                    <a:pt x="320" y="255"/>
                    <a:pt x="320" y="255"/>
                    <a:pt x="320" y="255"/>
                  </a:cubicBezTo>
                  <a:cubicBezTo>
                    <a:pt x="320" y="259"/>
                    <a:pt x="320" y="259"/>
                    <a:pt x="320" y="259"/>
                  </a:cubicBezTo>
                  <a:cubicBezTo>
                    <a:pt x="330" y="259"/>
                    <a:pt x="330" y="259"/>
                    <a:pt x="330" y="259"/>
                  </a:cubicBezTo>
                  <a:cubicBezTo>
                    <a:pt x="330" y="271"/>
                    <a:pt x="330" y="271"/>
                    <a:pt x="330" y="271"/>
                  </a:cubicBezTo>
                  <a:cubicBezTo>
                    <a:pt x="338" y="271"/>
                    <a:pt x="338" y="271"/>
                    <a:pt x="338" y="271"/>
                  </a:cubicBezTo>
                  <a:cubicBezTo>
                    <a:pt x="338" y="259"/>
                    <a:pt x="338" y="259"/>
                    <a:pt x="338" y="259"/>
                  </a:cubicBezTo>
                  <a:cubicBezTo>
                    <a:pt x="348" y="259"/>
                    <a:pt x="348" y="259"/>
                    <a:pt x="348" y="259"/>
                  </a:cubicBezTo>
                  <a:cubicBezTo>
                    <a:pt x="348" y="255"/>
                    <a:pt x="348" y="255"/>
                    <a:pt x="348" y="255"/>
                  </a:cubicBezTo>
                  <a:cubicBezTo>
                    <a:pt x="338" y="255"/>
                    <a:pt x="338" y="255"/>
                    <a:pt x="338" y="255"/>
                  </a:cubicBezTo>
                  <a:cubicBezTo>
                    <a:pt x="338" y="242"/>
                    <a:pt x="338" y="242"/>
                    <a:pt x="338" y="242"/>
                  </a:cubicBezTo>
                  <a:cubicBezTo>
                    <a:pt x="348" y="242"/>
                    <a:pt x="348" y="242"/>
                    <a:pt x="348" y="242"/>
                  </a:cubicBezTo>
                  <a:cubicBezTo>
                    <a:pt x="348" y="237"/>
                    <a:pt x="348" y="237"/>
                    <a:pt x="348" y="237"/>
                  </a:cubicBezTo>
                  <a:cubicBezTo>
                    <a:pt x="338" y="237"/>
                    <a:pt x="338" y="237"/>
                    <a:pt x="338" y="237"/>
                  </a:cubicBezTo>
                  <a:cubicBezTo>
                    <a:pt x="338" y="225"/>
                    <a:pt x="338" y="225"/>
                    <a:pt x="338" y="225"/>
                  </a:cubicBezTo>
                  <a:cubicBezTo>
                    <a:pt x="348" y="225"/>
                    <a:pt x="348" y="225"/>
                    <a:pt x="348" y="225"/>
                  </a:cubicBezTo>
                  <a:cubicBezTo>
                    <a:pt x="348" y="220"/>
                    <a:pt x="348" y="220"/>
                    <a:pt x="348" y="220"/>
                  </a:cubicBezTo>
                  <a:cubicBezTo>
                    <a:pt x="338" y="220"/>
                    <a:pt x="338" y="220"/>
                    <a:pt x="338" y="220"/>
                  </a:cubicBezTo>
                  <a:cubicBezTo>
                    <a:pt x="338" y="211"/>
                    <a:pt x="338" y="211"/>
                    <a:pt x="338" y="211"/>
                  </a:cubicBezTo>
                  <a:cubicBezTo>
                    <a:pt x="360" y="210"/>
                    <a:pt x="366" y="207"/>
                    <a:pt x="366" y="207"/>
                  </a:cubicBezTo>
                  <a:cubicBezTo>
                    <a:pt x="366" y="282"/>
                    <a:pt x="366" y="282"/>
                    <a:pt x="366" y="282"/>
                  </a:cubicBezTo>
                  <a:cubicBezTo>
                    <a:pt x="366" y="286"/>
                    <a:pt x="362" y="290"/>
                    <a:pt x="358" y="290"/>
                  </a:cubicBezTo>
                  <a:lnTo>
                    <a:pt x="310" y="290"/>
                  </a:lnTo>
                  <a:close/>
                  <a:moveTo>
                    <a:pt x="338" y="321"/>
                  </a:moveTo>
                  <a:cubicBezTo>
                    <a:pt x="346" y="321"/>
                    <a:pt x="346" y="321"/>
                    <a:pt x="346" y="321"/>
                  </a:cubicBezTo>
                  <a:cubicBezTo>
                    <a:pt x="351" y="321"/>
                    <a:pt x="355" y="318"/>
                    <a:pt x="355" y="313"/>
                  </a:cubicBezTo>
                  <a:cubicBezTo>
                    <a:pt x="355" y="308"/>
                    <a:pt x="351" y="305"/>
                    <a:pt x="346" y="305"/>
                  </a:cubicBezTo>
                  <a:cubicBezTo>
                    <a:pt x="343" y="305"/>
                    <a:pt x="343" y="305"/>
                    <a:pt x="343" y="305"/>
                  </a:cubicBezTo>
                  <a:cubicBezTo>
                    <a:pt x="343" y="298"/>
                    <a:pt x="343" y="298"/>
                    <a:pt x="343" y="298"/>
                  </a:cubicBezTo>
                  <a:cubicBezTo>
                    <a:pt x="358" y="298"/>
                    <a:pt x="358" y="298"/>
                    <a:pt x="358" y="298"/>
                  </a:cubicBezTo>
                  <a:cubicBezTo>
                    <a:pt x="366" y="298"/>
                    <a:pt x="374" y="291"/>
                    <a:pt x="374" y="282"/>
                  </a:cubicBezTo>
                  <a:cubicBezTo>
                    <a:pt x="374" y="154"/>
                    <a:pt x="374" y="154"/>
                    <a:pt x="374" y="154"/>
                  </a:cubicBezTo>
                  <a:cubicBezTo>
                    <a:pt x="374" y="145"/>
                    <a:pt x="366" y="138"/>
                    <a:pt x="358" y="138"/>
                  </a:cubicBezTo>
                  <a:cubicBezTo>
                    <a:pt x="352" y="138"/>
                    <a:pt x="352" y="138"/>
                    <a:pt x="352" y="138"/>
                  </a:cubicBezTo>
                  <a:cubicBezTo>
                    <a:pt x="353" y="133"/>
                    <a:pt x="354" y="128"/>
                    <a:pt x="354" y="122"/>
                  </a:cubicBezTo>
                  <a:cubicBezTo>
                    <a:pt x="354" y="122"/>
                    <a:pt x="354" y="122"/>
                    <a:pt x="354" y="122"/>
                  </a:cubicBezTo>
                  <a:cubicBezTo>
                    <a:pt x="354" y="119"/>
                    <a:pt x="353" y="115"/>
                    <a:pt x="353" y="111"/>
                  </a:cubicBezTo>
                  <a:cubicBezTo>
                    <a:pt x="391" y="111"/>
                    <a:pt x="391" y="111"/>
                    <a:pt x="391" y="111"/>
                  </a:cubicBezTo>
                  <a:cubicBezTo>
                    <a:pt x="391" y="381"/>
                    <a:pt x="391" y="381"/>
                    <a:pt x="391" y="381"/>
                  </a:cubicBezTo>
                  <a:cubicBezTo>
                    <a:pt x="379" y="382"/>
                    <a:pt x="369" y="383"/>
                    <a:pt x="359" y="383"/>
                  </a:cubicBezTo>
                  <a:cubicBezTo>
                    <a:pt x="353" y="383"/>
                    <a:pt x="347" y="383"/>
                    <a:pt x="342" y="382"/>
                  </a:cubicBezTo>
                  <a:cubicBezTo>
                    <a:pt x="341" y="355"/>
                    <a:pt x="339" y="333"/>
                    <a:pt x="338" y="321"/>
                  </a:cubicBezTo>
                  <a:close/>
                  <a:moveTo>
                    <a:pt x="172" y="372"/>
                  </a:moveTo>
                  <a:cubicBezTo>
                    <a:pt x="203" y="406"/>
                    <a:pt x="256" y="440"/>
                    <a:pt x="332" y="446"/>
                  </a:cubicBezTo>
                  <a:cubicBezTo>
                    <a:pt x="331" y="475"/>
                    <a:pt x="327" y="504"/>
                    <a:pt x="319" y="529"/>
                  </a:cubicBezTo>
                  <a:cubicBezTo>
                    <a:pt x="307" y="567"/>
                    <a:pt x="288" y="593"/>
                    <a:pt x="256" y="593"/>
                  </a:cubicBezTo>
                  <a:cubicBezTo>
                    <a:pt x="208" y="593"/>
                    <a:pt x="180" y="582"/>
                    <a:pt x="158" y="553"/>
                  </a:cubicBezTo>
                  <a:cubicBezTo>
                    <a:pt x="152" y="545"/>
                    <a:pt x="147" y="535"/>
                    <a:pt x="141" y="524"/>
                  </a:cubicBezTo>
                  <a:cubicBezTo>
                    <a:pt x="143" y="472"/>
                    <a:pt x="158" y="418"/>
                    <a:pt x="172" y="37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460310" y="2718079"/>
            <a:ext cx="218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Patient, </a:t>
            </a:r>
            <a:r>
              <a:rPr lang="en-US" dirty="0" err="1" smtClean="0"/>
              <a:t>carers</a:t>
            </a:r>
            <a:r>
              <a:rPr lang="en-US" dirty="0" smtClean="0"/>
              <a:t> and their representatives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268066" y="2699465"/>
            <a:ext cx="49488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Guidance for treatment and support access to services , shared decision making with health care professional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460310" y="3881442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General public, citizens</a:t>
            </a:r>
            <a:endParaRPr lang="en-US" dirty="0"/>
          </a:p>
        </p:txBody>
      </p:sp>
      <p:sp>
        <p:nvSpPr>
          <p:cNvPr id="21" name="Freeform 117"/>
          <p:cNvSpPr>
            <a:spLocks noChangeAspect="1"/>
          </p:cNvSpPr>
          <p:nvPr/>
        </p:nvSpPr>
        <p:spPr bwMode="auto">
          <a:xfrm>
            <a:off x="743479" y="3849596"/>
            <a:ext cx="618143" cy="540000"/>
          </a:xfrm>
          <a:custGeom>
            <a:avLst/>
            <a:gdLst/>
            <a:ahLst/>
            <a:cxnLst>
              <a:cxn ang="0">
                <a:pos x="83" y="14"/>
              </a:cxn>
              <a:cxn ang="0">
                <a:pos x="98" y="37"/>
              </a:cxn>
              <a:cxn ang="0">
                <a:pos x="106" y="26"/>
              </a:cxn>
              <a:cxn ang="0">
                <a:pos x="133" y="25"/>
              </a:cxn>
              <a:cxn ang="0">
                <a:pos x="147" y="31"/>
              </a:cxn>
              <a:cxn ang="0">
                <a:pos x="158" y="26"/>
              </a:cxn>
              <a:cxn ang="0">
                <a:pos x="153" y="15"/>
              </a:cxn>
              <a:cxn ang="0">
                <a:pos x="176" y="17"/>
              </a:cxn>
              <a:cxn ang="0">
                <a:pos x="179" y="27"/>
              </a:cxn>
              <a:cxn ang="0">
                <a:pos x="198" y="29"/>
              </a:cxn>
              <a:cxn ang="0">
                <a:pos x="193" y="17"/>
              </a:cxn>
              <a:cxn ang="0">
                <a:pos x="206" y="2"/>
              </a:cxn>
              <a:cxn ang="0">
                <a:pos x="215" y="19"/>
              </a:cxn>
              <a:cxn ang="0">
                <a:pos x="238" y="30"/>
              </a:cxn>
              <a:cxn ang="0">
                <a:pos x="245" y="60"/>
              </a:cxn>
              <a:cxn ang="0">
                <a:pos x="232" y="88"/>
              </a:cxn>
              <a:cxn ang="0">
                <a:pos x="226" y="120"/>
              </a:cxn>
              <a:cxn ang="0">
                <a:pos x="232" y="155"/>
              </a:cxn>
              <a:cxn ang="0">
                <a:pos x="207" y="169"/>
              </a:cxn>
              <a:cxn ang="0">
                <a:pos x="186" y="165"/>
              </a:cxn>
              <a:cxn ang="0">
                <a:pos x="203" y="146"/>
              </a:cxn>
              <a:cxn ang="0">
                <a:pos x="194" y="107"/>
              </a:cxn>
              <a:cxn ang="0">
                <a:pos x="189" y="77"/>
              </a:cxn>
              <a:cxn ang="0">
                <a:pos x="187" y="63"/>
              </a:cxn>
              <a:cxn ang="0">
                <a:pos x="187" y="83"/>
              </a:cxn>
              <a:cxn ang="0">
                <a:pos x="181" y="122"/>
              </a:cxn>
              <a:cxn ang="0">
                <a:pos x="177" y="155"/>
              </a:cxn>
              <a:cxn ang="0">
                <a:pos x="162" y="146"/>
              </a:cxn>
              <a:cxn ang="0">
                <a:pos x="162" y="94"/>
              </a:cxn>
              <a:cxn ang="0">
                <a:pos x="152" y="149"/>
              </a:cxn>
              <a:cxn ang="0">
                <a:pos x="140" y="144"/>
              </a:cxn>
              <a:cxn ang="0">
                <a:pos x="140" y="119"/>
              </a:cxn>
              <a:cxn ang="0">
                <a:pos x="130" y="139"/>
              </a:cxn>
              <a:cxn ang="0">
                <a:pos x="121" y="149"/>
              </a:cxn>
              <a:cxn ang="0">
                <a:pos x="116" y="145"/>
              </a:cxn>
              <a:cxn ang="0">
                <a:pos x="103" y="145"/>
              </a:cxn>
              <a:cxn ang="0">
                <a:pos x="91" y="107"/>
              </a:cxn>
              <a:cxn ang="0">
                <a:pos x="89" y="141"/>
              </a:cxn>
              <a:cxn ang="0">
                <a:pos x="81" y="146"/>
              </a:cxn>
              <a:cxn ang="0">
                <a:pos x="71" y="134"/>
              </a:cxn>
              <a:cxn ang="0">
                <a:pos x="74" y="93"/>
              </a:cxn>
              <a:cxn ang="0">
                <a:pos x="63" y="122"/>
              </a:cxn>
              <a:cxn ang="0">
                <a:pos x="60" y="150"/>
              </a:cxn>
              <a:cxn ang="0">
                <a:pos x="47" y="133"/>
              </a:cxn>
              <a:cxn ang="0">
                <a:pos x="50" y="94"/>
              </a:cxn>
              <a:cxn ang="0">
                <a:pos x="44" y="117"/>
              </a:cxn>
              <a:cxn ang="0">
                <a:pos x="36" y="150"/>
              </a:cxn>
              <a:cxn ang="0">
                <a:pos x="30" y="160"/>
              </a:cxn>
              <a:cxn ang="0">
                <a:pos x="16" y="149"/>
              </a:cxn>
              <a:cxn ang="0">
                <a:pos x="23" y="113"/>
              </a:cxn>
              <a:cxn ang="0">
                <a:pos x="11" y="76"/>
              </a:cxn>
              <a:cxn ang="0">
                <a:pos x="1" y="54"/>
              </a:cxn>
              <a:cxn ang="0">
                <a:pos x="10" y="33"/>
              </a:cxn>
              <a:cxn ang="0">
                <a:pos x="13" y="17"/>
              </a:cxn>
              <a:cxn ang="0">
                <a:pos x="41" y="15"/>
              </a:cxn>
              <a:cxn ang="0">
                <a:pos x="45" y="36"/>
              </a:cxn>
              <a:cxn ang="0">
                <a:pos x="63" y="18"/>
              </a:cxn>
              <a:cxn ang="0">
                <a:pos x="66" y="1"/>
              </a:cxn>
            </a:cxnLst>
            <a:rect l="0" t="0" r="r" b="b"/>
            <a:pathLst>
              <a:path w="245" h="169">
                <a:moveTo>
                  <a:pt x="71" y="0"/>
                </a:moveTo>
                <a:cubicBezTo>
                  <a:pt x="72" y="0"/>
                  <a:pt x="72" y="0"/>
                  <a:pt x="73" y="0"/>
                </a:cubicBezTo>
                <a:cubicBezTo>
                  <a:pt x="79" y="1"/>
                  <a:pt x="84" y="4"/>
                  <a:pt x="83" y="10"/>
                </a:cubicBezTo>
                <a:cubicBezTo>
                  <a:pt x="84" y="10"/>
                  <a:pt x="83" y="9"/>
                  <a:pt x="84" y="10"/>
                </a:cubicBezTo>
                <a:cubicBezTo>
                  <a:pt x="85" y="12"/>
                  <a:pt x="84" y="12"/>
                  <a:pt x="83" y="14"/>
                </a:cubicBezTo>
                <a:cubicBezTo>
                  <a:pt x="83" y="14"/>
                  <a:pt x="83" y="15"/>
                  <a:pt x="83" y="16"/>
                </a:cubicBezTo>
                <a:cubicBezTo>
                  <a:pt x="82" y="16"/>
                  <a:pt x="82" y="17"/>
                  <a:pt x="82" y="17"/>
                </a:cubicBezTo>
                <a:cubicBezTo>
                  <a:pt x="81" y="19"/>
                  <a:pt x="80" y="20"/>
                  <a:pt x="81" y="22"/>
                </a:cubicBezTo>
                <a:cubicBezTo>
                  <a:pt x="86" y="23"/>
                  <a:pt x="93" y="23"/>
                  <a:pt x="95" y="27"/>
                </a:cubicBezTo>
                <a:cubicBezTo>
                  <a:pt x="97" y="30"/>
                  <a:pt x="97" y="34"/>
                  <a:pt x="98" y="37"/>
                </a:cubicBezTo>
                <a:cubicBezTo>
                  <a:pt x="100" y="37"/>
                  <a:pt x="102" y="36"/>
                  <a:pt x="104" y="35"/>
                </a:cubicBezTo>
                <a:cubicBezTo>
                  <a:pt x="105" y="34"/>
                  <a:pt x="108" y="35"/>
                  <a:pt x="108" y="33"/>
                </a:cubicBezTo>
                <a:cubicBezTo>
                  <a:pt x="106" y="33"/>
                  <a:pt x="105" y="33"/>
                  <a:pt x="105" y="32"/>
                </a:cubicBezTo>
                <a:cubicBezTo>
                  <a:pt x="106" y="31"/>
                  <a:pt x="108" y="31"/>
                  <a:pt x="109" y="29"/>
                </a:cubicBezTo>
                <a:cubicBezTo>
                  <a:pt x="109" y="28"/>
                  <a:pt x="107" y="27"/>
                  <a:pt x="106" y="26"/>
                </a:cubicBezTo>
                <a:cubicBezTo>
                  <a:pt x="105" y="22"/>
                  <a:pt x="106" y="19"/>
                  <a:pt x="109" y="16"/>
                </a:cubicBezTo>
                <a:cubicBezTo>
                  <a:pt x="110" y="16"/>
                  <a:pt x="111" y="15"/>
                  <a:pt x="112" y="14"/>
                </a:cubicBezTo>
                <a:cubicBezTo>
                  <a:pt x="116" y="13"/>
                  <a:pt x="122" y="13"/>
                  <a:pt x="125" y="15"/>
                </a:cubicBezTo>
                <a:cubicBezTo>
                  <a:pt x="126" y="15"/>
                  <a:pt x="128" y="16"/>
                  <a:pt x="129" y="17"/>
                </a:cubicBezTo>
                <a:cubicBezTo>
                  <a:pt x="131" y="19"/>
                  <a:pt x="132" y="23"/>
                  <a:pt x="133" y="25"/>
                </a:cubicBezTo>
                <a:cubicBezTo>
                  <a:pt x="133" y="28"/>
                  <a:pt x="132" y="31"/>
                  <a:pt x="131" y="34"/>
                </a:cubicBezTo>
                <a:cubicBezTo>
                  <a:pt x="132" y="34"/>
                  <a:pt x="134" y="34"/>
                  <a:pt x="135" y="35"/>
                </a:cubicBezTo>
                <a:cubicBezTo>
                  <a:pt x="137" y="35"/>
                  <a:pt x="138" y="36"/>
                  <a:pt x="139" y="36"/>
                </a:cubicBezTo>
                <a:cubicBezTo>
                  <a:pt x="141" y="36"/>
                  <a:pt x="141" y="34"/>
                  <a:pt x="143" y="33"/>
                </a:cubicBezTo>
                <a:cubicBezTo>
                  <a:pt x="144" y="33"/>
                  <a:pt x="145" y="31"/>
                  <a:pt x="147" y="31"/>
                </a:cubicBezTo>
                <a:cubicBezTo>
                  <a:pt x="147" y="31"/>
                  <a:pt x="148" y="31"/>
                  <a:pt x="148" y="31"/>
                </a:cubicBezTo>
                <a:cubicBezTo>
                  <a:pt x="150" y="30"/>
                  <a:pt x="151" y="29"/>
                  <a:pt x="153" y="29"/>
                </a:cubicBezTo>
                <a:cubicBezTo>
                  <a:pt x="153" y="29"/>
                  <a:pt x="154" y="29"/>
                  <a:pt x="155" y="28"/>
                </a:cubicBezTo>
                <a:cubicBezTo>
                  <a:pt x="155" y="28"/>
                  <a:pt x="156" y="27"/>
                  <a:pt x="156" y="27"/>
                </a:cubicBezTo>
                <a:cubicBezTo>
                  <a:pt x="157" y="27"/>
                  <a:pt x="158" y="27"/>
                  <a:pt x="158" y="26"/>
                </a:cubicBezTo>
                <a:cubicBezTo>
                  <a:pt x="158" y="24"/>
                  <a:pt x="156" y="24"/>
                  <a:pt x="156" y="23"/>
                </a:cubicBezTo>
                <a:cubicBezTo>
                  <a:pt x="154" y="22"/>
                  <a:pt x="155" y="21"/>
                  <a:pt x="154" y="20"/>
                </a:cubicBezTo>
                <a:cubicBezTo>
                  <a:pt x="154" y="19"/>
                  <a:pt x="153" y="18"/>
                  <a:pt x="153" y="18"/>
                </a:cubicBezTo>
                <a:cubicBezTo>
                  <a:pt x="153" y="17"/>
                  <a:pt x="154" y="17"/>
                  <a:pt x="154" y="17"/>
                </a:cubicBezTo>
                <a:cubicBezTo>
                  <a:pt x="154" y="16"/>
                  <a:pt x="153" y="15"/>
                  <a:pt x="153" y="15"/>
                </a:cubicBezTo>
                <a:cubicBezTo>
                  <a:pt x="153" y="14"/>
                  <a:pt x="153" y="11"/>
                  <a:pt x="154" y="10"/>
                </a:cubicBezTo>
                <a:cubicBezTo>
                  <a:pt x="155" y="7"/>
                  <a:pt x="163" y="5"/>
                  <a:pt x="168" y="7"/>
                </a:cubicBezTo>
                <a:cubicBezTo>
                  <a:pt x="170" y="7"/>
                  <a:pt x="172" y="8"/>
                  <a:pt x="173" y="9"/>
                </a:cubicBezTo>
                <a:cubicBezTo>
                  <a:pt x="174" y="11"/>
                  <a:pt x="175" y="13"/>
                  <a:pt x="175" y="16"/>
                </a:cubicBezTo>
                <a:cubicBezTo>
                  <a:pt x="175" y="16"/>
                  <a:pt x="176" y="16"/>
                  <a:pt x="176" y="17"/>
                </a:cubicBezTo>
                <a:cubicBezTo>
                  <a:pt x="176" y="18"/>
                  <a:pt x="176" y="21"/>
                  <a:pt x="174" y="21"/>
                </a:cubicBezTo>
                <a:cubicBezTo>
                  <a:pt x="174" y="21"/>
                  <a:pt x="174" y="21"/>
                  <a:pt x="174" y="22"/>
                </a:cubicBezTo>
                <a:cubicBezTo>
                  <a:pt x="173" y="23"/>
                  <a:pt x="174" y="24"/>
                  <a:pt x="174" y="25"/>
                </a:cubicBezTo>
                <a:cubicBezTo>
                  <a:pt x="174" y="25"/>
                  <a:pt x="176" y="25"/>
                  <a:pt x="176" y="26"/>
                </a:cubicBezTo>
                <a:cubicBezTo>
                  <a:pt x="178" y="26"/>
                  <a:pt x="178" y="27"/>
                  <a:pt x="179" y="27"/>
                </a:cubicBezTo>
                <a:cubicBezTo>
                  <a:pt x="181" y="28"/>
                  <a:pt x="184" y="29"/>
                  <a:pt x="186" y="30"/>
                </a:cubicBezTo>
                <a:cubicBezTo>
                  <a:pt x="188" y="31"/>
                  <a:pt x="191" y="32"/>
                  <a:pt x="192" y="34"/>
                </a:cubicBezTo>
                <a:cubicBezTo>
                  <a:pt x="193" y="35"/>
                  <a:pt x="192" y="36"/>
                  <a:pt x="194" y="37"/>
                </a:cubicBezTo>
                <a:cubicBezTo>
                  <a:pt x="194" y="37"/>
                  <a:pt x="194" y="36"/>
                  <a:pt x="194" y="35"/>
                </a:cubicBezTo>
                <a:cubicBezTo>
                  <a:pt x="195" y="33"/>
                  <a:pt x="196" y="31"/>
                  <a:pt x="198" y="29"/>
                </a:cubicBezTo>
                <a:cubicBezTo>
                  <a:pt x="198" y="29"/>
                  <a:pt x="199" y="28"/>
                  <a:pt x="199" y="28"/>
                </a:cubicBezTo>
                <a:cubicBezTo>
                  <a:pt x="200" y="28"/>
                  <a:pt x="201" y="27"/>
                  <a:pt x="201" y="27"/>
                </a:cubicBezTo>
                <a:cubicBezTo>
                  <a:pt x="200" y="26"/>
                  <a:pt x="199" y="26"/>
                  <a:pt x="199" y="25"/>
                </a:cubicBezTo>
                <a:cubicBezTo>
                  <a:pt x="197" y="24"/>
                  <a:pt x="195" y="21"/>
                  <a:pt x="194" y="19"/>
                </a:cubicBezTo>
                <a:cubicBezTo>
                  <a:pt x="194" y="18"/>
                  <a:pt x="194" y="18"/>
                  <a:pt x="193" y="17"/>
                </a:cubicBezTo>
                <a:cubicBezTo>
                  <a:pt x="193" y="16"/>
                  <a:pt x="192" y="16"/>
                  <a:pt x="192" y="15"/>
                </a:cubicBezTo>
                <a:cubicBezTo>
                  <a:pt x="192" y="14"/>
                  <a:pt x="193" y="13"/>
                  <a:pt x="193" y="12"/>
                </a:cubicBezTo>
                <a:cubicBezTo>
                  <a:pt x="193" y="11"/>
                  <a:pt x="192" y="10"/>
                  <a:pt x="193" y="8"/>
                </a:cubicBezTo>
                <a:cubicBezTo>
                  <a:pt x="193" y="7"/>
                  <a:pt x="195" y="5"/>
                  <a:pt x="196" y="4"/>
                </a:cubicBezTo>
                <a:cubicBezTo>
                  <a:pt x="198" y="3"/>
                  <a:pt x="202" y="1"/>
                  <a:pt x="206" y="2"/>
                </a:cubicBezTo>
                <a:cubicBezTo>
                  <a:pt x="208" y="2"/>
                  <a:pt x="210" y="4"/>
                  <a:pt x="213" y="4"/>
                </a:cubicBezTo>
                <a:cubicBezTo>
                  <a:pt x="215" y="6"/>
                  <a:pt x="216" y="8"/>
                  <a:pt x="216" y="11"/>
                </a:cubicBezTo>
                <a:cubicBezTo>
                  <a:pt x="217" y="12"/>
                  <a:pt x="217" y="12"/>
                  <a:pt x="217" y="12"/>
                </a:cubicBezTo>
                <a:cubicBezTo>
                  <a:pt x="218" y="13"/>
                  <a:pt x="218" y="15"/>
                  <a:pt x="217" y="17"/>
                </a:cubicBezTo>
                <a:cubicBezTo>
                  <a:pt x="217" y="18"/>
                  <a:pt x="215" y="18"/>
                  <a:pt x="215" y="19"/>
                </a:cubicBezTo>
                <a:cubicBezTo>
                  <a:pt x="215" y="20"/>
                  <a:pt x="216" y="21"/>
                  <a:pt x="217" y="22"/>
                </a:cubicBezTo>
                <a:cubicBezTo>
                  <a:pt x="219" y="22"/>
                  <a:pt x="220" y="23"/>
                  <a:pt x="221" y="24"/>
                </a:cubicBezTo>
                <a:cubicBezTo>
                  <a:pt x="222" y="24"/>
                  <a:pt x="224" y="24"/>
                  <a:pt x="225" y="24"/>
                </a:cubicBezTo>
                <a:cubicBezTo>
                  <a:pt x="227" y="25"/>
                  <a:pt x="230" y="26"/>
                  <a:pt x="232" y="27"/>
                </a:cubicBezTo>
                <a:cubicBezTo>
                  <a:pt x="234" y="28"/>
                  <a:pt x="237" y="29"/>
                  <a:pt x="238" y="30"/>
                </a:cubicBezTo>
                <a:cubicBezTo>
                  <a:pt x="240" y="32"/>
                  <a:pt x="240" y="34"/>
                  <a:pt x="241" y="36"/>
                </a:cubicBezTo>
                <a:cubicBezTo>
                  <a:pt x="241" y="37"/>
                  <a:pt x="242" y="39"/>
                  <a:pt x="243" y="41"/>
                </a:cubicBezTo>
                <a:cubicBezTo>
                  <a:pt x="243" y="43"/>
                  <a:pt x="243" y="45"/>
                  <a:pt x="243" y="48"/>
                </a:cubicBezTo>
                <a:cubicBezTo>
                  <a:pt x="244" y="51"/>
                  <a:pt x="244" y="54"/>
                  <a:pt x="244" y="57"/>
                </a:cubicBezTo>
                <a:cubicBezTo>
                  <a:pt x="244" y="58"/>
                  <a:pt x="245" y="59"/>
                  <a:pt x="245" y="60"/>
                </a:cubicBezTo>
                <a:cubicBezTo>
                  <a:pt x="244" y="61"/>
                  <a:pt x="244" y="62"/>
                  <a:pt x="243" y="63"/>
                </a:cubicBezTo>
                <a:cubicBezTo>
                  <a:pt x="243" y="64"/>
                  <a:pt x="243" y="65"/>
                  <a:pt x="242" y="66"/>
                </a:cubicBezTo>
                <a:cubicBezTo>
                  <a:pt x="241" y="72"/>
                  <a:pt x="238" y="75"/>
                  <a:pt x="235" y="80"/>
                </a:cubicBezTo>
                <a:cubicBezTo>
                  <a:pt x="234" y="81"/>
                  <a:pt x="233" y="82"/>
                  <a:pt x="233" y="83"/>
                </a:cubicBezTo>
                <a:cubicBezTo>
                  <a:pt x="233" y="85"/>
                  <a:pt x="233" y="87"/>
                  <a:pt x="232" y="88"/>
                </a:cubicBezTo>
                <a:cubicBezTo>
                  <a:pt x="232" y="89"/>
                  <a:pt x="232" y="90"/>
                  <a:pt x="232" y="90"/>
                </a:cubicBezTo>
                <a:cubicBezTo>
                  <a:pt x="231" y="92"/>
                  <a:pt x="231" y="94"/>
                  <a:pt x="231" y="96"/>
                </a:cubicBezTo>
                <a:cubicBezTo>
                  <a:pt x="230" y="99"/>
                  <a:pt x="229" y="102"/>
                  <a:pt x="228" y="105"/>
                </a:cubicBezTo>
                <a:cubicBezTo>
                  <a:pt x="227" y="108"/>
                  <a:pt x="227" y="111"/>
                  <a:pt x="227" y="115"/>
                </a:cubicBezTo>
                <a:cubicBezTo>
                  <a:pt x="227" y="116"/>
                  <a:pt x="226" y="118"/>
                  <a:pt x="226" y="120"/>
                </a:cubicBezTo>
                <a:cubicBezTo>
                  <a:pt x="226" y="122"/>
                  <a:pt x="226" y="124"/>
                  <a:pt x="226" y="125"/>
                </a:cubicBezTo>
                <a:cubicBezTo>
                  <a:pt x="227" y="128"/>
                  <a:pt x="229" y="130"/>
                  <a:pt x="230" y="133"/>
                </a:cubicBezTo>
                <a:cubicBezTo>
                  <a:pt x="230" y="135"/>
                  <a:pt x="230" y="138"/>
                  <a:pt x="230" y="141"/>
                </a:cubicBezTo>
                <a:cubicBezTo>
                  <a:pt x="230" y="143"/>
                  <a:pt x="231" y="146"/>
                  <a:pt x="231" y="148"/>
                </a:cubicBezTo>
                <a:cubicBezTo>
                  <a:pt x="231" y="151"/>
                  <a:pt x="231" y="153"/>
                  <a:pt x="232" y="155"/>
                </a:cubicBezTo>
                <a:cubicBezTo>
                  <a:pt x="232" y="158"/>
                  <a:pt x="233" y="160"/>
                  <a:pt x="234" y="162"/>
                </a:cubicBezTo>
                <a:cubicBezTo>
                  <a:pt x="233" y="162"/>
                  <a:pt x="234" y="163"/>
                  <a:pt x="233" y="164"/>
                </a:cubicBezTo>
                <a:cubicBezTo>
                  <a:pt x="232" y="165"/>
                  <a:pt x="230" y="166"/>
                  <a:pt x="228" y="167"/>
                </a:cubicBezTo>
                <a:cubicBezTo>
                  <a:pt x="224" y="168"/>
                  <a:pt x="217" y="168"/>
                  <a:pt x="212" y="169"/>
                </a:cubicBezTo>
                <a:cubicBezTo>
                  <a:pt x="210" y="169"/>
                  <a:pt x="208" y="169"/>
                  <a:pt x="207" y="169"/>
                </a:cubicBezTo>
                <a:cubicBezTo>
                  <a:pt x="206" y="169"/>
                  <a:pt x="204" y="169"/>
                  <a:pt x="203" y="169"/>
                </a:cubicBezTo>
                <a:cubicBezTo>
                  <a:pt x="202" y="169"/>
                  <a:pt x="201" y="169"/>
                  <a:pt x="200" y="169"/>
                </a:cubicBezTo>
                <a:cubicBezTo>
                  <a:pt x="199" y="169"/>
                  <a:pt x="197" y="168"/>
                  <a:pt x="197" y="168"/>
                </a:cubicBezTo>
                <a:cubicBezTo>
                  <a:pt x="197" y="167"/>
                  <a:pt x="198" y="166"/>
                  <a:pt x="197" y="165"/>
                </a:cubicBezTo>
                <a:cubicBezTo>
                  <a:pt x="193" y="165"/>
                  <a:pt x="189" y="165"/>
                  <a:pt x="186" y="165"/>
                </a:cubicBezTo>
                <a:cubicBezTo>
                  <a:pt x="185" y="164"/>
                  <a:pt x="185" y="162"/>
                  <a:pt x="185" y="161"/>
                </a:cubicBezTo>
                <a:cubicBezTo>
                  <a:pt x="187" y="160"/>
                  <a:pt x="190" y="160"/>
                  <a:pt x="192" y="159"/>
                </a:cubicBezTo>
                <a:cubicBezTo>
                  <a:pt x="195" y="158"/>
                  <a:pt x="198" y="157"/>
                  <a:pt x="200" y="157"/>
                </a:cubicBezTo>
                <a:cubicBezTo>
                  <a:pt x="201" y="155"/>
                  <a:pt x="203" y="154"/>
                  <a:pt x="203" y="152"/>
                </a:cubicBezTo>
                <a:cubicBezTo>
                  <a:pt x="203" y="150"/>
                  <a:pt x="203" y="148"/>
                  <a:pt x="203" y="146"/>
                </a:cubicBezTo>
                <a:cubicBezTo>
                  <a:pt x="203" y="143"/>
                  <a:pt x="203" y="139"/>
                  <a:pt x="203" y="135"/>
                </a:cubicBezTo>
                <a:cubicBezTo>
                  <a:pt x="203" y="133"/>
                  <a:pt x="203" y="131"/>
                  <a:pt x="202" y="130"/>
                </a:cubicBezTo>
                <a:cubicBezTo>
                  <a:pt x="202" y="130"/>
                  <a:pt x="202" y="130"/>
                  <a:pt x="202" y="130"/>
                </a:cubicBezTo>
                <a:cubicBezTo>
                  <a:pt x="200" y="126"/>
                  <a:pt x="198" y="122"/>
                  <a:pt x="197" y="119"/>
                </a:cubicBezTo>
                <a:cubicBezTo>
                  <a:pt x="196" y="115"/>
                  <a:pt x="195" y="111"/>
                  <a:pt x="194" y="107"/>
                </a:cubicBezTo>
                <a:cubicBezTo>
                  <a:pt x="193" y="103"/>
                  <a:pt x="192" y="99"/>
                  <a:pt x="191" y="95"/>
                </a:cubicBezTo>
                <a:cubicBezTo>
                  <a:pt x="191" y="92"/>
                  <a:pt x="190" y="88"/>
                  <a:pt x="190" y="85"/>
                </a:cubicBezTo>
                <a:cubicBezTo>
                  <a:pt x="190" y="84"/>
                  <a:pt x="190" y="82"/>
                  <a:pt x="190" y="82"/>
                </a:cubicBezTo>
                <a:cubicBezTo>
                  <a:pt x="190" y="81"/>
                  <a:pt x="189" y="81"/>
                  <a:pt x="189" y="80"/>
                </a:cubicBezTo>
                <a:cubicBezTo>
                  <a:pt x="188" y="79"/>
                  <a:pt x="189" y="78"/>
                  <a:pt x="189" y="77"/>
                </a:cubicBezTo>
                <a:cubicBezTo>
                  <a:pt x="189" y="74"/>
                  <a:pt x="189" y="71"/>
                  <a:pt x="188" y="68"/>
                </a:cubicBezTo>
                <a:cubicBezTo>
                  <a:pt x="188" y="63"/>
                  <a:pt x="190" y="59"/>
                  <a:pt x="189" y="56"/>
                </a:cubicBezTo>
                <a:cubicBezTo>
                  <a:pt x="189" y="56"/>
                  <a:pt x="188" y="56"/>
                  <a:pt x="188" y="56"/>
                </a:cubicBezTo>
                <a:cubicBezTo>
                  <a:pt x="188" y="57"/>
                  <a:pt x="187" y="57"/>
                  <a:pt x="187" y="58"/>
                </a:cubicBezTo>
                <a:cubicBezTo>
                  <a:pt x="187" y="59"/>
                  <a:pt x="187" y="61"/>
                  <a:pt x="187" y="63"/>
                </a:cubicBezTo>
                <a:cubicBezTo>
                  <a:pt x="187" y="64"/>
                  <a:pt x="186" y="66"/>
                  <a:pt x="186" y="67"/>
                </a:cubicBezTo>
                <a:cubicBezTo>
                  <a:pt x="186" y="69"/>
                  <a:pt x="187" y="70"/>
                  <a:pt x="187" y="72"/>
                </a:cubicBezTo>
                <a:cubicBezTo>
                  <a:pt x="187" y="74"/>
                  <a:pt x="186" y="75"/>
                  <a:pt x="186" y="77"/>
                </a:cubicBezTo>
                <a:cubicBezTo>
                  <a:pt x="186" y="78"/>
                  <a:pt x="187" y="79"/>
                  <a:pt x="187" y="80"/>
                </a:cubicBezTo>
                <a:cubicBezTo>
                  <a:pt x="187" y="81"/>
                  <a:pt x="187" y="82"/>
                  <a:pt x="187" y="83"/>
                </a:cubicBezTo>
                <a:cubicBezTo>
                  <a:pt x="187" y="84"/>
                  <a:pt x="187" y="84"/>
                  <a:pt x="186" y="85"/>
                </a:cubicBezTo>
                <a:cubicBezTo>
                  <a:pt x="186" y="87"/>
                  <a:pt x="186" y="90"/>
                  <a:pt x="185" y="92"/>
                </a:cubicBezTo>
                <a:cubicBezTo>
                  <a:pt x="185" y="95"/>
                  <a:pt x="184" y="97"/>
                  <a:pt x="184" y="100"/>
                </a:cubicBezTo>
                <a:cubicBezTo>
                  <a:pt x="183" y="105"/>
                  <a:pt x="183" y="110"/>
                  <a:pt x="182" y="115"/>
                </a:cubicBezTo>
                <a:cubicBezTo>
                  <a:pt x="181" y="117"/>
                  <a:pt x="181" y="120"/>
                  <a:pt x="181" y="122"/>
                </a:cubicBezTo>
                <a:cubicBezTo>
                  <a:pt x="180" y="125"/>
                  <a:pt x="180" y="127"/>
                  <a:pt x="179" y="130"/>
                </a:cubicBezTo>
                <a:cubicBezTo>
                  <a:pt x="178" y="133"/>
                  <a:pt x="177" y="136"/>
                  <a:pt x="177" y="141"/>
                </a:cubicBezTo>
                <a:cubicBezTo>
                  <a:pt x="177" y="142"/>
                  <a:pt x="177" y="143"/>
                  <a:pt x="177" y="145"/>
                </a:cubicBezTo>
                <a:cubicBezTo>
                  <a:pt x="177" y="146"/>
                  <a:pt x="175" y="147"/>
                  <a:pt x="175" y="148"/>
                </a:cubicBezTo>
                <a:cubicBezTo>
                  <a:pt x="176" y="150"/>
                  <a:pt x="177" y="153"/>
                  <a:pt x="177" y="155"/>
                </a:cubicBezTo>
                <a:cubicBezTo>
                  <a:pt x="175" y="157"/>
                  <a:pt x="170" y="157"/>
                  <a:pt x="167" y="156"/>
                </a:cubicBezTo>
                <a:cubicBezTo>
                  <a:pt x="165" y="155"/>
                  <a:pt x="165" y="152"/>
                  <a:pt x="165" y="150"/>
                </a:cubicBezTo>
                <a:cubicBezTo>
                  <a:pt x="164" y="150"/>
                  <a:pt x="164" y="149"/>
                  <a:pt x="164" y="149"/>
                </a:cubicBezTo>
                <a:cubicBezTo>
                  <a:pt x="164" y="149"/>
                  <a:pt x="164" y="148"/>
                  <a:pt x="164" y="148"/>
                </a:cubicBezTo>
                <a:cubicBezTo>
                  <a:pt x="163" y="147"/>
                  <a:pt x="163" y="147"/>
                  <a:pt x="162" y="146"/>
                </a:cubicBezTo>
                <a:cubicBezTo>
                  <a:pt x="162" y="144"/>
                  <a:pt x="162" y="143"/>
                  <a:pt x="163" y="141"/>
                </a:cubicBezTo>
                <a:cubicBezTo>
                  <a:pt x="163" y="140"/>
                  <a:pt x="163" y="140"/>
                  <a:pt x="164" y="139"/>
                </a:cubicBezTo>
                <a:cubicBezTo>
                  <a:pt x="164" y="137"/>
                  <a:pt x="165" y="135"/>
                  <a:pt x="165" y="133"/>
                </a:cubicBezTo>
                <a:cubicBezTo>
                  <a:pt x="165" y="128"/>
                  <a:pt x="166" y="124"/>
                  <a:pt x="166" y="120"/>
                </a:cubicBezTo>
                <a:cubicBezTo>
                  <a:pt x="165" y="111"/>
                  <a:pt x="165" y="102"/>
                  <a:pt x="162" y="94"/>
                </a:cubicBezTo>
                <a:cubicBezTo>
                  <a:pt x="160" y="102"/>
                  <a:pt x="156" y="110"/>
                  <a:pt x="156" y="119"/>
                </a:cubicBezTo>
                <a:cubicBezTo>
                  <a:pt x="155" y="125"/>
                  <a:pt x="156" y="131"/>
                  <a:pt x="156" y="136"/>
                </a:cubicBezTo>
                <a:cubicBezTo>
                  <a:pt x="155" y="138"/>
                  <a:pt x="156" y="140"/>
                  <a:pt x="155" y="142"/>
                </a:cubicBezTo>
                <a:cubicBezTo>
                  <a:pt x="155" y="143"/>
                  <a:pt x="153" y="145"/>
                  <a:pt x="153" y="146"/>
                </a:cubicBezTo>
                <a:cubicBezTo>
                  <a:pt x="153" y="147"/>
                  <a:pt x="153" y="149"/>
                  <a:pt x="152" y="149"/>
                </a:cubicBezTo>
                <a:cubicBezTo>
                  <a:pt x="150" y="150"/>
                  <a:pt x="149" y="150"/>
                  <a:pt x="147" y="151"/>
                </a:cubicBezTo>
                <a:cubicBezTo>
                  <a:pt x="145" y="152"/>
                  <a:pt x="143" y="154"/>
                  <a:pt x="141" y="155"/>
                </a:cubicBezTo>
                <a:cubicBezTo>
                  <a:pt x="138" y="155"/>
                  <a:pt x="133" y="155"/>
                  <a:pt x="132" y="153"/>
                </a:cubicBezTo>
                <a:cubicBezTo>
                  <a:pt x="132" y="151"/>
                  <a:pt x="134" y="150"/>
                  <a:pt x="135" y="148"/>
                </a:cubicBezTo>
                <a:cubicBezTo>
                  <a:pt x="137" y="147"/>
                  <a:pt x="139" y="145"/>
                  <a:pt x="140" y="144"/>
                </a:cubicBezTo>
                <a:cubicBezTo>
                  <a:pt x="140" y="143"/>
                  <a:pt x="140" y="143"/>
                  <a:pt x="140" y="142"/>
                </a:cubicBezTo>
                <a:cubicBezTo>
                  <a:pt x="140" y="142"/>
                  <a:pt x="141" y="141"/>
                  <a:pt x="141" y="141"/>
                </a:cubicBezTo>
                <a:cubicBezTo>
                  <a:pt x="142" y="139"/>
                  <a:pt x="142" y="136"/>
                  <a:pt x="142" y="133"/>
                </a:cubicBezTo>
                <a:cubicBezTo>
                  <a:pt x="142" y="131"/>
                  <a:pt x="142" y="130"/>
                  <a:pt x="142" y="128"/>
                </a:cubicBezTo>
                <a:cubicBezTo>
                  <a:pt x="141" y="125"/>
                  <a:pt x="140" y="122"/>
                  <a:pt x="140" y="119"/>
                </a:cubicBezTo>
                <a:cubicBezTo>
                  <a:pt x="140" y="116"/>
                  <a:pt x="141" y="114"/>
                  <a:pt x="141" y="111"/>
                </a:cubicBezTo>
                <a:cubicBezTo>
                  <a:pt x="141" y="103"/>
                  <a:pt x="141" y="95"/>
                  <a:pt x="141" y="87"/>
                </a:cubicBezTo>
                <a:cubicBezTo>
                  <a:pt x="139" y="95"/>
                  <a:pt x="136" y="103"/>
                  <a:pt x="134" y="111"/>
                </a:cubicBezTo>
                <a:cubicBezTo>
                  <a:pt x="133" y="115"/>
                  <a:pt x="133" y="120"/>
                  <a:pt x="133" y="124"/>
                </a:cubicBezTo>
                <a:cubicBezTo>
                  <a:pt x="132" y="129"/>
                  <a:pt x="132" y="135"/>
                  <a:pt x="130" y="139"/>
                </a:cubicBezTo>
                <a:cubicBezTo>
                  <a:pt x="129" y="140"/>
                  <a:pt x="129" y="141"/>
                  <a:pt x="129" y="141"/>
                </a:cubicBezTo>
                <a:cubicBezTo>
                  <a:pt x="128" y="142"/>
                  <a:pt x="127" y="142"/>
                  <a:pt x="127" y="142"/>
                </a:cubicBezTo>
                <a:cubicBezTo>
                  <a:pt x="127" y="144"/>
                  <a:pt x="128" y="146"/>
                  <a:pt x="127" y="148"/>
                </a:cubicBezTo>
                <a:cubicBezTo>
                  <a:pt x="127" y="149"/>
                  <a:pt x="126" y="150"/>
                  <a:pt x="125" y="150"/>
                </a:cubicBezTo>
                <a:cubicBezTo>
                  <a:pt x="124" y="150"/>
                  <a:pt x="122" y="150"/>
                  <a:pt x="121" y="149"/>
                </a:cubicBezTo>
                <a:cubicBezTo>
                  <a:pt x="118" y="148"/>
                  <a:pt x="118" y="145"/>
                  <a:pt x="119" y="143"/>
                </a:cubicBezTo>
                <a:cubicBezTo>
                  <a:pt x="116" y="143"/>
                  <a:pt x="117" y="141"/>
                  <a:pt x="117" y="139"/>
                </a:cubicBezTo>
                <a:cubicBezTo>
                  <a:pt x="118" y="136"/>
                  <a:pt x="118" y="134"/>
                  <a:pt x="118" y="131"/>
                </a:cubicBezTo>
                <a:cubicBezTo>
                  <a:pt x="119" y="125"/>
                  <a:pt x="119" y="118"/>
                  <a:pt x="117" y="114"/>
                </a:cubicBezTo>
                <a:cubicBezTo>
                  <a:pt x="116" y="123"/>
                  <a:pt x="116" y="135"/>
                  <a:pt x="116" y="145"/>
                </a:cubicBezTo>
                <a:cubicBezTo>
                  <a:pt x="116" y="145"/>
                  <a:pt x="114" y="145"/>
                  <a:pt x="114" y="145"/>
                </a:cubicBezTo>
                <a:cubicBezTo>
                  <a:pt x="115" y="148"/>
                  <a:pt x="117" y="151"/>
                  <a:pt x="114" y="153"/>
                </a:cubicBezTo>
                <a:cubicBezTo>
                  <a:pt x="111" y="153"/>
                  <a:pt x="109" y="153"/>
                  <a:pt x="107" y="152"/>
                </a:cubicBezTo>
                <a:cubicBezTo>
                  <a:pt x="105" y="151"/>
                  <a:pt x="105" y="149"/>
                  <a:pt x="105" y="146"/>
                </a:cubicBezTo>
                <a:cubicBezTo>
                  <a:pt x="105" y="145"/>
                  <a:pt x="103" y="145"/>
                  <a:pt x="103" y="145"/>
                </a:cubicBezTo>
                <a:cubicBezTo>
                  <a:pt x="101" y="140"/>
                  <a:pt x="102" y="135"/>
                  <a:pt x="101" y="130"/>
                </a:cubicBezTo>
                <a:cubicBezTo>
                  <a:pt x="101" y="128"/>
                  <a:pt x="100" y="126"/>
                  <a:pt x="100" y="123"/>
                </a:cubicBezTo>
                <a:cubicBezTo>
                  <a:pt x="100" y="121"/>
                  <a:pt x="100" y="118"/>
                  <a:pt x="99" y="116"/>
                </a:cubicBezTo>
                <a:cubicBezTo>
                  <a:pt x="99" y="106"/>
                  <a:pt x="96" y="96"/>
                  <a:pt x="95" y="87"/>
                </a:cubicBezTo>
                <a:cubicBezTo>
                  <a:pt x="95" y="95"/>
                  <a:pt x="92" y="101"/>
                  <a:pt x="91" y="107"/>
                </a:cubicBezTo>
                <a:cubicBezTo>
                  <a:pt x="90" y="111"/>
                  <a:pt x="90" y="114"/>
                  <a:pt x="89" y="117"/>
                </a:cubicBezTo>
                <a:cubicBezTo>
                  <a:pt x="89" y="121"/>
                  <a:pt x="87" y="124"/>
                  <a:pt x="87" y="127"/>
                </a:cubicBezTo>
                <a:cubicBezTo>
                  <a:pt x="87" y="128"/>
                  <a:pt x="87" y="129"/>
                  <a:pt x="87" y="130"/>
                </a:cubicBezTo>
                <a:cubicBezTo>
                  <a:pt x="87" y="132"/>
                  <a:pt x="86" y="134"/>
                  <a:pt x="85" y="136"/>
                </a:cubicBezTo>
                <a:cubicBezTo>
                  <a:pt x="86" y="138"/>
                  <a:pt x="87" y="139"/>
                  <a:pt x="89" y="141"/>
                </a:cubicBezTo>
                <a:cubicBezTo>
                  <a:pt x="90" y="142"/>
                  <a:pt x="92" y="143"/>
                  <a:pt x="92" y="143"/>
                </a:cubicBezTo>
                <a:cubicBezTo>
                  <a:pt x="94" y="145"/>
                  <a:pt x="94" y="146"/>
                  <a:pt x="94" y="148"/>
                </a:cubicBezTo>
                <a:cubicBezTo>
                  <a:pt x="93" y="148"/>
                  <a:pt x="93" y="149"/>
                  <a:pt x="92" y="149"/>
                </a:cubicBezTo>
                <a:cubicBezTo>
                  <a:pt x="89" y="151"/>
                  <a:pt x="84" y="150"/>
                  <a:pt x="82" y="148"/>
                </a:cubicBezTo>
                <a:cubicBezTo>
                  <a:pt x="81" y="147"/>
                  <a:pt x="81" y="147"/>
                  <a:pt x="81" y="146"/>
                </a:cubicBezTo>
                <a:cubicBezTo>
                  <a:pt x="80" y="146"/>
                  <a:pt x="79" y="145"/>
                  <a:pt x="77" y="144"/>
                </a:cubicBezTo>
                <a:cubicBezTo>
                  <a:pt x="76" y="144"/>
                  <a:pt x="74" y="143"/>
                  <a:pt x="74" y="142"/>
                </a:cubicBezTo>
                <a:cubicBezTo>
                  <a:pt x="73" y="141"/>
                  <a:pt x="75" y="140"/>
                  <a:pt x="74" y="139"/>
                </a:cubicBezTo>
                <a:cubicBezTo>
                  <a:pt x="74" y="139"/>
                  <a:pt x="73" y="139"/>
                  <a:pt x="73" y="139"/>
                </a:cubicBezTo>
                <a:cubicBezTo>
                  <a:pt x="73" y="137"/>
                  <a:pt x="72" y="136"/>
                  <a:pt x="71" y="134"/>
                </a:cubicBezTo>
                <a:cubicBezTo>
                  <a:pt x="71" y="131"/>
                  <a:pt x="72" y="127"/>
                  <a:pt x="73" y="124"/>
                </a:cubicBezTo>
                <a:cubicBezTo>
                  <a:pt x="74" y="121"/>
                  <a:pt x="74" y="117"/>
                  <a:pt x="74" y="114"/>
                </a:cubicBezTo>
                <a:cubicBezTo>
                  <a:pt x="74" y="112"/>
                  <a:pt x="74" y="110"/>
                  <a:pt x="74" y="109"/>
                </a:cubicBezTo>
                <a:cubicBezTo>
                  <a:pt x="75" y="107"/>
                  <a:pt x="74" y="105"/>
                  <a:pt x="74" y="104"/>
                </a:cubicBezTo>
                <a:cubicBezTo>
                  <a:pt x="74" y="100"/>
                  <a:pt x="75" y="97"/>
                  <a:pt x="74" y="93"/>
                </a:cubicBezTo>
                <a:cubicBezTo>
                  <a:pt x="71" y="97"/>
                  <a:pt x="69" y="101"/>
                  <a:pt x="67" y="105"/>
                </a:cubicBezTo>
                <a:cubicBezTo>
                  <a:pt x="66" y="108"/>
                  <a:pt x="65" y="110"/>
                  <a:pt x="65" y="112"/>
                </a:cubicBezTo>
                <a:cubicBezTo>
                  <a:pt x="65" y="113"/>
                  <a:pt x="64" y="114"/>
                  <a:pt x="64" y="116"/>
                </a:cubicBezTo>
                <a:cubicBezTo>
                  <a:pt x="64" y="117"/>
                  <a:pt x="63" y="118"/>
                  <a:pt x="63" y="119"/>
                </a:cubicBezTo>
                <a:cubicBezTo>
                  <a:pt x="63" y="120"/>
                  <a:pt x="63" y="121"/>
                  <a:pt x="63" y="122"/>
                </a:cubicBezTo>
                <a:cubicBezTo>
                  <a:pt x="63" y="125"/>
                  <a:pt x="61" y="127"/>
                  <a:pt x="61" y="130"/>
                </a:cubicBezTo>
                <a:cubicBezTo>
                  <a:pt x="60" y="133"/>
                  <a:pt x="62" y="134"/>
                  <a:pt x="63" y="136"/>
                </a:cubicBezTo>
                <a:cubicBezTo>
                  <a:pt x="63" y="139"/>
                  <a:pt x="61" y="140"/>
                  <a:pt x="60" y="141"/>
                </a:cubicBezTo>
                <a:cubicBezTo>
                  <a:pt x="61" y="143"/>
                  <a:pt x="60" y="145"/>
                  <a:pt x="60" y="146"/>
                </a:cubicBezTo>
                <a:cubicBezTo>
                  <a:pt x="59" y="148"/>
                  <a:pt x="60" y="149"/>
                  <a:pt x="60" y="150"/>
                </a:cubicBezTo>
                <a:cubicBezTo>
                  <a:pt x="59" y="151"/>
                  <a:pt x="58" y="152"/>
                  <a:pt x="57" y="153"/>
                </a:cubicBezTo>
                <a:cubicBezTo>
                  <a:pt x="55" y="153"/>
                  <a:pt x="52" y="152"/>
                  <a:pt x="50" y="152"/>
                </a:cubicBezTo>
                <a:cubicBezTo>
                  <a:pt x="46" y="151"/>
                  <a:pt x="48" y="145"/>
                  <a:pt x="49" y="142"/>
                </a:cubicBezTo>
                <a:cubicBezTo>
                  <a:pt x="49" y="140"/>
                  <a:pt x="47" y="139"/>
                  <a:pt x="47" y="138"/>
                </a:cubicBezTo>
                <a:cubicBezTo>
                  <a:pt x="47" y="136"/>
                  <a:pt x="47" y="135"/>
                  <a:pt x="47" y="133"/>
                </a:cubicBezTo>
                <a:cubicBezTo>
                  <a:pt x="48" y="129"/>
                  <a:pt x="47" y="125"/>
                  <a:pt x="48" y="121"/>
                </a:cubicBezTo>
                <a:cubicBezTo>
                  <a:pt x="48" y="118"/>
                  <a:pt x="48" y="115"/>
                  <a:pt x="49" y="113"/>
                </a:cubicBezTo>
                <a:cubicBezTo>
                  <a:pt x="50" y="111"/>
                  <a:pt x="51" y="108"/>
                  <a:pt x="52" y="106"/>
                </a:cubicBezTo>
                <a:cubicBezTo>
                  <a:pt x="52" y="102"/>
                  <a:pt x="51" y="98"/>
                  <a:pt x="52" y="94"/>
                </a:cubicBezTo>
                <a:cubicBezTo>
                  <a:pt x="51" y="95"/>
                  <a:pt x="50" y="94"/>
                  <a:pt x="50" y="94"/>
                </a:cubicBezTo>
                <a:cubicBezTo>
                  <a:pt x="49" y="95"/>
                  <a:pt x="48" y="97"/>
                  <a:pt x="48" y="98"/>
                </a:cubicBezTo>
                <a:cubicBezTo>
                  <a:pt x="46" y="102"/>
                  <a:pt x="45" y="104"/>
                  <a:pt x="44" y="107"/>
                </a:cubicBezTo>
                <a:cubicBezTo>
                  <a:pt x="44" y="109"/>
                  <a:pt x="42" y="111"/>
                  <a:pt x="42" y="112"/>
                </a:cubicBezTo>
                <a:cubicBezTo>
                  <a:pt x="42" y="113"/>
                  <a:pt x="43" y="114"/>
                  <a:pt x="43" y="114"/>
                </a:cubicBezTo>
                <a:cubicBezTo>
                  <a:pt x="43" y="115"/>
                  <a:pt x="44" y="116"/>
                  <a:pt x="44" y="117"/>
                </a:cubicBezTo>
                <a:cubicBezTo>
                  <a:pt x="43" y="123"/>
                  <a:pt x="41" y="128"/>
                  <a:pt x="39" y="134"/>
                </a:cubicBezTo>
                <a:cubicBezTo>
                  <a:pt x="39" y="136"/>
                  <a:pt x="38" y="138"/>
                  <a:pt x="38" y="139"/>
                </a:cubicBezTo>
                <a:cubicBezTo>
                  <a:pt x="37" y="141"/>
                  <a:pt x="36" y="142"/>
                  <a:pt x="35" y="143"/>
                </a:cubicBezTo>
                <a:cubicBezTo>
                  <a:pt x="34" y="145"/>
                  <a:pt x="32" y="146"/>
                  <a:pt x="32" y="148"/>
                </a:cubicBezTo>
                <a:cubicBezTo>
                  <a:pt x="32" y="148"/>
                  <a:pt x="35" y="150"/>
                  <a:pt x="36" y="150"/>
                </a:cubicBezTo>
                <a:cubicBezTo>
                  <a:pt x="37" y="151"/>
                  <a:pt x="40" y="152"/>
                  <a:pt x="42" y="152"/>
                </a:cubicBezTo>
                <a:cubicBezTo>
                  <a:pt x="42" y="153"/>
                  <a:pt x="43" y="153"/>
                  <a:pt x="43" y="154"/>
                </a:cubicBezTo>
                <a:cubicBezTo>
                  <a:pt x="43" y="155"/>
                  <a:pt x="41" y="156"/>
                  <a:pt x="39" y="157"/>
                </a:cubicBezTo>
                <a:cubicBezTo>
                  <a:pt x="36" y="157"/>
                  <a:pt x="33" y="157"/>
                  <a:pt x="30" y="156"/>
                </a:cubicBezTo>
                <a:cubicBezTo>
                  <a:pt x="31" y="158"/>
                  <a:pt x="31" y="160"/>
                  <a:pt x="30" y="160"/>
                </a:cubicBezTo>
                <a:cubicBezTo>
                  <a:pt x="28" y="162"/>
                  <a:pt x="23" y="162"/>
                  <a:pt x="21" y="161"/>
                </a:cubicBezTo>
                <a:cubicBezTo>
                  <a:pt x="20" y="160"/>
                  <a:pt x="18" y="159"/>
                  <a:pt x="18" y="158"/>
                </a:cubicBezTo>
                <a:cubicBezTo>
                  <a:pt x="17" y="157"/>
                  <a:pt x="18" y="155"/>
                  <a:pt x="17" y="154"/>
                </a:cubicBezTo>
                <a:cubicBezTo>
                  <a:pt x="17" y="154"/>
                  <a:pt x="16" y="153"/>
                  <a:pt x="16" y="152"/>
                </a:cubicBezTo>
                <a:cubicBezTo>
                  <a:pt x="16" y="151"/>
                  <a:pt x="16" y="150"/>
                  <a:pt x="16" y="149"/>
                </a:cubicBezTo>
                <a:cubicBezTo>
                  <a:pt x="15" y="148"/>
                  <a:pt x="15" y="147"/>
                  <a:pt x="15" y="147"/>
                </a:cubicBezTo>
                <a:cubicBezTo>
                  <a:pt x="14" y="144"/>
                  <a:pt x="16" y="143"/>
                  <a:pt x="17" y="142"/>
                </a:cubicBezTo>
                <a:cubicBezTo>
                  <a:pt x="17" y="141"/>
                  <a:pt x="17" y="139"/>
                  <a:pt x="17" y="138"/>
                </a:cubicBezTo>
                <a:cubicBezTo>
                  <a:pt x="19" y="131"/>
                  <a:pt x="20" y="124"/>
                  <a:pt x="22" y="117"/>
                </a:cubicBezTo>
                <a:cubicBezTo>
                  <a:pt x="22" y="115"/>
                  <a:pt x="23" y="114"/>
                  <a:pt x="23" y="113"/>
                </a:cubicBezTo>
                <a:cubicBezTo>
                  <a:pt x="22" y="112"/>
                  <a:pt x="22" y="112"/>
                  <a:pt x="21" y="111"/>
                </a:cubicBezTo>
                <a:cubicBezTo>
                  <a:pt x="20" y="108"/>
                  <a:pt x="19" y="106"/>
                  <a:pt x="18" y="104"/>
                </a:cubicBezTo>
                <a:cubicBezTo>
                  <a:pt x="16" y="101"/>
                  <a:pt x="14" y="99"/>
                  <a:pt x="12" y="96"/>
                </a:cubicBezTo>
                <a:cubicBezTo>
                  <a:pt x="11" y="93"/>
                  <a:pt x="11" y="91"/>
                  <a:pt x="10" y="87"/>
                </a:cubicBezTo>
                <a:cubicBezTo>
                  <a:pt x="10" y="84"/>
                  <a:pt x="9" y="79"/>
                  <a:pt x="11" y="76"/>
                </a:cubicBezTo>
                <a:cubicBezTo>
                  <a:pt x="10" y="75"/>
                  <a:pt x="9" y="73"/>
                  <a:pt x="8" y="72"/>
                </a:cubicBezTo>
                <a:cubicBezTo>
                  <a:pt x="7" y="71"/>
                  <a:pt x="5" y="69"/>
                  <a:pt x="4" y="68"/>
                </a:cubicBezTo>
                <a:cubicBezTo>
                  <a:pt x="4" y="67"/>
                  <a:pt x="3" y="65"/>
                  <a:pt x="3" y="64"/>
                </a:cubicBezTo>
                <a:cubicBezTo>
                  <a:pt x="2" y="62"/>
                  <a:pt x="2" y="60"/>
                  <a:pt x="1" y="59"/>
                </a:cubicBezTo>
                <a:cubicBezTo>
                  <a:pt x="1" y="57"/>
                  <a:pt x="1" y="55"/>
                  <a:pt x="1" y="54"/>
                </a:cubicBezTo>
                <a:cubicBezTo>
                  <a:pt x="1" y="52"/>
                  <a:pt x="0" y="50"/>
                  <a:pt x="0" y="48"/>
                </a:cubicBezTo>
                <a:cubicBezTo>
                  <a:pt x="0" y="48"/>
                  <a:pt x="1" y="47"/>
                  <a:pt x="1" y="46"/>
                </a:cubicBezTo>
                <a:cubicBezTo>
                  <a:pt x="1" y="44"/>
                  <a:pt x="1" y="41"/>
                  <a:pt x="2" y="39"/>
                </a:cubicBezTo>
                <a:cubicBezTo>
                  <a:pt x="5" y="37"/>
                  <a:pt x="10" y="36"/>
                  <a:pt x="13" y="35"/>
                </a:cubicBezTo>
                <a:cubicBezTo>
                  <a:pt x="12" y="34"/>
                  <a:pt x="11" y="34"/>
                  <a:pt x="10" y="33"/>
                </a:cubicBezTo>
                <a:cubicBezTo>
                  <a:pt x="11" y="33"/>
                  <a:pt x="12" y="33"/>
                  <a:pt x="12" y="32"/>
                </a:cubicBezTo>
                <a:cubicBezTo>
                  <a:pt x="12" y="32"/>
                  <a:pt x="11" y="32"/>
                  <a:pt x="11" y="31"/>
                </a:cubicBezTo>
                <a:cubicBezTo>
                  <a:pt x="15" y="31"/>
                  <a:pt x="13" y="26"/>
                  <a:pt x="12" y="25"/>
                </a:cubicBezTo>
                <a:cubicBezTo>
                  <a:pt x="12" y="24"/>
                  <a:pt x="11" y="23"/>
                  <a:pt x="11" y="23"/>
                </a:cubicBezTo>
                <a:cubicBezTo>
                  <a:pt x="10" y="20"/>
                  <a:pt x="12" y="18"/>
                  <a:pt x="13" y="17"/>
                </a:cubicBezTo>
                <a:cubicBezTo>
                  <a:pt x="15" y="15"/>
                  <a:pt x="16" y="13"/>
                  <a:pt x="19" y="11"/>
                </a:cubicBezTo>
                <a:cubicBezTo>
                  <a:pt x="20" y="11"/>
                  <a:pt x="21" y="10"/>
                  <a:pt x="22" y="9"/>
                </a:cubicBezTo>
                <a:cubicBezTo>
                  <a:pt x="24" y="8"/>
                  <a:pt x="29" y="8"/>
                  <a:pt x="32" y="9"/>
                </a:cubicBezTo>
                <a:cubicBezTo>
                  <a:pt x="34" y="10"/>
                  <a:pt x="37" y="11"/>
                  <a:pt x="39" y="13"/>
                </a:cubicBezTo>
                <a:cubicBezTo>
                  <a:pt x="40" y="13"/>
                  <a:pt x="40" y="14"/>
                  <a:pt x="41" y="15"/>
                </a:cubicBezTo>
                <a:cubicBezTo>
                  <a:pt x="41" y="16"/>
                  <a:pt x="42" y="17"/>
                  <a:pt x="42" y="18"/>
                </a:cubicBezTo>
                <a:cubicBezTo>
                  <a:pt x="43" y="20"/>
                  <a:pt x="43" y="24"/>
                  <a:pt x="44" y="27"/>
                </a:cubicBezTo>
                <a:cubicBezTo>
                  <a:pt x="44" y="31"/>
                  <a:pt x="44" y="34"/>
                  <a:pt x="41" y="35"/>
                </a:cubicBezTo>
                <a:cubicBezTo>
                  <a:pt x="41" y="35"/>
                  <a:pt x="40" y="35"/>
                  <a:pt x="40" y="35"/>
                </a:cubicBezTo>
                <a:cubicBezTo>
                  <a:pt x="41" y="36"/>
                  <a:pt x="43" y="36"/>
                  <a:pt x="45" y="36"/>
                </a:cubicBezTo>
                <a:cubicBezTo>
                  <a:pt x="45" y="33"/>
                  <a:pt x="46" y="31"/>
                  <a:pt x="48" y="29"/>
                </a:cubicBezTo>
                <a:cubicBezTo>
                  <a:pt x="49" y="28"/>
                  <a:pt x="51" y="28"/>
                  <a:pt x="52" y="27"/>
                </a:cubicBezTo>
                <a:cubicBezTo>
                  <a:pt x="56" y="25"/>
                  <a:pt x="61" y="23"/>
                  <a:pt x="66" y="21"/>
                </a:cubicBezTo>
                <a:cubicBezTo>
                  <a:pt x="65" y="20"/>
                  <a:pt x="65" y="18"/>
                  <a:pt x="65" y="17"/>
                </a:cubicBezTo>
                <a:cubicBezTo>
                  <a:pt x="65" y="17"/>
                  <a:pt x="64" y="18"/>
                  <a:pt x="63" y="18"/>
                </a:cubicBezTo>
                <a:cubicBezTo>
                  <a:pt x="62" y="16"/>
                  <a:pt x="58" y="12"/>
                  <a:pt x="61" y="10"/>
                </a:cubicBezTo>
                <a:cubicBezTo>
                  <a:pt x="61" y="9"/>
                  <a:pt x="61" y="8"/>
                  <a:pt x="62" y="7"/>
                </a:cubicBezTo>
                <a:cubicBezTo>
                  <a:pt x="62" y="6"/>
                  <a:pt x="62" y="5"/>
                  <a:pt x="62" y="4"/>
                </a:cubicBezTo>
                <a:cubicBezTo>
                  <a:pt x="63" y="4"/>
                  <a:pt x="64" y="3"/>
                  <a:pt x="65" y="3"/>
                </a:cubicBezTo>
                <a:cubicBezTo>
                  <a:pt x="65" y="2"/>
                  <a:pt x="65" y="1"/>
                  <a:pt x="66" y="1"/>
                </a:cubicBezTo>
                <a:cubicBezTo>
                  <a:pt x="67" y="0"/>
                  <a:pt x="69" y="1"/>
                  <a:pt x="71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6268066" y="3645094"/>
            <a:ext cx="2988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Information for future decisions on healthcare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460310" y="4767806"/>
            <a:ext cx="2183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Legal professionals</a:t>
            </a:r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268066" y="4490807"/>
            <a:ext cx="4013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Judges decisions after demands for the use of  high cost healthcare technologies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1460310" y="5654169"/>
            <a:ext cx="2183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Academia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6268066" y="5419197"/>
            <a:ext cx="3697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Information for future healthcare professionals, decisions on research</a:t>
            </a: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801499" y="1374113"/>
            <a:ext cx="3341032" cy="9144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Organization/Individual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Rounded Rectangle 27"/>
          <p:cNvSpPr/>
          <p:nvPr/>
        </p:nvSpPr>
        <p:spPr>
          <a:xfrm>
            <a:off x="6104290" y="1368359"/>
            <a:ext cx="3476437" cy="990244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Types of decisions informed  </a:t>
            </a:r>
            <a:endParaRPr lang="en-US" b="1" dirty="0"/>
          </a:p>
        </p:txBody>
      </p:sp>
      <p:sp>
        <p:nvSpPr>
          <p:cNvPr id="29" name="Right Arrow 28"/>
          <p:cNvSpPr/>
          <p:nvPr/>
        </p:nvSpPr>
        <p:spPr>
          <a:xfrm>
            <a:off x="3954703" y="2999939"/>
            <a:ext cx="1985224" cy="169606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3954703" y="3955471"/>
            <a:ext cx="2091260" cy="164528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30"/>
          <p:cNvSpPr/>
          <p:nvPr/>
        </p:nvSpPr>
        <p:spPr>
          <a:xfrm>
            <a:off x="4000197" y="4894652"/>
            <a:ext cx="2091260" cy="164528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Arrow 31"/>
          <p:cNvSpPr/>
          <p:nvPr/>
        </p:nvSpPr>
        <p:spPr>
          <a:xfrm>
            <a:off x="4006319" y="5792253"/>
            <a:ext cx="2091260" cy="164528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0852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MENA –Regional Context</a:t>
            </a:r>
            <a:endParaRPr lang="en-US" sz="4000" b="1" dirty="0"/>
          </a:p>
        </p:txBody>
      </p:sp>
      <p:pic>
        <p:nvPicPr>
          <p:cNvPr id="3" name="Picture 2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12192000" cy="1087396"/>
          </a:xfrm>
          <a:prstGeom prst="rect">
            <a:avLst/>
          </a:prstGeom>
          <a:noFill/>
        </p:spPr>
      </p:pic>
      <p:grpSp>
        <p:nvGrpSpPr>
          <p:cNvPr id="38" name="Group 37"/>
          <p:cNvGrpSpPr/>
          <p:nvPr/>
        </p:nvGrpSpPr>
        <p:grpSpPr>
          <a:xfrm>
            <a:off x="2920629" y="2196629"/>
            <a:ext cx="6346207" cy="703319"/>
            <a:chOff x="990601" y="1431734"/>
            <a:chExt cx="3809999" cy="1198028"/>
          </a:xfrm>
        </p:grpSpPr>
        <p:sp>
          <p:nvSpPr>
            <p:cNvPr id="39" name="TextBox 38"/>
            <p:cNvSpPr txBox="1"/>
            <p:nvPr/>
          </p:nvSpPr>
          <p:spPr>
            <a:xfrm>
              <a:off x="1371600" y="1497868"/>
              <a:ext cx="3429000" cy="1130975"/>
            </a:xfrm>
            <a:prstGeom prst="round2DiagRect">
              <a:avLst>
                <a:gd name="adj1" fmla="val 39071"/>
                <a:gd name="adj2" fmla="val 0"/>
              </a:avLst>
            </a:prstGeom>
            <a:solidFill>
              <a:srgbClr val="ED6737">
                <a:lumMod val="40000"/>
                <a:lumOff val="60000"/>
              </a:srgbClr>
            </a:solidFill>
            <a:ln w="76200"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marL="517525" marR="0" lvl="0" indent="0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</a:rPr>
                <a:t>Economic</a:t>
              </a:r>
              <a:r>
                <a:rPr kumimoji="0" lang="en-CA" b="1" i="0" u="none" strike="noStrike" kern="0" cap="none" spc="0" normalizeH="0" noProof="0" dirty="0" smtClean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</a:rPr>
                <a:t> changes and budget constrains </a:t>
              </a:r>
              <a:endParaRPr kumimoji="0" lang="en-CA" b="1" i="0" u="none" strike="noStrike" kern="0" cap="none" spc="0" normalizeH="0" baseline="0" noProof="0" dirty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990601" y="1431734"/>
              <a:ext cx="529688" cy="1198028"/>
            </a:xfrm>
            <a:prstGeom prst="ellipse">
              <a:avLst/>
            </a:prstGeom>
            <a:solidFill>
              <a:srgbClr val="ED6737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920629" y="1122026"/>
            <a:ext cx="6346207" cy="663954"/>
            <a:chOff x="990601" y="269958"/>
            <a:chExt cx="3809999" cy="1130975"/>
          </a:xfrm>
        </p:grpSpPr>
        <p:sp>
          <p:nvSpPr>
            <p:cNvPr id="44" name="TextBox 43"/>
            <p:cNvSpPr txBox="1"/>
            <p:nvPr/>
          </p:nvSpPr>
          <p:spPr>
            <a:xfrm>
              <a:off x="1371600" y="269958"/>
              <a:ext cx="3429000" cy="1130975"/>
            </a:xfrm>
            <a:prstGeom prst="round2DiagRect">
              <a:avLst>
                <a:gd name="adj1" fmla="val 39071"/>
                <a:gd name="adj2" fmla="val 0"/>
              </a:avLst>
            </a:prstGeom>
            <a:solidFill>
              <a:srgbClr val="A8CCDD">
                <a:lumMod val="60000"/>
                <a:lumOff val="40000"/>
              </a:srgbClr>
            </a:solidFill>
            <a:ln w="76200"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marL="517525" marR="0" lvl="0" indent="0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</a:rPr>
                <a:t>Dynamic Political environment </a:t>
              </a:r>
              <a:endParaRPr kumimoji="0" lang="en-CA" b="1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990601" y="269958"/>
              <a:ext cx="529688" cy="1128667"/>
            </a:xfrm>
            <a:prstGeom prst="ellipse">
              <a:avLst/>
            </a:prstGeom>
            <a:solidFill>
              <a:srgbClr val="1F497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2920629" y="3346644"/>
            <a:ext cx="6346207" cy="669759"/>
            <a:chOff x="990601" y="2725778"/>
            <a:chExt cx="3809999" cy="1140862"/>
          </a:xfrm>
        </p:grpSpPr>
        <p:sp>
          <p:nvSpPr>
            <p:cNvPr id="49" name="TextBox 48"/>
            <p:cNvSpPr txBox="1"/>
            <p:nvPr/>
          </p:nvSpPr>
          <p:spPr>
            <a:xfrm>
              <a:off x="1371600" y="2725778"/>
              <a:ext cx="3429000" cy="1130975"/>
            </a:xfrm>
            <a:prstGeom prst="round2DiagRect">
              <a:avLst>
                <a:gd name="adj1" fmla="val 39071"/>
                <a:gd name="adj2" fmla="val 0"/>
              </a:avLst>
            </a:prstGeom>
            <a:solidFill>
              <a:srgbClr val="A1C46B">
                <a:lumMod val="60000"/>
                <a:lumOff val="40000"/>
              </a:srgbClr>
            </a:solidFill>
            <a:ln w="76200"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marL="517525" marR="0" lvl="0" indent="0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CA" b="1" kern="0" noProof="0" dirty="0" smtClean="0">
                  <a:solidFill>
                    <a:srgbClr val="58595B"/>
                  </a:solidFill>
                </a:rPr>
                <a:t>Demographic transition and rise in NCDs </a:t>
              </a:r>
              <a:endParaRPr kumimoji="0" lang="en-CA" b="1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</a:endParaRP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990601" y="2725780"/>
              <a:ext cx="529688" cy="1140860"/>
              <a:chOff x="990601" y="2626627"/>
              <a:chExt cx="529688" cy="1140860"/>
            </a:xfrm>
          </p:grpSpPr>
          <p:sp>
            <p:nvSpPr>
              <p:cNvPr id="51" name="Oval 50"/>
              <p:cNvSpPr/>
              <p:nvPr/>
            </p:nvSpPr>
            <p:spPr>
              <a:xfrm>
                <a:off x="990601" y="2626627"/>
                <a:ext cx="529688" cy="1140860"/>
              </a:xfrm>
              <a:prstGeom prst="ellipse">
                <a:avLst/>
              </a:prstGeom>
              <a:solidFill>
                <a:srgbClr val="A1C46B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A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"/>
                  <a:cs typeface=""/>
                </a:endParaRPr>
              </a:p>
            </p:txBody>
          </p:sp>
          <p:sp>
            <p:nvSpPr>
              <p:cNvPr id="54" name="Freeform 33"/>
              <p:cNvSpPr>
                <a:spLocks/>
              </p:cNvSpPr>
              <p:nvPr/>
            </p:nvSpPr>
            <p:spPr bwMode="auto">
              <a:xfrm>
                <a:off x="1428706" y="3354114"/>
                <a:ext cx="77189" cy="2349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29" y="35"/>
                  </a:cxn>
                  <a:cxn ang="0">
                    <a:pos x="84" y="35"/>
                  </a:cxn>
                  <a:cxn ang="0">
                    <a:pos x="114" y="0"/>
                  </a:cxn>
                  <a:cxn ang="0">
                    <a:pos x="51" y="4"/>
                  </a:cxn>
                  <a:cxn ang="0">
                    <a:pos x="0" y="2"/>
                  </a:cxn>
                </a:cxnLst>
                <a:rect l="0" t="0" r="r" b="b"/>
                <a:pathLst>
                  <a:path w="114" h="35">
                    <a:moveTo>
                      <a:pt x="0" y="2"/>
                    </a:moveTo>
                    <a:lnTo>
                      <a:pt x="0" y="2"/>
                    </a:lnTo>
                    <a:cubicBezTo>
                      <a:pt x="7" y="10"/>
                      <a:pt x="21" y="25"/>
                      <a:pt x="29" y="35"/>
                    </a:cubicBezTo>
                    <a:lnTo>
                      <a:pt x="84" y="35"/>
                    </a:lnTo>
                    <a:cubicBezTo>
                      <a:pt x="93" y="25"/>
                      <a:pt x="107" y="10"/>
                      <a:pt x="114" y="0"/>
                    </a:cubicBezTo>
                    <a:cubicBezTo>
                      <a:pt x="91" y="3"/>
                      <a:pt x="70" y="4"/>
                      <a:pt x="51" y="4"/>
                    </a:cubicBezTo>
                    <a:cubicBezTo>
                      <a:pt x="31" y="4"/>
                      <a:pt x="14" y="3"/>
                      <a:pt x="0" y="2"/>
                    </a:cubicBez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57" name="Group 56"/>
          <p:cNvGrpSpPr/>
          <p:nvPr/>
        </p:nvGrpSpPr>
        <p:grpSpPr>
          <a:xfrm>
            <a:off x="2920629" y="4296353"/>
            <a:ext cx="6346207" cy="669758"/>
            <a:chOff x="990601" y="3964539"/>
            <a:chExt cx="3809999" cy="1140861"/>
          </a:xfrm>
        </p:grpSpPr>
        <p:sp>
          <p:nvSpPr>
            <p:cNvPr id="58" name="TextBox 57"/>
            <p:cNvSpPr txBox="1"/>
            <p:nvPr/>
          </p:nvSpPr>
          <p:spPr>
            <a:xfrm>
              <a:off x="1371600" y="3974425"/>
              <a:ext cx="3429000" cy="1130975"/>
            </a:xfrm>
            <a:prstGeom prst="round2DiagRect">
              <a:avLst>
                <a:gd name="adj1" fmla="val 39071"/>
                <a:gd name="adj2" fmla="val 0"/>
              </a:avLst>
            </a:prstGeom>
            <a:solidFill>
              <a:srgbClr val="FBB040">
                <a:lumMod val="60000"/>
                <a:lumOff val="40000"/>
              </a:srgbClr>
            </a:solidFill>
            <a:ln w="76200"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marL="517525" marR="0" lvl="0" indent="0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</a:rPr>
                <a:t>High</a:t>
              </a:r>
              <a:r>
                <a:rPr kumimoji="0" lang="en-CA" b="1" i="0" u="none" strike="noStrike" kern="0" cap="none" spc="0" normalizeH="0" noProof="0" dirty="0" smtClean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</a:rPr>
                <a:t> out of pocket expenditure </a:t>
              </a:r>
              <a:endParaRPr kumimoji="0" lang="en-CA" b="1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Oval 59"/>
            <p:cNvSpPr/>
            <p:nvPr/>
          </p:nvSpPr>
          <p:spPr>
            <a:xfrm>
              <a:off x="990601" y="3964539"/>
              <a:ext cx="513668" cy="1130009"/>
            </a:xfrm>
            <a:prstGeom prst="ellipse">
              <a:avLst/>
            </a:prstGeom>
            <a:solidFill>
              <a:srgbClr val="FBB0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3029810" y="5364301"/>
            <a:ext cx="6237025" cy="768986"/>
            <a:chOff x="1056149" y="5138997"/>
            <a:chExt cx="3744451" cy="1309886"/>
          </a:xfrm>
        </p:grpSpPr>
        <p:sp>
          <p:nvSpPr>
            <p:cNvPr id="65" name="TextBox 64"/>
            <p:cNvSpPr txBox="1"/>
            <p:nvPr/>
          </p:nvSpPr>
          <p:spPr>
            <a:xfrm>
              <a:off x="1371600" y="5181600"/>
              <a:ext cx="3429000" cy="1130975"/>
            </a:xfrm>
            <a:prstGeom prst="round2DiagRect">
              <a:avLst>
                <a:gd name="adj1" fmla="val 39071"/>
                <a:gd name="adj2" fmla="val 0"/>
              </a:avLst>
            </a:prstGeom>
            <a:solidFill>
              <a:srgbClr val="FFFFFF">
                <a:lumMod val="75000"/>
              </a:srgbClr>
            </a:solidFill>
            <a:ln w="76200"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marL="517525" marR="0" lvl="0" indent="0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</a:rPr>
                <a:t>In</a:t>
              </a:r>
              <a:r>
                <a:rPr kumimoji="0" lang="en-CA" b="1" i="0" u="none" strike="noStrike" kern="0" cap="none" spc="0" normalizeH="0" noProof="0" dirty="0" smtClean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</a:rPr>
                <a:t>consistent quality of care </a:t>
              </a:r>
              <a:endParaRPr kumimoji="0" lang="en-CA" b="1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1056149" y="5138997"/>
              <a:ext cx="562340" cy="1309886"/>
            </a:xfrm>
            <a:prstGeom prst="ellipse">
              <a:avLst/>
            </a:prstGeom>
            <a:solidFill>
              <a:srgbClr val="BCBEC0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"/>
                <a:cs typeface="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188042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4052</TotalTime>
  <Words>980</Words>
  <Application>Microsoft Macintosh PowerPoint</Application>
  <PresentationFormat>Custom</PresentationFormat>
  <Paragraphs>140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Health Technology Assessment for Universal Health Coverage </vt:lpstr>
      <vt:lpstr>Objectives</vt:lpstr>
      <vt:lpstr>Global Commitment </vt:lpstr>
      <vt:lpstr>What is HTA?</vt:lpstr>
      <vt:lpstr>Need for HTA</vt:lpstr>
      <vt:lpstr>Medicines, Vaccines &amp; other Health Technologies consume approximately 20-60%* of health budget in LMICs.</vt:lpstr>
      <vt:lpstr>Types of decisions informed by HTA </vt:lpstr>
      <vt:lpstr>Types of decisions informed by HTA (Cont.)</vt:lpstr>
      <vt:lpstr>MENA –Regional Context</vt:lpstr>
      <vt:lpstr>Regional Context </vt:lpstr>
      <vt:lpstr>Transition for Transformation </vt:lpstr>
      <vt:lpstr> Mapping of EMR HTA (2014):  Survey Results</vt:lpstr>
      <vt:lpstr> Prerequisites for successful implementation of HTA programs : </vt:lpstr>
      <vt:lpstr>Slide 14</vt:lpstr>
      <vt:lpstr>Challenges to HTA institutionalization </vt:lpstr>
      <vt:lpstr>Recommendations and the way forward </vt:lpstr>
      <vt:lpstr>The Role of MENA HPF </vt:lpstr>
      <vt:lpstr>Thank you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Technology Assessment for Universal Health Coverage</dc:title>
  <dc:creator>Yara</dc:creator>
  <cp:lastModifiedBy>menahpf</cp:lastModifiedBy>
  <cp:revision>40</cp:revision>
  <dcterms:created xsi:type="dcterms:W3CDTF">2018-09-12T07:43:56Z</dcterms:created>
  <dcterms:modified xsi:type="dcterms:W3CDTF">2018-09-23T06:18:21Z</dcterms:modified>
</cp:coreProperties>
</file>