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34"/>
  </p:notesMasterIdLst>
  <p:handoutMasterIdLst>
    <p:handoutMasterId r:id="rId35"/>
  </p:handoutMasterIdLst>
  <p:sldIdLst>
    <p:sldId id="281" r:id="rId2"/>
    <p:sldId id="298" r:id="rId3"/>
    <p:sldId id="270" r:id="rId4"/>
    <p:sldId id="300" r:id="rId5"/>
    <p:sldId id="296" r:id="rId6"/>
    <p:sldId id="299" r:id="rId7"/>
    <p:sldId id="268" r:id="rId8"/>
    <p:sldId id="302" r:id="rId9"/>
    <p:sldId id="303" r:id="rId10"/>
    <p:sldId id="288" r:id="rId11"/>
    <p:sldId id="295" r:id="rId12"/>
    <p:sldId id="261" r:id="rId13"/>
    <p:sldId id="267" r:id="rId14"/>
    <p:sldId id="262" r:id="rId15"/>
    <p:sldId id="264" r:id="rId16"/>
    <p:sldId id="278" r:id="rId17"/>
    <p:sldId id="306" r:id="rId18"/>
    <p:sldId id="307" r:id="rId19"/>
    <p:sldId id="308" r:id="rId20"/>
    <p:sldId id="310" r:id="rId21"/>
    <p:sldId id="273" r:id="rId22"/>
    <p:sldId id="280" r:id="rId23"/>
    <p:sldId id="275" r:id="rId24"/>
    <p:sldId id="274" r:id="rId25"/>
    <p:sldId id="276" r:id="rId26"/>
    <p:sldId id="277" r:id="rId27"/>
    <p:sldId id="304" r:id="rId28"/>
    <p:sldId id="293" r:id="rId29"/>
    <p:sldId id="294" r:id="rId30"/>
    <p:sldId id="301" r:id="rId31"/>
    <p:sldId id="265" r:id="rId32"/>
    <p:sldId id="266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9" autoAdjust="0"/>
    <p:restoredTop sz="90663" autoAdjust="0"/>
  </p:normalViewPr>
  <p:slideViewPr>
    <p:cSldViewPr snapToGrid="0" snapToObjects="1">
      <p:cViewPr varScale="1">
        <p:scale>
          <a:sx n="63" d="100"/>
          <a:sy n="63" d="100"/>
        </p:scale>
        <p:origin x="1308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3807A3-47A2-492A-A2C6-B5A4FE63D621}" type="doc">
      <dgm:prSet loTypeId="urn:microsoft.com/office/officeart/2005/8/layout/chevron1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0A071EE-03C9-4F42-B64E-037DBF524377}">
      <dgm:prSet phldrT="[Text]"/>
      <dgm:spPr/>
      <dgm:t>
        <a:bodyPr/>
        <a:lstStyle/>
        <a:p>
          <a:r>
            <a:rPr lang="en-US" b="1">
              <a:solidFill>
                <a:schemeClr val="accent3">
                  <a:lumMod val="50000"/>
                </a:schemeClr>
              </a:solidFill>
            </a:rPr>
            <a:t>1800s</a:t>
          </a:r>
          <a:endParaRPr lang="en-US" b="1" dirty="0">
            <a:solidFill>
              <a:schemeClr val="accent3">
                <a:lumMod val="50000"/>
              </a:schemeClr>
            </a:solidFill>
          </a:endParaRPr>
        </a:p>
      </dgm:t>
    </dgm:pt>
    <dgm:pt modelId="{E5C5D7D3-DBF8-4026-8C0A-A9AEF3F4A2D8}" type="parTrans" cxnId="{1625B4B9-8597-41E4-8DF8-050113D2D47D}">
      <dgm:prSet/>
      <dgm:spPr/>
      <dgm:t>
        <a:bodyPr/>
        <a:lstStyle/>
        <a:p>
          <a:endParaRPr lang="en-US" b="1">
            <a:solidFill>
              <a:schemeClr val="accent3">
                <a:lumMod val="50000"/>
              </a:schemeClr>
            </a:solidFill>
          </a:endParaRPr>
        </a:p>
      </dgm:t>
    </dgm:pt>
    <dgm:pt modelId="{B25732CC-B78B-49DA-88EE-6CD1FEDE83C0}" type="sibTrans" cxnId="{1625B4B9-8597-41E4-8DF8-050113D2D47D}">
      <dgm:prSet/>
      <dgm:spPr/>
      <dgm:t>
        <a:bodyPr/>
        <a:lstStyle/>
        <a:p>
          <a:endParaRPr lang="en-US" b="1">
            <a:solidFill>
              <a:schemeClr val="accent3">
                <a:lumMod val="50000"/>
              </a:schemeClr>
            </a:solidFill>
          </a:endParaRPr>
        </a:p>
      </dgm:t>
    </dgm:pt>
    <dgm:pt modelId="{81871BE0-379D-4C5E-9467-C4D4DE45E574}">
      <dgm:prSet phldrT="[Text]"/>
      <dgm:spPr/>
      <dgm:t>
        <a:bodyPr/>
        <a:lstStyle/>
        <a:p>
          <a:r>
            <a:rPr lang="en-US" b="1">
              <a:solidFill>
                <a:schemeClr val="accent3">
                  <a:lumMod val="50000"/>
                </a:schemeClr>
              </a:solidFill>
            </a:rPr>
            <a:t>1900s</a:t>
          </a:r>
          <a:endParaRPr lang="en-US" b="1" dirty="0">
            <a:solidFill>
              <a:schemeClr val="accent3">
                <a:lumMod val="50000"/>
              </a:schemeClr>
            </a:solidFill>
          </a:endParaRPr>
        </a:p>
      </dgm:t>
    </dgm:pt>
    <dgm:pt modelId="{F50E9C9F-5573-4C6E-89F3-5B0E2A8609E9}" type="parTrans" cxnId="{5F6DBDBE-2DD0-427D-8274-5E792A4A14AA}">
      <dgm:prSet/>
      <dgm:spPr/>
      <dgm:t>
        <a:bodyPr/>
        <a:lstStyle/>
        <a:p>
          <a:endParaRPr lang="en-US" b="1">
            <a:solidFill>
              <a:schemeClr val="accent3">
                <a:lumMod val="50000"/>
              </a:schemeClr>
            </a:solidFill>
          </a:endParaRPr>
        </a:p>
      </dgm:t>
    </dgm:pt>
    <dgm:pt modelId="{F5C573FD-5C13-4ECF-A815-41F88A408255}" type="sibTrans" cxnId="{5F6DBDBE-2DD0-427D-8274-5E792A4A14AA}">
      <dgm:prSet/>
      <dgm:spPr/>
      <dgm:t>
        <a:bodyPr/>
        <a:lstStyle/>
        <a:p>
          <a:endParaRPr lang="en-US" b="1">
            <a:solidFill>
              <a:schemeClr val="accent3">
                <a:lumMod val="50000"/>
              </a:schemeClr>
            </a:solidFill>
          </a:endParaRPr>
        </a:p>
      </dgm:t>
    </dgm:pt>
    <dgm:pt modelId="{8A1F857A-DF39-4CCD-AB69-5F6B5691FAD0}">
      <dgm:prSet phldrT="[Text]"/>
      <dgm:spPr/>
      <dgm:t>
        <a:bodyPr/>
        <a:lstStyle/>
        <a:p>
          <a:r>
            <a:rPr lang="en-US" b="1">
              <a:solidFill>
                <a:schemeClr val="accent3">
                  <a:lumMod val="50000"/>
                </a:schemeClr>
              </a:solidFill>
            </a:rPr>
            <a:t>1940s</a:t>
          </a:r>
          <a:endParaRPr lang="en-US" b="1" dirty="0">
            <a:solidFill>
              <a:schemeClr val="accent3">
                <a:lumMod val="50000"/>
              </a:schemeClr>
            </a:solidFill>
          </a:endParaRPr>
        </a:p>
      </dgm:t>
    </dgm:pt>
    <dgm:pt modelId="{151AA758-CEC5-43AA-8D7A-971667C2A468}" type="parTrans" cxnId="{88139491-C0A7-4A30-BDFF-D10BD9BB6152}">
      <dgm:prSet/>
      <dgm:spPr/>
      <dgm:t>
        <a:bodyPr/>
        <a:lstStyle/>
        <a:p>
          <a:endParaRPr lang="en-US" b="1">
            <a:solidFill>
              <a:schemeClr val="accent3">
                <a:lumMod val="50000"/>
              </a:schemeClr>
            </a:solidFill>
          </a:endParaRPr>
        </a:p>
      </dgm:t>
    </dgm:pt>
    <dgm:pt modelId="{7176C033-FCFD-4627-992F-8917A39F34AC}" type="sibTrans" cxnId="{88139491-C0A7-4A30-BDFF-D10BD9BB6152}">
      <dgm:prSet/>
      <dgm:spPr/>
      <dgm:t>
        <a:bodyPr/>
        <a:lstStyle/>
        <a:p>
          <a:endParaRPr lang="en-US" b="1">
            <a:solidFill>
              <a:schemeClr val="accent3">
                <a:lumMod val="50000"/>
              </a:schemeClr>
            </a:solidFill>
          </a:endParaRPr>
        </a:p>
      </dgm:t>
    </dgm:pt>
    <dgm:pt modelId="{93FA599E-D481-4C58-8A42-0E1882CBAD7F}">
      <dgm:prSet phldrT="[Text]"/>
      <dgm:spPr/>
      <dgm:t>
        <a:bodyPr/>
        <a:lstStyle/>
        <a:p>
          <a:r>
            <a:rPr lang="en-US" b="1">
              <a:solidFill>
                <a:schemeClr val="accent3">
                  <a:lumMod val="50000"/>
                </a:schemeClr>
              </a:solidFill>
            </a:rPr>
            <a:t>1970s</a:t>
          </a:r>
          <a:endParaRPr lang="en-US" b="1" dirty="0">
            <a:solidFill>
              <a:schemeClr val="accent3">
                <a:lumMod val="50000"/>
              </a:schemeClr>
            </a:solidFill>
          </a:endParaRPr>
        </a:p>
      </dgm:t>
    </dgm:pt>
    <dgm:pt modelId="{43D52FC6-5056-4D48-ADA9-62C99D956E9B}" type="parTrans" cxnId="{AF8C6FFD-C2F3-4713-B504-F75C9D9FE784}">
      <dgm:prSet/>
      <dgm:spPr/>
      <dgm:t>
        <a:bodyPr/>
        <a:lstStyle/>
        <a:p>
          <a:endParaRPr lang="en-US" b="1">
            <a:solidFill>
              <a:schemeClr val="accent3">
                <a:lumMod val="50000"/>
              </a:schemeClr>
            </a:solidFill>
          </a:endParaRPr>
        </a:p>
      </dgm:t>
    </dgm:pt>
    <dgm:pt modelId="{1150655D-6653-46F6-9203-2FDA286F78B3}" type="sibTrans" cxnId="{AF8C6FFD-C2F3-4713-B504-F75C9D9FE784}">
      <dgm:prSet/>
      <dgm:spPr/>
      <dgm:t>
        <a:bodyPr/>
        <a:lstStyle/>
        <a:p>
          <a:endParaRPr lang="en-US" b="1">
            <a:solidFill>
              <a:schemeClr val="accent3">
                <a:lumMod val="50000"/>
              </a:schemeClr>
            </a:solidFill>
          </a:endParaRPr>
        </a:p>
      </dgm:t>
    </dgm:pt>
    <dgm:pt modelId="{D5F53FEC-A668-485F-A994-FD89E4331E3A}">
      <dgm:prSet phldrT="[Text]"/>
      <dgm:spPr/>
      <dgm:t>
        <a:bodyPr/>
        <a:lstStyle/>
        <a:p>
          <a:r>
            <a:rPr lang="en-US" b="1">
              <a:solidFill>
                <a:schemeClr val="accent3">
                  <a:lumMod val="50000"/>
                </a:schemeClr>
              </a:solidFill>
            </a:rPr>
            <a:t>1980s</a:t>
          </a:r>
          <a:endParaRPr lang="en-US" b="1" dirty="0">
            <a:solidFill>
              <a:schemeClr val="accent3">
                <a:lumMod val="50000"/>
              </a:schemeClr>
            </a:solidFill>
          </a:endParaRPr>
        </a:p>
      </dgm:t>
    </dgm:pt>
    <dgm:pt modelId="{3537A2FB-3FBB-4DCC-996D-175B58682251}" type="parTrans" cxnId="{23A7D9A0-1B15-4F2F-BCDD-18CE6297CCEE}">
      <dgm:prSet/>
      <dgm:spPr/>
      <dgm:t>
        <a:bodyPr/>
        <a:lstStyle/>
        <a:p>
          <a:endParaRPr lang="en-US" b="1">
            <a:solidFill>
              <a:schemeClr val="accent3">
                <a:lumMod val="50000"/>
              </a:schemeClr>
            </a:solidFill>
          </a:endParaRPr>
        </a:p>
      </dgm:t>
    </dgm:pt>
    <dgm:pt modelId="{F235CAC7-199F-468F-8823-BE76BE9A7BDD}" type="sibTrans" cxnId="{23A7D9A0-1B15-4F2F-BCDD-18CE6297CCEE}">
      <dgm:prSet/>
      <dgm:spPr/>
      <dgm:t>
        <a:bodyPr/>
        <a:lstStyle/>
        <a:p>
          <a:endParaRPr lang="en-US" b="1">
            <a:solidFill>
              <a:schemeClr val="accent3">
                <a:lumMod val="50000"/>
              </a:schemeClr>
            </a:solidFill>
          </a:endParaRPr>
        </a:p>
      </dgm:t>
    </dgm:pt>
    <dgm:pt modelId="{5FD82218-C481-4487-ADD2-EC057EE9E039}">
      <dgm:prSet phldrT="[Text]"/>
      <dgm:spPr/>
      <dgm:t>
        <a:bodyPr/>
        <a:lstStyle/>
        <a:p>
          <a:r>
            <a:rPr lang="en-US" b="1">
              <a:solidFill>
                <a:schemeClr val="accent3">
                  <a:lumMod val="50000"/>
                </a:schemeClr>
              </a:solidFill>
            </a:rPr>
            <a:t>1990s</a:t>
          </a:r>
          <a:endParaRPr lang="en-US" b="1" dirty="0">
            <a:solidFill>
              <a:schemeClr val="accent3">
                <a:lumMod val="50000"/>
              </a:schemeClr>
            </a:solidFill>
          </a:endParaRPr>
        </a:p>
      </dgm:t>
    </dgm:pt>
    <dgm:pt modelId="{0CFF81F2-1023-4C00-8395-660E783D917B}" type="parTrans" cxnId="{5F18D068-3037-467D-BA67-9BB5716D568A}">
      <dgm:prSet/>
      <dgm:spPr/>
      <dgm:t>
        <a:bodyPr/>
        <a:lstStyle/>
        <a:p>
          <a:endParaRPr lang="en-US" b="1">
            <a:solidFill>
              <a:schemeClr val="accent3">
                <a:lumMod val="50000"/>
              </a:schemeClr>
            </a:solidFill>
          </a:endParaRPr>
        </a:p>
      </dgm:t>
    </dgm:pt>
    <dgm:pt modelId="{C424AE22-0D5A-4ED7-B9A9-5EF671D693A6}" type="sibTrans" cxnId="{5F18D068-3037-467D-BA67-9BB5716D568A}">
      <dgm:prSet/>
      <dgm:spPr/>
      <dgm:t>
        <a:bodyPr/>
        <a:lstStyle/>
        <a:p>
          <a:endParaRPr lang="en-US" b="1">
            <a:solidFill>
              <a:schemeClr val="accent3">
                <a:lumMod val="50000"/>
              </a:schemeClr>
            </a:solidFill>
          </a:endParaRPr>
        </a:p>
      </dgm:t>
    </dgm:pt>
    <dgm:pt modelId="{C6B13FE0-2163-4CF6-8E12-BE3A891EB9A4}">
      <dgm:prSet phldrT="[Text]"/>
      <dgm:spPr/>
      <dgm:t>
        <a:bodyPr/>
        <a:lstStyle/>
        <a:p>
          <a:r>
            <a:rPr lang="en-US" b="1">
              <a:solidFill>
                <a:schemeClr val="accent3">
                  <a:lumMod val="50000"/>
                </a:schemeClr>
              </a:solidFill>
            </a:rPr>
            <a:t>2000s</a:t>
          </a:r>
          <a:endParaRPr lang="en-US" b="1" dirty="0">
            <a:solidFill>
              <a:schemeClr val="accent3">
                <a:lumMod val="50000"/>
              </a:schemeClr>
            </a:solidFill>
          </a:endParaRPr>
        </a:p>
      </dgm:t>
    </dgm:pt>
    <dgm:pt modelId="{A3200D98-36D7-409F-9D21-76B2754EC5CD}" type="parTrans" cxnId="{4EC68F2A-34DD-4150-A6D2-034ECA0BB89C}">
      <dgm:prSet/>
      <dgm:spPr/>
      <dgm:t>
        <a:bodyPr/>
        <a:lstStyle/>
        <a:p>
          <a:endParaRPr lang="en-US" b="1">
            <a:solidFill>
              <a:schemeClr val="accent3">
                <a:lumMod val="50000"/>
              </a:schemeClr>
            </a:solidFill>
          </a:endParaRPr>
        </a:p>
      </dgm:t>
    </dgm:pt>
    <dgm:pt modelId="{344F1E05-BA16-47DA-B961-5DB4A1D24158}" type="sibTrans" cxnId="{4EC68F2A-34DD-4150-A6D2-034ECA0BB89C}">
      <dgm:prSet/>
      <dgm:spPr/>
      <dgm:t>
        <a:bodyPr/>
        <a:lstStyle/>
        <a:p>
          <a:endParaRPr lang="en-US" b="1">
            <a:solidFill>
              <a:schemeClr val="accent3">
                <a:lumMod val="50000"/>
              </a:schemeClr>
            </a:solidFill>
          </a:endParaRPr>
        </a:p>
      </dgm:t>
    </dgm:pt>
    <dgm:pt modelId="{14F75193-C6DC-4438-B768-9EC167BC6248}">
      <dgm:prSet phldrT="[Text]"/>
      <dgm:spPr/>
      <dgm:t>
        <a:bodyPr/>
        <a:lstStyle/>
        <a:p>
          <a:r>
            <a:rPr lang="en-US" b="1">
              <a:solidFill>
                <a:schemeClr val="accent3">
                  <a:lumMod val="50000"/>
                </a:schemeClr>
              </a:solidFill>
            </a:rPr>
            <a:t>2015</a:t>
          </a:r>
          <a:endParaRPr lang="en-US" b="1" dirty="0">
            <a:solidFill>
              <a:schemeClr val="accent3">
                <a:lumMod val="50000"/>
              </a:schemeClr>
            </a:solidFill>
          </a:endParaRPr>
        </a:p>
      </dgm:t>
    </dgm:pt>
    <dgm:pt modelId="{26904204-BBDA-4101-A8AF-818A064CD56D}" type="parTrans" cxnId="{23D02DD2-9A92-465D-9EC7-56B29EFF8F14}">
      <dgm:prSet/>
      <dgm:spPr/>
      <dgm:t>
        <a:bodyPr/>
        <a:lstStyle/>
        <a:p>
          <a:endParaRPr lang="en-US" b="1">
            <a:solidFill>
              <a:schemeClr val="accent3">
                <a:lumMod val="50000"/>
              </a:schemeClr>
            </a:solidFill>
          </a:endParaRPr>
        </a:p>
      </dgm:t>
    </dgm:pt>
    <dgm:pt modelId="{AF35020F-762D-4F4B-922B-72AD373FB88B}" type="sibTrans" cxnId="{23D02DD2-9A92-465D-9EC7-56B29EFF8F14}">
      <dgm:prSet/>
      <dgm:spPr/>
      <dgm:t>
        <a:bodyPr/>
        <a:lstStyle/>
        <a:p>
          <a:endParaRPr lang="en-US" b="1">
            <a:solidFill>
              <a:schemeClr val="accent3">
                <a:lumMod val="50000"/>
              </a:schemeClr>
            </a:solidFill>
          </a:endParaRPr>
        </a:p>
      </dgm:t>
    </dgm:pt>
    <dgm:pt modelId="{D05E9F3C-2752-4487-868C-8FE709D55878}">
      <dgm:prSet custT="1"/>
      <dgm:spPr/>
      <dgm:t>
        <a:bodyPr/>
        <a:lstStyle/>
        <a:p>
          <a:r>
            <a:rPr lang="en-US" sz="1400" b="1">
              <a:solidFill>
                <a:schemeClr val="accent3">
                  <a:lumMod val="50000"/>
                </a:schemeClr>
              </a:solidFill>
            </a:rPr>
            <a:t>Current</a:t>
          </a:r>
          <a:endParaRPr lang="en-US" sz="1400" b="1" dirty="0">
            <a:solidFill>
              <a:schemeClr val="accent3">
                <a:lumMod val="50000"/>
              </a:schemeClr>
            </a:solidFill>
          </a:endParaRPr>
        </a:p>
      </dgm:t>
    </dgm:pt>
    <dgm:pt modelId="{71EBDAF2-0207-45E2-80A9-AFCCA50E85F7}" type="parTrans" cxnId="{C31A7ED0-2595-463E-B259-96FFAC66B2C3}">
      <dgm:prSet/>
      <dgm:spPr/>
      <dgm:t>
        <a:bodyPr/>
        <a:lstStyle/>
        <a:p>
          <a:endParaRPr lang="en-US" b="1">
            <a:solidFill>
              <a:schemeClr val="accent3">
                <a:lumMod val="50000"/>
              </a:schemeClr>
            </a:solidFill>
          </a:endParaRPr>
        </a:p>
      </dgm:t>
    </dgm:pt>
    <dgm:pt modelId="{917C7AC4-D2CE-440A-AA32-096C6C3E00DA}" type="sibTrans" cxnId="{C31A7ED0-2595-463E-B259-96FFAC66B2C3}">
      <dgm:prSet/>
      <dgm:spPr/>
      <dgm:t>
        <a:bodyPr/>
        <a:lstStyle/>
        <a:p>
          <a:endParaRPr lang="en-US" b="1">
            <a:solidFill>
              <a:schemeClr val="accent3">
                <a:lumMod val="50000"/>
              </a:schemeClr>
            </a:solidFill>
          </a:endParaRPr>
        </a:p>
      </dgm:t>
    </dgm:pt>
    <dgm:pt modelId="{FD09D199-D908-4C95-906B-776A3A4796B6}" type="pres">
      <dgm:prSet presAssocID="{833807A3-47A2-492A-A2C6-B5A4FE63D621}" presName="Name0" presStyleCnt="0">
        <dgm:presLayoutVars>
          <dgm:dir/>
          <dgm:animLvl val="lvl"/>
          <dgm:resizeHandles val="exact"/>
        </dgm:presLayoutVars>
      </dgm:prSet>
      <dgm:spPr/>
    </dgm:pt>
    <dgm:pt modelId="{970BAB75-EFBF-4634-9CD4-092075404E88}" type="pres">
      <dgm:prSet presAssocID="{70A071EE-03C9-4F42-B64E-037DBF524377}" presName="parTxOnly" presStyleLbl="node1" presStyleIdx="0" presStyleCnt="9">
        <dgm:presLayoutVars>
          <dgm:chMax val="0"/>
          <dgm:chPref val="0"/>
          <dgm:bulletEnabled val="1"/>
        </dgm:presLayoutVars>
      </dgm:prSet>
      <dgm:spPr/>
    </dgm:pt>
    <dgm:pt modelId="{B2C5B07A-4B05-4156-9C8F-7F19FF73C5DF}" type="pres">
      <dgm:prSet presAssocID="{B25732CC-B78B-49DA-88EE-6CD1FEDE83C0}" presName="parTxOnlySpace" presStyleCnt="0"/>
      <dgm:spPr/>
    </dgm:pt>
    <dgm:pt modelId="{285F483A-779F-488D-819C-8BB71F6CA092}" type="pres">
      <dgm:prSet presAssocID="{81871BE0-379D-4C5E-9467-C4D4DE45E574}" presName="parTxOnly" presStyleLbl="node1" presStyleIdx="1" presStyleCnt="9">
        <dgm:presLayoutVars>
          <dgm:chMax val="0"/>
          <dgm:chPref val="0"/>
          <dgm:bulletEnabled val="1"/>
        </dgm:presLayoutVars>
      </dgm:prSet>
      <dgm:spPr/>
    </dgm:pt>
    <dgm:pt modelId="{5600DA4C-1CED-411B-BA7D-2CD0FFE2D011}" type="pres">
      <dgm:prSet presAssocID="{F5C573FD-5C13-4ECF-A815-41F88A408255}" presName="parTxOnlySpace" presStyleCnt="0"/>
      <dgm:spPr/>
    </dgm:pt>
    <dgm:pt modelId="{8DD37ABC-5D18-4D95-ACB9-9E42536204C3}" type="pres">
      <dgm:prSet presAssocID="{8A1F857A-DF39-4CCD-AB69-5F6B5691FAD0}" presName="parTxOnly" presStyleLbl="node1" presStyleIdx="2" presStyleCnt="9">
        <dgm:presLayoutVars>
          <dgm:chMax val="0"/>
          <dgm:chPref val="0"/>
          <dgm:bulletEnabled val="1"/>
        </dgm:presLayoutVars>
      </dgm:prSet>
      <dgm:spPr/>
    </dgm:pt>
    <dgm:pt modelId="{3D69ABAD-C072-4161-9EC2-A6918B474C12}" type="pres">
      <dgm:prSet presAssocID="{7176C033-FCFD-4627-992F-8917A39F34AC}" presName="parTxOnlySpace" presStyleCnt="0"/>
      <dgm:spPr/>
    </dgm:pt>
    <dgm:pt modelId="{D4BF3AC0-C3EA-4D36-B629-CC3C25D1D472}" type="pres">
      <dgm:prSet presAssocID="{93FA599E-D481-4C58-8A42-0E1882CBAD7F}" presName="parTxOnly" presStyleLbl="node1" presStyleIdx="3" presStyleCnt="9">
        <dgm:presLayoutVars>
          <dgm:chMax val="0"/>
          <dgm:chPref val="0"/>
          <dgm:bulletEnabled val="1"/>
        </dgm:presLayoutVars>
      </dgm:prSet>
      <dgm:spPr/>
    </dgm:pt>
    <dgm:pt modelId="{C9703710-8753-41A1-B812-A9CE9C3F49A9}" type="pres">
      <dgm:prSet presAssocID="{1150655D-6653-46F6-9203-2FDA286F78B3}" presName="parTxOnlySpace" presStyleCnt="0"/>
      <dgm:spPr/>
    </dgm:pt>
    <dgm:pt modelId="{3C262DFF-4DDD-4741-9A0B-EBC468095A87}" type="pres">
      <dgm:prSet presAssocID="{D5F53FEC-A668-485F-A994-FD89E4331E3A}" presName="parTxOnly" presStyleLbl="node1" presStyleIdx="4" presStyleCnt="9">
        <dgm:presLayoutVars>
          <dgm:chMax val="0"/>
          <dgm:chPref val="0"/>
          <dgm:bulletEnabled val="1"/>
        </dgm:presLayoutVars>
      </dgm:prSet>
      <dgm:spPr/>
    </dgm:pt>
    <dgm:pt modelId="{B554A337-E24C-482A-BB40-22E91CAB4898}" type="pres">
      <dgm:prSet presAssocID="{F235CAC7-199F-468F-8823-BE76BE9A7BDD}" presName="parTxOnlySpace" presStyleCnt="0"/>
      <dgm:spPr/>
    </dgm:pt>
    <dgm:pt modelId="{9F32B7F1-C7BA-465A-892D-B08B3DCA75A3}" type="pres">
      <dgm:prSet presAssocID="{5FD82218-C481-4487-ADD2-EC057EE9E039}" presName="parTxOnly" presStyleLbl="node1" presStyleIdx="5" presStyleCnt="9">
        <dgm:presLayoutVars>
          <dgm:chMax val="0"/>
          <dgm:chPref val="0"/>
          <dgm:bulletEnabled val="1"/>
        </dgm:presLayoutVars>
      </dgm:prSet>
      <dgm:spPr/>
    </dgm:pt>
    <dgm:pt modelId="{20681CE5-A92D-4F5F-971B-80DEDBA6DF8F}" type="pres">
      <dgm:prSet presAssocID="{C424AE22-0D5A-4ED7-B9A9-5EF671D693A6}" presName="parTxOnlySpace" presStyleCnt="0"/>
      <dgm:spPr/>
    </dgm:pt>
    <dgm:pt modelId="{2DF9C773-D001-4105-8616-D7E15EA4CDB5}" type="pres">
      <dgm:prSet presAssocID="{C6B13FE0-2163-4CF6-8E12-BE3A891EB9A4}" presName="parTxOnly" presStyleLbl="node1" presStyleIdx="6" presStyleCnt="9">
        <dgm:presLayoutVars>
          <dgm:chMax val="0"/>
          <dgm:chPref val="0"/>
          <dgm:bulletEnabled val="1"/>
        </dgm:presLayoutVars>
      </dgm:prSet>
      <dgm:spPr/>
    </dgm:pt>
    <dgm:pt modelId="{054BAB59-03FE-4AD8-8461-C37DA4C68F18}" type="pres">
      <dgm:prSet presAssocID="{344F1E05-BA16-47DA-B961-5DB4A1D24158}" presName="parTxOnlySpace" presStyleCnt="0"/>
      <dgm:spPr/>
    </dgm:pt>
    <dgm:pt modelId="{D9631A12-53F1-4061-8ABF-551AF37C7E03}" type="pres">
      <dgm:prSet presAssocID="{14F75193-C6DC-4438-B768-9EC167BC6248}" presName="parTxOnly" presStyleLbl="node1" presStyleIdx="7" presStyleCnt="9">
        <dgm:presLayoutVars>
          <dgm:chMax val="0"/>
          <dgm:chPref val="0"/>
          <dgm:bulletEnabled val="1"/>
        </dgm:presLayoutVars>
      </dgm:prSet>
      <dgm:spPr/>
    </dgm:pt>
    <dgm:pt modelId="{AB20EB53-A014-4E84-9D17-B35875A291C3}" type="pres">
      <dgm:prSet presAssocID="{AF35020F-762D-4F4B-922B-72AD373FB88B}" presName="parTxOnlySpace" presStyleCnt="0"/>
      <dgm:spPr/>
    </dgm:pt>
    <dgm:pt modelId="{7F08259E-56F2-4887-8B7A-692A1333EB67}" type="pres">
      <dgm:prSet presAssocID="{D05E9F3C-2752-4487-868C-8FE709D55878}" presName="parTxOnly" presStyleLbl="node1" presStyleIdx="8" presStyleCnt="9">
        <dgm:presLayoutVars>
          <dgm:chMax val="0"/>
          <dgm:chPref val="0"/>
          <dgm:bulletEnabled val="1"/>
        </dgm:presLayoutVars>
      </dgm:prSet>
      <dgm:spPr/>
    </dgm:pt>
  </dgm:ptLst>
  <dgm:cxnLst>
    <dgm:cxn modelId="{4EC68F2A-34DD-4150-A6D2-034ECA0BB89C}" srcId="{833807A3-47A2-492A-A2C6-B5A4FE63D621}" destId="{C6B13FE0-2163-4CF6-8E12-BE3A891EB9A4}" srcOrd="6" destOrd="0" parTransId="{A3200D98-36D7-409F-9D21-76B2754EC5CD}" sibTransId="{344F1E05-BA16-47DA-B961-5DB4A1D24158}"/>
    <dgm:cxn modelId="{5F18D068-3037-467D-BA67-9BB5716D568A}" srcId="{833807A3-47A2-492A-A2C6-B5A4FE63D621}" destId="{5FD82218-C481-4487-ADD2-EC057EE9E039}" srcOrd="5" destOrd="0" parTransId="{0CFF81F2-1023-4C00-8395-660E783D917B}" sibTransId="{C424AE22-0D5A-4ED7-B9A9-5EF671D693A6}"/>
    <dgm:cxn modelId="{F5966980-C36C-429F-B782-FEE93A90C275}" type="presOf" srcId="{93FA599E-D481-4C58-8A42-0E1882CBAD7F}" destId="{D4BF3AC0-C3EA-4D36-B629-CC3C25D1D472}" srcOrd="0" destOrd="0" presId="urn:microsoft.com/office/officeart/2005/8/layout/chevron1"/>
    <dgm:cxn modelId="{01077882-9454-45B8-B016-8F37BAD22097}" type="presOf" srcId="{833807A3-47A2-492A-A2C6-B5A4FE63D621}" destId="{FD09D199-D908-4C95-906B-776A3A4796B6}" srcOrd="0" destOrd="0" presId="urn:microsoft.com/office/officeart/2005/8/layout/chevron1"/>
    <dgm:cxn modelId="{1570DE8E-3298-49F9-8824-8A74A728260D}" type="presOf" srcId="{14F75193-C6DC-4438-B768-9EC167BC6248}" destId="{D9631A12-53F1-4061-8ABF-551AF37C7E03}" srcOrd="0" destOrd="0" presId="urn:microsoft.com/office/officeart/2005/8/layout/chevron1"/>
    <dgm:cxn modelId="{88139491-C0A7-4A30-BDFF-D10BD9BB6152}" srcId="{833807A3-47A2-492A-A2C6-B5A4FE63D621}" destId="{8A1F857A-DF39-4CCD-AB69-5F6B5691FAD0}" srcOrd="2" destOrd="0" parTransId="{151AA758-CEC5-43AA-8D7A-971667C2A468}" sibTransId="{7176C033-FCFD-4627-992F-8917A39F34AC}"/>
    <dgm:cxn modelId="{5143EC92-7EAC-480B-A4A3-CA91B163C900}" type="presOf" srcId="{81871BE0-379D-4C5E-9467-C4D4DE45E574}" destId="{285F483A-779F-488D-819C-8BB71F6CA092}" srcOrd="0" destOrd="0" presId="urn:microsoft.com/office/officeart/2005/8/layout/chevron1"/>
    <dgm:cxn modelId="{C0E7CB95-73E0-4423-A26C-3750515D69F7}" type="presOf" srcId="{C6B13FE0-2163-4CF6-8E12-BE3A891EB9A4}" destId="{2DF9C773-D001-4105-8616-D7E15EA4CDB5}" srcOrd="0" destOrd="0" presId="urn:microsoft.com/office/officeart/2005/8/layout/chevron1"/>
    <dgm:cxn modelId="{A08A6A98-D5E0-4A12-B74A-866E79C914F1}" type="presOf" srcId="{D5F53FEC-A668-485F-A994-FD89E4331E3A}" destId="{3C262DFF-4DDD-4741-9A0B-EBC468095A87}" srcOrd="0" destOrd="0" presId="urn:microsoft.com/office/officeart/2005/8/layout/chevron1"/>
    <dgm:cxn modelId="{23A7D9A0-1B15-4F2F-BCDD-18CE6297CCEE}" srcId="{833807A3-47A2-492A-A2C6-B5A4FE63D621}" destId="{D5F53FEC-A668-485F-A994-FD89E4331E3A}" srcOrd="4" destOrd="0" parTransId="{3537A2FB-3FBB-4DCC-996D-175B58682251}" sibTransId="{F235CAC7-199F-468F-8823-BE76BE9A7BDD}"/>
    <dgm:cxn modelId="{605828B6-002B-4241-BC7C-E9BE7B281D4C}" type="presOf" srcId="{5FD82218-C481-4487-ADD2-EC057EE9E039}" destId="{9F32B7F1-C7BA-465A-892D-B08B3DCA75A3}" srcOrd="0" destOrd="0" presId="urn:microsoft.com/office/officeart/2005/8/layout/chevron1"/>
    <dgm:cxn modelId="{C7AA47B7-E2B9-4BA8-B162-FCC40510A5E7}" type="presOf" srcId="{D05E9F3C-2752-4487-868C-8FE709D55878}" destId="{7F08259E-56F2-4887-8B7A-692A1333EB67}" srcOrd="0" destOrd="0" presId="urn:microsoft.com/office/officeart/2005/8/layout/chevron1"/>
    <dgm:cxn modelId="{1625B4B9-8597-41E4-8DF8-050113D2D47D}" srcId="{833807A3-47A2-492A-A2C6-B5A4FE63D621}" destId="{70A071EE-03C9-4F42-B64E-037DBF524377}" srcOrd="0" destOrd="0" parTransId="{E5C5D7D3-DBF8-4026-8C0A-A9AEF3F4A2D8}" sibTransId="{B25732CC-B78B-49DA-88EE-6CD1FEDE83C0}"/>
    <dgm:cxn modelId="{5F6DBDBE-2DD0-427D-8274-5E792A4A14AA}" srcId="{833807A3-47A2-492A-A2C6-B5A4FE63D621}" destId="{81871BE0-379D-4C5E-9467-C4D4DE45E574}" srcOrd="1" destOrd="0" parTransId="{F50E9C9F-5573-4C6E-89F3-5B0E2A8609E9}" sibTransId="{F5C573FD-5C13-4ECF-A815-41F88A408255}"/>
    <dgm:cxn modelId="{D7B0ECCE-F70D-4262-B0BC-2F76B1B04276}" type="presOf" srcId="{8A1F857A-DF39-4CCD-AB69-5F6B5691FAD0}" destId="{8DD37ABC-5D18-4D95-ACB9-9E42536204C3}" srcOrd="0" destOrd="0" presId="urn:microsoft.com/office/officeart/2005/8/layout/chevron1"/>
    <dgm:cxn modelId="{8FD1F7CE-2E45-459B-A428-F3A08F1DEBFD}" type="presOf" srcId="{70A071EE-03C9-4F42-B64E-037DBF524377}" destId="{970BAB75-EFBF-4634-9CD4-092075404E88}" srcOrd="0" destOrd="0" presId="urn:microsoft.com/office/officeart/2005/8/layout/chevron1"/>
    <dgm:cxn modelId="{C31A7ED0-2595-463E-B259-96FFAC66B2C3}" srcId="{833807A3-47A2-492A-A2C6-B5A4FE63D621}" destId="{D05E9F3C-2752-4487-868C-8FE709D55878}" srcOrd="8" destOrd="0" parTransId="{71EBDAF2-0207-45E2-80A9-AFCCA50E85F7}" sibTransId="{917C7AC4-D2CE-440A-AA32-096C6C3E00DA}"/>
    <dgm:cxn modelId="{23D02DD2-9A92-465D-9EC7-56B29EFF8F14}" srcId="{833807A3-47A2-492A-A2C6-B5A4FE63D621}" destId="{14F75193-C6DC-4438-B768-9EC167BC6248}" srcOrd="7" destOrd="0" parTransId="{26904204-BBDA-4101-A8AF-818A064CD56D}" sibTransId="{AF35020F-762D-4F4B-922B-72AD373FB88B}"/>
    <dgm:cxn modelId="{AF8C6FFD-C2F3-4713-B504-F75C9D9FE784}" srcId="{833807A3-47A2-492A-A2C6-B5A4FE63D621}" destId="{93FA599E-D481-4C58-8A42-0E1882CBAD7F}" srcOrd="3" destOrd="0" parTransId="{43D52FC6-5056-4D48-ADA9-62C99D956E9B}" sibTransId="{1150655D-6653-46F6-9203-2FDA286F78B3}"/>
    <dgm:cxn modelId="{7B813395-3F83-4E2C-8291-6C96770F084B}" type="presParOf" srcId="{FD09D199-D908-4C95-906B-776A3A4796B6}" destId="{970BAB75-EFBF-4634-9CD4-092075404E88}" srcOrd="0" destOrd="0" presId="urn:microsoft.com/office/officeart/2005/8/layout/chevron1"/>
    <dgm:cxn modelId="{A3F29793-ED84-40C1-9609-BEF579F6618D}" type="presParOf" srcId="{FD09D199-D908-4C95-906B-776A3A4796B6}" destId="{B2C5B07A-4B05-4156-9C8F-7F19FF73C5DF}" srcOrd="1" destOrd="0" presId="urn:microsoft.com/office/officeart/2005/8/layout/chevron1"/>
    <dgm:cxn modelId="{526D81B3-C999-45A7-ACF6-75E311C40E0E}" type="presParOf" srcId="{FD09D199-D908-4C95-906B-776A3A4796B6}" destId="{285F483A-779F-488D-819C-8BB71F6CA092}" srcOrd="2" destOrd="0" presId="urn:microsoft.com/office/officeart/2005/8/layout/chevron1"/>
    <dgm:cxn modelId="{A01CBC1A-66E0-4F89-9FA2-C40A58176CC2}" type="presParOf" srcId="{FD09D199-D908-4C95-906B-776A3A4796B6}" destId="{5600DA4C-1CED-411B-BA7D-2CD0FFE2D011}" srcOrd="3" destOrd="0" presId="urn:microsoft.com/office/officeart/2005/8/layout/chevron1"/>
    <dgm:cxn modelId="{361E6F8C-1ACD-49E9-A203-87B86215217B}" type="presParOf" srcId="{FD09D199-D908-4C95-906B-776A3A4796B6}" destId="{8DD37ABC-5D18-4D95-ACB9-9E42536204C3}" srcOrd="4" destOrd="0" presId="urn:microsoft.com/office/officeart/2005/8/layout/chevron1"/>
    <dgm:cxn modelId="{E359D726-D619-42A3-8EC4-41AAD2CA3E7B}" type="presParOf" srcId="{FD09D199-D908-4C95-906B-776A3A4796B6}" destId="{3D69ABAD-C072-4161-9EC2-A6918B474C12}" srcOrd="5" destOrd="0" presId="urn:microsoft.com/office/officeart/2005/8/layout/chevron1"/>
    <dgm:cxn modelId="{E58928BF-EB7E-4E38-BFC9-672F12F586A6}" type="presParOf" srcId="{FD09D199-D908-4C95-906B-776A3A4796B6}" destId="{D4BF3AC0-C3EA-4D36-B629-CC3C25D1D472}" srcOrd="6" destOrd="0" presId="urn:microsoft.com/office/officeart/2005/8/layout/chevron1"/>
    <dgm:cxn modelId="{8859F45C-47A4-42A5-9343-AC57D0B1C1C3}" type="presParOf" srcId="{FD09D199-D908-4C95-906B-776A3A4796B6}" destId="{C9703710-8753-41A1-B812-A9CE9C3F49A9}" srcOrd="7" destOrd="0" presId="urn:microsoft.com/office/officeart/2005/8/layout/chevron1"/>
    <dgm:cxn modelId="{3BFB3422-A249-4B07-8C26-F45D042A0F57}" type="presParOf" srcId="{FD09D199-D908-4C95-906B-776A3A4796B6}" destId="{3C262DFF-4DDD-4741-9A0B-EBC468095A87}" srcOrd="8" destOrd="0" presId="urn:microsoft.com/office/officeart/2005/8/layout/chevron1"/>
    <dgm:cxn modelId="{C9B32F8B-E050-4325-8C5C-EBE46EC78DE6}" type="presParOf" srcId="{FD09D199-D908-4C95-906B-776A3A4796B6}" destId="{B554A337-E24C-482A-BB40-22E91CAB4898}" srcOrd="9" destOrd="0" presId="urn:microsoft.com/office/officeart/2005/8/layout/chevron1"/>
    <dgm:cxn modelId="{9DE801E1-E411-4D25-B5F8-57BD5A4B67F1}" type="presParOf" srcId="{FD09D199-D908-4C95-906B-776A3A4796B6}" destId="{9F32B7F1-C7BA-465A-892D-B08B3DCA75A3}" srcOrd="10" destOrd="0" presId="urn:microsoft.com/office/officeart/2005/8/layout/chevron1"/>
    <dgm:cxn modelId="{87399E4E-90ED-4F67-AEE5-CDBCD155AD0A}" type="presParOf" srcId="{FD09D199-D908-4C95-906B-776A3A4796B6}" destId="{20681CE5-A92D-4F5F-971B-80DEDBA6DF8F}" srcOrd="11" destOrd="0" presId="urn:microsoft.com/office/officeart/2005/8/layout/chevron1"/>
    <dgm:cxn modelId="{FA8F4C82-AEF2-4CBF-8F2D-00D6CBD25B80}" type="presParOf" srcId="{FD09D199-D908-4C95-906B-776A3A4796B6}" destId="{2DF9C773-D001-4105-8616-D7E15EA4CDB5}" srcOrd="12" destOrd="0" presId="urn:microsoft.com/office/officeart/2005/8/layout/chevron1"/>
    <dgm:cxn modelId="{0236EBBD-9088-4223-A259-DF31EDC7CDAB}" type="presParOf" srcId="{FD09D199-D908-4C95-906B-776A3A4796B6}" destId="{054BAB59-03FE-4AD8-8461-C37DA4C68F18}" srcOrd="13" destOrd="0" presId="urn:microsoft.com/office/officeart/2005/8/layout/chevron1"/>
    <dgm:cxn modelId="{F8D5C0F2-40FF-4609-9895-8A5CE2F3B741}" type="presParOf" srcId="{FD09D199-D908-4C95-906B-776A3A4796B6}" destId="{D9631A12-53F1-4061-8ABF-551AF37C7E03}" srcOrd="14" destOrd="0" presId="urn:microsoft.com/office/officeart/2005/8/layout/chevron1"/>
    <dgm:cxn modelId="{4137F1F1-465F-4744-AD3A-E1F746D1447E}" type="presParOf" srcId="{FD09D199-D908-4C95-906B-776A3A4796B6}" destId="{AB20EB53-A014-4E84-9D17-B35875A291C3}" srcOrd="15" destOrd="0" presId="urn:microsoft.com/office/officeart/2005/8/layout/chevron1"/>
    <dgm:cxn modelId="{8D3E9AB0-7254-4811-8904-B5F477128C5A}" type="presParOf" srcId="{FD09D199-D908-4C95-906B-776A3A4796B6}" destId="{7F08259E-56F2-4887-8B7A-692A1333EB67}" srcOrd="1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0BAB75-EFBF-4634-9CD4-092075404E88}">
      <dsp:nvSpPr>
        <dsp:cNvPr id="0" name=""/>
        <dsp:cNvSpPr/>
      </dsp:nvSpPr>
      <dsp:spPr>
        <a:xfrm>
          <a:off x="111" y="316188"/>
          <a:ext cx="1109169" cy="443667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>
              <a:solidFill>
                <a:schemeClr val="accent3">
                  <a:lumMod val="50000"/>
                </a:schemeClr>
              </a:solidFill>
            </a:rPr>
            <a:t>1800s</a:t>
          </a:r>
          <a:endParaRPr lang="en-US" sz="1700" b="1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221945" y="316188"/>
        <a:ext cx="665502" cy="443667"/>
      </dsp:txXfrm>
    </dsp:sp>
    <dsp:sp modelId="{285F483A-779F-488D-819C-8BB71F6CA092}">
      <dsp:nvSpPr>
        <dsp:cNvPr id="0" name=""/>
        <dsp:cNvSpPr/>
      </dsp:nvSpPr>
      <dsp:spPr>
        <a:xfrm>
          <a:off x="998363" y="316188"/>
          <a:ext cx="1109169" cy="443667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>
              <a:solidFill>
                <a:schemeClr val="accent3">
                  <a:lumMod val="50000"/>
                </a:schemeClr>
              </a:solidFill>
            </a:rPr>
            <a:t>1900s</a:t>
          </a:r>
          <a:endParaRPr lang="en-US" sz="1700" b="1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1220197" y="316188"/>
        <a:ext cx="665502" cy="443667"/>
      </dsp:txXfrm>
    </dsp:sp>
    <dsp:sp modelId="{8DD37ABC-5D18-4D95-ACB9-9E42536204C3}">
      <dsp:nvSpPr>
        <dsp:cNvPr id="0" name=""/>
        <dsp:cNvSpPr/>
      </dsp:nvSpPr>
      <dsp:spPr>
        <a:xfrm>
          <a:off x="1996615" y="316188"/>
          <a:ext cx="1109169" cy="443667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>
              <a:solidFill>
                <a:schemeClr val="accent3">
                  <a:lumMod val="50000"/>
                </a:schemeClr>
              </a:solidFill>
            </a:rPr>
            <a:t>1940s</a:t>
          </a:r>
          <a:endParaRPr lang="en-US" sz="1700" b="1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2218449" y="316188"/>
        <a:ext cx="665502" cy="443667"/>
      </dsp:txXfrm>
    </dsp:sp>
    <dsp:sp modelId="{D4BF3AC0-C3EA-4D36-B629-CC3C25D1D472}">
      <dsp:nvSpPr>
        <dsp:cNvPr id="0" name=""/>
        <dsp:cNvSpPr/>
      </dsp:nvSpPr>
      <dsp:spPr>
        <a:xfrm>
          <a:off x="2994868" y="316188"/>
          <a:ext cx="1109169" cy="443667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>
              <a:solidFill>
                <a:schemeClr val="accent3">
                  <a:lumMod val="50000"/>
                </a:schemeClr>
              </a:solidFill>
            </a:rPr>
            <a:t>1970s</a:t>
          </a:r>
          <a:endParaRPr lang="en-US" sz="1700" b="1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3216702" y="316188"/>
        <a:ext cx="665502" cy="443667"/>
      </dsp:txXfrm>
    </dsp:sp>
    <dsp:sp modelId="{3C262DFF-4DDD-4741-9A0B-EBC468095A87}">
      <dsp:nvSpPr>
        <dsp:cNvPr id="0" name=""/>
        <dsp:cNvSpPr/>
      </dsp:nvSpPr>
      <dsp:spPr>
        <a:xfrm>
          <a:off x="3993120" y="316188"/>
          <a:ext cx="1109169" cy="443667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>
              <a:solidFill>
                <a:schemeClr val="accent3">
                  <a:lumMod val="50000"/>
                </a:schemeClr>
              </a:solidFill>
            </a:rPr>
            <a:t>1980s</a:t>
          </a:r>
          <a:endParaRPr lang="en-US" sz="1700" b="1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4214954" y="316188"/>
        <a:ext cx="665502" cy="443667"/>
      </dsp:txXfrm>
    </dsp:sp>
    <dsp:sp modelId="{9F32B7F1-C7BA-465A-892D-B08B3DCA75A3}">
      <dsp:nvSpPr>
        <dsp:cNvPr id="0" name=""/>
        <dsp:cNvSpPr/>
      </dsp:nvSpPr>
      <dsp:spPr>
        <a:xfrm>
          <a:off x="4991372" y="316188"/>
          <a:ext cx="1109169" cy="443667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>
              <a:solidFill>
                <a:schemeClr val="accent3">
                  <a:lumMod val="50000"/>
                </a:schemeClr>
              </a:solidFill>
            </a:rPr>
            <a:t>1990s</a:t>
          </a:r>
          <a:endParaRPr lang="en-US" sz="1700" b="1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5213206" y="316188"/>
        <a:ext cx="665502" cy="443667"/>
      </dsp:txXfrm>
    </dsp:sp>
    <dsp:sp modelId="{2DF9C773-D001-4105-8616-D7E15EA4CDB5}">
      <dsp:nvSpPr>
        <dsp:cNvPr id="0" name=""/>
        <dsp:cNvSpPr/>
      </dsp:nvSpPr>
      <dsp:spPr>
        <a:xfrm>
          <a:off x="5989625" y="316188"/>
          <a:ext cx="1109169" cy="443667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>
              <a:solidFill>
                <a:schemeClr val="accent3">
                  <a:lumMod val="50000"/>
                </a:schemeClr>
              </a:solidFill>
            </a:rPr>
            <a:t>2000s</a:t>
          </a:r>
          <a:endParaRPr lang="en-US" sz="1700" b="1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6211459" y="316188"/>
        <a:ext cx="665502" cy="443667"/>
      </dsp:txXfrm>
    </dsp:sp>
    <dsp:sp modelId="{D9631A12-53F1-4061-8ABF-551AF37C7E03}">
      <dsp:nvSpPr>
        <dsp:cNvPr id="0" name=""/>
        <dsp:cNvSpPr/>
      </dsp:nvSpPr>
      <dsp:spPr>
        <a:xfrm>
          <a:off x="6987877" y="316188"/>
          <a:ext cx="1109169" cy="443667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>
              <a:solidFill>
                <a:schemeClr val="accent3">
                  <a:lumMod val="50000"/>
                </a:schemeClr>
              </a:solidFill>
            </a:rPr>
            <a:t>2015</a:t>
          </a:r>
          <a:endParaRPr lang="en-US" sz="1700" b="1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7209711" y="316188"/>
        <a:ext cx="665502" cy="443667"/>
      </dsp:txXfrm>
    </dsp:sp>
    <dsp:sp modelId="{7F08259E-56F2-4887-8B7A-692A1333EB67}">
      <dsp:nvSpPr>
        <dsp:cNvPr id="0" name=""/>
        <dsp:cNvSpPr/>
      </dsp:nvSpPr>
      <dsp:spPr>
        <a:xfrm>
          <a:off x="7986129" y="316188"/>
          <a:ext cx="1109169" cy="443667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chemeClr val="accent3">
                  <a:lumMod val="50000"/>
                </a:schemeClr>
              </a:solidFill>
            </a:rPr>
            <a:t>Current</a:t>
          </a:r>
          <a:endParaRPr lang="en-US" sz="1400" b="1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8207963" y="316188"/>
        <a:ext cx="665502" cy="4436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BDA385-9780-D54C-8CF5-928BF399B1DD}" type="datetimeFigureOut">
              <a:rPr lang="en-US" smtClean="0"/>
              <a:t>9/16/2018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EDB065-6285-A343-9B9A-002BEF2F5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9335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C0E261-9251-4AD8-9A02-DBE1BE608C2E}" type="datetimeFigureOut">
              <a:rPr lang="en-US" smtClean="0"/>
              <a:t>9/16/2018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1DD387-2795-47B9-9F9E-75D8EC4397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5973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CFC05F-1702-4FEA-9F1E-3995F1E7ED3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2922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1DD387-2795-47B9-9F9E-75D8EC4397A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6693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E134D-A7A9-4248-A1F3-1600ACAA8F2C}" type="slidenum">
              <a:rPr lang="ar-EG" smtClean="0"/>
              <a:pPr/>
              <a:t>14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6038251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1DD387-2795-47B9-9F9E-75D8EC4397A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9912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1DD387-2795-47B9-9F9E-75D8EC4397A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3018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1DD387-2795-47B9-9F9E-75D8EC4397A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3063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Mental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health refers to your ability to process information.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Emotional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health, on the other hand, refers to your ability to express feelings which are based upon the information you have processed</a:t>
            </a:r>
            <a:endParaRPr lang="en-US" dirty="0"/>
          </a:p>
          <a:p>
            <a:r>
              <a:rPr lang="en-US" dirty="0"/>
              <a:t>While being diagnosed with cancer alone</a:t>
            </a:r>
            <a:r>
              <a:rPr lang="en-US" baseline="0" dirty="0"/>
              <a:t> can put a person under tremendous amounts of mental &amp; emotional stress, the additional burden of the outrageously expensive medical care only adds to the strain.</a:t>
            </a:r>
          </a:p>
          <a:p>
            <a:r>
              <a:rPr lang="en-US" baseline="0" dirty="0"/>
              <a:t>The dramatic rise in the cost of cancer treatments has now given rise to what is being called Financial Toxicity.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CFC05F-1702-4FEA-9F1E-3995F1E7ED3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9788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0F578-59EC-49A1-B4A1-01D33B3D204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0654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E134D-A7A9-4248-A1F3-1600ACAA8F2C}" type="slidenum">
              <a:rPr lang="ar-EG" smtClean="0"/>
              <a:pPr/>
              <a:t>25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6057921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CFC05F-1702-4FEA-9F1E-3995F1E7ED3D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7854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E134D-A7A9-4248-A1F3-1600ACAA8F2C}" type="slidenum">
              <a:rPr lang="ar-EG" smtClean="0"/>
              <a:pPr/>
              <a:t>31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8531024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207FDA-52A5-4D15-B6B8-5B74669325C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9173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CFC05F-1702-4FEA-9F1E-3995F1E7ED3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0445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CFC05F-1702-4FEA-9F1E-3995F1E7ED3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9711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CFC05F-1702-4FEA-9F1E-3995F1E7ED3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7631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CFC05F-1702-4FEA-9F1E-3995F1E7ED3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0942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CFC05F-1702-4FEA-9F1E-3995F1E7ED3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375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CFC05F-1702-4FEA-9F1E-3995F1E7ED3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8637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E134D-A7A9-4248-A1F3-1600ACAA8F2C}" type="slidenum">
              <a:rPr lang="ar-EG" smtClean="0"/>
              <a:pPr/>
              <a:t>12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5911230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E2307-1E40-4E12-8716-25BFDA8E7013}" type="datetime1">
              <a:rPr lang="en-US" smtClean="0"/>
              <a:pPr/>
              <a:t>9/16/2018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MENA logo-01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314" y="980554"/>
            <a:ext cx="6054922" cy="123929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FCF5A-EA79-452C-A52C-1A2668C2E7DF}" type="datetime1">
              <a:rPr lang="en-US" smtClean="0"/>
              <a:pPr/>
              <a:t>9/16/2018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C4C28-BD4B-4892-9A2D-6E19BD753A9A}" type="datetime1">
              <a:rPr lang="en-US" smtClean="0"/>
              <a:pPr/>
              <a:t>9/16/2018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22" name="Picture 21" descr="MENA logo-01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438" y="6041319"/>
            <a:ext cx="2804296" cy="57397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9D02-426E-46C9-9EE9-0DE1EF8B2838}" type="datetime1">
              <a:rPr lang="en-US" smtClean="0"/>
              <a:pPr/>
              <a:t>9/16/2018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AEBBE-F8B2-42CF-9895-E86A608384EB}" type="datetime1">
              <a:rPr lang="en-US" smtClean="0"/>
              <a:pPr/>
              <a:t>9/16/2018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6" name="Picture 15" descr="MENA logo-01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438" y="6041318"/>
            <a:ext cx="2804296" cy="57397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AA6B6-10E5-4810-BC9F-DA72D8452E73}" type="datetime1">
              <a:rPr lang="en-US" smtClean="0"/>
              <a:pPr/>
              <a:t>9/16/2018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D072-EF12-4AA2-BD71-ABC68B06D0E2}" type="datetime1">
              <a:rPr lang="en-US" smtClean="0"/>
              <a:pPr/>
              <a:t>9/16/2018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DBF60-6CC3-4B74-A60D-3486985E4346}" type="datetime1">
              <a:rPr lang="en-US" smtClean="0"/>
              <a:pPr/>
              <a:t>9/16/2018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14818-984F-4759-BF72-A33BDC1963BD}" type="datetime1">
              <a:rPr lang="en-US" smtClean="0"/>
              <a:pPr/>
              <a:t>9/16/2018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4" name="Picture 13" descr="MENA logo-01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438" y="6041318"/>
            <a:ext cx="2804296" cy="57397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7E191-5F94-4FC1-B823-BD7CABF7FA06}" type="datetime1">
              <a:rPr lang="en-US" smtClean="0"/>
              <a:pPr/>
              <a:t>9/16/2018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7" name="Picture 16" descr="MENA logo-01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438" y="6041318"/>
            <a:ext cx="2804296" cy="57397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6D55-EFBE-4F9B-8A5F-09D42CA22A9B}" type="datetime1">
              <a:rPr lang="en-US" smtClean="0"/>
              <a:pPr/>
              <a:t>9/16/2018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17" name="Picture 16" descr="MENA logo-01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438" y="6041318"/>
            <a:ext cx="2804296" cy="57397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238585" y="6250163"/>
            <a:ext cx="7417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D1D110F-3F4E-48D9-B8AA-5D0E825AFDBA}" type="datetime1">
              <a:rPr lang="en-US" smtClean="0"/>
              <a:pPr/>
              <a:t>9/16/2018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5"/>
            <a:ext cx="3044947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5" name="Picture 14" descr="MENA logo-01.jpg"/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2504" y="6126163"/>
            <a:ext cx="2804296" cy="57397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3952403-1A81-47EA-9342-F14D7DD49768}"/>
              </a:ext>
            </a:extLst>
          </p:cNvPr>
          <p:cNvSpPr txBox="1"/>
          <p:nvPr userDrawn="1"/>
        </p:nvSpPr>
        <p:spPr>
          <a:xfrm>
            <a:off x="457200" y="6550223"/>
            <a:ext cx="4267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1">
                    <a:lumMod val="50000"/>
                  </a:schemeClr>
                </a:solidFill>
              </a:rPr>
              <a:t>Mohsen George      Dubai       17 September 2018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20759"/>
            <a:ext cx="9144001" cy="1773997"/>
          </a:xfrm>
        </p:spPr>
        <p:txBody>
          <a:bodyPr>
            <a:normAutofit/>
          </a:bodyPr>
          <a:lstStyle/>
          <a:p>
            <a:r>
              <a:rPr lang="en-US" sz="6600" b="1" dirty="0">
                <a:solidFill>
                  <a:srgbClr val="C00000"/>
                </a:solidFill>
              </a:rPr>
              <a:t>Financial Toxicity</a:t>
            </a:r>
            <a:br>
              <a:rPr lang="en-US" sz="6600" b="1" dirty="0">
                <a:solidFill>
                  <a:srgbClr val="C00000"/>
                </a:solidFill>
              </a:rPr>
            </a:br>
            <a:r>
              <a:rPr lang="en-US" sz="3200" b="1" dirty="0">
                <a:solidFill>
                  <a:srgbClr val="C00000"/>
                </a:solidFill>
              </a:rPr>
              <a:t>“A Worrisome Challenge”</a:t>
            </a:r>
            <a:endParaRPr lang="en-US" sz="6600" b="1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6233" y="4866641"/>
            <a:ext cx="5029200" cy="1293523"/>
          </a:xfrm>
        </p:spPr>
        <p:txBody>
          <a:bodyPr>
            <a:normAutofit/>
          </a:bodyPr>
          <a:lstStyle/>
          <a:p>
            <a:pPr algn="l"/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Mohsen George, MD</a:t>
            </a:r>
          </a:p>
          <a:p>
            <a:pPr algn="l"/>
            <a:r>
              <a:rPr lang="en-US" sz="1800" b="1" dirty="0">
                <a:solidFill>
                  <a:schemeClr val="accent4">
                    <a:lumMod val="50000"/>
                  </a:schemeClr>
                </a:solidFill>
              </a:rPr>
              <a:t>Vice President, Health Insurance Organization </a:t>
            </a:r>
          </a:p>
          <a:p>
            <a:pPr algn="l"/>
            <a:r>
              <a:rPr lang="en-US" sz="1800" b="1" dirty="0">
                <a:solidFill>
                  <a:schemeClr val="accent4">
                    <a:lumMod val="50000"/>
                  </a:schemeClr>
                </a:solidFill>
              </a:rPr>
              <a:t>First Undersecretary MOHP - Egypt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A226F3-0B22-40A1-BFC4-07614862D2BE}"/>
              </a:ext>
            </a:extLst>
          </p:cNvPr>
          <p:cNvSpPr txBox="1"/>
          <p:nvPr/>
        </p:nvSpPr>
        <p:spPr>
          <a:xfrm>
            <a:off x="0" y="427871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4">
                    <a:lumMod val="50000"/>
                  </a:schemeClr>
                </a:solidFill>
              </a:rPr>
              <a:t>Second Regional Health Technology Assessment Policy Forum</a:t>
            </a:r>
          </a:p>
          <a:p>
            <a:pPr algn="ctr"/>
            <a:r>
              <a:rPr lang="en-US" sz="2000" b="1" dirty="0">
                <a:solidFill>
                  <a:schemeClr val="accent4">
                    <a:lumMod val="50000"/>
                  </a:schemeClr>
                </a:solidFill>
              </a:rPr>
              <a:t>17 – 18 September 2018, Dubai</a:t>
            </a:r>
            <a:endParaRPr lang="en-US" sz="20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50C0053-C399-4FEF-B413-0D70D1D83A5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870004" y="3713942"/>
            <a:ext cx="2706709" cy="329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3225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2588" y="1371600"/>
            <a:ext cx="8699012" cy="4559717"/>
          </a:xfrm>
        </p:spPr>
        <p:txBody>
          <a:bodyPr>
            <a:noAutofit/>
          </a:bodyPr>
          <a:lstStyle/>
          <a:p>
            <a:pPr>
              <a:spcBef>
                <a:spcPts val="2400"/>
              </a:spcBef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3200" b="1" dirty="0">
                <a:solidFill>
                  <a:schemeClr val="tx2">
                    <a:lumMod val="50000"/>
                  </a:schemeClr>
                </a:solidFill>
              </a:rPr>
              <a:t>Describes how </a:t>
            </a:r>
            <a:r>
              <a:rPr lang="en-US" sz="3200" b="1" dirty="0">
                <a:solidFill>
                  <a:srgbClr val="C00000"/>
                </a:solidFill>
              </a:rPr>
              <a:t>Out-of-Pocket spending 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</a:rPr>
              <a:t>can cause financial problems for a Cancer patient 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(whole costs or cost sharing payments).</a:t>
            </a:r>
          </a:p>
          <a:p>
            <a:pPr>
              <a:spcBef>
                <a:spcPts val="1800"/>
              </a:spcBef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3200" b="1" dirty="0">
                <a:solidFill>
                  <a:srgbClr val="C00000"/>
                </a:solidFill>
              </a:rPr>
              <a:t>OOPs</a:t>
            </a:r>
            <a:r>
              <a:rPr lang="en-US" sz="3200" dirty="0"/>
              <a:t> are what patient </a:t>
            </a:r>
            <a:r>
              <a:rPr lang="en-US" sz="3200" b="1" dirty="0">
                <a:solidFill>
                  <a:srgbClr val="C00000"/>
                </a:solidFill>
              </a:rPr>
              <a:t>directly pays </a:t>
            </a:r>
            <a:r>
              <a:rPr lang="en-US" sz="3200" dirty="0"/>
              <a:t>to provider at time of service.</a:t>
            </a:r>
          </a:p>
          <a:p>
            <a:pPr>
              <a:spcBef>
                <a:spcPts val="1800"/>
              </a:spcBef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3200" b="1" dirty="0">
                <a:solidFill>
                  <a:srgbClr val="C00000"/>
                </a:solidFill>
              </a:rPr>
              <a:t>OOPs include </a:t>
            </a:r>
            <a:r>
              <a:rPr lang="en-US" sz="3200" dirty="0"/>
              <a:t>the following: copayments – coinsurance – deductibles – ceiling – life time limit.</a:t>
            </a:r>
          </a:p>
          <a:p>
            <a:pPr>
              <a:spcBef>
                <a:spcPts val="2400"/>
              </a:spcBef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§"/>
            </a:pP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8541-9DA4-244E-99EA-00BB76BF1553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F18E90B-768F-4CDF-A7AC-383BBBBF29AB}"/>
              </a:ext>
            </a:extLst>
          </p:cNvPr>
          <p:cNvSpPr txBox="1">
            <a:spLocks/>
          </p:cNvSpPr>
          <p:nvPr/>
        </p:nvSpPr>
        <p:spPr>
          <a:xfrm>
            <a:off x="0" y="516617"/>
            <a:ext cx="9143999" cy="8572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C00000"/>
                </a:solidFill>
              </a:rPr>
              <a:t>What is Financial Toxicity</a:t>
            </a:r>
          </a:p>
        </p:txBody>
      </p:sp>
    </p:spTree>
    <p:extLst>
      <p:ext uri="{BB962C8B-B14F-4D97-AF65-F5344CB8AC3E}">
        <p14:creationId xmlns:p14="http://schemas.microsoft.com/office/powerpoint/2010/main" val="24665880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833FA3-46D9-4D6D-A51D-396E278E07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627" y="1752600"/>
            <a:ext cx="8426244" cy="3680440"/>
          </a:xfrm>
        </p:spPr>
        <p:txBody>
          <a:bodyPr>
            <a:normAutofit/>
          </a:bodyPr>
          <a:lstStyle/>
          <a:p>
            <a:pPr>
              <a:spcBef>
                <a:spcPts val="3000"/>
              </a:spcBef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3200" b="1" dirty="0">
                <a:solidFill>
                  <a:srgbClr val="C00000"/>
                </a:solidFill>
              </a:rPr>
              <a:t>Cancer diagnosis 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</a:rPr>
              <a:t>could be considered </a:t>
            </a:r>
            <a:r>
              <a:rPr lang="en-US" sz="3200" b="1" dirty="0">
                <a:solidFill>
                  <a:srgbClr val="C00000"/>
                </a:solidFill>
              </a:rPr>
              <a:t>a risk factor for personal bankruptcy</a:t>
            </a:r>
            <a:r>
              <a:rPr lang="en-US" sz="3200" dirty="0">
                <a:solidFill>
                  <a:srgbClr val="C00000"/>
                </a:solidFill>
              </a:rPr>
              <a:t>.</a:t>
            </a:r>
            <a:endParaRPr lang="en-US" sz="3200" b="1" dirty="0">
              <a:solidFill>
                <a:schemeClr val="tx2">
                  <a:lumMod val="50000"/>
                </a:schemeClr>
              </a:solidFill>
            </a:endParaRPr>
          </a:p>
          <a:p>
            <a:pPr>
              <a:spcBef>
                <a:spcPts val="3000"/>
              </a:spcBef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3200" b="1" dirty="0">
                <a:solidFill>
                  <a:srgbClr val="C00000"/>
                </a:solidFill>
              </a:rPr>
              <a:t>Cancer survivors 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</a:rPr>
              <a:t>may have financial problems many years after they are diagnosed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. </a:t>
            </a:r>
          </a:p>
          <a:p>
            <a:pPr>
              <a:spcBef>
                <a:spcPts val="3000"/>
              </a:spcBef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3200" b="1" dirty="0">
                <a:solidFill>
                  <a:schemeClr val="tx2">
                    <a:lumMod val="50000"/>
                  </a:schemeClr>
                </a:solidFill>
              </a:rPr>
              <a:t>A </a:t>
            </a:r>
            <a:r>
              <a:rPr lang="en-US" sz="3200" b="1" u="sng" dirty="0">
                <a:solidFill>
                  <a:srgbClr val="C00000"/>
                </a:solidFill>
              </a:rPr>
              <a:t>new adverse event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</a:rPr>
              <a:t>in cancer treatment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>
              <a:spcBef>
                <a:spcPts val="3000"/>
              </a:spcBef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§"/>
            </a:pPr>
            <a:endParaRPr lang="en-US" sz="32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DDA821A-3871-4337-B5AB-CA9E95F1BFA5}"/>
              </a:ext>
            </a:extLst>
          </p:cNvPr>
          <p:cNvSpPr txBox="1">
            <a:spLocks/>
          </p:cNvSpPr>
          <p:nvPr/>
        </p:nvSpPr>
        <p:spPr>
          <a:xfrm>
            <a:off x="0" y="516617"/>
            <a:ext cx="9143999" cy="8572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C00000"/>
                </a:solidFill>
              </a:rPr>
              <a:t>What is Financial Toxicity</a:t>
            </a:r>
          </a:p>
        </p:txBody>
      </p:sp>
    </p:spTree>
    <p:extLst>
      <p:ext uri="{BB962C8B-B14F-4D97-AF65-F5344CB8AC3E}">
        <p14:creationId xmlns:p14="http://schemas.microsoft.com/office/powerpoint/2010/main" val="3748767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5708"/>
            <a:ext cx="9144000" cy="1184450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Cancer Diagnosis &amp; Bankruptcy Rate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45753"/>
            <a:ext cx="8436489" cy="5058422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b="1" u="sng" dirty="0">
                <a:solidFill>
                  <a:schemeClr val="tx2">
                    <a:lumMod val="50000"/>
                  </a:schemeClr>
                </a:solidFill>
              </a:rPr>
              <a:t>Bankruptcy rates were almost twice 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</a:rPr>
              <a:t>as high among cancer patients </a:t>
            </a:r>
            <a:r>
              <a:rPr lang="en-US" sz="2800" b="1" dirty="0">
                <a:solidFill>
                  <a:srgbClr val="C00000"/>
                </a:solidFill>
              </a:rPr>
              <a:t>one year 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</a:rPr>
              <a:t>after their diagnosis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</a:rPr>
              <a:t> compared to the general population.</a:t>
            </a:r>
          </a:p>
          <a:p>
            <a:pPr>
              <a:spcBef>
                <a:spcPts val="1800"/>
              </a:spcBef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2">
                    <a:lumMod val="50000"/>
                  </a:schemeClr>
                </a:solidFill>
              </a:rPr>
              <a:t>The </a:t>
            </a:r>
            <a:r>
              <a:rPr lang="en-US" sz="2800" b="1" u="sng" dirty="0">
                <a:solidFill>
                  <a:schemeClr val="tx2">
                    <a:lumMod val="50000"/>
                  </a:schemeClr>
                </a:solidFill>
              </a:rPr>
              <a:t>median time to bankruptcy 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</a:rPr>
              <a:t>was just </a:t>
            </a:r>
            <a:r>
              <a:rPr lang="en-US" sz="2800" b="1" dirty="0">
                <a:solidFill>
                  <a:srgbClr val="C00000"/>
                </a:solidFill>
              </a:rPr>
              <a:t>two and a half years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</a:rPr>
              <a:t> after diagnosis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>
              <a:spcBef>
                <a:spcPts val="1800"/>
              </a:spcBef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2">
                    <a:lumMod val="50000"/>
                  </a:schemeClr>
                </a:solidFill>
              </a:rPr>
              <a:t>Bankruptcy rates increased </a:t>
            </a:r>
            <a:r>
              <a:rPr lang="en-US" sz="2800" b="1" u="sng" dirty="0">
                <a:solidFill>
                  <a:schemeClr val="tx2">
                    <a:lumMod val="50000"/>
                  </a:schemeClr>
                </a:solidFill>
              </a:rPr>
              <a:t>4-fold within </a:t>
            </a:r>
            <a:r>
              <a:rPr lang="en-US" sz="2800" b="1" u="sng" dirty="0">
                <a:solidFill>
                  <a:srgbClr val="C00000"/>
                </a:solidFill>
              </a:rPr>
              <a:t>5 years</a:t>
            </a:r>
            <a:r>
              <a:rPr lang="en-US" sz="2800" b="1" u="sng" dirty="0">
                <a:solidFill>
                  <a:schemeClr val="tx2">
                    <a:lumMod val="50000"/>
                  </a:schemeClr>
                </a:solidFill>
              </a:rPr>
              <a:t> of diagnosis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>
              <a:spcBef>
                <a:spcPts val="1800"/>
              </a:spcBef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2">
                    <a:lumMod val="50000"/>
                  </a:schemeClr>
                </a:solidFill>
              </a:rPr>
              <a:t>Facing significant 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</a:rPr>
              <a:t>financial stress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</a:rPr>
              <a:t>, owing to </a:t>
            </a:r>
            <a:r>
              <a:rPr lang="en-US" sz="2800" b="1" u="sng" dirty="0">
                <a:solidFill>
                  <a:srgbClr val="C00000"/>
                </a:solidFill>
              </a:rPr>
              <a:t>out-of-pocket costs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</a:rPr>
              <a:t>&amp;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u="sng" dirty="0">
                <a:solidFill>
                  <a:srgbClr val="C00000"/>
                </a:solidFill>
              </a:rPr>
              <a:t>income loss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</a:rPr>
              <a:t>associated with their treatment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8541-9DA4-244E-99EA-00BB76BF155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71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628650" y="254875"/>
            <a:ext cx="7886700" cy="9396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C00000"/>
                </a:solidFill>
              </a:rPr>
              <a:t>The Impact of Financial Toxicity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1DF431-3959-4902-8F99-10189B1A0110}"/>
              </a:ext>
            </a:extLst>
          </p:cNvPr>
          <p:cNvSpPr txBox="1"/>
          <p:nvPr/>
        </p:nvSpPr>
        <p:spPr>
          <a:xfrm>
            <a:off x="279133" y="1494034"/>
            <a:ext cx="8730113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OOPs can be catastrophic to patients</a:t>
            </a:r>
            <a:r>
              <a:rPr lang="en-US" sz="2800" b="1" dirty="0"/>
              <a:t>, both with regard to their </a:t>
            </a:r>
            <a:r>
              <a:rPr lang="en-US" sz="2800" b="1" dirty="0">
                <a:solidFill>
                  <a:srgbClr val="C00000"/>
                </a:solidFill>
              </a:rPr>
              <a:t>outcomes</a:t>
            </a:r>
            <a:r>
              <a:rPr lang="en-US" sz="2800" b="1" dirty="0"/>
              <a:t> as well as their </a:t>
            </a:r>
            <a:r>
              <a:rPr lang="en-US" sz="2800" b="1" dirty="0">
                <a:solidFill>
                  <a:srgbClr val="C00000"/>
                </a:solidFill>
              </a:rPr>
              <a:t>financial situations</a:t>
            </a:r>
            <a:r>
              <a:rPr lang="en-US" sz="2800" b="1" dirty="0"/>
              <a:t>. </a:t>
            </a:r>
            <a:r>
              <a:rPr lang="en-US" dirty="0">
                <a:solidFill>
                  <a:srgbClr val="002060"/>
                </a:solidFill>
              </a:rPr>
              <a:t>(catastrophic health expenditure – impoverishment health spending)</a:t>
            </a:r>
            <a:endParaRPr lang="en-US" sz="1600" dirty="0">
              <a:solidFill>
                <a:srgbClr val="002060"/>
              </a:solidFill>
            </a:endParaRPr>
          </a:p>
          <a:p>
            <a:endParaRPr lang="en-US" sz="2800" b="1" dirty="0"/>
          </a:p>
          <a:p>
            <a:r>
              <a:rPr lang="en-US" sz="2800" b="1" dirty="0"/>
              <a:t>Overwhelmed by cancer treatment costs, patients </a:t>
            </a:r>
            <a:r>
              <a:rPr lang="en-US" sz="2800" b="1" dirty="0">
                <a:solidFill>
                  <a:srgbClr val="C00000"/>
                </a:solidFill>
              </a:rPr>
              <a:t>resort to many strategies that have a negative impact on their well being</a:t>
            </a:r>
          </a:p>
          <a:p>
            <a:endParaRPr lang="en-US" sz="2800" dirty="0"/>
          </a:p>
          <a:p>
            <a:r>
              <a:rPr lang="en-US" sz="2800" b="1" dirty="0">
                <a:solidFill>
                  <a:schemeClr val="tx2">
                    <a:lumMod val="50000"/>
                  </a:schemeClr>
                </a:solidFill>
              </a:rPr>
              <a:t>Patient must make many </a:t>
            </a:r>
            <a:r>
              <a:rPr lang="en-US" sz="2800" b="1" dirty="0">
                <a:solidFill>
                  <a:srgbClr val="C00000"/>
                </a:solidFill>
              </a:rPr>
              <a:t>difficult decisions 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</a:rPr>
              <a:t>that can have a negative effect on their treatment and outcome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404053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87729"/>
            <a:ext cx="7886700" cy="939688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The Impact of Financial Toxicity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3259" y="1619478"/>
            <a:ext cx="8252438" cy="4186410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b="1" dirty="0">
                <a:solidFill>
                  <a:srgbClr val="C00000"/>
                </a:solidFill>
              </a:rPr>
              <a:t>Non-adherence with medications 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</a:rPr>
              <a:t>&amp; opting out expensive treatment.</a:t>
            </a:r>
          </a:p>
          <a:p>
            <a:pPr>
              <a:spcBef>
                <a:spcPts val="1800"/>
              </a:spcBef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b="1" dirty="0">
                <a:solidFill>
                  <a:srgbClr val="C00000"/>
                </a:solidFill>
              </a:rPr>
              <a:t>Skipping appointments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>
              <a:spcBef>
                <a:spcPts val="1800"/>
              </a:spcBef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b="1" dirty="0">
                <a:solidFill>
                  <a:schemeClr val="tx2">
                    <a:lumMod val="50000"/>
                  </a:schemeClr>
                </a:solidFill>
              </a:rPr>
              <a:t>Need to </a:t>
            </a:r>
            <a:r>
              <a:rPr lang="en-US" sz="2800" b="1" dirty="0">
                <a:solidFill>
                  <a:srgbClr val="C00000"/>
                </a:solidFill>
              </a:rPr>
              <a:t>cut back on basics like food, clothes and shelter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</a:rPr>
              <a:t>, which can impact their diet and negatively impact their health</a:t>
            </a:r>
          </a:p>
          <a:p>
            <a:pPr>
              <a:spcBef>
                <a:spcPts val="1800"/>
              </a:spcBef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b="1" dirty="0">
                <a:solidFill>
                  <a:schemeClr val="tx2">
                    <a:lumMod val="50000"/>
                  </a:schemeClr>
                </a:solidFill>
              </a:rPr>
              <a:t>Using up </a:t>
            </a:r>
            <a:r>
              <a:rPr lang="en-US" sz="2800" b="1" dirty="0">
                <a:solidFill>
                  <a:srgbClr val="C00000"/>
                </a:solidFill>
              </a:rPr>
              <a:t>retirement saving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8541-9DA4-244E-99EA-00BB76BF1553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7939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42712"/>
            <a:ext cx="9144000" cy="1222531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C00000"/>
                </a:solidFill>
              </a:rPr>
              <a:t>Factors Affecting the Level of Financial Toxicity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072" y="1574719"/>
            <a:ext cx="8763856" cy="4832687"/>
          </a:xfrm>
        </p:spPr>
        <p:txBody>
          <a:bodyPr>
            <a:noAutofit/>
          </a:bodyPr>
          <a:lstStyle/>
          <a:p>
            <a:pPr fontAlgn="base">
              <a:spcBef>
                <a:spcPts val="1800"/>
              </a:spcBef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3200" b="1" u="sng" dirty="0">
                <a:solidFill>
                  <a:srgbClr val="C00000"/>
                </a:solidFill>
              </a:rPr>
              <a:t>Type of Cancer</a:t>
            </a:r>
            <a:r>
              <a:rPr lang="en-US" sz="3200" b="1" dirty="0"/>
              <a:t>, stage, comorbidities &amp; treatment options </a:t>
            </a:r>
            <a:r>
              <a:rPr lang="en-US" sz="3200" dirty="0"/>
              <a:t>(costs related to cancer).</a:t>
            </a:r>
          </a:p>
          <a:p>
            <a:pPr fontAlgn="base">
              <a:spcBef>
                <a:spcPts val="1800"/>
              </a:spcBef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3200" b="1" dirty="0"/>
              <a:t>Whether patients </a:t>
            </a:r>
            <a:r>
              <a:rPr lang="en-US" sz="3200" b="1" u="sng" dirty="0">
                <a:solidFill>
                  <a:srgbClr val="C00000"/>
                </a:solidFill>
              </a:rPr>
              <a:t>make the most money </a:t>
            </a:r>
            <a:r>
              <a:rPr lang="en-US" sz="3200" b="1" dirty="0"/>
              <a:t>for their household.</a:t>
            </a:r>
          </a:p>
          <a:p>
            <a:pPr fontAlgn="base">
              <a:spcBef>
                <a:spcPts val="1800"/>
              </a:spcBef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3200" b="1" dirty="0"/>
              <a:t>How much money </a:t>
            </a:r>
            <a:r>
              <a:rPr lang="en-US" sz="3200" b="1" u="sng" dirty="0">
                <a:solidFill>
                  <a:srgbClr val="C00000"/>
                </a:solidFill>
              </a:rPr>
              <a:t>other people</a:t>
            </a:r>
            <a:r>
              <a:rPr lang="en-US" sz="3200" b="1" dirty="0">
                <a:solidFill>
                  <a:srgbClr val="C00000"/>
                </a:solidFill>
              </a:rPr>
              <a:t> in their household</a:t>
            </a:r>
            <a:r>
              <a:rPr lang="en-US" sz="3200" b="1" dirty="0"/>
              <a:t> make.</a:t>
            </a:r>
          </a:p>
          <a:p>
            <a:pPr fontAlgn="base">
              <a:spcBef>
                <a:spcPts val="1800"/>
              </a:spcBef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3200" b="1" dirty="0"/>
              <a:t>Their </a:t>
            </a:r>
            <a:r>
              <a:rPr lang="en-US" sz="3200" b="1" u="sng" dirty="0">
                <a:solidFill>
                  <a:srgbClr val="C00000"/>
                </a:solidFill>
              </a:rPr>
              <a:t>assets</a:t>
            </a:r>
            <a:r>
              <a:rPr lang="en-US" sz="3200" b="1" dirty="0"/>
              <a:t> (valuable things owned, such as money, investments, real estate, and vehicles).</a:t>
            </a:r>
          </a:p>
          <a:p>
            <a:pPr fontAlgn="base">
              <a:spcBef>
                <a:spcPts val="1800"/>
              </a:spcBef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§"/>
            </a:pPr>
            <a:endParaRPr lang="en-US" sz="32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8541-9DA4-244E-99EA-00BB76BF1553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060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4697" y="1752304"/>
            <a:ext cx="8763856" cy="3734100"/>
          </a:xfrm>
        </p:spPr>
        <p:txBody>
          <a:bodyPr>
            <a:noAutofit/>
          </a:bodyPr>
          <a:lstStyle/>
          <a:p>
            <a:pPr fontAlgn="base">
              <a:spcBef>
                <a:spcPts val="1800"/>
              </a:spcBef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3200" b="1" dirty="0"/>
              <a:t>How much </a:t>
            </a:r>
            <a:r>
              <a:rPr lang="en-US" sz="3200" b="1" u="sng" dirty="0">
                <a:solidFill>
                  <a:srgbClr val="C00000"/>
                </a:solidFill>
              </a:rPr>
              <a:t>debt</a:t>
            </a:r>
            <a:r>
              <a:rPr lang="en-US" sz="3200" b="1" dirty="0"/>
              <a:t> patients had before they were diagnosed with cancer.</a:t>
            </a:r>
          </a:p>
          <a:p>
            <a:pPr fontAlgn="base">
              <a:spcBef>
                <a:spcPts val="1800"/>
              </a:spcBef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3200" b="1" dirty="0"/>
              <a:t>How the cancer and its treatment affect </a:t>
            </a:r>
            <a:r>
              <a:rPr lang="en-US" sz="3200" b="1" u="sng" dirty="0">
                <a:solidFill>
                  <a:srgbClr val="C00000"/>
                </a:solidFill>
              </a:rPr>
              <a:t>ability to work</a:t>
            </a:r>
            <a:r>
              <a:rPr lang="en-US" sz="3200" b="1" dirty="0">
                <a:solidFill>
                  <a:srgbClr val="C00000"/>
                </a:solidFill>
              </a:rPr>
              <a:t>.</a:t>
            </a:r>
          </a:p>
          <a:p>
            <a:pPr fontAlgn="base">
              <a:spcBef>
                <a:spcPts val="1800"/>
              </a:spcBef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3200" b="1" dirty="0"/>
              <a:t>Whether patients have health and disability </a:t>
            </a:r>
            <a:r>
              <a:rPr lang="en-US" sz="3200" b="1" u="sng" dirty="0">
                <a:solidFill>
                  <a:srgbClr val="C00000"/>
                </a:solidFill>
              </a:rPr>
              <a:t>insurance</a:t>
            </a:r>
            <a:r>
              <a:rPr lang="en-US" sz="3200" b="1" dirty="0"/>
              <a:t> and </a:t>
            </a:r>
            <a:r>
              <a:rPr lang="en-US" sz="3200" b="1" u="sng" dirty="0">
                <a:solidFill>
                  <a:srgbClr val="C00000"/>
                </a:solidFill>
              </a:rPr>
              <a:t>what they cover</a:t>
            </a:r>
            <a:r>
              <a:rPr lang="en-US" sz="3200" b="1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8541-9DA4-244E-99EA-00BB76BF1553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CA4B3D4-19B1-4486-8695-ED53B62C7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2712"/>
            <a:ext cx="9144000" cy="1222531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C00000"/>
                </a:solidFill>
              </a:rPr>
              <a:t>Factors Affecting the Level of Financial Toxicity</a:t>
            </a:r>
          </a:p>
        </p:txBody>
      </p:sp>
    </p:spTree>
    <p:extLst>
      <p:ext uri="{BB962C8B-B14F-4D97-AF65-F5344CB8AC3E}">
        <p14:creationId xmlns:p14="http://schemas.microsoft.com/office/powerpoint/2010/main" val="2622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8541-9DA4-244E-99EA-00BB76BF1553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262D4C1-D157-42AA-B77D-D441DEAF17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427" y="1890234"/>
            <a:ext cx="7849146" cy="3519949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3200" b="1" dirty="0">
                <a:solidFill>
                  <a:srgbClr val="C00000"/>
                </a:solidFill>
              </a:rPr>
              <a:t>Co</a:t>
            </a:r>
            <a:r>
              <a:rPr lang="en-US" sz="3200" b="1" dirty="0"/>
              <a:t>mprehensive </a:t>
            </a:r>
            <a:r>
              <a:rPr lang="en-US" sz="3200" b="1" dirty="0">
                <a:solidFill>
                  <a:srgbClr val="C00000"/>
                </a:solidFill>
              </a:rPr>
              <a:t>S</a:t>
            </a:r>
            <a:r>
              <a:rPr lang="en-US" sz="3200" b="1" dirty="0"/>
              <a:t>core of Financial </a:t>
            </a:r>
            <a:r>
              <a:rPr lang="en-US" sz="3200" b="1" dirty="0">
                <a:solidFill>
                  <a:srgbClr val="C00000"/>
                </a:solidFill>
              </a:rPr>
              <a:t>T</a:t>
            </a:r>
            <a:r>
              <a:rPr lang="en-US" sz="3200" b="1" dirty="0"/>
              <a:t>oxicity (</a:t>
            </a:r>
            <a:r>
              <a:rPr lang="en-US" sz="3200" b="1" dirty="0">
                <a:solidFill>
                  <a:srgbClr val="C00000"/>
                </a:solidFill>
              </a:rPr>
              <a:t>COST</a:t>
            </a:r>
            <a:r>
              <a:rPr lang="en-US" sz="3200" b="1" dirty="0"/>
              <a:t>) </a:t>
            </a:r>
            <a:r>
              <a:rPr lang="en-US" dirty="0"/>
              <a:t>(0 – 44)</a:t>
            </a:r>
          </a:p>
          <a:p>
            <a:pPr>
              <a:spcBef>
                <a:spcPts val="120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endParaRPr lang="en-US" sz="3200" b="1" dirty="0"/>
          </a:p>
          <a:p>
            <a:pPr>
              <a:spcBef>
                <a:spcPts val="120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3200" b="1" dirty="0" err="1">
                <a:solidFill>
                  <a:srgbClr val="C00000"/>
                </a:solidFill>
              </a:rPr>
              <a:t>I</a:t>
            </a:r>
            <a:r>
              <a:rPr lang="en-US" sz="3200" b="1" dirty="0" err="1"/>
              <a:t>ncharge</a:t>
            </a:r>
            <a:r>
              <a:rPr lang="en-US" sz="3200" b="1" dirty="0"/>
              <a:t> </a:t>
            </a:r>
            <a:r>
              <a:rPr lang="en-US" sz="3200" b="1" dirty="0">
                <a:solidFill>
                  <a:srgbClr val="C00000"/>
                </a:solidFill>
              </a:rPr>
              <a:t>F</a:t>
            </a:r>
            <a:r>
              <a:rPr lang="en-US" sz="3200" b="1" dirty="0"/>
              <a:t>inancial </a:t>
            </a:r>
            <a:r>
              <a:rPr lang="en-US" sz="3200" b="1" dirty="0">
                <a:solidFill>
                  <a:srgbClr val="C00000"/>
                </a:solidFill>
              </a:rPr>
              <a:t>D</a:t>
            </a:r>
            <a:r>
              <a:rPr lang="en-US" sz="3200" b="1" dirty="0"/>
              <a:t>istress / </a:t>
            </a:r>
            <a:r>
              <a:rPr lang="en-US" sz="3200" b="1" dirty="0">
                <a:solidFill>
                  <a:srgbClr val="C00000"/>
                </a:solidFill>
              </a:rPr>
              <a:t>F</a:t>
            </a:r>
            <a:r>
              <a:rPr lang="en-US" sz="3200" b="1" dirty="0"/>
              <a:t>inancial </a:t>
            </a:r>
            <a:r>
              <a:rPr lang="en-US" sz="3200" b="1" dirty="0">
                <a:solidFill>
                  <a:srgbClr val="C00000"/>
                </a:solidFill>
              </a:rPr>
              <a:t>W</a:t>
            </a:r>
            <a:r>
              <a:rPr lang="en-US" sz="3200" b="1" dirty="0"/>
              <a:t>ell-being (</a:t>
            </a:r>
            <a:r>
              <a:rPr lang="en-US" sz="3200" b="1" dirty="0">
                <a:solidFill>
                  <a:srgbClr val="C00000"/>
                </a:solidFill>
              </a:rPr>
              <a:t>IFDFW</a:t>
            </a:r>
            <a:r>
              <a:rPr lang="en-US" sz="3200" b="1" dirty="0"/>
              <a:t>) Scale </a:t>
            </a:r>
            <a:r>
              <a:rPr lang="en-US" dirty="0"/>
              <a:t>(1 – 10)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E31959A-EF02-4394-A927-9C656789A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0260"/>
            <a:ext cx="9144000" cy="1216759"/>
          </a:xfrm>
        </p:spPr>
        <p:txBody>
          <a:bodyPr>
            <a:noAutofit/>
          </a:bodyPr>
          <a:lstStyle/>
          <a:p>
            <a:pPr algn="ctr"/>
            <a:r>
              <a:rPr lang="en-US" sz="3400" b="1" dirty="0">
                <a:solidFill>
                  <a:srgbClr val="C00000"/>
                </a:solidFill>
              </a:rPr>
              <a:t>How to measure the Level of Financial Toxicity?</a:t>
            </a:r>
          </a:p>
        </p:txBody>
      </p:sp>
    </p:spTree>
    <p:extLst>
      <p:ext uri="{BB962C8B-B14F-4D97-AF65-F5344CB8AC3E}">
        <p14:creationId xmlns:p14="http://schemas.microsoft.com/office/powerpoint/2010/main" val="37101885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8541-9DA4-244E-99EA-00BB76BF1553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5C89620-B023-4128-8F99-EF5772CD0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0260"/>
            <a:ext cx="9144000" cy="1216759"/>
          </a:xfrm>
        </p:spPr>
        <p:txBody>
          <a:bodyPr>
            <a:noAutofit/>
          </a:bodyPr>
          <a:lstStyle/>
          <a:p>
            <a:pPr algn="ctr"/>
            <a:r>
              <a:rPr lang="en-US" sz="3400" b="1" dirty="0">
                <a:solidFill>
                  <a:srgbClr val="C00000"/>
                </a:solidFill>
              </a:rPr>
              <a:t>How to measure the Level of Financial Toxicity?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262D4C1-D157-42AA-B77D-D441DEAF17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2546016"/>
            <a:ext cx="3169982" cy="3313743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600"/>
              </a:spcBef>
              <a:buClr>
                <a:schemeClr val="tx2"/>
              </a:buClr>
              <a:buNone/>
            </a:pPr>
            <a:r>
              <a:rPr lang="en-US" sz="2800" b="1" dirty="0">
                <a:solidFill>
                  <a:srgbClr val="C00000"/>
                </a:solidFill>
              </a:rPr>
              <a:t>Co</a:t>
            </a:r>
            <a:r>
              <a:rPr lang="en-US" sz="2800" b="1" dirty="0"/>
              <a:t>mprehensive </a:t>
            </a:r>
            <a:r>
              <a:rPr lang="en-US" sz="2800" b="1" dirty="0">
                <a:solidFill>
                  <a:srgbClr val="C00000"/>
                </a:solidFill>
              </a:rPr>
              <a:t>S</a:t>
            </a:r>
            <a:r>
              <a:rPr lang="en-US" sz="2800" b="1" dirty="0"/>
              <a:t>core of Financial </a:t>
            </a:r>
            <a:r>
              <a:rPr lang="en-US" sz="2800" b="1" dirty="0">
                <a:solidFill>
                  <a:srgbClr val="C00000"/>
                </a:solidFill>
              </a:rPr>
              <a:t>T</a:t>
            </a:r>
            <a:r>
              <a:rPr lang="en-US" sz="2800" b="1" dirty="0"/>
              <a:t>oxicity (</a:t>
            </a:r>
            <a:r>
              <a:rPr lang="en-US" sz="2800" b="1" dirty="0">
                <a:solidFill>
                  <a:srgbClr val="C00000"/>
                </a:solidFill>
              </a:rPr>
              <a:t>COST</a:t>
            </a:r>
            <a:r>
              <a:rPr lang="en-US" sz="2800" b="1" dirty="0"/>
              <a:t>)</a:t>
            </a:r>
          </a:p>
          <a:p>
            <a:pPr marL="0" indent="0" algn="ctr">
              <a:spcBef>
                <a:spcPts val="600"/>
              </a:spcBef>
              <a:buClr>
                <a:schemeClr val="tx2"/>
              </a:buClr>
              <a:buNone/>
            </a:pPr>
            <a:r>
              <a:rPr lang="en-US" dirty="0"/>
              <a:t>(0 - 44)</a:t>
            </a:r>
            <a:endParaRPr lang="en-US" sz="18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2D594C4-183B-49FD-9E8C-82FF3AA7219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992"/>
          <a:stretch/>
        </p:blipFill>
        <p:spPr>
          <a:xfrm>
            <a:off x="3169982" y="1347019"/>
            <a:ext cx="5734050" cy="541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2389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8541-9DA4-244E-99EA-00BB76BF1553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262D4C1-D157-42AA-B77D-D441DEAF17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2546016"/>
            <a:ext cx="3169982" cy="3313743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600"/>
              </a:spcBef>
              <a:buClr>
                <a:schemeClr val="tx2"/>
              </a:buClr>
              <a:buNone/>
            </a:pPr>
            <a:r>
              <a:rPr lang="en-US" sz="2800" b="1" dirty="0" err="1">
                <a:solidFill>
                  <a:srgbClr val="C00000"/>
                </a:solidFill>
              </a:rPr>
              <a:t>I</a:t>
            </a:r>
            <a:r>
              <a:rPr lang="en-US" sz="2800" b="1" dirty="0" err="1"/>
              <a:t>ncharge</a:t>
            </a:r>
            <a:r>
              <a:rPr lang="en-US" sz="2800" b="1" dirty="0"/>
              <a:t> </a:t>
            </a:r>
            <a:r>
              <a:rPr lang="en-US" sz="2800" b="1" dirty="0">
                <a:solidFill>
                  <a:srgbClr val="C00000"/>
                </a:solidFill>
              </a:rPr>
              <a:t>F</a:t>
            </a:r>
            <a:r>
              <a:rPr lang="en-US" sz="2800" b="1" dirty="0"/>
              <a:t>inancial </a:t>
            </a:r>
            <a:r>
              <a:rPr lang="en-US" sz="2800" b="1" dirty="0">
                <a:solidFill>
                  <a:srgbClr val="C00000"/>
                </a:solidFill>
              </a:rPr>
              <a:t>D</a:t>
            </a:r>
            <a:r>
              <a:rPr lang="en-US" sz="2800" b="1" dirty="0"/>
              <a:t>istress / </a:t>
            </a:r>
            <a:r>
              <a:rPr lang="en-US" sz="2800" b="1" dirty="0">
                <a:solidFill>
                  <a:srgbClr val="C00000"/>
                </a:solidFill>
              </a:rPr>
              <a:t>F</a:t>
            </a:r>
            <a:r>
              <a:rPr lang="en-US" sz="2800" b="1" dirty="0"/>
              <a:t>inancial </a:t>
            </a:r>
            <a:r>
              <a:rPr lang="en-US" sz="2800" b="1" dirty="0">
                <a:solidFill>
                  <a:srgbClr val="C00000"/>
                </a:solidFill>
              </a:rPr>
              <a:t>W</a:t>
            </a:r>
            <a:r>
              <a:rPr lang="en-US" sz="2800" b="1" dirty="0"/>
              <a:t>ell-being Scale</a:t>
            </a:r>
          </a:p>
          <a:p>
            <a:pPr marL="0" indent="0" algn="ctr">
              <a:spcBef>
                <a:spcPts val="600"/>
              </a:spcBef>
              <a:buClr>
                <a:schemeClr val="tx2"/>
              </a:buClr>
              <a:buNone/>
            </a:pPr>
            <a:r>
              <a:rPr lang="en-US" sz="2800" b="1" dirty="0"/>
              <a:t>(</a:t>
            </a:r>
            <a:r>
              <a:rPr lang="en-US" sz="2800" b="1" dirty="0">
                <a:solidFill>
                  <a:srgbClr val="C00000"/>
                </a:solidFill>
              </a:rPr>
              <a:t>IFDFW </a:t>
            </a:r>
            <a:r>
              <a:rPr lang="en-US" sz="2800" b="1" dirty="0"/>
              <a:t>scale)</a:t>
            </a:r>
          </a:p>
          <a:p>
            <a:pPr marL="0" indent="0" algn="ctr">
              <a:spcBef>
                <a:spcPts val="600"/>
              </a:spcBef>
              <a:buClr>
                <a:schemeClr val="tx2"/>
              </a:buClr>
              <a:buNone/>
            </a:pPr>
            <a:r>
              <a:rPr lang="en-US" dirty="0"/>
              <a:t>(1 - 10)</a:t>
            </a:r>
            <a:endParaRPr lang="en-US" sz="1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7C8B3D-707B-4C5F-B827-A72B728442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00" t="12032" r="33285" b="5173"/>
          <a:stretch/>
        </p:blipFill>
        <p:spPr>
          <a:xfrm>
            <a:off x="3169983" y="1347019"/>
            <a:ext cx="5804199" cy="5020417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9BBB9492-B365-458B-826F-64C156931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0260"/>
            <a:ext cx="9144000" cy="1216759"/>
          </a:xfrm>
        </p:spPr>
        <p:txBody>
          <a:bodyPr>
            <a:noAutofit/>
          </a:bodyPr>
          <a:lstStyle/>
          <a:p>
            <a:pPr algn="ctr"/>
            <a:r>
              <a:rPr lang="en-US" sz="3400" b="1" dirty="0">
                <a:solidFill>
                  <a:srgbClr val="C00000"/>
                </a:solidFill>
              </a:rPr>
              <a:t>How to measure the Level of Financial Toxicity?</a:t>
            </a:r>
          </a:p>
        </p:txBody>
      </p:sp>
    </p:spTree>
    <p:extLst>
      <p:ext uri="{BB962C8B-B14F-4D97-AF65-F5344CB8AC3E}">
        <p14:creationId xmlns:p14="http://schemas.microsoft.com/office/powerpoint/2010/main" val="2436668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3B216-16D4-404B-B4C8-8F8F604D9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6408"/>
            <a:ext cx="9144000" cy="107604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solidFill>
                  <a:schemeClr val="accent5">
                    <a:lumMod val="50000"/>
                  </a:schemeClr>
                </a:solidFill>
              </a:rPr>
              <a:t>Cancer Treatment is Evolving very Rapidly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EDCC09FA-003E-4473-A9A3-BF97255898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857511"/>
              </p:ext>
            </p:extLst>
          </p:nvPr>
        </p:nvGraphicFramePr>
        <p:xfrm>
          <a:off x="-1" y="3289852"/>
          <a:ext cx="9095410" cy="10760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C7F9E62-2DD9-420D-BC6F-6A74121E540C}"/>
              </a:ext>
            </a:extLst>
          </p:cNvPr>
          <p:cNvSpPr txBox="1"/>
          <p:nvPr/>
        </p:nvSpPr>
        <p:spPr>
          <a:xfrm rot="16200000">
            <a:off x="-636618" y="2474175"/>
            <a:ext cx="23257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</a:rPr>
              <a:t>Surgery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8DB431-BDDE-40DD-804A-77EDC2DA49DD}"/>
              </a:ext>
            </a:extLst>
          </p:cNvPr>
          <p:cNvSpPr txBox="1"/>
          <p:nvPr/>
        </p:nvSpPr>
        <p:spPr>
          <a:xfrm rot="16200000">
            <a:off x="447032" y="4558869"/>
            <a:ext cx="23257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</a:rPr>
              <a:t>Radiation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6657E6-A79A-4DE7-B46F-BABF12B54175}"/>
              </a:ext>
            </a:extLst>
          </p:cNvPr>
          <p:cNvSpPr txBox="1"/>
          <p:nvPr/>
        </p:nvSpPr>
        <p:spPr>
          <a:xfrm rot="16200000">
            <a:off x="1143148" y="2143874"/>
            <a:ext cx="26595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Single agent</a:t>
            </a:r>
          </a:p>
          <a:p>
            <a:pPr algn="ctr"/>
            <a:r>
              <a:rPr lang="en-US" sz="2400" b="1" dirty="0">
                <a:solidFill>
                  <a:srgbClr val="C00000"/>
                </a:solidFill>
              </a:rPr>
              <a:t>Chemotherapy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5D83A5-7FD5-43EB-857F-2B0E637A7AA8}"/>
              </a:ext>
            </a:extLst>
          </p:cNvPr>
          <p:cNvSpPr txBox="1"/>
          <p:nvPr/>
        </p:nvSpPr>
        <p:spPr>
          <a:xfrm rot="16200000">
            <a:off x="2133747" y="4648054"/>
            <a:ext cx="26595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Combination</a:t>
            </a:r>
          </a:p>
          <a:p>
            <a:pPr algn="ctr"/>
            <a:r>
              <a:rPr lang="en-US" sz="2400" b="1" dirty="0">
                <a:solidFill>
                  <a:srgbClr val="C00000"/>
                </a:solidFill>
              </a:rPr>
              <a:t>Chemotherapy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EC4800-BC84-434C-B8E3-494EB987D347}"/>
              </a:ext>
            </a:extLst>
          </p:cNvPr>
          <p:cNvSpPr txBox="1"/>
          <p:nvPr/>
        </p:nvSpPr>
        <p:spPr>
          <a:xfrm rot="16200000">
            <a:off x="3124347" y="2057254"/>
            <a:ext cx="26595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Combination</a:t>
            </a:r>
          </a:p>
          <a:p>
            <a:pPr algn="ctr"/>
            <a:r>
              <a:rPr lang="en-US" sz="2400" b="1" dirty="0">
                <a:solidFill>
                  <a:srgbClr val="C00000"/>
                </a:solidFill>
              </a:rPr>
              <a:t>Chemo-radiation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757B4F-B879-4C55-B930-6DE058C45A6E}"/>
              </a:ext>
            </a:extLst>
          </p:cNvPr>
          <p:cNvSpPr txBox="1"/>
          <p:nvPr/>
        </p:nvSpPr>
        <p:spPr>
          <a:xfrm rot="16200000">
            <a:off x="3979005" y="5048634"/>
            <a:ext cx="28865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Introduction of Oral</a:t>
            </a:r>
          </a:p>
          <a:p>
            <a:pPr algn="ctr"/>
            <a:r>
              <a:rPr lang="en-US" sz="2400" b="1" dirty="0">
                <a:solidFill>
                  <a:srgbClr val="C00000"/>
                </a:solidFill>
              </a:rPr>
              <a:t>Chemotherapy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FA8F9F-0913-4887-BB82-1216471274B0}"/>
              </a:ext>
            </a:extLst>
          </p:cNvPr>
          <p:cNvSpPr txBox="1"/>
          <p:nvPr/>
        </p:nvSpPr>
        <p:spPr>
          <a:xfrm rot="16200000">
            <a:off x="4881187" y="1824414"/>
            <a:ext cx="2803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Molecularly Targeted Treatment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87F30B3-4FE4-4AFB-9362-CF6BCC8BD543}"/>
              </a:ext>
            </a:extLst>
          </p:cNvPr>
          <p:cNvSpPr txBox="1"/>
          <p:nvPr/>
        </p:nvSpPr>
        <p:spPr>
          <a:xfrm rot="16200000">
            <a:off x="6135616" y="4952707"/>
            <a:ext cx="26595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Immuno-therapy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8CFF28-05A6-4E61-9C76-357D6757B7D9}"/>
              </a:ext>
            </a:extLst>
          </p:cNvPr>
          <p:cNvSpPr txBox="1"/>
          <p:nvPr/>
        </p:nvSpPr>
        <p:spPr>
          <a:xfrm rot="16200000">
            <a:off x="7206881" y="1981053"/>
            <a:ext cx="26595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Combination</a:t>
            </a:r>
          </a:p>
          <a:p>
            <a:pPr algn="ctr"/>
            <a:r>
              <a:rPr lang="en-US" sz="2400" b="1" dirty="0">
                <a:solidFill>
                  <a:srgbClr val="C00000"/>
                </a:solidFill>
              </a:rPr>
              <a:t>Immuno-therapy</a:t>
            </a:r>
          </a:p>
        </p:txBody>
      </p:sp>
    </p:spTree>
    <p:extLst>
      <p:ext uri="{BB962C8B-B14F-4D97-AF65-F5344CB8AC3E}">
        <p14:creationId xmlns:p14="http://schemas.microsoft.com/office/powerpoint/2010/main" val="7557313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269F7D7-09FA-4850-ABC0-5C77345D36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9398" y="3077342"/>
            <a:ext cx="3905869" cy="3370282"/>
          </a:xfrm>
          <a:prstGeom prst="rect">
            <a:avLst/>
          </a:prstGeom>
        </p:spPr>
      </p:pic>
      <p:sp>
        <p:nvSpPr>
          <p:cNvPr id="3" name="Cloud Callout 2"/>
          <p:cNvSpPr/>
          <p:nvPr/>
        </p:nvSpPr>
        <p:spPr>
          <a:xfrm>
            <a:off x="3006224" y="1140432"/>
            <a:ext cx="3082121" cy="1458930"/>
          </a:xfrm>
          <a:prstGeom prst="cloudCallout">
            <a:avLst>
              <a:gd name="adj1" fmla="val 7330"/>
              <a:gd name="adj2" fmla="val 83336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Emotional Stress</a:t>
            </a:r>
          </a:p>
        </p:txBody>
      </p:sp>
      <p:sp>
        <p:nvSpPr>
          <p:cNvPr id="4" name="Cloud Callout 3"/>
          <p:cNvSpPr/>
          <p:nvPr/>
        </p:nvSpPr>
        <p:spPr>
          <a:xfrm>
            <a:off x="545897" y="1869897"/>
            <a:ext cx="2486346" cy="1458930"/>
          </a:xfrm>
          <a:prstGeom prst="cloudCallout">
            <a:avLst>
              <a:gd name="adj1" fmla="val 96237"/>
              <a:gd name="adj2" fmla="val 65013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Mental Stress</a:t>
            </a:r>
          </a:p>
        </p:txBody>
      </p:sp>
      <p:sp>
        <p:nvSpPr>
          <p:cNvPr id="5" name="Cloud Callout 4"/>
          <p:cNvSpPr/>
          <p:nvPr/>
        </p:nvSpPr>
        <p:spPr>
          <a:xfrm>
            <a:off x="6266361" y="1063608"/>
            <a:ext cx="2671285" cy="2013734"/>
          </a:xfrm>
          <a:prstGeom prst="cloudCallout">
            <a:avLst>
              <a:gd name="adj1" fmla="val -66859"/>
              <a:gd name="adj2" fmla="val 61994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Financial Stress</a:t>
            </a:r>
          </a:p>
          <a:p>
            <a:pPr algn="ctr"/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(Financial Toxicity)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295235"/>
            <a:ext cx="9144000" cy="55687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Being diagnosed with Cancer!</a:t>
            </a:r>
          </a:p>
        </p:txBody>
      </p:sp>
      <p:sp>
        <p:nvSpPr>
          <p:cNvPr id="7" name="Cloud Callout 3">
            <a:extLst>
              <a:ext uri="{FF2B5EF4-FFF2-40B4-BE49-F238E27FC236}">
                <a16:creationId xmlns:a16="http://schemas.microsoft.com/office/drawing/2014/main" id="{53E4F478-3AD4-4EF7-AE7E-6D9DE1346914}"/>
              </a:ext>
            </a:extLst>
          </p:cNvPr>
          <p:cNvSpPr/>
          <p:nvPr/>
        </p:nvSpPr>
        <p:spPr>
          <a:xfrm>
            <a:off x="218797" y="3761887"/>
            <a:ext cx="2486346" cy="1458930"/>
          </a:xfrm>
          <a:prstGeom prst="cloudCallout">
            <a:avLst>
              <a:gd name="adj1" fmla="val 95789"/>
              <a:gd name="adj2" fmla="val -31295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Physical Stress</a:t>
            </a:r>
          </a:p>
        </p:txBody>
      </p:sp>
    </p:spTree>
    <p:extLst>
      <p:ext uri="{BB962C8B-B14F-4D97-AF65-F5344CB8AC3E}">
        <p14:creationId xmlns:p14="http://schemas.microsoft.com/office/powerpoint/2010/main" val="13060123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2091" t="23612" r="3137" b="1852"/>
          <a:stretch/>
        </p:blipFill>
        <p:spPr>
          <a:xfrm>
            <a:off x="208995" y="1510898"/>
            <a:ext cx="8805912" cy="4496702"/>
          </a:xfrm>
          <a:prstGeom prst="rect">
            <a:avLst/>
          </a:prstGeom>
        </p:spPr>
      </p:pic>
      <p:pic>
        <p:nvPicPr>
          <p:cNvPr id="2050" name="Picture 2" descr="United Nations Sustainable Development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071" y="471619"/>
            <a:ext cx="4244560" cy="747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137077" y="3932939"/>
            <a:ext cx="8935005" cy="1243173"/>
          </a:xfrm>
          <a:prstGeom prst="roundRect">
            <a:avLst/>
          </a:prstGeom>
          <a:solidFill>
            <a:srgbClr val="FFFFFF">
              <a:alpha val="74902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Think of UHC as a Direction &amp; not a Destination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22F62DF-1442-4FFB-BB3B-581FE062978A}"/>
              </a:ext>
            </a:extLst>
          </p:cNvPr>
          <p:cNvSpPr/>
          <p:nvPr/>
        </p:nvSpPr>
        <p:spPr>
          <a:xfrm>
            <a:off x="450917" y="2101043"/>
            <a:ext cx="8322068" cy="1453815"/>
          </a:xfrm>
          <a:prstGeom prst="roundRect">
            <a:avLst/>
          </a:prstGeom>
          <a:solidFill>
            <a:srgbClr val="B3ECFF">
              <a:alpha val="74902"/>
            </a:srgb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Goal 3: Ensure healthy lives and promote well-being for all at all ages</a:t>
            </a:r>
          </a:p>
          <a:p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Target 3.8: Achieve UHC</a:t>
            </a:r>
          </a:p>
        </p:txBody>
      </p:sp>
    </p:spTree>
    <p:extLst>
      <p:ext uri="{BB962C8B-B14F-4D97-AF65-F5344CB8AC3E}">
        <p14:creationId xmlns:p14="http://schemas.microsoft.com/office/powerpoint/2010/main" val="268591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907" y="277288"/>
            <a:ext cx="8166029" cy="100232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Dimensions of UHC</a:t>
            </a:r>
            <a:br>
              <a:rPr lang="en-US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</a:br>
            <a:r>
              <a:rPr lang="en-US" sz="3100" b="1" dirty="0">
                <a:solidFill>
                  <a:srgbClr val="C00000"/>
                </a:solidFill>
                <a:latin typeface="+mn-lt"/>
              </a:rPr>
              <a:t>(UHC Cube)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39766" y="6205591"/>
            <a:ext cx="4428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Source: WHO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AA6584-251A-4532-8818-3C1FB5590B16}"/>
              </a:ext>
            </a:extLst>
          </p:cNvPr>
          <p:cNvSpPr txBox="1"/>
          <p:nvPr/>
        </p:nvSpPr>
        <p:spPr>
          <a:xfrm>
            <a:off x="609600" y="5634335"/>
            <a:ext cx="8082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Three dimensions to consider when moving towards UHC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BCB5C9-ABF2-4995-B4B9-9071184B22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831" y="1413019"/>
            <a:ext cx="7354338" cy="4218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1848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09600" y="76200"/>
            <a:ext cx="8229600" cy="8274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solidFill>
                  <a:srgbClr val="C00000"/>
                </a:solidFill>
              </a:rPr>
              <a:t>UHC Goals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1272985" y="1544035"/>
            <a:ext cx="1656677" cy="57732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CREATING RESOURCES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272985" y="6004619"/>
            <a:ext cx="1656677" cy="57551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SERVICE DELIVERY</a:t>
            </a:r>
          </a:p>
        </p:txBody>
      </p:sp>
      <p:sp>
        <p:nvSpPr>
          <p:cNvPr id="7" name="Rounded Rectangle 6"/>
          <p:cNvSpPr/>
          <p:nvPr/>
        </p:nvSpPr>
        <p:spPr>
          <a:xfrm rot="16200000">
            <a:off x="-1889131" y="3673046"/>
            <a:ext cx="4997461" cy="78172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STEWRDSHIP / GOVERNANCE / OVERSIGHT</a:t>
            </a:r>
          </a:p>
        </p:txBody>
      </p:sp>
      <p:sp>
        <p:nvSpPr>
          <p:cNvPr id="8" name="Oval 7"/>
          <p:cNvSpPr/>
          <p:nvPr/>
        </p:nvSpPr>
        <p:spPr>
          <a:xfrm>
            <a:off x="1247892" y="2272525"/>
            <a:ext cx="1389536" cy="1118795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Revenue Raising</a:t>
            </a:r>
          </a:p>
        </p:txBody>
      </p:sp>
      <p:sp>
        <p:nvSpPr>
          <p:cNvPr id="9" name="Oval 8"/>
          <p:cNvSpPr/>
          <p:nvPr/>
        </p:nvSpPr>
        <p:spPr>
          <a:xfrm>
            <a:off x="1247891" y="3482074"/>
            <a:ext cx="1233543" cy="1118795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Pooling</a:t>
            </a:r>
          </a:p>
        </p:txBody>
      </p:sp>
      <p:sp>
        <p:nvSpPr>
          <p:cNvPr id="10" name="Oval 9"/>
          <p:cNvSpPr/>
          <p:nvPr/>
        </p:nvSpPr>
        <p:spPr>
          <a:xfrm>
            <a:off x="1247892" y="4691623"/>
            <a:ext cx="1473794" cy="1118795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Purchasing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832008" y="2311375"/>
            <a:ext cx="1923826" cy="865992"/>
          </a:xfrm>
          <a:prstGeom prst="roundRect">
            <a:avLst/>
          </a:prstGeom>
          <a:solidFill>
            <a:srgbClr val="8BE594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Equity in Resource Distribution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971366" y="3630242"/>
            <a:ext cx="1656677" cy="577327"/>
          </a:xfrm>
          <a:prstGeom prst="roundRect">
            <a:avLst/>
          </a:prstGeom>
          <a:solidFill>
            <a:srgbClr val="8BE5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Efficiency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901441" y="4892246"/>
            <a:ext cx="1923826" cy="587599"/>
          </a:xfrm>
          <a:prstGeom prst="roundRect">
            <a:avLst/>
          </a:prstGeom>
          <a:solidFill>
            <a:srgbClr val="8BE5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Transparency &amp; Accountability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554992" y="2374795"/>
            <a:ext cx="2180216" cy="58759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Utilization Relative to Need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554992" y="3457044"/>
            <a:ext cx="2284207" cy="91574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Financial Protection &amp; Equity in Finance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606987" y="4913759"/>
            <a:ext cx="2180216" cy="58759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Quality</a:t>
            </a:r>
          </a:p>
        </p:txBody>
      </p:sp>
      <p:sp>
        <p:nvSpPr>
          <p:cNvPr id="17" name="Rounded Rectangle 16"/>
          <p:cNvSpPr/>
          <p:nvPr/>
        </p:nvSpPr>
        <p:spPr>
          <a:xfrm rot="5400000">
            <a:off x="2096849" y="3776148"/>
            <a:ext cx="1656677" cy="57551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Benefits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9599" y="996880"/>
            <a:ext cx="2771886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C00000"/>
                </a:solidFill>
              </a:rPr>
              <a:t>Health Financing Within the Overall Health System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94438" y="1258454"/>
            <a:ext cx="19238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</a:rPr>
              <a:t>Final UHC Goals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731113" y="1326951"/>
            <a:ext cx="2094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Intermediate UHC Objectives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129553" y="2197219"/>
            <a:ext cx="2205318" cy="3703094"/>
          </a:xfrm>
          <a:prstGeom prst="rect">
            <a:avLst/>
          </a:prstGeom>
          <a:noFill/>
          <a:ln w="38100">
            <a:solidFill>
              <a:schemeClr val="accent4">
                <a:lumMod val="40000"/>
                <a:lumOff val="6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Connector 29"/>
          <p:cNvCxnSpPr/>
          <p:nvPr/>
        </p:nvCxnSpPr>
        <p:spPr>
          <a:xfrm flipH="1">
            <a:off x="1004042" y="6307870"/>
            <a:ext cx="268943" cy="1"/>
          </a:xfrm>
          <a:prstGeom prst="line">
            <a:avLst/>
          </a:prstGeom>
          <a:ln w="3810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984317" y="1866771"/>
            <a:ext cx="268943" cy="1"/>
          </a:xfrm>
          <a:prstGeom prst="line">
            <a:avLst/>
          </a:prstGeom>
          <a:ln w="3810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3392236" y="3926541"/>
            <a:ext cx="571557" cy="16450"/>
          </a:xfrm>
          <a:prstGeom prst="straightConnector1">
            <a:avLst/>
          </a:prstGeom>
          <a:ln w="76200">
            <a:solidFill>
              <a:schemeClr val="accent4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5755834" y="3914917"/>
            <a:ext cx="770071" cy="8350"/>
          </a:xfrm>
          <a:prstGeom prst="straightConnector1">
            <a:avLst/>
          </a:prstGeom>
          <a:ln w="76200">
            <a:solidFill>
              <a:srgbClr val="8BE59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Box 8"/>
          <p:cNvSpPr txBox="1">
            <a:spLocks noChangeArrowheads="1"/>
          </p:cNvSpPr>
          <p:nvPr/>
        </p:nvSpPr>
        <p:spPr bwMode="auto">
          <a:xfrm>
            <a:off x="2448898" y="6188067"/>
            <a:ext cx="42672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ACCBF9">
                    <a:lumMod val="1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Source: WHO</a:t>
            </a:r>
          </a:p>
        </p:txBody>
      </p:sp>
      <p:sp>
        <p:nvSpPr>
          <p:cNvPr id="27" name="Oval 26"/>
          <p:cNvSpPr/>
          <p:nvPr/>
        </p:nvSpPr>
        <p:spPr>
          <a:xfrm>
            <a:off x="6264538" y="3335099"/>
            <a:ext cx="2583626" cy="126576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4403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609600" y="5565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rgbClr val="C00000"/>
                </a:solidFill>
              </a:rPr>
              <a:t>Health System Framework</a:t>
            </a:r>
          </a:p>
        </p:txBody>
      </p:sp>
      <p:pic>
        <p:nvPicPr>
          <p:cNvPr id="6" name="Picture 5" descr="who_health_systems_framewo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47800"/>
            <a:ext cx="8835617" cy="461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448898" y="6188067"/>
            <a:ext cx="42672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ACCBF9">
                    <a:lumMod val="1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Source: WHO</a:t>
            </a:r>
          </a:p>
        </p:txBody>
      </p:sp>
      <p:pic>
        <p:nvPicPr>
          <p:cNvPr id="8" name="Picture 7" descr="who_health_systems_framewo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89" y="1447800"/>
            <a:ext cx="8835617" cy="461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val 8"/>
          <p:cNvSpPr/>
          <p:nvPr/>
        </p:nvSpPr>
        <p:spPr>
          <a:xfrm>
            <a:off x="5541196" y="3756081"/>
            <a:ext cx="3298004" cy="103769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406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epochbrennan.files.wordpress.com/2013/09/44.pn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4" r="3112" b="2518"/>
          <a:stretch/>
        </p:blipFill>
        <p:spPr bwMode="auto">
          <a:xfrm>
            <a:off x="310113" y="739738"/>
            <a:ext cx="8548308" cy="6061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609600" y="111455"/>
            <a:ext cx="8229600" cy="7046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rgbClr val="C00000"/>
                </a:solidFill>
              </a:rPr>
              <a:t>Health System Framework</a:t>
            </a:r>
          </a:p>
        </p:txBody>
      </p:sp>
      <p:sp>
        <p:nvSpPr>
          <p:cNvPr id="2" name="Oval 1"/>
          <p:cNvSpPr/>
          <p:nvPr/>
        </p:nvSpPr>
        <p:spPr>
          <a:xfrm>
            <a:off x="7181636" y="4798032"/>
            <a:ext cx="1859622" cy="103769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2094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30370" r="23283"/>
          <a:stretch/>
        </p:blipFill>
        <p:spPr>
          <a:xfrm>
            <a:off x="1794038" y="4511019"/>
            <a:ext cx="2326242" cy="20721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472" y="188414"/>
            <a:ext cx="8207375" cy="898590"/>
          </a:xfrm>
        </p:spPr>
        <p:txBody>
          <a:bodyPr/>
          <a:lstStyle/>
          <a:p>
            <a:pPr algn="l"/>
            <a:r>
              <a:rPr lang="en-US" b="1" dirty="0">
                <a:solidFill>
                  <a:srgbClr val="C00000"/>
                </a:solidFill>
              </a:rPr>
              <a:t>Financial</a:t>
            </a:r>
            <a:r>
              <a:rPr lang="en-US" b="1" dirty="0"/>
              <a:t> </a:t>
            </a:r>
            <a:r>
              <a:rPr lang="en-US" b="1" dirty="0">
                <a:solidFill>
                  <a:srgbClr val="C00000"/>
                </a:solidFill>
              </a:rPr>
              <a:t>Risk Protection</a:t>
            </a:r>
          </a:p>
        </p:txBody>
      </p:sp>
      <p:sp>
        <p:nvSpPr>
          <p:cNvPr id="3" name="AutoShape 2" descr="https://www.opfs.co.uk/wp-content/uploads/2015/01/Income-Protection-insurance-broker-elstre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975" y="1742431"/>
            <a:ext cx="4721045" cy="2704765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5294053" y="991768"/>
            <a:ext cx="2974048" cy="1800493"/>
          </a:xfrm>
          <a:prstGeom prst="cloudCallout">
            <a:avLst>
              <a:gd name="adj1" fmla="val -61345"/>
              <a:gd name="adj2" fmla="val 50962"/>
            </a:avLst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SHI – GGR – PHI – CBHI - MSA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81806" y="4511019"/>
            <a:ext cx="3082460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C00000"/>
                </a:solidFill>
              </a:rPr>
              <a:t>Catastrophic Health Expenditure</a:t>
            </a:r>
          </a:p>
          <a:p>
            <a:pPr marL="342900" indent="-3429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C00000"/>
                </a:solidFill>
              </a:rPr>
              <a:t>Impoverishing Health Spending</a:t>
            </a:r>
          </a:p>
        </p:txBody>
      </p:sp>
      <p:sp>
        <p:nvSpPr>
          <p:cNvPr id="8" name="Down Arrow 7"/>
          <p:cNvSpPr/>
          <p:nvPr/>
        </p:nvSpPr>
        <p:spPr>
          <a:xfrm>
            <a:off x="6549281" y="3143947"/>
            <a:ext cx="463592" cy="1015385"/>
          </a:xfrm>
          <a:prstGeom prst="down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8860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097" y="1202799"/>
            <a:ext cx="7189598" cy="5385259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0" y="295235"/>
            <a:ext cx="9144000" cy="55687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C00000"/>
                </a:solidFill>
              </a:rPr>
              <a:t>Without Financial Risk Protection!!</a:t>
            </a:r>
          </a:p>
        </p:txBody>
      </p:sp>
    </p:spTree>
    <p:extLst>
      <p:ext uri="{BB962C8B-B14F-4D97-AF65-F5344CB8AC3E}">
        <p14:creationId xmlns:p14="http://schemas.microsoft.com/office/powerpoint/2010/main" val="27541600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64A7060-E5FE-4C3C-A78D-4738853CE7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224"/>
          <a:stretch/>
        </p:blipFill>
        <p:spPr>
          <a:xfrm>
            <a:off x="1232256" y="207387"/>
            <a:ext cx="6667406" cy="6433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4862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A8C7A9C9-32FB-43F0-90C4-F0F8D0229FE1}"/>
              </a:ext>
            </a:extLst>
          </p:cNvPr>
          <p:cNvSpPr txBox="1">
            <a:spLocks/>
          </p:cNvSpPr>
          <p:nvPr/>
        </p:nvSpPr>
        <p:spPr>
          <a:xfrm>
            <a:off x="0" y="295235"/>
            <a:ext cx="9144000" cy="78631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>
                <a:solidFill>
                  <a:srgbClr val="C00000"/>
                </a:solidFill>
              </a:rPr>
              <a:t>To Prevent Financial Toxicity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15AAE37-F175-4D03-A096-0AFC588E4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633" y="1143000"/>
            <a:ext cx="8903368" cy="4351338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sz="3200" b="1" u="sng" dirty="0">
                <a:solidFill>
                  <a:srgbClr val="C00000"/>
                </a:solidFill>
              </a:rPr>
              <a:t>Two questions look for answers</a:t>
            </a:r>
            <a:r>
              <a:rPr lang="en-US" sz="3200" b="1" dirty="0">
                <a:solidFill>
                  <a:srgbClr val="C00000"/>
                </a:solidFill>
              </a:rPr>
              <a:t>:</a:t>
            </a:r>
          </a:p>
          <a:p>
            <a:endParaRPr lang="en-US" sz="3200" dirty="0"/>
          </a:p>
          <a:p>
            <a:r>
              <a:rPr lang="en-US" sz="3200" b="1" dirty="0"/>
              <a:t>1- Is it the right decision to add the drug to the Formulary (reimburse) or not?</a:t>
            </a:r>
          </a:p>
          <a:p>
            <a:r>
              <a:rPr lang="en-US" b="1" dirty="0"/>
              <a:t>HTA</a:t>
            </a:r>
            <a:r>
              <a:rPr lang="en-US" dirty="0"/>
              <a:t> (ICER – Budget impact) &amp; </a:t>
            </a:r>
            <a:r>
              <a:rPr lang="en-US" b="1" dirty="0"/>
              <a:t>at what price</a:t>
            </a:r>
            <a:r>
              <a:rPr lang="en-US" dirty="0"/>
              <a:t>? (risk sharing schemes - managed entry agreement?)</a:t>
            </a:r>
          </a:p>
          <a:p>
            <a:endParaRPr lang="en-US" sz="3200" dirty="0"/>
          </a:p>
          <a:p>
            <a:r>
              <a:rPr lang="en-US" sz="3200" b="1" dirty="0"/>
              <a:t>2- Who will pay for the drug?</a:t>
            </a:r>
          </a:p>
          <a:p>
            <a:r>
              <a:rPr lang="en-US" dirty="0"/>
              <a:t>Financial Protection (SHI – GGE – PHI – CBHI – MSA – ?OOP)</a:t>
            </a:r>
          </a:p>
        </p:txBody>
      </p:sp>
    </p:spTree>
    <p:extLst>
      <p:ext uri="{BB962C8B-B14F-4D97-AF65-F5344CB8AC3E}">
        <p14:creationId xmlns:p14="http://schemas.microsoft.com/office/powerpoint/2010/main" val="4245823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110" y="86389"/>
            <a:ext cx="7613151" cy="6771611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96E6D871-3A09-41BB-840E-636EE7162111}"/>
              </a:ext>
            </a:extLst>
          </p:cNvPr>
          <p:cNvSpPr/>
          <p:nvPr/>
        </p:nvSpPr>
        <p:spPr>
          <a:xfrm>
            <a:off x="404263" y="2897205"/>
            <a:ext cx="8317634" cy="166517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97F062E-B4D5-43D4-9505-F8EF427FF60B}"/>
              </a:ext>
            </a:extLst>
          </p:cNvPr>
          <p:cNvSpPr/>
          <p:nvPr/>
        </p:nvSpPr>
        <p:spPr>
          <a:xfrm>
            <a:off x="2752827" y="1366787"/>
            <a:ext cx="2310063" cy="136678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517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816BE-2D38-401C-872F-F55B447BC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972" y="174378"/>
            <a:ext cx="8731045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Measures to Prevent Financial Toxicity in Egypt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AD7465-EEB8-4CB6-8E49-2C2F36432B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762" y="1658476"/>
            <a:ext cx="8609744" cy="4722003"/>
          </a:xfrm>
        </p:spPr>
        <p:txBody>
          <a:bodyPr>
            <a:normAutofit lnSpcReduction="10000"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Whether to add the technology (reimburse) or not?</a:t>
            </a:r>
          </a:p>
          <a:p>
            <a:pPr marL="1200150" indent="-514350">
              <a:buSzPct val="50000"/>
              <a:buFont typeface="Wingdings" panose="05000000000000000000" pitchFamily="2" charset="2"/>
              <a:buChar char="q"/>
            </a:pPr>
            <a:r>
              <a:rPr lang="en-US" dirty="0"/>
              <a:t>Scientific committees (MOHP – HIO)</a:t>
            </a:r>
          </a:p>
          <a:p>
            <a:pPr marL="1200150" indent="-514350">
              <a:buSzPct val="50000"/>
              <a:buFont typeface="Wingdings" panose="05000000000000000000" pitchFamily="2" charset="2"/>
              <a:buChar char="q"/>
            </a:pPr>
            <a:r>
              <a:rPr lang="en-US" dirty="0"/>
              <a:t>PEU at MOHP</a:t>
            </a:r>
          </a:p>
          <a:p>
            <a:r>
              <a:rPr lang="en-US" sz="3200" b="1" dirty="0">
                <a:solidFill>
                  <a:srgbClr val="C00000"/>
                </a:solidFill>
              </a:rPr>
              <a:t>Who will pay?</a:t>
            </a:r>
          </a:p>
          <a:p>
            <a:pPr marL="1200150" indent="-457200" defTabSz="1139825">
              <a:buSzPct val="50000"/>
              <a:buFont typeface="Wingdings" panose="05000000000000000000" pitchFamily="2" charset="2"/>
              <a:buChar char="q"/>
            </a:pPr>
            <a:r>
              <a:rPr lang="en-US" dirty="0"/>
              <a:t>HIO</a:t>
            </a:r>
          </a:p>
          <a:p>
            <a:pPr marL="1200150" indent="-457200" defTabSz="1139825">
              <a:buSzPct val="50000"/>
              <a:buFont typeface="Wingdings" panose="05000000000000000000" pitchFamily="2" charset="2"/>
              <a:buChar char="q"/>
            </a:pPr>
            <a:r>
              <a:rPr lang="en-US" dirty="0"/>
              <a:t>PTES</a:t>
            </a:r>
          </a:p>
          <a:p>
            <a:pPr marL="1200150" indent="-457200" defTabSz="1139825">
              <a:buSzPct val="50000"/>
              <a:buFont typeface="Wingdings" panose="05000000000000000000" pitchFamily="2" charset="2"/>
              <a:buChar char="q"/>
            </a:pPr>
            <a:r>
              <a:rPr lang="en-US" dirty="0"/>
              <a:t>PTP</a:t>
            </a:r>
          </a:p>
          <a:p>
            <a:pPr marL="1200150" indent="-457200" defTabSz="1139825">
              <a:buSzPct val="50000"/>
              <a:buFont typeface="Wingdings" panose="05000000000000000000" pitchFamily="2" charset="2"/>
              <a:buChar char="q"/>
            </a:pPr>
            <a:r>
              <a:rPr lang="en-US" dirty="0"/>
              <a:t>Free access (public cancer institutions)</a:t>
            </a:r>
          </a:p>
          <a:p>
            <a:pPr marL="1200150" indent="-457200" defTabSz="1139825">
              <a:buSzPct val="50000"/>
              <a:buFont typeface="Wingdings" panose="05000000000000000000" pitchFamily="2" charset="2"/>
              <a:buChar char="q"/>
            </a:pPr>
            <a:r>
              <a:rPr lang="en-US" sz="2800" b="1" dirty="0">
                <a:solidFill>
                  <a:srgbClr val="C00000"/>
                </a:solidFill>
              </a:rPr>
              <a:t>New SHI law 2018</a:t>
            </a:r>
          </a:p>
        </p:txBody>
      </p:sp>
    </p:spTree>
    <p:extLst>
      <p:ext uri="{BB962C8B-B14F-4D97-AF65-F5344CB8AC3E}">
        <p14:creationId xmlns:p14="http://schemas.microsoft.com/office/powerpoint/2010/main" val="6860319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8541-9DA4-244E-99EA-00BB76BF1553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191651"/>
            <a:ext cx="9144000" cy="114617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C00000"/>
                </a:solidFill>
              </a:rPr>
              <a:t>Financial Toxicity</a:t>
            </a:r>
            <a:br>
              <a:rPr lang="en-US" b="1" dirty="0">
                <a:solidFill>
                  <a:srgbClr val="C00000"/>
                </a:solidFill>
              </a:rPr>
            </a:br>
            <a:r>
              <a:rPr lang="en-US" b="1" dirty="0">
                <a:solidFill>
                  <a:srgbClr val="C00000"/>
                </a:solidFill>
              </a:rPr>
              <a:t>Key 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56858" y="1295400"/>
            <a:ext cx="8729826" cy="5076659"/>
          </a:xfrm>
        </p:spPr>
        <p:txBody>
          <a:bodyPr>
            <a:noAutofit/>
          </a:bodyPr>
          <a:lstStyle/>
          <a:p>
            <a:pPr fontAlgn="base">
              <a:spcBef>
                <a:spcPts val="1350"/>
              </a:spcBef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b="1" u="sng" dirty="0">
                <a:solidFill>
                  <a:schemeClr val="tx2">
                    <a:lumMod val="50000"/>
                  </a:schemeClr>
                </a:solidFill>
              </a:rPr>
              <a:t>Financial toxicity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</a:rPr>
              <a:t> describes problems a </a:t>
            </a:r>
            <a:r>
              <a:rPr lang="en-US" sz="2800" b="1" u="sng" dirty="0">
                <a:solidFill>
                  <a:schemeClr val="tx2">
                    <a:lumMod val="50000"/>
                  </a:schemeClr>
                </a:solidFill>
              </a:rPr>
              <a:t>cancer patient 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</a:rPr>
              <a:t>has, related to the </a:t>
            </a:r>
            <a:r>
              <a:rPr lang="en-US" sz="2800" b="1" u="sng" dirty="0">
                <a:solidFill>
                  <a:srgbClr val="C00000"/>
                </a:solidFill>
              </a:rPr>
              <a:t>cost of treatment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 fontAlgn="base">
              <a:spcBef>
                <a:spcPts val="1350"/>
              </a:spcBef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b="1" dirty="0">
                <a:solidFill>
                  <a:schemeClr val="tx2">
                    <a:lumMod val="50000"/>
                  </a:schemeClr>
                </a:solidFill>
              </a:rPr>
              <a:t>A number of studies show that cancer patients and survivors are </a:t>
            </a:r>
            <a:r>
              <a:rPr lang="en-US" sz="2800" b="1" u="sng" dirty="0">
                <a:solidFill>
                  <a:srgbClr val="C00000"/>
                </a:solidFill>
              </a:rPr>
              <a:t>more likely to have bankruptcy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</a:rPr>
              <a:t> than are people without cancer.</a:t>
            </a:r>
          </a:p>
          <a:p>
            <a:pPr fontAlgn="base">
              <a:spcBef>
                <a:spcPts val="1350"/>
              </a:spcBef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b="1" dirty="0">
                <a:solidFill>
                  <a:schemeClr val="tx2">
                    <a:lumMod val="50000"/>
                  </a:schemeClr>
                </a:solidFill>
              </a:rPr>
              <a:t>The </a:t>
            </a:r>
            <a:r>
              <a:rPr lang="en-US" sz="2800" b="1" u="sng" dirty="0">
                <a:solidFill>
                  <a:srgbClr val="C00000"/>
                </a:solidFill>
              </a:rPr>
              <a:t>level of financial toxicity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</a:rPr>
              <a:t>will depend on a number of household factors besides cancer-related costs.</a:t>
            </a:r>
          </a:p>
          <a:p>
            <a:pPr fontAlgn="base">
              <a:spcBef>
                <a:spcPts val="1350"/>
              </a:spcBef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b="1" dirty="0">
                <a:solidFill>
                  <a:schemeClr val="tx2">
                    <a:lumMod val="50000"/>
                  </a:schemeClr>
                </a:solidFill>
              </a:rPr>
              <a:t>Cancer treatment can affect both; </a:t>
            </a:r>
            <a:r>
              <a:rPr lang="en-US" sz="2800" b="1" u="sng" dirty="0">
                <a:solidFill>
                  <a:srgbClr val="C00000"/>
                </a:solidFill>
              </a:rPr>
              <a:t>paying the bills</a:t>
            </a:r>
            <a:r>
              <a:rPr lang="ar-EG" sz="2800" b="1" u="sng" dirty="0">
                <a:solidFill>
                  <a:srgbClr val="C00000"/>
                </a:solidFill>
              </a:rPr>
              <a:t> </a:t>
            </a:r>
            <a:r>
              <a:rPr lang="en-US" sz="2800" b="1" u="sng" dirty="0">
                <a:solidFill>
                  <a:srgbClr val="C00000"/>
                </a:solidFill>
              </a:rPr>
              <a:t>and ability to work.</a:t>
            </a:r>
          </a:p>
          <a:p>
            <a:pPr fontAlgn="base">
              <a:spcBef>
                <a:spcPts val="1350"/>
              </a:spcBef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b="1" dirty="0">
                <a:solidFill>
                  <a:schemeClr val="tx2">
                    <a:lumMod val="50000"/>
                  </a:schemeClr>
                </a:solidFill>
              </a:rPr>
              <a:t>It is essential to have </a:t>
            </a:r>
            <a:r>
              <a:rPr lang="en-US" sz="2800" b="1" u="sng" dirty="0">
                <a:solidFill>
                  <a:srgbClr val="C00000"/>
                </a:solidFill>
              </a:rPr>
              <a:t>HTA &amp; financial risk protection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1400" dirty="0">
                <a:solidFill>
                  <a:schemeClr val="tx2">
                    <a:lumMod val="50000"/>
                  </a:schemeClr>
                </a:solidFill>
              </a:rPr>
              <a:t>(SHI ..)</a:t>
            </a:r>
            <a:endParaRPr lang="en-US" sz="20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882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13886" y="1244623"/>
            <a:ext cx="5467148" cy="130035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8000" b="1" cap="all" dirty="0">
                <a:ln w="0"/>
                <a:solidFill>
                  <a:schemeClr val="tx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Thank You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182803-6775-40AB-B674-A4EAA7B27C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5160779" y="2530197"/>
            <a:ext cx="2858904" cy="3811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2398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110" y="86389"/>
            <a:ext cx="7613151" cy="677161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E336270-1C11-4C7C-BE56-0A57A580B3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80" t="67402" r="63465"/>
          <a:stretch/>
        </p:blipFill>
        <p:spPr>
          <a:xfrm>
            <a:off x="460608" y="164904"/>
            <a:ext cx="5757314" cy="6614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691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3129B-7A3A-4BB1-A51E-F7EF9F78B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73740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Cancer Expenses are Rising due to: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2D6CDF-A78F-4B2C-8D8B-BF87E27F7C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711" y="1760265"/>
            <a:ext cx="8739963" cy="4383225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2400"/>
              </a:spcBef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4000" dirty="0"/>
              <a:t>Aging Population </a:t>
            </a:r>
            <a:r>
              <a:rPr lang="en-US" sz="2400" dirty="0"/>
              <a:t>(more people with cancer requiring therapies – growing older is a risk factor)</a:t>
            </a:r>
            <a:endParaRPr lang="en-US" sz="4000" dirty="0"/>
          </a:p>
          <a:p>
            <a:pPr>
              <a:spcBef>
                <a:spcPts val="2400"/>
              </a:spcBef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4000" dirty="0"/>
              <a:t>Improved access to treatment</a:t>
            </a:r>
            <a:r>
              <a:rPr lang="en-US" sz="3600" dirty="0"/>
              <a:t> </a:t>
            </a:r>
            <a:r>
              <a:rPr lang="en-US" sz="2400" dirty="0"/>
              <a:t>(available – geographical - affordable -  acceptable – information)</a:t>
            </a:r>
          </a:p>
          <a:p>
            <a:pPr>
              <a:spcBef>
                <a:spcPts val="2400"/>
              </a:spcBef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4000" dirty="0"/>
              <a:t>Innovations </a:t>
            </a:r>
            <a:r>
              <a:rPr lang="en-US" sz="2400" dirty="0"/>
              <a:t>(development of higher efficacy less toxic treatment &amp; optimized supportive care – but more expensive)</a:t>
            </a:r>
            <a:endParaRPr lang="en-US" sz="4000" dirty="0"/>
          </a:p>
          <a:p>
            <a:pPr>
              <a:spcBef>
                <a:spcPts val="2400"/>
              </a:spcBef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4000" dirty="0"/>
              <a:t>Overutilization </a:t>
            </a:r>
            <a:r>
              <a:rPr lang="en-US" sz="2400" dirty="0"/>
              <a:t>(especially interventions have minimal benefit or used contrary to the evidence base – Marketing efforts by </a:t>
            </a:r>
            <a:r>
              <a:rPr lang="en-US" dirty="0"/>
              <a:t>companies - </a:t>
            </a:r>
            <a:r>
              <a:rPr lang="en-US" sz="2400" dirty="0"/>
              <a:t>Moral hazards)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970130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F262B53-9168-45BC-921A-BFB75DEA95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3522" y="1506756"/>
            <a:ext cx="4330441" cy="43304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BCD503-1BC5-4DEA-91F2-E2F4F5459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96776"/>
            <a:ext cx="7886700" cy="932046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rgbClr val="C00000"/>
                </a:solidFill>
              </a:rPr>
              <a:t>Hidden Costs of Cancer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2AEA62-C50E-4BFD-9F0A-7DD0A7002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274" y="1470749"/>
            <a:ext cx="7218178" cy="4958927"/>
          </a:xfrm>
        </p:spPr>
        <p:txBody>
          <a:bodyPr>
            <a:normAutofit/>
          </a:bodyPr>
          <a:lstStyle/>
          <a:p>
            <a:pPr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Medical Accessories</a:t>
            </a:r>
          </a:p>
          <a:p>
            <a:pPr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Missing work</a:t>
            </a:r>
          </a:p>
          <a:p>
            <a:pPr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Losing a job</a:t>
            </a:r>
          </a:p>
          <a:p>
            <a:pPr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Nutritional supplements</a:t>
            </a:r>
          </a:p>
          <a:p>
            <a:pPr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Child &amp; home care </a:t>
            </a:r>
          </a:p>
          <a:p>
            <a:pPr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Eating out</a:t>
            </a:r>
          </a:p>
          <a:p>
            <a:pPr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Lodging</a:t>
            </a:r>
          </a:p>
          <a:p>
            <a:pPr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Travel costs</a:t>
            </a:r>
          </a:p>
          <a:p>
            <a:pPr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Fuel costs</a:t>
            </a:r>
          </a:p>
          <a:p>
            <a:pPr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Parking</a:t>
            </a:r>
          </a:p>
          <a:p>
            <a:pPr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New clothes 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(losing weight)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, etc.……</a:t>
            </a:r>
          </a:p>
        </p:txBody>
      </p:sp>
    </p:spTree>
    <p:extLst>
      <p:ext uri="{BB962C8B-B14F-4D97-AF65-F5344CB8AC3E}">
        <p14:creationId xmlns:p14="http://schemas.microsoft.com/office/powerpoint/2010/main" val="606728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256851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C00000"/>
                </a:solidFill>
              </a:rPr>
              <a:t>Side Effects of Cancer Treatment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78AB30-9E93-4B76-9937-5FE111B368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5662" y="1097275"/>
            <a:ext cx="3539036" cy="49618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C14608-B54A-431F-9BB4-4E1045DBD36D}"/>
              </a:ext>
            </a:extLst>
          </p:cNvPr>
          <p:cNvSpPr txBox="1"/>
          <p:nvPr/>
        </p:nvSpPr>
        <p:spPr>
          <a:xfrm>
            <a:off x="400723" y="1435417"/>
            <a:ext cx="4933277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2800" dirty="0">
                <a:solidFill>
                  <a:srgbClr val="002060"/>
                </a:solidFill>
              </a:rPr>
              <a:t>The Side Effects of Cancer Treatment are many &amp; well </a:t>
            </a:r>
            <a:r>
              <a:rPr lang="en-US" sz="2800" b="1" u="sng" dirty="0">
                <a:solidFill>
                  <a:srgbClr val="002060"/>
                </a:solidFill>
              </a:rPr>
              <a:t>documented in the medical literature.</a:t>
            </a:r>
          </a:p>
          <a:p>
            <a:pPr>
              <a:spcBef>
                <a:spcPts val="1800"/>
              </a:spcBef>
            </a:pPr>
            <a:r>
              <a:rPr lang="en-US" sz="2800" dirty="0">
                <a:solidFill>
                  <a:srgbClr val="002060"/>
                </a:solidFill>
              </a:rPr>
              <a:t>As treatment become</a:t>
            </a:r>
            <a:r>
              <a:rPr lang="en-US" sz="2800" b="1" u="sng" dirty="0">
                <a:solidFill>
                  <a:srgbClr val="002060"/>
                </a:solidFill>
              </a:rPr>
              <a:t> more complex and expensive</a:t>
            </a:r>
            <a:r>
              <a:rPr lang="en-US" sz="2800" dirty="0">
                <a:solidFill>
                  <a:srgbClr val="002060"/>
                </a:solidFill>
              </a:rPr>
              <a:t>, another toxic reaction has to be dealt with: “</a:t>
            </a:r>
            <a:r>
              <a:rPr lang="en-US" sz="2800" b="1" dirty="0">
                <a:solidFill>
                  <a:srgbClr val="C00000"/>
                </a:solidFill>
              </a:rPr>
              <a:t>Financial Toxicity</a:t>
            </a:r>
            <a:r>
              <a:rPr lang="en-US" sz="2800" dirty="0">
                <a:solidFill>
                  <a:srgbClr val="002060"/>
                </a:solidFill>
              </a:rPr>
              <a:t>”</a:t>
            </a:r>
          </a:p>
          <a:p>
            <a:pPr>
              <a:spcBef>
                <a:spcPts val="1800"/>
              </a:spcBef>
            </a:pPr>
            <a:r>
              <a:rPr lang="en-US" sz="2800" b="1" dirty="0">
                <a:solidFill>
                  <a:srgbClr val="C00000"/>
                </a:solidFill>
              </a:rPr>
              <a:t>“A Worrisome Side Effect”</a:t>
            </a:r>
          </a:p>
        </p:txBody>
      </p:sp>
    </p:spTree>
    <p:extLst>
      <p:ext uri="{BB962C8B-B14F-4D97-AF65-F5344CB8AC3E}">
        <p14:creationId xmlns:p14="http://schemas.microsoft.com/office/powerpoint/2010/main" val="2038877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958D6E5-565D-4C1A-B66C-3435690B522F}"/>
              </a:ext>
            </a:extLst>
          </p:cNvPr>
          <p:cNvSpPr/>
          <p:nvPr/>
        </p:nvSpPr>
        <p:spPr>
          <a:xfrm>
            <a:off x="683121" y="1981200"/>
            <a:ext cx="776748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rgbClr val="0F1E64"/>
                </a:solidFill>
                <a:latin typeface="FocoCC Light"/>
              </a:rPr>
              <a:t>The term ‘financial toxicity’ is broadly used to describe the distress or hardship arising from the financial burden of cancer treatment</a:t>
            </a:r>
            <a:endParaRPr lang="en-US" sz="40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5C2E8B8-8728-4447-BEF0-F72B06153BC8}"/>
              </a:ext>
            </a:extLst>
          </p:cNvPr>
          <p:cNvSpPr txBox="1">
            <a:spLocks/>
          </p:cNvSpPr>
          <p:nvPr/>
        </p:nvSpPr>
        <p:spPr>
          <a:xfrm>
            <a:off x="0" y="516617"/>
            <a:ext cx="9143999" cy="8572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C00000"/>
                </a:solidFill>
              </a:rPr>
              <a:t>What is Financial Toxicity</a:t>
            </a:r>
          </a:p>
        </p:txBody>
      </p:sp>
    </p:spTree>
    <p:extLst>
      <p:ext uri="{BB962C8B-B14F-4D97-AF65-F5344CB8AC3E}">
        <p14:creationId xmlns:p14="http://schemas.microsoft.com/office/powerpoint/2010/main" val="16634893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763" y="1371600"/>
            <a:ext cx="8665027" cy="4487332"/>
          </a:xfrm>
        </p:spPr>
        <p:txBody>
          <a:bodyPr>
            <a:noAutofit/>
          </a:bodyPr>
          <a:lstStyle/>
          <a:p>
            <a:pPr>
              <a:spcBef>
                <a:spcPts val="3000"/>
              </a:spcBef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3200" b="1" dirty="0">
                <a:solidFill>
                  <a:schemeClr val="tx2">
                    <a:lumMod val="50000"/>
                  </a:schemeClr>
                </a:solidFill>
              </a:rPr>
              <a:t>Financial toxicity is, in the world of cancer, a </a:t>
            </a:r>
            <a:r>
              <a:rPr lang="en-US" sz="3200" b="1" dirty="0">
                <a:solidFill>
                  <a:srgbClr val="C00000"/>
                </a:solidFill>
              </a:rPr>
              <a:t>new term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</a:rPr>
              <a:t>.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</a:rPr>
              <a:t>(a new name for a growing problem)</a:t>
            </a:r>
            <a:endParaRPr lang="en-US" sz="3200" b="1" dirty="0">
              <a:solidFill>
                <a:schemeClr val="tx2">
                  <a:lumMod val="50000"/>
                </a:schemeClr>
              </a:solidFill>
            </a:endParaRPr>
          </a:p>
          <a:p>
            <a:pPr>
              <a:spcBef>
                <a:spcPts val="3000"/>
              </a:spcBef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3200" b="1" dirty="0">
                <a:solidFill>
                  <a:srgbClr val="C00000"/>
                </a:solidFill>
              </a:rPr>
              <a:t>First hinted at in 2011 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</a:rPr>
              <a:t>by researchers from Fred Hutchinson Cancer Research Center in USA, &amp; </a:t>
            </a:r>
            <a:r>
              <a:rPr lang="en-US" sz="3200" b="1" dirty="0">
                <a:solidFill>
                  <a:srgbClr val="C00000"/>
                </a:solidFill>
              </a:rPr>
              <a:t>coined by Amy Abernethy, MD 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</a:rPr>
              <a:t>from the Duke Cancer Institute USA in </a:t>
            </a:r>
            <a:r>
              <a:rPr lang="en-US" sz="3200" b="1" dirty="0">
                <a:solidFill>
                  <a:srgbClr val="C00000"/>
                </a:solidFill>
              </a:rPr>
              <a:t>2013</a:t>
            </a:r>
          </a:p>
          <a:p>
            <a:pPr>
              <a:spcBef>
                <a:spcPts val="3000"/>
              </a:spcBef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3200" b="1" dirty="0">
                <a:solidFill>
                  <a:schemeClr val="tx2">
                    <a:lumMod val="50000"/>
                  </a:schemeClr>
                </a:solidFill>
              </a:rPr>
              <a:t>What a cancer diagnosis can mean to patients </a:t>
            </a:r>
            <a:r>
              <a:rPr lang="en-US" sz="3200" b="1" dirty="0">
                <a:solidFill>
                  <a:srgbClr val="C00000"/>
                </a:solidFill>
              </a:rPr>
              <a:t>financially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en-US" sz="3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8541-9DA4-244E-99EA-00BB76BF1553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259A3C2-3366-42DC-B328-42D1E03F58C5}"/>
              </a:ext>
            </a:extLst>
          </p:cNvPr>
          <p:cNvSpPr txBox="1">
            <a:spLocks/>
          </p:cNvSpPr>
          <p:nvPr/>
        </p:nvSpPr>
        <p:spPr>
          <a:xfrm>
            <a:off x="0" y="516617"/>
            <a:ext cx="9143999" cy="8572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C00000"/>
                </a:solidFill>
              </a:rPr>
              <a:t>What is Financial Toxicity</a:t>
            </a:r>
          </a:p>
        </p:txBody>
      </p:sp>
    </p:spTree>
    <p:extLst>
      <p:ext uri="{BB962C8B-B14F-4D97-AF65-F5344CB8AC3E}">
        <p14:creationId xmlns:p14="http://schemas.microsoft.com/office/powerpoint/2010/main" val="18916450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Custom 6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FFFFFF"/>
      </a:accent1>
      <a:accent2>
        <a:srgbClr val="E9F3F0"/>
      </a:accent2>
      <a:accent3>
        <a:srgbClr val="005D84"/>
      </a:accent3>
      <a:accent4>
        <a:srgbClr val="006284"/>
      </a:accent4>
      <a:accent5>
        <a:srgbClr val="434343"/>
      </a:accent5>
      <a:accent6>
        <a:srgbClr val="414245"/>
      </a:accent6>
      <a:hlink>
        <a:srgbClr val="85B3E5"/>
      </a:hlink>
      <a:folHlink>
        <a:srgbClr val="375FE4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Waveform.thmx</Template>
  <TotalTime>941</TotalTime>
  <Words>1161</Words>
  <Application>Microsoft Office PowerPoint</Application>
  <PresentationFormat>On-screen Show (4:3)</PresentationFormat>
  <Paragraphs>196</Paragraphs>
  <Slides>32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Arial</vt:lpstr>
      <vt:lpstr>Calibri</vt:lpstr>
      <vt:lpstr>Candara</vt:lpstr>
      <vt:lpstr>FocoCC Light</vt:lpstr>
      <vt:lpstr>Symbol</vt:lpstr>
      <vt:lpstr>Times New Roman</vt:lpstr>
      <vt:lpstr>Wingdings</vt:lpstr>
      <vt:lpstr>Waveform</vt:lpstr>
      <vt:lpstr>Financial Toxicity “A Worrisome Challenge”</vt:lpstr>
      <vt:lpstr>Cancer Treatment is Evolving very Rapidly</vt:lpstr>
      <vt:lpstr>PowerPoint Presentation</vt:lpstr>
      <vt:lpstr>PowerPoint Presentation</vt:lpstr>
      <vt:lpstr>Cancer Expenses are Rising due to:</vt:lpstr>
      <vt:lpstr>Hidden Costs of Cancer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Cancer Diagnosis &amp; Bankruptcy Rate</vt:lpstr>
      <vt:lpstr>PowerPoint Presentation</vt:lpstr>
      <vt:lpstr>The Impact of Financial Toxicity</vt:lpstr>
      <vt:lpstr>Factors Affecting the Level of Financial Toxicity</vt:lpstr>
      <vt:lpstr>Factors Affecting the Level of Financial Toxicity</vt:lpstr>
      <vt:lpstr>How to measure the Level of Financial Toxicity?</vt:lpstr>
      <vt:lpstr>How to measure the Level of Financial Toxicity?</vt:lpstr>
      <vt:lpstr>How to measure the Level of Financial Toxicity?</vt:lpstr>
      <vt:lpstr>PowerPoint Presentation</vt:lpstr>
      <vt:lpstr>PowerPoint Presentation</vt:lpstr>
      <vt:lpstr>Dimensions of UHC (UHC Cube)</vt:lpstr>
      <vt:lpstr>PowerPoint Presentation</vt:lpstr>
      <vt:lpstr>PowerPoint Presentation</vt:lpstr>
      <vt:lpstr>PowerPoint Presentation</vt:lpstr>
      <vt:lpstr>Financial Risk Protection</vt:lpstr>
      <vt:lpstr>PowerPoint Presentation</vt:lpstr>
      <vt:lpstr>PowerPoint Presentation</vt:lpstr>
      <vt:lpstr>PowerPoint Presentation</vt:lpstr>
      <vt:lpstr>Measures to Prevent Financial Toxicity in Egypt</vt:lpstr>
      <vt:lpstr>Financial Toxicity Key Points</vt:lpstr>
      <vt:lpstr>PowerPoint Presentation</vt:lpstr>
    </vt:vector>
  </TitlesOfParts>
  <Company>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Yousef Rabah</dc:creator>
  <cp:lastModifiedBy>Mohsen George</cp:lastModifiedBy>
  <cp:revision>51</cp:revision>
  <dcterms:created xsi:type="dcterms:W3CDTF">2012-10-08T14:55:03Z</dcterms:created>
  <dcterms:modified xsi:type="dcterms:W3CDTF">2018-09-16T19:34:10Z</dcterms:modified>
</cp:coreProperties>
</file>