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omments/comment1.xml" ContentType="application/vnd.openxmlformats-officedocument.presentationml.comments+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7"/>
  </p:notesMasterIdLst>
  <p:handoutMasterIdLst>
    <p:handoutMasterId r:id="rId38"/>
  </p:handoutMasterIdLst>
  <p:sldIdLst>
    <p:sldId id="303" r:id="rId2"/>
    <p:sldId id="260" r:id="rId3"/>
    <p:sldId id="277" r:id="rId4"/>
    <p:sldId id="302" r:id="rId5"/>
    <p:sldId id="272" r:id="rId6"/>
    <p:sldId id="450" r:id="rId7"/>
    <p:sldId id="449" r:id="rId8"/>
    <p:sldId id="451" r:id="rId9"/>
    <p:sldId id="286" r:id="rId10"/>
    <p:sldId id="404" r:id="rId11"/>
    <p:sldId id="405" r:id="rId12"/>
    <p:sldId id="406" r:id="rId13"/>
    <p:sldId id="407" r:id="rId14"/>
    <p:sldId id="301" r:id="rId15"/>
    <p:sldId id="410" r:id="rId16"/>
    <p:sldId id="411" r:id="rId17"/>
    <p:sldId id="448" r:id="rId18"/>
    <p:sldId id="447" r:id="rId19"/>
    <p:sldId id="414" r:id="rId20"/>
    <p:sldId id="446" r:id="rId21"/>
    <p:sldId id="416" r:id="rId22"/>
    <p:sldId id="417" r:id="rId23"/>
    <p:sldId id="418" r:id="rId24"/>
    <p:sldId id="419" r:id="rId25"/>
    <p:sldId id="420" r:id="rId26"/>
    <p:sldId id="421" r:id="rId27"/>
    <p:sldId id="422" r:id="rId28"/>
    <p:sldId id="423" r:id="rId29"/>
    <p:sldId id="424" r:id="rId30"/>
    <p:sldId id="425" r:id="rId31"/>
    <p:sldId id="311" r:id="rId32"/>
    <p:sldId id="313" r:id="rId33"/>
    <p:sldId id="292" r:id="rId34"/>
    <p:sldId id="307" r:id="rId35"/>
    <p:sldId id="287" r:id="rId36"/>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Tell" initials="JT" lastIdx="26" clrIdx="0">
    <p:extLst>
      <p:ext uri="{19B8F6BF-5375-455C-9EA6-DF929625EA0E}">
        <p15:presenceInfo xmlns:p15="http://schemas.microsoft.com/office/powerpoint/2012/main" userId="S-1-5-21-1708537768-362288127-1417001333-4827" providerId="AD"/>
      </p:ext>
    </p:extLst>
  </p:cmAuthor>
  <p:cmAuthor id="2" name="Rebecca Silverstein" initials="RS" lastIdx="9" clrIdx="1">
    <p:extLst>
      <p:ext uri="{19B8F6BF-5375-455C-9EA6-DF929625EA0E}">
        <p15:presenceInfo xmlns:p15="http://schemas.microsoft.com/office/powerpoint/2012/main" userId="S-1-5-21-1708537768-362288127-1417001333-49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39" autoAdjust="0"/>
    <p:restoredTop sz="94693" autoAdjust="0"/>
  </p:normalViewPr>
  <p:slideViewPr>
    <p:cSldViewPr snapToGrid="0" snapToObjects="1">
      <p:cViewPr varScale="1">
        <p:scale>
          <a:sx n="64" d="100"/>
          <a:sy n="64" d="100"/>
        </p:scale>
        <p:origin x="134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8-05-07T16:02:55.973" idx="26">
    <p:pos x="-3" y="4"/>
    <p:text>Till Rebecca för översättning</p:text>
    <p:extLst mod="1">
      <p:ext uri="{C676402C-5697-4E1C-873F-D02D1690AC5C}">
        <p15:threadingInfo xmlns:p15="http://schemas.microsoft.com/office/powerpoint/2012/main" timeZoneBias="-120"/>
      </p:ext>
    </p:extLst>
  </p:cm>
  <p:cm authorId="2" dt="2018-05-08T16:11:14.492" idx="9">
    <p:pos x="3663" y="2565"/>
    <p:text>suggestion so it is parallel to the points above... name the report.</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18-04-13T14:12:03.745" idx="24">
    <p:pos x="5067" y="1495"/>
    <p:text>Till Rebecca för översättning</p:text>
    <p:extLst mod="1">
      <p:ext uri="{C676402C-5697-4E1C-873F-D02D1690AC5C}">
        <p15:threadingInfo xmlns:p15="http://schemas.microsoft.com/office/powerpoint/2012/main" timeZoneBias="-12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E8BDA385-9780-D54C-8CF5-928BF399B1DD}" type="datetimeFigureOut">
              <a:rPr lang="en-US" smtClean="0"/>
              <a:t>9/17/2018</a:t>
            </a:fld>
            <a:endParaRPr lang="en-US"/>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DDEDB065-6285-A343-9B9A-002BEF2F5478}" type="slidenum">
              <a:rPr lang="en-US" smtClean="0"/>
              <a:t>‹#›</a:t>
            </a:fld>
            <a:endParaRPr lang="en-US"/>
          </a:p>
        </p:txBody>
      </p:sp>
    </p:spTree>
    <p:extLst>
      <p:ext uri="{BB962C8B-B14F-4D97-AF65-F5344CB8AC3E}">
        <p14:creationId xmlns:p14="http://schemas.microsoft.com/office/powerpoint/2010/main" val="8639335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AA53CE1-C6B8-45B2-ADE1-642B35EEB224}" type="datetimeFigureOut">
              <a:rPr lang="sv-SE" smtClean="0"/>
              <a:t>2018-09-17</a:t>
            </a:fld>
            <a:endParaRPr lang="sv-SE"/>
          </a:p>
        </p:txBody>
      </p:sp>
      <p:sp>
        <p:nvSpPr>
          <p:cNvPr id="4" name="Platshållare för bildobjekt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41A4746-8FE4-48B2-819A-43F89044CB0A}" type="slidenum">
              <a:rPr lang="sv-SE" smtClean="0"/>
              <a:t>‹#›</a:t>
            </a:fld>
            <a:endParaRPr lang="sv-SE"/>
          </a:p>
        </p:txBody>
      </p:sp>
    </p:spTree>
    <p:extLst>
      <p:ext uri="{BB962C8B-B14F-4D97-AF65-F5344CB8AC3E}">
        <p14:creationId xmlns:p14="http://schemas.microsoft.com/office/powerpoint/2010/main" val="3449245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10"/>
          </p:nvPr>
        </p:nvSpPr>
        <p:spPr/>
        <p:txBody>
          <a:bodyPr/>
          <a:lstStyle/>
          <a:p>
            <a:fld id="{53A675F5-6752-41E2-BE6E-37476F30B267}" type="slidenum">
              <a:rPr lang="sv-SE" smtClean="0"/>
              <a:t>2</a:t>
            </a:fld>
            <a:endParaRPr lang="sv-SE"/>
          </a:p>
        </p:txBody>
      </p:sp>
    </p:spTree>
    <p:extLst>
      <p:ext uri="{BB962C8B-B14F-4D97-AF65-F5344CB8AC3E}">
        <p14:creationId xmlns:p14="http://schemas.microsoft.com/office/powerpoint/2010/main" val="17573675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v-SE" altLang="sv-SE">
              <a:latin typeface="Arial" panose="020B0604020202020204" pitchFamily="34" charset="0"/>
            </a:endParaRPr>
          </a:p>
        </p:txBody>
      </p:sp>
    </p:spTree>
    <p:extLst>
      <p:ext uri="{BB962C8B-B14F-4D97-AF65-F5344CB8AC3E}">
        <p14:creationId xmlns:p14="http://schemas.microsoft.com/office/powerpoint/2010/main" val="34279211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Platshållare för bildobjekt 1"/>
          <p:cNvSpPr>
            <a:spLocks noGrp="1" noRot="1" noChangeAspect="1" noTextEdit="1"/>
          </p:cNvSpPr>
          <p:nvPr>
            <p:ph type="sldImg"/>
          </p:nvPr>
        </p:nvSpPr>
        <p:spPr>
          <a:ln/>
        </p:spPr>
      </p:sp>
      <p:sp>
        <p:nvSpPr>
          <p:cNvPr id="26627" name="Platshållare för anteckninga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sv-SE" altLang="sv-SE"/>
          </a:p>
        </p:txBody>
      </p:sp>
      <p:sp>
        <p:nvSpPr>
          <p:cNvPr id="26628" name="Platshållare för bildnumm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Gill Alt One MT" pitchFamily="50" charset="0"/>
              </a:defRPr>
            </a:lvl1pPr>
            <a:lvl2pPr marL="742950" indent="-285750" defTabSz="922338">
              <a:spcBef>
                <a:spcPct val="30000"/>
              </a:spcBef>
              <a:defRPr sz="1200">
                <a:solidFill>
                  <a:schemeClr val="tx1"/>
                </a:solidFill>
                <a:latin typeface="Gill Alt One MT" pitchFamily="50" charset="0"/>
              </a:defRPr>
            </a:lvl2pPr>
            <a:lvl3pPr marL="1143000" indent="-228600" defTabSz="922338">
              <a:spcBef>
                <a:spcPct val="30000"/>
              </a:spcBef>
              <a:defRPr sz="1200">
                <a:solidFill>
                  <a:schemeClr val="tx1"/>
                </a:solidFill>
                <a:latin typeface="Gill Alt One MT" pitchFamily="50" charset="0"/>
              </a:defRPr>
            </a:lvl3pPr>
            <a:lvl4pPr marL="1600200" indent="-228600" defTabSz="922338">
              <a:spcBef>
                <a:spcPct val="30000"/>
              </a:spcBef>
              <a:defRPr sz="1200">
                <a:solidFill>
                  <a:schemeClr val="tx1"/>
                </a:solidFill>
                <a:latin typeface="Gill Alt One MT" pitchFamily="50" charset="0"/>
              </a:defRPr>
            </a:lvl4pPr>
            <a:lvl5pPr marL="2057400" indent="-228600" defTabSz="922338">
              <a:spcBef>
                <a:spcPct val="30000"/>
              </a:spcBef>
              <a:defRPr sz="1200">
                <a:solidFill>
                  <a:schemeClr val="tx1"/>
                </a:solidFill>
                <a:latin typeface="Gill Alt One MT" pitchFamily="50" charset="0"/>
              </a:defRPr>
            </a:lvl5pPr>
            <a:lvl6pPr marL="2514600" indent="-228600" defTabSz="922338" eaLnBrk="0" fontAlgn="base" hangingPunct="0">
              <a:spcBef>
                <a:spcPct val="30000"/>
              </a:spcBef>
              <a:spcAft>
                <a:spcPct val="0"/>
              </a:spcAft>
              <a:defRPr sz="1200">
                <a:solidFill>
                  <a:schemeClr val="tx1"/>
                </a:solidFill>
                <a:latin typeface="Gill Alt One MT" pitchFamily="50" charset="0"/>
              </a:defRPr>
            </a:lvl6pPr>
            <a:lvl7pPr marL="2971800" indent="-228600" defTabSz="922338" eaLnBrk="0" fontAlgn="base" hangingPunct="0">
              <a:spcBef>
                <a:spcPct val="30000"/>
              </a:spcBef>
              <a:spcAft>
                <a:spcPct val="0"/>
              </a:spcAft>
              <a:defRPr sz="1200">
                <a:solidFill>
                  <a:schemeClr val="tx1"/>
                </a:solidFill>
                <a:latin typeface="Gill Alt One MT" pitchFamily="50" charset="0"/>
              </a:defRPr>
            </a:lvl7pPr>
            <a:lvl8pPr marL="3429000" indent="-228600" defTabSz="922338" eaLnBrk="0" fontAlgn="base" hangingPunct="0">
              <a:spcBef>
                <a:spcPct val="30000"/>
              </a:spcBef>
              <a:spcAft>
                <a:spcPct val="0"/>
              </a:spcAft>
              <a:defRPr sz="1200">
                <a:solidFill>
                  <a:schemeClr val="tx1"/>
                </a:solidFill>
                <a:latin typeface="Gill Alt One MT" pitchFamily="50" charset="0"/>
              </a:defRPr>
            </a:lvl8pPr>
            <a:lvl9pPr marL="3886200" indent="-228600" defTabSz="922338" eaLnBrk="0" fontAlgn="base" hangingPunct="0">
              <a:spcBef>
                <a:spcPct val="30000"/>
              </a:spcBef>
              <a:spcAft>
                <a:spcPct val="0"/>
              </a:spcAft>
              <a:defRPr sz="1200">
                <a:solidFill>
                  <a:schemeClr val="tx1"/>
                </a:solidFill>
                <a:latin typeface="Gill Alt One MT" pitchFamily="50" charset="0"/>
              </a:defRPr>
            </a:lvl9pPr>
          </a:lstStyle>
          <a:p>
            <a:pPr>
              <a:spcBef>
                <a:spcPct val="0"/>
              </a:spcBef>
            </a:pPr>
            <a:fld id="{989F2063-57C2-403B-8AB1-31820D059E47}" type="slidenum">
              <a:rPr lang="sv-SE" altLang="sv-SE" smtClean="0"/>
              <a:pPr>
                <a:spcBef>
                  <a:spcPct val="0"/>
                </a:spcBef>
              </a:pPr>
              <a:t>24</a:t>
            </a:fld>
            <a:endParaRPr lang="sv-SE" altLang="sv-SE"/>
          </a:p>
        </p:txBody>
      </p:sp>
    </p:spTree>
    <p:extLst>
      <p:ext uri="{BB962C8B-B14F-4D97-AF65-F5344CB8AC3E}">
        <p14:creationId xmlns:p14="http://schemas.microsoft.com/office/powerpoint/2010/main" val="15197712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Gill Alt One MT" pitchFamily="50" charset="0"/>
              </a:defRPr>
            </a:lvl1pPr>
            <a:lvl2pPr marL="742950" indent="-285750" defTabSz="922338">
              <a:spcBef>
                <a:spcPct val="30000"/>
              </a:spcBef>
              <a:defRPr sz="1200">
                <a:solidFill>
                  <a:schemeClr val="tx1"/>
                </a:solidFill>
                <a:latin typeface="Gill Alt One MT" pitchFamily="50" charset="0"/>
              </a:defRPr>
            </a:lvl2pPr>
            <a:lvl3pPr marL="1143000" indent="-228600" defTabSz="922338">
              <a:spcBef>
                <a:spcPct val="30000"/>
              </a:spcBef>
              <a:defRPr sz="1200">
                <a:solidFill>
                  <a:schemeClr val="tx1"/>
                </a:solidFill>
                <a:latin typeface="Gill Alt One MT" pitchFamily="50" charset="0"/>
              </a:defRPr>
            </a:lvl3pPr>
            <a:lvl4pPr marL="1600200" indent="-228600" defTabSz="922338">
              <a:spcBef>
                <a:spcPct val="30000"/>
              </a:spcBef>
              <a:defRPr sz="1200">
                <a:solidFill>
                  <a:schemeClr val="tx1"/>
                </a:solidFill>
                <a:latin typeface="Gill Alt One MT" pitchFamily="50" charset="0"/>
              </a:defRPr>
            </a:lvl4pPr>
            <a:lvl5pPr marL="2057400" indent="-228600" defTabSz="922338">
              <a:spcBef>
                <a:spcPct val="30000"/>
              </a:spcBef>
              <a:defRPr sz="1200">
                <a:solidFill>
                  <a:schemeClr val="tx1"/>
                </a:solidFill>
                <a:latin typeface="Gill Alt One MT" pitchFamily="50" charset="0"/>
              </a:defRPr>
            </a:lvl5pPr>
            <a:lvl6pPr marL="2514600" indent="-228600" defTabSz="922338" eaLnBrk="0" fontAlgn="base" hangingPunct="0">
              <a:spcBef>
                <a:spcPct val="30000"/>
              </a:spcBef>
              <a:spcAft>
                <a:spcPct val="0"/>
              </a:spcAft>
              <a:defRPr sz="1200">
                <a:solidFill>
                  <a:schemeClr val="tx1"/>
                </a:solidFill>
                <a:latin typeface="Gill Alt One MT" pitchFamily="50" charset="0"/>
              </a:defRPr>
            </a:lvl6pPr>
            <a:lvl7pPr marL="2971800" indent="-228600" defTabSz="922338" eaLnBrk="0" fontAlgn="base" hangingPunct="0">
              <a:spcBef>
                <a:spcPct val="30000"/>
              </a:spcBef>
              <a:spcAft>
                <a:spcPct val="0"/>
              </a:spcAft>
              <a:defRPr sz="1200">
                <a:solidFill>
                  <a:schemeClr val="tx1"/>
                </a:solidFill>
                <a:latin typeface="Gill Alt One MT" pitchFamily="50" charset="0"/>
              </a:defRPr>
            </a:lvl7pPr>
            <a:lvl8pPr marL="3429000" indent="-228600" defTabSz="922338" eaLnBrk="0" fontAlgn="base" hangingPunct="0">
              <a:spcBef>
                <a:spcPct val="30000"/>
              </a:spcBef>
              <a:spcAft>
                <a:spcPct val="0"/>
              </a:spcAft>
              <a:defRPr sz="1200">
                <a:solidFill>
                  <a:schemeClr val="tx1"/>
                </a:solidFill>
                <a:latin typeface="Gill Alt One MT" pitchFamily="50" charset="0"/>
              </a:defRPr>
            </a:lvl8pPr>
            <a:lvl9pPr marL="3886200" indent="-228600" defTabSz="922338" eaLnBrk="0" fontAlgn="base" hangingPunct="0">
              <a:spcBef>
                <a:spcPct val="30000"/>
              </a:spcBef>
              <a:spcAft>
                <a:spcPct val="0"/>
              </a:spcAft>
              <a:defRPr sz="1200">
                <a:solidFill>
                  <a:schemeClr val="tx1"/>
                </a:solidFill>
                <a:latin typeface="Gill Alt One MT" pitchFamily="50" charset="0"/>
              </a:defRPr>
            </a:lvl9pPr>
          </a:lstStyle>
          <a:p>
            <a:pPr>
              <a:spcBef>
                <a:spcPct val="0"/>
              </a:spcBef>
            </a:pPr>
            <a:fld id="{DB785A2C-74BB-4AF5-B913-C534395DB9E4}" type="slidenum">
              <a:rPr lang="sv-SE" altLang="sv-SE" smtClean="0"/>
              <a:pPr>
                <a:spcBef>
                  <a:spcPct val="0"/>
                </a:spcBef>
              </a:pPr>
              <a:t>28</a:t>
            </a:fld>
            <a:endParaRPr lang="sv-SE" altLang="sv-SE"/>
          </a:p>
        </p:txBody>
      </p:sp>
      <p:sp>
        <p:nvSpPr>
          <p:cNvPr id="31747" name="Rectangle 2"/>
          <p:cNvSpPr>
            <a:spLocks noGrp="1" noRot="1" noChangeAspect="1" noChangeArrowheads="1" noTextEdit="1"/>
          </p:cNvSpPr>
          <p:nvPr>
            <p:ph type="sldImg"/>
          </p:nvPr>
        </p:nvSpPr>
        <p:spPr>
          <a:xfrm>
            <a:off x="466725" y="903288"/>
            <a:ext cx="5789613" cy="4343400"/>
          </a:xfrm>
          <a:ln/>
        </p:spPr>
      </p:sp>
      <p:sp>
        <p:nvSpPr>
          <p:cNvPr id="31748" name="Rectangle 3"/>
          <p:cNvSpPr>
            <a:spLocks noGrp="1" noChangeArrowheads="1"/>
          </p:cNvSpPr>
          <p:nvPr>
            <p:ph type="body" idx="1"/>
          </p:nvPr>
        </p:nvSpPr>
        <p:spPr>
          <a:xfrm>
            <a:off x="907742" y="5517224"/>
            <a:ext cx="4913038" cy="533761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v-SE" altLang="sv-SE"/>
          </a:p>
        </p:txBody>
      </p:sp>
    </p:spTree>
    <p:extLst>
      <p:ext uri="{BB962C8B-B14F-4D97-AF65-F5344CB8AC3E}">
        <p14:creationId xmlns:p14="http://schemas.microsoft.com/office/powerpoint/2010/main" val="654526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53A675F5-6752-41E2-BE6E-37476F30B267}" type="slidenum">
              <a:rPr lang="sv-SE" smtClean="0"/>
              <a:pPr/>
              <a:t>29</a:t>
            </a:fld>
            <a:endParaRPr lang="sv-SE" dirty="0"/>
          </a:p>
        </p:txBody>
      </p:sp>
    </p:spTree>
    <p:extLst>
      <p:ext uri="{BB962C8B-B14F-4D97-AF65-F5344CB8AC3E}">
        <p14:creationId xmlns:p14="http://schemas.microsoft.com/office/powerpoint/2010/main" val="42666743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September last </a:t>
            </a:r>
            <a:r>
              <a:rPr lang="sv-SE" dirty="0" err="1"/>
              <a:t>year</a:t>
            </a:r>
            <a:r>
              <a:rPr lang="sv-SE" dirty="0"/>
              <a:t> in Cairo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SBU conducts assessments of interventions to </a:t>
            </a:r>
            <a:r>
              <a:rPr lang="en-GB" dirty="0" err="1"/>
              <a:t>diagnos</a:t>
            </a:r>
            <a:r>
              <a:rPr lang="en-GB" dirty="0"/>
              <a:t>, treat or prevent an illness or condition.</a:t>
            </a:r>
          </a:p>
          <a:p>
            <a:endParaRPr lang="sv-SE" dirty="0"/>
          </a:p>
        </p:txBody>
      </p:sp>
      <p:sp>
        <p:nvSpPr>
          <p:cNvPr id="4" name="Platshållare för bildnummer 3"/>
          <p:cNvSpPr>
            <a:spLocks noGrp="1"/>
          </p:cNvSpPr>
          <p:nvPr>
            <p:ph type="sldNum" sz="quarter" idx="10"/>
          </p:nvPr>
        </p:nvSpPr>
        <p:spPr/>
        <p:txBody>
          <a:bodyPr/>
          <a:lstStyle/>
          <a:p>
            <a:fld id="{741A4746-8FE4-48B2-819A-43F89044CB0A}" type="slidenum">
              <a:rPr lang="sv-SE" smtClean="0"/>
              <a:t>3</a:t>
            </a:fld>
            <a:endParaRPr lang="sv-SE"/>
          </a:p>
        </p:txBody>
      </p:sp>
    </p:spTree>
    <p:extLst>
      <p:ext uri="{BB962C8B-B14F-4D97-AF65-F5344CB8AC3E}">
        <p14:creationId xmlns:p14="http://schemas.microsoft.com/office/powerpoint/2010/main" val="35948055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INAHTA Impact Story Sharing Program has been very successful in sharing knowledge and building relationships among INAHTA members. </a:t>
            </a:r>
            <a:r>
              <a:rPr lang="en-US" dirty="0">
                <a:highlight>
                  <a:srgbClr val="FFFF00"/>
                </a:highlight>
              </a:rPr>
              <a:t>These stories are told in-person at the annual INAHTA Congress in a brief format (~10 minutes) in small groups. INAHTA members come to the Congress prepared to share a story about HTA impact that their agency has experienced – what has worked well (or not so well) in achieving HTA impact with decision making or more broadly in the health system or society.</a:t>
            </a:r>
            <a:endParaRPr lang="en-US" dirty="0"/>
          </a:p>
          <a:p>
            <a:endParaRPr lang="sv-SE" dirty="0"/>
          </a:p>
        </p:txBody>
      </p:sp>
      <p:sp>
        <p:nvSpPr>
          <p:cNvPr id="4" name="Platshållare för bildnummer 3"/>
          <p:cNvSpPr>
            <a:spLocks noGrp="1"/>
          </p:cNvSpPr>
          <p:nvPr>
            <p:ph type="sldNum" sz="quarter" idx="10"/>
          </p:nvPr>
        </p:nvSpPr>
        <p:spPr/>
        <p:txBody>
          <a:bodyPr/>
          <a:lstStyle/>
          <a:p>
            <a:fld id="{741A4746-8FE4-48B2-819A-43F89044CB0A}" type="slidenum">
              <a:rPr lang="sv-SE" smtClean="0"/>
              <a:t>6</a:t>
            </a:fld>
            <a:endParaRPr lang="sv-SE"/>
          </a:p>
        </p:txBody>
      </p:sp>
    </p:spTree>
    <p:extLst>
      <p:ext uri="{BB962C8B-B14F-4D97-AF65-F5344CB8AC3E}">
        <p14:creationId xmlns:p14="http://schemas.microsoft.com/office/powerpoint/2010/main" val="3289267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741A4746-8FE4-48B2-819A-43F89044CB0A}" type="slidenum">
              <a:rPr lang="sv-SE" smtClean="0"/>
              <a:t>7</a:t>
            </a:fld>
            <a:endParaRPr lang="sv-SE"/>
          </a:p>
        </p:txBody>
      </p:sp>
    </p:spTree>
    <p:extLst>
      <p:ext uri="{BB962C8B-B14F-4D97-AF65-F5344CB8AC3E}">
        <p14:creationId xmlns:p14="http://schemas.microsoft.com/office/powerpoint/2010/main" val="40506236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document has been prepared to provide guidance on the interaction of health technology assessment agencies with the decision makers whom they inform through their assessments. The perspective taken generally reflects that of the member organizations of INAHTA, which are primarily concerned with informing decision makers in the public sector.</a:t>
            </a:r>
            <a:endParaRPr lang="sv-SE" dirty="0"/>
          </a:p>
        </p:txBody>
      </p:sp>
      <p:sp>
        <p:nvSpPr>
          <p:cNvPr id="4" name="Platshållare för bildnummer 3"/>
          <p:cNvSpPr>
            <a:spLocks noGrp="1"/>
          </p:cNvSpPr>
          <p:nvPr>
            <p:ph type="sldNum" sz="quarter" idx="10"/>
          </p:nvPr>
        </p:nvSpPr>
        <p:spPr/>
        <p:txBody>
          <a:bodyPr/>
          <a:lstStyle/>
          <a:p>
            <a:fld id="{741A4746-8FE4-48B2-819A-43F89044CB0A}" type="slidenum">
              <a:rPr lang="sv-SE" smtClean="0"/>
              <a:t>8</a:t>
            </a:fld>
            <a:endParaRPr lang="sv-SE"/>
          </a:p>
        </p:txBody>
      </p:sp>
    </p:spTree>
    <p:extLst>
      <p:ext uri="{BB962C8B-B14F-4D97-AF65-F5344CB8AC3E}">
        <p14:creationId xmlns:p14="http://schemas.microsoft.com/office/powerpoint/2010/main" val="2900327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en-GB" noProof="0" dirty="0"/>
          </a:p>
        </p:txBody>
      </p:sp>
      <p:sp>
        <p:nvSpPr>
          <p:cNvPr id="4" name="Platshållare för bildnummer 3"/>
          <p:cNvSpPr>
            <a:spLocks noGrp="1"/>
          </p:cNvSpPr>
          <p:nvPr>
            <p:ph type="sldNum" sz="quarter" idx="10"/>
          </p:nvPr>
        </p:nvSpPr>
        <p:spPr/>
        <p:txBody>
          <a:bodyPr/>
          <a:lstStyle/>
          <a:p>
            <a:fld id="{53A675F5-6752-41E2-BE6E-37476F30B267}" type="slidenum">
              <a:rPr lang="sv-SE" smtClean="0"/>
              <a:t>9</a:t>
            </a:fld>
            <a:endParaRPr lang="sv-SE"/>
          </a:p>
        </p:txBody>
      </p:sp>
    </p:spTree>
    <p:extLst>
      <p:ext uri="{BB962C8B-B14F-4D97-AF65-F5344CB8AC3E}">
        <p14:creationId xmlns:p14="http://schemas.microsoft.com/office/powerpoint/2010/main" val="16463385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2338">
              <a:spcBef>
                <a:spcPct val="30000"/>
              </a:spcBef>
              <a:defRPr sz="1200">
                <a:solidFill>
                  <a:schemeClr val="tx1"/>
                </a:solidFill>
                <a:latin typeface="Gill Alt One MT" pitchFamily="50" charset="0"/>
              </a:defRPr>
            </a:lvl1pPr>
            <a:lvl2pPr marL="742950" indent="-285750" defTabSz="922338">
              <a:spcBef>
                <a:spcPct val="30000"/>
              </a:spcBef>
              <a:defRPr sz="1200">
                <a:solidFill>
                  <a:schemeClr val="tx1"/>
                </a:solidFill>
                <a:latin typeface="Gill Alt One MT" pitchFamily="50" charset="0"/>
              </a:defRPr>
            </a:lvl2pPr>
            <a:lvl3pPr marL="1143000" indent="-228600" defTabSz="922338">
              <a:spcBef>
                <a:spcPct val="30000"/>
              </a:spcBef>
              <a:defRPr sz="1200">
                <a:solidFill>
                  <a:schemeClr val="tx1"/>
                </a:solidFill>
                <a:latin typeface="Gill Alt One MT" pitchFamily="50" charset="0"/>
              </a:defRPr>
            </a:lvl3pPr>
            <a:lvl4pPr marL="1600200" indent="-228600" defTabSz="922338">
              <a:spcBef>
                <a:spcPct val="30000"/>
              </a:spcBef>
              <a:defRPr sz="1200">
                <a:solidFill>
                  <a:schemeClr val="tx1"/>
                </a:solidFill>
                <a:latin typeface="Gill Alt One MT" pitchFamily="50" charset="0"/>
              </a:defRPr>
            </a:lvl4pPr>
            <a:lvl5pPr marL="2057400" indent="-228600" defTabSz="922338">
              <a:spcBef>
                <a:spcPct val="30000"/>
              </a:spcBef>
              <a:defRPr sz="1200">
                <a:solidFill>
                  <a:schemeClr val="tx1"/>
                </a:solidFill>
                <a:latin typeface="Gill Alt One MT" pitchFamily="50" charset="0"/>
              </a:defRPr>
            </a:lvl5pPr>
            <a:lvl6pPr marL="2514600" indent="-228600" defTabSz="922338" eaLnBrk="0" fontAlgn="base" hangingPunct="0">
              <a:spcBef>
                <a:spcPct val="30000"/>
              </a:spcBef>
              <a:spcAft>
                <a:spcPct val="0"/>
              </a:spcAft>
              <a:defRPr sz="1200">
                <a:solidFill>
                  <a:schemeClr val="tx1"/>
                </a:solidFill>
                <a:latin typeface="Gill Alt One MT" pitchFamily="50" charset="0"/>
              </a:defRPr>
            </a:lvl6pPr>
            <a:lvl7pPr marL="2971800" indent="-228600" defTabSz="922338" eaLnBrk="0" fontAlgn="base" hangingPunct="0">
              <a:spcBef>
                <a:spcPct val="30000"/>
              </a:spcBef>
              <a:spcAft>
                <a:spcPct val="0"/>
              </a:spcAft>
              <a:defRPr sz="1200">
                <a:solidFill>
                  <a:schemeClr val="tx1"/>
                </a:solidFill>
                <a:latin typeface="Gill Alt One MT" pitchFamily="50" charset="0"/>
              </a:defRPr>
            </a:lvl7pPr>
            <a:lvl8pPr marL="3429000" indent="-228600" defTabSz="922338" eaLnBrk="0" fontAlgn="base" hangingPunct="0">
              <a:spcBef>
                <a:spcPct val="30000"/>
              </a:spcBef>
              <a:spcAft>
                <a:spcPct val="0"/>
              </a:spcAft>
              <a:defRPr sz="1200">
                <a:solidFill>
                  <a:schemeClr val="tx1"/>
                </a:solidFill>
                <a:latin typeface="Gill Alt One MT" pitchFamily="50" charset="0"/>
              </a:defRPr>
            </a:lvl8pPr>
            <a:lvl9pPr marL="3886200" indent="-228600" defTabSz="922338" eaLnBrk="0" fontAlgn="base" hangingPunct="0">
              <a:spcBef>
                <a:spcPct val="30000"/>
              </a:spcBef>
              <a:spcAft>
                <a:spcPct val="0"/>
              </a:spcAft>
              <a:defRPr sz="1200">
                <a:solidFill>
                  <a:schemeClr val="tx1"/>
                </a:solidFill>
                <a:latin typeface="Gill Alt One MT" pitchFamily="50" charset="0"/>
              </a:defRPr>
            </a:lvl9pPr>
          </a:lstStyle>
          <a:p>
            <a:pPr>
              <a:spcBef>
                <a:spcPct val="0"/>
              </a:spcBef>
            </a:pPr>
            <a:fld id="{EF614D02-F587-460A-8138-170BC081D58A}" type="slidenum">
              <a:rPr lang="sv-SE" altLang="sv-SE" smtClean="0"/>
              <a:pPr>
                <a:spcBef>
                  <a:spcPct val="0"/>
                </a:spcBef>
              </a:pPr>
              <a:t>12</a:t>
            </a:fld>
            <a:endParaRPr lang="sv-SE" altLang="sv-SE"/>
          </a:p>
        </p:txBody>
      </p:sp>
      <p:sp>
        <p:nvSpPr>
          <p:cNvPr id="9219" name="Rectangle 2"/>
          <p:cNvSpPr>
            <a:spLocks noGrp="1" noRot="1" noChangeAspect="1" noChangeArrowheads="1" noTextEdit="1"/>
          </p:cNvSpPr>
          <p:nvPr>
            <p:ph type="sldImg"/>
          </p:nvPr>
        </p:nvSpPr>
        <p:spPr>
          <a:xfrm>
            <a:off x="466725" y="903288"/>
            <a:ext cx="5789613" cy="4343400"/>
          </a:xfrm>
          <a:ln/>
        </p:spPr>
      </p:sp>
      <p:sp>
        <p:nvSpPr>
          <p:cNvPr id="9220" name="Rectangle 3"/>
          <p:cNvSpPr>
            <a:spLocks noGrp="1" noChangeArrowheads="1"/>
          </p:cNvSpPr>
          <p:nvPr>
            <p:ph type="body" idx="1"/>
          </p:nvPr>
        </p:nvSpPr>
        <p:spPr>
          <a:xfrm>
            <a:off x="907742" y="5517224"/>
            <a:ext cx="4913038" cy="533761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sv-SE" altLang="sv-SE" dirty="0"/>
          </a:p>
        </p:txBody>
      </p:sp>
    </p:spTree>
    <p:extLst>
      <p:ext uri="{BB962C8B-B14F-4D97-AF65-F5344CB8AC3E}">
        <p14:creationId xmlns:p14="http://schemas.microsoft.com/office/powerpoint/2010/main" val="2016549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53A675F5-6752-41E2-BE6E-37476F30B267}" type="slidenum">
              <a:rPr lang="sv-SE" smtClean="0"/>
              <a:pPr/>
              <a:t>13</a:t>
            </a:fld>
            <a:endParaRPr lang="sv-SE" dirty="0"/>
          </a:p>
        </p:txBody>
      </p:sp>
    </p:spTree>
    <p:extLst>
      <p:ext uri="{BB962C8B-B14F-4D97-AF65-F5344CB8AC3E}">
        <p14:creationId xmlns:p14="http://schemas.microsoft.com/office/powerpoint/2010/main" val="4272986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GB" altLang="sv-SE" sz="1200" dirty="0">
                <a:solidFill>
                  <a:schemeClr val="tx1"/>
                </a:solidFill>
                <a:highlight>
                  <a:srgbClr val="FFFF00"/>
                </a:highlight>
              </a:rPr>
              <a:t>Statistics Sweden conducted a survey in 2015 to a random </a:t>
            </a:r>
            <a:r>
              <a:rPr lang="en-GB" altLang="sv-SE" sz="1200" dirty="0">
                <a:solidFill>
                  <a:schemeClr val="tx1"/>
                </a:solidFill>
              </a:rPr>
              <a:t>sample of health professionals.</a:t>
            </a:r>
            <a:endParaRPr lang="sv-SE" dirty="0"/>
          </a:p>
        </p:txBody>
      </p:sp>
      <p:sp>
        <p:nvSpPr>
          <p:cNvPr id="4" name="Platshållare för bildnummer 3"/>
          <p:cNvSpPr>
            <a:spLocks noGrp="1"/>
          </p:cNvSpPr>
          <p:nvPr>
            <p:ph type="sldNum" sz="quarter" idx="10"/>
          </p:nvPr>
        </p:nvSpPr>
        <p:spPr/>
        <p:txBody>
          <a:bodyPr/>
          <a:lstStyle/>
          <a:p>
            <a:fld id="{741A4746-8FE4-48B2-819A-43F89044CB0A}" type="slidenum">
              <a:rPr lang="sv-SE" smtClean="0"/>
              <a:t>14</a:t>
            </a:fld>
            <a:endParaRPr lang="sv-SE"/>
          </a:p>
        </p:txBody>
      </p:sp>
    </p:spTree>
    <p:extLst>
      <p:ext uri="{BB962C8B-B14F-4D97-AF65-F5344CB8AC3E}">
        <p14:creationId xmlns:p14="http://schemas.microsoft.com/office/powerpoint/2010/main" val="3854935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0E2307-1E40-4E12-8716-25BFDA8E7013}" type="datetime1">
              <a:rPr lang="en-US" smtClean="0"/>
              <a:pPr/>
              <a:t>9/17/2018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pic>
        <p:nvPicPr>
          <p:cNvPr id="9" name="Picture 8" descr="MENA logo-01.pn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589314" y="980554"/>
            <a:ext cx="6054922" cy="1239291"/>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CFCF5A-EA79-452C-A52C-1A2668C2E7DF}" type="datetime1">
              <a:rPr lang="en-US" smtClean="0"/>
              <a:pPr/>
              <a:t>9/17/2018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E5C4C28-BD4B-4892-9A2D-6E19BD753A9A}" type="datetime1">
              <a:rPr lang="en-US" smtClean="0"/>
              <a:pPr/>
              <a:t>9/17/2018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22" name="Picture 21" descr="MENA logo-01.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047438" y="6041319"/>
            <a:ext cx="2804296" cy="573970"/>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noProof="0"/>
              <a:t>Klicka här för att ändra format</a:t>
            </a:r>
            <a:endParaRPr lang="en-GB" noProof="0" dirty="0"/>
          </a:p>
        </p:txBody>
      </p:sp>
      <p:sp>
        <p:nvSpPr>
          <p:cNvPr id="3" name="Platshållare för innehåll 2"/>
          <p:cNvSpPr>
            <a:spLocks noGrp="1"/>
          </p:cNvSpPr>
          <p:nvPr>
            <p:ph idx="1"/>
          </p:nvPr>
        </p:nvSpPr>
        <p:spPr>
          <a:xfrm>
            <a:off x="899592" y="1690215"/>
            <a:ext cx="7344000" cy="4500000"/>
          </a:xfrm>
        </p:spPr>
        <p:txBody>
          <a:body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dirty="0"/>
          </a:p>
        </p:txBody>
      </p:sp>
      <p:sp>
        <p:nvSpPr>
          <p:cNvPr id="7" name="Platshållare för sidfot 6"/>
          <p:cNvSpPr>
            <a:spLocks noGrp="1"/>
          </p:cNvSpPr>
          <p:nvPr>
            <p:ph type="ftr" sz="quarter" idx="10"/>
          </p:nvPr>
        </p:nvSpPr>
        <p:spPr/>
        <p:txBody>
          <a:bodyPr/>
          <a:lstStyle/>
          <a:p>
            <a:r>
              <a:rPr lang="sv-SE"/>
              <a:t>Sidfot</a:t>
            </a:r>
            <a:endParaRPr lang="sv-SE" dirty="0"/>
          </a:p>
        </p:txBody>
      </p:sp>
      <p:sp>
        <p:nvSpPr>
          <p:cNvPr id="8" name="Platshållare för bildnummer 7"/>
          <p:cNvSpPr>
            <a:spLocks noGrp="1"/>
          </p:cNvSpPr>
          <p:nvPr>
            <p:ph type="sldNum" sz="quarter" idx="11"/>
          </p:nvPr>
        </p:nvSpPr>
        <p:spPr/>
        <p:txBody>
          <a:bodyPr/>
          <a:lstStyle/>
          <a:p>
            <a:fld id="{DC77FB7F-F7ED-40A2-86E6-F4714BC8C87B}" type="slidenum">
              <a:rPr lang="sv-SE" smtClean="0"/>
              <a:pPr/>
              <a:t>‹#›</a:t>
            </a:fld>
            <a:endParaRPr lang="sv-SE" dirty="0"/>
          </a:p>
        </p:txBody>
      </p:sp>
    </p:spTree>
    <p:extLst>
      <p:ext uri="{BB962C8B-B14F-4D97-AF65-F5344CB8AC3E}">
        <p14:creationId xmlns:p14="http://schemas.microsoft.com/office/powerpoint/2010/main" val="793062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400835"/>
            <a:ext cx="7772400" cy="1152000"/>
          </a:xfrm>
        </p:spPr>
        <p:txBody>
          <a:bodyPr anchor="t">
            <a:normAutofit/>
          </a:bodyPr>
          <a:lstStyle>
            <a:lvl1pPr algn="ctr">
              <a:defRPr sz="3600" cap="all" baseline="0">
                <a:solidFill>
                  <a:srgbClr val="005CAA"/>
                </a:solidFill>
              </a:defRPr>
            </a:lvl1pPr>
          </a:lstStyle>
          <a:p>
            <a:r>
              <a:rPr lang="sv-SE" noProof="0"/>
              <a:t>Klicka här för att ändra format</a:t>
            </a:r>
            <a:endParaRPr lang="en-GB" noProof="0" dirty="0"/>
          </a:p>
        </p:txBody>
      </p:sp>
      <p:sp>
        <p:nvSpPr>
          <p:cNvPr id="3" name="Underrubrik 2"/>
          <p:cNvSpPr>
            <a:spLocks noGrp="1"/>
          </p:cNvSpPr>
          <p:nvPr>
            <p:ph type="subTitle" idx="1"/>
          </p:nvPr>
        </p:nvSpPr>
        <p:spPr>
          <a:xfrm>
            <a:off x="1371600" y="3562625"/>
            <a:ext cx="6400800" cy="1752600"/>
          </a:xfrm>
        </p:spPr>
        <p:txBody>
          <a:bodyPr>
            <a:normAutofit/>
          </a:bodyPr>
          <a:lstStyle>
            <a:lvl1pPr marL="0" indent="0" algn="ctr">
              <a:buNone/>
              <a:defRPr sz="3200" b="0">
                <a:solidFill>
                  <a:srgbClr val="898989"/>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noProof="0"/>
              <a:t>Klicka här för att ändra format på underrubrik i bakgrunden</a:t>
            </a:r>
            <a:endParaRPr lang="en-GB" noProof="0" dirty="0"/>
          </a:p>
        </p:txBody>
      </p:sp>
      <p:sp>
        <p:nvSpPr>
          <p:cNvPr id="4" name="Platshållare för sidfot 3"/>
          <p:cNvSpPr>
            <a:spLocks noGrp="1"/>
          </p:cNvSpPr>
          <p:nvPr>
            <p:ph type="ftr" sz="quarter" idx="10"/>
          </p:nvPr>
        </p:nvSpPr>
        <p:spPr/>
        <p:txBody>
          <a:bodyPr/>
          <a:lstStyle/>
          <a:p>
            <a:r>
              <a:rPr lang="sv-SE" dirty="0"/>
              <a:t>Sidfot</a:t>
            </a:r>
          </a:p>
        </p:txBody>
      </p:sp>
      <p:sp>
        <p:nvSpPr>
          <p:cNvPr id="5" name="Platshållare för bildnummer 4"/>
          <p:cNvSpPr>
            <a:spLocks noGrp="1"/>
          </p:cNvSpPr>
          <p:nvPr>
            <p:ph type="sldNum" sz="quarter" idx="11"/>
          </p:nvPr>
        </p:nvSpPr>
        <p:spPr/>
        <p:txBody>
          <a:bodyPr/>
          <a:lstStyle/>
          <a:p>
            <a:fld id="{DC77FB7F-F7ED-40A2-86E6-F4714BC8C87B}" type="slidenum">
              <a:rPr lang="sv-SE" smtClean="0"/>
              <a:pPr/>
              <a:t>‹#›</a:t>
            </a:fld>
            <a:endParaRPr lang="sv-SE" dirty="0"/>
          </a:p>
        </p:txBody>
      </p:sp>
    </p:spTree>
    <p:extLst>
      <p:ext uri="{BB962C8B-B14F-4D97-AF65-F5344CB8AC3E}">
        <p14:creationId xmlns:p14="http://schemas.microsoft.com/office/powerpoint/2010/main" val="41484963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noProof="0"/>
              <a:t>Klicka här för att ändra format</a:t>
            </a:r>
            <a:endParaRPr lang="en-GB" noProof="0" dirty="0"/>
          </a:p>
        </p:txBody>
      </p:sp>
      <p:sp>
        <p:nvSpPr>
          <p:cNvPr id="3" name="Platshållare för innehåll 2"/>
          <p:cNvSpPr>
            <a:spLocks noGrp="1"/>
          </p:cNvSpPr>
          <p:nvPr>
            <p:ph sz="half" idx="1"/>
          </p:nvPr>
        </p:nvSpPr>
        <p:spPr>
          <a:xfrm>
            <a:off x="899592" y="1690215"/>
            <a:ext cx="3600000" cy="4500000"/>
          </a:xfrm>
        </p:spPr>
        <p:txBody>
          <a:bodyPr>
            <a:normAutofit/>
          </a:bodyPr>
          <a:lstStyle>
            <a:lvl1pPr>
              <a:defRPr sz="2400"/>
            </a:lvl1pPr>
            <a:lvl2pPr>
              <a:defRPr sz="2000"/>
            </a:lvl2pPr>
            <a:lvl3pPr>
              <a:defRPr sz="1600"/>
            </a:lvl3pPr>
            <a:lvl4pPr>
              <a:defRPr sz="1200"/>
            </a:lvl4pPr>
            <a:lvl5pPr>
              <a:defRPr sz="900"/>
            </a:lvl5pPr>
            <a:lvl6pPr>
              <a:defRPr sz="1800"/>
            </a:lvl6pPr>
            <a:lvl7pPr>
              <a:defRPr sz="1800"/>
            </a:lvl7pPr>
            <a:lvl8pPr>
              <a:defRPr sz="1800"/>
            </a:lvl8pPr>
            <a:lvl9pPr>
              <a:defRPr sz="1800"/>
            </a:lvl9p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dirty="0"/>
          </a:p>
        </p:txBody>
      </p:sp>
      <p:sp>
        <p:nvSpPr>
          <p:cNvPr id="4" name="Platshållare för innehåll 3"/>
          <p:cNvSpPr>
            <a:spLocks noGrp="1"/>
          </p:cNvSpPr>
          <p:nvPr>
            <p:ph sz="half" idx="2"/>
          </p:nvPr>
        </p:nvSpPr>
        <p:spPr>
          <a:xfrm>
            <a:off x="4644000" y="1690216"/>
            <a:ext cx="3600000" cy="4500000"/>
          </a:xfrm>
        </p:spPr>
        <p:txBody>
          <a:bodyPr>
            <a:normAutofit/>
          </a:bodyPr>
          <a:lstStyle>
            <a:lvl1pPr>
              <a:defRPr sz="2400"/>
            </a:lvl1pPr>
            <a:lvl2pPr>
              <a:defRPr sz="2000"/>
            </a:lvl2pPr>
            <a:lvl3pPr>
              <a:defRPr sz="1600"/>
            </a:lvl3pPr>
            <a:lvl4pPr>
              <a:defRPr sz="1200"/>
            </a:lvl4pPr>
            <a:lvl5pPr>
              <a:defRPr sz="900"/>
            </a:lvl5pPr>
            <a:lvl6pPr>
              <a:defRPr sz="1800"/>
            </a:lvl6pPr>
            <a:lvl7pPr>
              <a:defRPr sz="1800"/>
            </a:lvl7pPr>
            <a:lvl8pPr>
              <a:defRPr sz="1800"/>
            </a:lvl8pPr>
            <a:lvl9pPr>
              <a:defRPr sz="1800"/>
            </a:lvl9pPr>
          </a:lstStyle>
          <a:p>
            <a:pPr lvl="0"/>
            <a:r>
              <a:rPr lang="sv-SE" noProof="0"/>
              <a:t>Klicka här för att ändra format på bakgrundstexten</a:t>
            </a:r>
          </a:p>
          <a:p>
            <a:pPr lvl="1"/>
            <a:r>
              <a:rPr lang="sv-SE" noProof="0"/>
              <a:t>Nivå två</a:t>
            </a:r>
          </a:p>
          <a:p>
            <a:pPr lvl="2"/>
            <a:r>
              <a:rPr lang="sv-SE" noProof="0"/>
              <a:t>Nivå tre</a:t>
            </a:r>
          </a:p>
          <a:p>
            <a:pPr lvl="3"/>
            <a:r>
              <a:rPr lang="sv-SE" noProof="0"/>
              <a:t>Nivå fyra</a:t>
            </a:r>
          </a:p>
          <a:p>
            <a:pPr lvl="4"/>
            <a:r>
              <a:rPr lang="sv-SE" noProof="0"/>
              <a:t>Nivå fem</a:t>
            </a:r>
            <a:endParaRPr lang="en-GB" noProof="0" dirty="0"/>
          </a:p>
        </p:txBody>
      </p:sp>
      <p:sp>
        <p:nvSpPr>
          <p:cNvPr id="8" name="Platshållare för sidfot 7"/>
          <p:cNvSpPr>
            <a:spLocks noGrp="1"/>
          </p:cNvSpPr>
          <p:nvPr>
            <p:ph type="ftr" sz="quarter" idx="10"/>
          </p:nvPr>
        </p:nvSpPr>
        <p:spPr/>
        <p:txBody>
          <a:bodyPr/>
          <a:lstStyle/>
          <a:p>
            <a:r>
              <a:rPr lang="sv-SE" dirty="0"/>
              <a:t>Sidfot</a:t>
            </a:r>
          </a:p>
        </p:txBody>
      </p:sp>
      <p:sp>
        <p:nvSpPr>
          <p:cNvPr id="9" name="Platshållare för bildnummer 8"/>
          <p:cNvSpPr>
            <a:spLocks noGrp="1"/>
          </p:cNvSpPr>
          <p:nvPr>
            <p:ph type="sldNum" sz="quarter" idx="11"/>
          </p:nvPr>
        </p:nvSpPr>
        <p:spPr/>
        <p:txBody>
          <a:bodyPr/>
          <a:lstStyle/>
          <a:p>
            <a:fld id="{DC77FB7F-F7ED-40A2-86E6-F4714BC8C87B}" type="slidenum">
              <a:rPr lang="sv-SE" smtClean="0"/>
              <a:pPr/>
              <a:t>‹#›</a:t>
            </a:fld>
            <a:endParaRPr lang="sv-SE" dirty="0"/>
          </a:p>
        </p:txBody>
      </p:sp>
    </p:spTree>
    <p:extLst>
      <p:ext uri="{BB962C8B-B14F-4D97-AF65-F5344CB8AC3E}">
        <p14:creationId xmlns:p14="http://schemas.microsoft.com/office/powerpoint/2010/main" val="28986697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Kapitelbild m rubrik">
    <p:spTree>
      <p:nvGrpSpPr>
        <p:cNvPr id="1" name=""/>
        <p:cNvGrpSpPr/>
        <p:nvPr/>
      </p:nvGrpSpPr>
      <p:grpSpPr>
        <a:xfrm>
          <a:off x="0" y="0"/>
          <a:ext cx="0" cy="0"/>
          <a:chOff x="0" y="0"/>
          <a:chExt cx="0" cy="0"/>
        </a:xfrm>
      </p:grpSpPr>
      <p:sp>
        <p:nvSpPr>
          <p:cNvPr id="3" name="Platshållare för bild 2"/>
          <p:cNvSpPr>
            <a:spLocks noGrp="1"/>
          </p:cNvSpPr>
          <p:nvPr>
            <p:ph type="pic" idx="1"/>
          </p:nvPr>
        </p:nvSpPr>
        <p:spPr>
          <a:xfrm>
            <a:off x="0" y="0"/>
            <a:ext cx="9144000" cy="5367338"/>
          </a:xfrm>
        </p:spPr>
        <p:txBody>
          <a:bodyPr>
            <a:normAutofit/>
          </a:bodyPr>
          <a:lstStyle>
            <a:lvl1pPr marL="0" indent="0">
              <a:buNone/>
              <a:defRPr sz="2400">
                <a:effectLs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p>
        </p:txBody>
      </p:sp>
      <p:sp>
        <p:nvSpPr>
          <p:cNvPr id="2" name="Rubrik 1"/>
          <p:cNvSpPr>
            <a:spLocks noGrp="1"/>
          </p:cNvSpPr>
          <p:nvPr>
            <p:ph type="title" hasCustomPrompt="1"/>
          </p:nvPr>
        </p:nvSpPr>
        <p:spPr>
          <a:xfrm>
            <a:off x="900496" y="5589240"/>
            <a:ext cx="6660000" cy="792088"/>
          </a:xfrm>
        </p:spPr>
        <p:txBody>
          <a:bodyPr anchor="t" anchorCtr="0">
            <a:noAutofit/>
          </a:bodyPr>
          <a:lstStyle>
            <a:lvl1pPr algn="l">
              <a:defRPr sz="2800" b="1"/>
            </a:lvl1pPr>
          </a:lstStyle>
          <a:p>
            <a:r>
              <a:rPr lang="sv-SE" dirty="0"/>
              <a:t>Klicka här för att ändra format</a:t>
            </a:r>
          </a:p>
        </p:txBody>
      </p:sp>
      <p:sp>
        <p:nvSpPr>
          <p:cNvPr id="9" name="Platshållare för bildnummer 8"/>
          <p:cNvSpPr>
            <a:spLocks noGrp="1"/>
          </p:cNvSpPr>
          <p:nvPr>
            <p:ph type="sldNum" sz="quarter" idx="11"/>
          </p:nvPr>
        </p:nvSpPr>
        <p:spPr/>
        <p:txBody>
          <a:bodyPr/>
          <a:lstStyle/>
          <a:p>
            <a:fld id="{DC77FB7F-F7ED-40A2-86E6-F4714BC8C87B}" type="slidenum">
              <a:rPr lang="sv-SE" smtClean="0"/>
              <a:pPr/>
              <a:t>‹#›</a:t>
            </a:fld>
            <a:endParaRPr lang="sv-SE" dirty="0"/>
          </a:p>
        </p:txBody>
      </p:sp>
      <p:cxnSp>
        <p:nvCxnSpPr>
          <p:cNvPr id="7" name="Rak koppling 6"/>
          <p:cNvCxnSpPr/>
          <p:nvPr userDrawn="1"/>
        </p:nvCxnSpPr>
        <p:spPr>
          <a:xfrm flipH="1">
            <a:off x="-252536" y="5367338"/>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Rak koppling 9"/>
          <p:cNvCxnSpPr/>
          <p:nvPr userDrawn="1"/>
        </p:nvCxnSpPr>
        <p:spPr>
          <a:xfrm flipH="1">
            <a:off x="9180512" y="5367338"/>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Rak koppling 10"/>
          <p:cNvCxnSpPr/>
          <p:nvPr userDrawn="1"/>
        </p:nvCxnSpPr>
        <p:spPr>
          <a:xfrm flipH="1">
            <a:off x="-252536" y="4941168"/>
            <a:ext cx="2160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Rak koppling 11"/>
          <p:cNvCxnSpPr/>
          <p:nvPr userDrawn="1"/>
        </p:nvCxnSpPr>
        <p:spPr>
          <a:xfrm flipH="1">
            <a:off x="9180512" y="4941168"/>
            <a:ext cx="216024"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Platshållare för sidfot 3">
            <a:extLst>
              <a:ext uri="{FF2B5EF4-FFF2-40B4-BE49-F238E27FC236}">
                <a16:creationId xmlns:a16="http://schemas.microsoft.com/office/drawing/2014/main" id="{083E8A4F-78A8-4FB1-83D6-023903C1160E}"/>
              </a:ext>
            </a:extLst>
          </p:cNvPr>
          <p:cNvSpPr>
            <a:spLocks noGrp="1"/>
          </p:cNvSpPr>
          <p:nvPr>
            <p:ph type="ftr" sz="quarter" idx="3"/>
          </p:nvPr>
        </p:nvSpPr>
        <p:spPr>
          <a:xfrm>
            <a:off x="899592" y="6426000"/>
            <a:ext cx="6768752" cy="284497"/>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sv-SE"/>
              <a:t>SBU</a:t>
            </a:r>
          </a:p>
        </p:txBody>
      </p:sp>
    </p:spTree>
    <p:extLst>
      <p:ext uri="{BB962C8B-B14F-4D97-AF65-F5344CB8AC3E}">
        <p14:creationId xmlns:p14="http://schemas.microsoft.com/office/powerpoint/2010/main" val="1866575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1FD9D02-426E-46C9-9EE9-0DE1EF8B2838}" type="datetime1">
              <a:rPr lang="en-US" smtClean="0"/>
              <a:pPr/>
              <a:t>9/17/2018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8AEBBE-F8B2-42CF-9895-E86A608384EB}" type="datetime1">
              <a:rPr lang="en-US" smtClean="0"/>
              <a:pPr/>
              <a:t>9/17/2018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87D7A59-36E2-48B9-B146-C1E59501F63F}" type="slidenum">
              <a:rPr lang="en-US" smtClean="0"/>
              <a:pPr/>
              <a:t>‹#›</a:t>
            </a:fld>
            <a:endParaRPr lang="en-US"/>
          </a:p>
        </p:txBody>
      </p:sp>
      <p:pic>
        <p:nvPicPr>
          <p:cNvPr id="16" name="Picture 15" descr="MENA logo-01.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047438" y="6041318"/>
            <a:ext cx="2804296" cy="57397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E1FAA6B6-10E5-4810-BC9F-DA72D8452E73}" type="datetime1">
              <a:rPr lang="en-US" smtClean="0"/>
              <a:pPr/>
              <a:t>9/17/2018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2679192"/>
            <a:ext cx="3822192"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18D072-EF12-4AA2-BD71-ABC68B06D0E2}" type="datetime1">
              <a:rPr lang="en-US" smtClean="0"/>
              <a:pPr/>
              <a:t>9/17/2018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8CDBF60-6CC3-4B74-A60D-3486985E4346}" type="datetime1">
              <a:rPr lang="en-US" smtClean="0"/>
              <a:pPr/>
              <a:t>9/17/2018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87D7A59-36E2-48B9-B146-C1E59501F63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22714818-984F-4759-BF72-A33BDC1963BD}" type="datetime1">
              <a:rPr lang="en-US" smtClean="0"/>
              <a:pPr/>
              <a:t>9/17/2018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87D7A59-36E2-48B9-B146-C1E59501F63F}" type="slidenum">
              <a:rPr lang="en-US" smtClean="0"/>
              <a:pPr/>
              <a:t>‹#›</a:t>
            </a:fld>
            <a:endParaRPr lang="en-US"/>
          </a:p>
        </p:txBody>
      </p:sp>
      <p:pic>
        <p:nvPicPr>
          <p:cNvPr id="14" name="Picture 13" descr="MENA logo-01.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047438" y="6041318"/>
            <a:ext cx="2804296" cy="57397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EA7E191-5F94-4FC1-B823-BD7CABF7FA06}" type="datetime1">
              <a:rPr lang="en-US" smtClean="0"/>
              <a:pPr/>
              <a:t>9/17/2018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7" name="Picture 16" descr="MENA logo-01.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047438" y="6041318"/>
            <a:ext cx="2804296" cy="57397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8856D55-EFBE-4F9B-8A5F-09D42CA22A9B}" type="datetime1">
              <a:rPr lang="en-US" smtClean="0"/>
              <a:pPr/>
              <a:t>9/17/2018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87D7A59-36E2-48B9-B146-C1E59501F63F}"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pic>
        <p:nvPicPr>
          <p:cNvPr id="17" name="Picture 16" descr="MENA logo-01.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6047438" y="6041318"/>
            <a:ext cx="2804296" cy="57397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3238585" y="6250163"/>
            <a:ext cx="741744" cy="365125"/>
          </a:xfrm>
          <a:prstGeom prst="rect">
            <a:avLst/>
          </a:prstGeom>
        </p:spPr>
        <p:txBody>
          <a:bodyPr vert="horz" lIns="91440" tIns="45720" rIns="91440" bIns="45720" rtlCol="0" anchor="ctr"/>
          <a:lstStyle>
            <a:lvl1pPr algn="r">
              <a:defRPr sz="1000">
                <a:solidFill>
                  <a:schemeClr val="tx2"/>
                </a:solidFill>
              </a:defRPr>
            </a:lvl1pPr>
          </a:lstStyle>
          <a:p>
            <a:fld id="{9D1D110F-3F4E-48D9-B8AA-5D0E825AFDBA}" type="datetime1">
              <a:rPr lang="en-US" smtClean="0"/>
              <a:pPr/>
              <a:t>9/17/2018</a:t>
            </a:fld>
            <a:endParaRPr lang="en-US" dirty="0"/>
          </a:p>
        </p:txBody>
      </p:sp>
      <p:sp>
        <p:nvSpPr>
          <p:cNvPr id="5" name="Footer Placeholder 4"/>
          <p:cNvSpPr>
            <a:spLocks noGrp="1"/>
          </p:cNvSpPr>
          <p:nvPr>
            <p:ph type="ftr" sz="quarter" idx="3"/>
          </p:nvPr>
        </p:nvSpPr>
        <p:spPr>
          <a:xfrm>
            <a:off x="193638" y="6250165"/>
            <a:ext cx="3044947" cy="365124"/>
          </a:xfrm>
          <a:prstGeom prst="rect">
            <a:avLst/>
          </a:prstGeom>
        </p:spPr>
        <p:txBody>
          <a:bodyPr vert="horz" lIns="91440" tIns="45720" rIns="91440" bIns="45720" rtlCol="0" anchor="ctr"/>
          <a:lstStyle>
            <a:lvl1pPr algn="l">
              <a:defRPr sz="1000">
                <a:solidFill>
                  <a:schemeClr val="tx2"/>
                </a:solidFill>
              </a:defRPr>
            </a:lvl1pPr>
          </a:lstStyle>
          <a:p>
            <a:endParaRPr lang="en-US" dirty="0"/>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687D7A59-36E2-48B9-B146-C1E59501F63F}"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5" name="Picture 14" descr="MENA logo-01.jpg"/>
          <p:cNvPicPr>
            <a:picLocks noChangeAspect="1"/>
          </p:cNvPicPr>
          <p:nvPr userDrawn="1"/>
        </p:nvPicPr>
        <p:blipFill>
          <a:blip r:embed="rId17" cstate="email">
            <a:extLst>
              <a:ext uri="{28A0092B-C50C-407E-A947-70E740481C1C}">
                <a14:useLocalDpi xmlns:a14="http://schemas.microsoft.com/office/drawing/2010/main" val="0"/>
              </a:ext>
            </a:extLst>
          </a:blip>
          <a:stretch>
            <a:fillRect/>
          </a:stretch>
        </p:blipFill>
        <p:spPr>
          <a:xfrm>
            <a:off x="5882504" y="6126163"/>
            <a:ext cx="2804296" cy="573970"/>
          </a:xfrm>
          <a:prstGeom prst="rect">
            <a:avLst/>
          </a:prstGeom>
        </p:spPr>
      </p:pic>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 id="2147483757" r:id="rId13"/>
    <p:sldLayoutId id="2147483758" r:id="rId14"/>
    <p:sldLayoutId id="2147483759" r:id="rId15"/>
  </p:sldLayoutIdLst>
  <p:hf sldNum="0" hdr="0" ftr="0" dt="0"/>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ww.google.com/url?sa=i&amp;rct=j&amp;q=stockholm+sk&#228;rg&#229;rd+sommar&amp;source=images&amp;cd=&amp;cad=rja&amp;docid=gW7HieoGe9bWNM&amp;tbnid=HExNHRj1cfM5VM:&amp;ved=0CAUQjRw&amp;url=http://www.happywall.se/tavlor/landskap/rod-stuga&amp;ei=yt-mUatJ8NzhBInbgeAE&amp;bvm=bv.47244034,d.bGE&amp;psig=AFQjCNFfv6NADmd_33IR3LW12Q_BSC9Bbg&amp;ust=1369977086789597"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inahta.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doi.org/10.1017/S0266462317001076" TargetMode="External"/><Relationship Id="rId4" Type="http://schemas.openxmlformats.org/officeDocument/2006/relationships/hyperlink" Target="http://www.inahta.org/hta-tools-resources/hta-impact-influence/#Story"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456972"/>
            <a:ext cx="7772400" cy="1780108"/>
          </a:xfrm>
        </p:spPr>
        <p:txBody>
          <a:bodyPr>
            <a:normAutofit/>
          </a:bodyPr>
          <a:lstStyle/>
          <a:p>
            <a:r>
              <a:rPr lang="en-US" b="1" dirty="0">
                <a:solidFill>
                  <a:schemeClr val="tx1"/>
                </a:solidFill>
              </a:rPr>
              <a:t>Application of HTA findings</a:t>
            </a:r>
            <a:br>
              <a:rPr lang="en-US" dirty="0">
                <a:solidFill>
                  <a:schemeClr val="tx1"/>
                </a:solidFill>
              </a:rPr>
            </a:br>
            <a:endParaRPr lang="en-US" dirty="0">
              <a:solidFill>
                <a:schemeClr val="tx1"/>
              </a:solidFill>
            </a:endParaRPr>
          </a:p>
        </p:txBody>
      </p:sp>
      <p:sp>
        <p:nvSpPr>
          <p:cNvPr id="3" name="Subtitle 2"/>
          <p:cNvSpPr>
            <a:spLocks noGrp="1"/>
          </p:cNvSpPr>
          <p:nvPr>
            <p:ph type="subTitle" idx="1"/>
          </p:nvPr>
        </p:nvSpPr>
        <p:spPr>
          <a:xfrm>
            <a:off x="1371599" y="3774637"/>
            <a:ext cx="6301410" cy="1786547"/>
          </a:xfrm>
        </p:spPr>
        <p:txBody>
          <a:bodyPr/>
          <a:lstStyle/>
          <a:p>
            <a:r>
              <a:rPr lang="en-US" dirty="0">
                <a:solidFill>
                  <a:schemeClr val="tx1"/>
                </a:solidFill>
              </a:rPr>
              <a:t>Sophie Werkö</a:t>
            </a:r>
          </a:p>
          <a:p>
            <a:pPr algn="l"/>
            <a:r>
              <a:rPr lang="en-GB" sz="1600" b="1" dirty="0">
                <a:solidFill>
                  <a:schemeClr val="tx1"/>
                </a:solidFill>
              </a:rPr>
              <a:t>SBU – The Swedish Agency for Health Technology Assessment and Assessment of Social Services</a:t>
            </a:r>
            <a:br>
              <a:rPr lang="en-GB" sz="1600" b="1" dirty="0">
                <a:solidFill>
                  <a:schemeClr val="tx1"/>
                </a:solidFill>
              </a:rPr>
            </a:br>
            <a:endParaRPr lang="en-GB" sz="1600" b="1" dirty="0">
              <a:solidFill>
                <a:schemeClr val="tx1"/>
              </a:solidFill>
            </a:endParaRPr>
          </a:p>
          <a:p>
            <a:pPr algn="l"/>
            <a:r>
              <a:rPr lang="sv-SE" sz="1600" b="1" dirty="0" err="1">
                <a:solidFill>
                  <a:schemeClr val="tx1"/>
                </a:solidFill>
              </a:rPr>
              <a:t>Chair</a:t>
            </a:r>
            <a:r>
              <a:rPr lang="sv-SE" sz="1600" b="1" dirty="0">
                <a:solidFill>
                  <a:schemeClr val="tx1"/>
                </a:solidFill>
              </a:rPr>
              <a:t>, International </a:t>
            </a:r>
            <a:r>
              <a:rPr lang="sv-SE" sz="1600" b="1" dirty="0" err="1">
                <a:solidFill>
                  <a:schemeClr val="tx1"/>
                </a:solidFill>
              </a:rPr>
              <a:t>Network</a:t>
            </a:r>
            <a:r>
              <a:rPr lang="sv-SE" sz="1600" b="1" dirty="0">
                <a:solidFill>
                  <a:schemeClr val="tx1"/>
                </a:solidFill>
              </a:rPr>
              <a:t> of </a:t>
            </a:r>
            <a:r>
              <a:rPr lang="sv-SE" sz="1600" b="1" dirty="0" err="1">
                <a:solidFill>
                  <a:schemeClr val="tx1"/>
                </a:solidFill>
              </a:rPr>
              <a:t>Agencies</a:t>
            </a:r>
            <a:r>
              <a:rPr lang="sv-SE" sz="1600" b="1" dirty="0">
                <a:solidFill>
                  <a:schemeClr val="tx1"/>
                </a:solidFill>
              </a:rPr>
              <a:t> for Health Technology </a:t>
            </a:r>
            <a:r>
              <a:rPr lang="sv-SE" sz="1600" b="1" dirty="0" err="1">
                <a:solidFill>
                  <a:schemeClr val="tx1"/>
                </a:solidFill>
              </a:rPr>
              <a:t>Assessment</a:t>
            </a:r>
            <a:r>
              <a:rPr lang="sv-SE" sz="1600" b="1" dirty="0">
                <a:solidFill>
                  <a:schemeClr val="tx1"/>
                </a:solidFill>
              </a:rPr>
              <a:t> (INAHTA), </a:t>
            </a:r>
            <a:r>
              <a:rPr lang="sv-SE" sz="1600" u="sng" dirty="0">
                <a:solidFill>
                  <a:schemeClr val="tx1"/>
                </a:solidFill>
              </a:rPr>
              <a:t>www.inahta.org</a:t>
            </a:r>
          </a:p>
          <a:p>
            <a:endParaRPr lang="sv-SE" sz="1600" dirty="0">
              <a:solidFill>
                <a:schemeClr val="tx1"/>
              </a:solidFill>
            </a:endParaRPr>
          </a:p>
          <a:p>
            <a:endParaRPr lang="sv-SE" dirty="0">
              <a:solidFill>
                <a:schemeClr val="tx1"/>
              </a:solidFill>
            </a:endParaRPr>
          </a:p>
          <a:p>
            <a:endParaRPr lang="en-US" dirty="0">
              <a:solidFill>
                <a:schemeClr val="tx1"/>
              </a:solidFill>
            </a:endParaRPr>
          </a:p>
        </p:txBody>
      </p:sp>
      <p:sp>
        <p:nvSpPr>
          <p:cNvPr id="4" name="TextBox 3"/>
          <p:cNvSpPr txBox="1"/>
          <p:nvPr/>
        </p:nvSpPr>
        <p:spPr>
          <a:xfrm>
            <a:off x="6891897" y="6059251"/>
            <a:ext cx="184666" cy="369332"/>
          </a:xfrm>
          <a:prstGeom prst="rect">
            <a:avLst/>
          </a:prstGeom>
          <a:noFill/>
        </p:spPr>
        <p:txBody>
          <a:bodyPr wrap="none" rtlCol="0">
            <a:spAutoFit/>
          </a:bodyPr>
          <a:lstStyle/>
          <a:p>
            <a:endParaRPr lang="en-US" dirty="0"/>
          </a:p>
        </p:txBody>
      </p:sp>
      <p:pic>
        <p:nvPicPr>
          <p:cNvPr id="6" name="Bildobjekt 5">
            <a:extLst>
              <a:ext uri="{FF2B5EF4-FFF2-40B4-BE49-F238E27FC236}">
                <a16:creationId xmlns:a16="http://schemas.microsoft.com/office/drawing/2014/main" id="{CEB15B99-1ABF-43CF-A190-1B74240FD02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89204" y="5645251"/>
            <a:ext cx="2759999" cy="828000"/>
          </a:xfrm>
          <a:prstGeom prst="rect">
            <a:avLst/>
          </a:prstGeom>
        </p:spPr>
      </p:pic>
      <p:sp>
        <p:nvSpPr>
          <p:cNvPr id="5" name="textruta 4">
            <a:extLst>
              <a:ext uri="{FF2B5EF4-FFF2-40B4-BE49-F238E27FC236}">
                <a16:creationId xmlns:a16="http://schemas.microsoft.com/office/drawing/2014/main" id="{EEC74AEE-C38E-41EB-9560-4D8689E57EA7}"/>
              </a:ext>
            </a:extLst>
          </p:cNvPr>
          <p:cNvSpPr txBox="1"/>
          <p:nvPr/>
        </p:nvSpPr>
        <p:spPr>
          <a:xfrm>
            <a:off x="6303151" y="6303146"/>
            <a:ext cx="2672174" cy="338554"/>
          </a:xfrm>
          <a:prstGeom prst="rect">
            <a:avLst/>
          </a:prstGeom>
          <a:noFill/>
        </p:spPr>
        <p:txBody>
          <a:bodyPr wrap="square" rtlCol="0">
            <a:spAutoFit/>
          </a:bodyPr>
          <a:lstStyle/>
          <a:p>
            <a:r>
              <a:rPr lang="sv-SE" sz="1600" dirty="0">
                <a:solidFill>
                  <a:schemeClr val="tx1">
                    <a:lumMod val="50000"/>
                    <a:lumOff val="50000"/>
                  </a:schemeClr>
                </a:solidFill>
              </a:rPr>
              <a:t>September 17-18, 2018, Dubai</a:t>
            </a:r>
            <a:endParaRPr lang="sv-SE" sz="1600" dirty="0"/>
          </a:p>
        </p:txBody>
      </p:sp>
    </p:spTree>
    <p:extLst>
      <p:ext uri="{BB962C8B-B14F-4D97-AF65-F5344CB8AC3E}">
        <p14:creationId xmlns:p14="http://schemas.microsoft.com/office/powerpoint/2010/main" val="729076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ctrTitle"/>
          </p:nvPr>
        </p:nvSpPr>
        <p:spPr>
          <a:xfrm>
            <a:off x="801710" y="530929"/>
            <a:ext cx="7772400" cy="1152000"/>
          </a:xfrm>
        </p:spPr>
        <p:txBody>
          <a:bodyPr>
            <a:normAutofit fontScale="90000"/>
          </a:bodyPr>
          <a:lstStyle/>
          <a:p>
            <a:r>
              <a:rPr lang="sv-SE" altLang="sv-SE" dirty="0"/>
              <a:t>Does HTA </a:t>
            </a:r>
            <a:r>
              <a:rPr lang="sv-SE" altLang="sv-SE" dirty="0" err="1"/>
              <a:t>affect</a:t>
            </a:r>
            <a:r>
              <a:rPr lang="sv-SE" altLang="sv-SE" dirty="0"/>
              <a:t> </a:t>
            </a:r>
            <a:r>
              <a:rPr lang="sv-SE" altLang="sv-SE" dirty="0" err="1"/>
              <a:t>decisions</a:t>
            </a:r>
            <a:r>
              <a:rPr lang="sv-SE" altLang="sv-SE" dirty="0"/>
              <a:t> and </a:t>
            </a:r>
            <a:br>
              <a:rPr lang="sv-SE" altLang="sv-SE" dirty="0"/>
            </a:br>
            <a:r>
              <a:rPr lang="sv-SE" altLang="sv-SE" dirty="0" err="1"/>
              <a:t>clinical</a:t>
            </a:r>
            <a:r>
              <a:rPr lang="sv-SE" altLang="sv-SE" dirty="0"/>
              <a:t> </a:t>
            </a:r>
            <a:r>
              <a:rPr lang="sv-SE" altLang="sv-SE" dirty="0" err="1"/>
              <a:t>practice</a:t>
            </a:r>
            <a:r>
              <a:rPr lang="sv-SE" altLang="sv-SE" dirty="0"/>
              <a:t> in Sweden?</a:t>
            </a:r>
            <a:br>
              <a:rPr lang="sv-SE" altLang="sv-SE" dirty="0">
                <a:solidFill>
                  <a:srgbClr val="0B3D91"/>
                </a:solidFill>
                <a:latin typeface="Times New Roman" panose="02020603050405020304" pitchFamily="18" charset="0"/>
              </a:rPr>
            </a:br>
            <a:endParaRPr lang="en-US" dirty="0"/>
          </a:p>
        </p:txBody>
      </p:sp>
      <p:pic>
        <p:nvPicPr>
          <p:cNvPr id="2" name="Bildobjekt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2400" y="2289381"/>
            <a:ext cx="6350000" cy="3835399"/>
          </a:xfrm>
          <a:prstGeom prst="rect">
            <a:avLst/>
          </a:prstGeom>
        </p:spPr>
      </p:pic>
    </p:spTree>
    <p:extLst>
      <p:ext uri="{BB962C8B-B14F-4D97-AF65-F5344CB8AC3E}">
        <p14:creationId xmlns:p14="http://schemas.microsoft.com/office/powerpoint/2010/main" val="112257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106535" y="338328"/>
            <a:ext cx="4540920" cy="1252728"/>
          </a:xfrm>
        </p:spPr>
        <p:txBody>
          <a:bodyPr/>
          <a:lstStyle/>
          <a:p>
            <a:r>
              <a:rPr lang="sv-SE" dirty="0" err="1">
                <a:solidFill>
                  <a:schemeClr val="tx1"/>
                </a:solidFill>
              </a:rPr>
              <a:t>We</a:t>
            </a:r>
            <a:r>
              <a:rPr lang="sv-SE" dirty="0">
                <a:solidFill>
                  <a:schemeClr val="tx1"/>
                </a:solidFill>
              </a:rPr>
              <a:t> </a:t>
            </a:r>
            <a:r>
              <a:rPr lang="sv-SE" dirty="0" err="1">
                <a:solidFill>
                  <a:schemeClr val="tx1"/>
                </a:solidFill>
              </a:rPr>
              <a:t>did</a:t>
            </a:r>
            <a:r>
              <a:rPr lang="sv-SE" dirty="0">
                <a:solidFill>
                  <a:schemeClr val="tx1"/>
                </a:solidFill>
              </a:rPr>
              <a:t> a </a:t>
            </a:r>
            <a:r>
              <a:rPr lang="sv-SE" dirty="0" err="1">
                <a:solidFill>
                  <a:schemeClr val="tx1"/>
                </a:solidFill>
              </a:rPr>
              <a:t>study</a:t>
            </a:r>
            <a:r>
              <a:rPr lang="sv-SE" dirty="0">
                <a:solidFill>
                  <a:schemeClr val="tx1"/>
                </a:solidFill>
              </a:rPr>
              <a:t>…</a:t>
            </a:r>
          </a:p>
        </p:txBody>
      </p:sp>
      <p:pic>
        <p:nvPicPr>
          <p:cNvPr id="4" name="Bildobjekt 3" descr="Rosén and Werkö_2014.pdf - Adobe Acrobat Pro"/>
          <p:cNvPicPr>
            <a:picLocks noChangeAspect="1"/>
          </p:cNvPicPr>
          <p:nvPr/>
        </p:nvPicPr>
        <p:blipFill rotWithShape="1">
          <a:blip r:embed="rId2" cstate="email">
            <a:extLst>
              <a:ext uri="{28A0092B-C50C-407E-A947-70E740481C1C}">
                <a14:useLocalDpi xmlns:a14="http://schemas.microsoft.com/office/drawing/2010/main" val="0"/>
              </a:ext>
            </a:extLst>
          </a:blip>
          <a:srcRect l="39763" t="15135" r="25588" b="607"/>
          <a:stretch/>
        </p:blipFill>
        <p:spPr>
          <a:xfrm>
            <a:off x="4770865" y="774024"/>
            <a:ext cx="3902951" cy="4716282"/>
          </a:xfrm>
          <a:prstGeom prst="rect">
            <a:avLst/>
          </a:prstGeom>
          <a:ln>
            <a:solidFill>
              <a:srgbClr val="C5C5C5"/>
            </a:solidFill>
          </a:ln>
        </p:spPr>
      </p:pic>
      <p:sp>
        <p:nvSpPr>
          <p:cNvPr id="3" name="Platshållare för innehåll 2"/>
          <p:cNvSpPr>
            <a:spLocks noGrp="1"/>
          </p:cNvSpPr>
          <p:nvPr>
            <p:ph idx="1"/>
          </p:nvPr>
        </p:nvSpPr>
        <p:spPr>
          <a:xfrm>
            <a:off x="701336" y="5876403"/>
            <a:ext cx="7351338" cy="889007"/>
          </a:xfrm>
        </p:spPr>
        <p:txBody>
          <a:bodyPr>
            <a:normAutofit/>
          </a:bodyPr>
          <a:lstStyle/>
          <a:p>
            <a:pPr marL="0" indent="0">
              <a:buNone/>
            </a:pPr>
            <a:r>
              <a:rPr lang="en-US" sz="1600" dirty="0"/>
              <a:t>Rosén M &amp; Werkö S. “Does Health Technology Assessment affect policy-making and clinical practice in Sweden?”,  International Journal of Technology Assessment in Health Care, 30:3 (2014), pp.1-8.</a:t>
            </a:r>
          </a:p>
        </p:txBody>
      </p:sp>
    </p:spTree>
    <p:extLst>
      <p:ext uri="{BB962C8B-B14F-4D97-AF65-F5344CB8AC3E}">
        <p14:creationId xmlns:p14="http://schemas.microsoft.com/office/powerpoint/2010/main" val="371981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ctrTitle"/>
          </p:nvPr>
        </p:nvSpPr>
        <p:spPr>
          <a:xfrm>
            <a:off x="990600" y="448617"/>
            <a:ext cx="7772400" cy="684213"/>
          </a:xfrm>
        </p:spPr>
        <p:txBody>
          <a:bodyPr>
            <a:noAutofit/>
          </a:bodyPr>
          <a:lstStyle/>
          <a:p>
            <a:pPr algn="l" eaLnBrk="1" hangingPunct="1"/>
            <a:r>
              <a:rPr lang="en-GB" altLang="sv-SE" sz="3000" cap="none" dirty="0"/>
              <a:t>Assessing the impact of all published SBU reports (“yellow”) between 2006 and 2010</a:t>
            </a:r>
          </a:p>
        </p:txBody>
      </p:sp>
      <p:sp>
        <p:nvSpPr>
          <p:cNvPr id="8195" name="Rectangle 3"/>
          <p:cNvSpPr>
            <a:spLocks noGrp="1" noChangeArrowheads="1"/>
          </p:cNvSpPr>
          <p:nvPr>
            <p:ph type="subTitle" idx="1"/>
          </p:nvPr>
        </p:nvSpPr>
        <p:spPr>
          <a:xfrm>
            <a:off x="990600" y="1748871"/>
            <a:ext cx="4680570" cy="4513263"/>
          </a:xfrm>
        </p:spPr>
        <p:txBody>
          <a:bodyPr>
            <a:normAutofit/>
          </a:bodyPr>
          <a:lstStyle/>
          <a:p>
            <a:pPr marL="342900" indent="-342900" algn="l">
              <a:spcBef>
                <a:spcPct val="0"/>
              </a:spcBef>
              <a:buClr>
                <a:schemeClr val="bg2">
                  <a:lumMod val="25000"/>
                </a:schemeClr>
              </a:buClr>
              <a:buFont typeface="Arial" panose="020B0604020202020204" pitchFamily="34" charset="0"/>
              <a:buChar char="•"/>
              <a:tabLst>
                <a:tab pos="288925" algn="l"/>
              </a:tabLst>
            </a:pPr>
            <a:r>
              <a:rPr lang="en-GB" altLang="sv-SE" sz="2400" dirty="0">
                <a:solidFill>
                  <a:schemeClr val="tx1"/>
                </a:solidFill>
              </a:rPr>
              <a:t>26 reports published</a:t>
            </a:r>
          </a:p>
          <a:p>
            <a:pPr marL="342900" indent="-342900" algn="l">
              <a:spcBef>
                <a:spcPct val="0"/>
              </a:spcBef>
              <a:buClr>
                <a:schemeClr val="bg2">
                  <a:lumMod val="25000"/>
                </a:schemeClr>
              </a:buClr>
              <a:buFont typeface="Arial" panose="020B0604020202020204" pitchFamily="34" charset="0"/>
              <a:buChar char="•"/>
              <a:tabLst>
                <a:tab pos="288925" algn="l"/>
              </a:tabLst>
            </a:pPr>
            <a:endParaRPr lang="en-GB" altLang="sv-SE" sz="2400" dirty="0">
              <a:solidFill>
                <a:schemeClr val="tx1"/>
              </a:solidFill>
            </a:endParaRPr>
          </a:p>
          <a:p>
            <a:pPr marL="342900" indent="-342900" algn="l">
              <a:spcBef>
                <a:spcPct val="0"/>
              </a:spcBef>
              <a:buClr>
                <a:schemeClr val="bg2">
                  <a:lumMod val="25000"/>
                </a:schemeClr>
              </a:buClr>
              <a:buFont typeface="Arial" panose="020B0604020202020204" pitchFamily="34" charset="0"/>
              <a:buChar char="•"/>
              <a:tabLst>
                <a:tab pos="288925" algn="l"/>
              </a:tabLst>
            </a:pPr>
            <a:r>
              <a:rPr lang="en-GB" altLang="sv-SE" sz="2400" dirty="0">
                <a:solidFill>
                  <a:schemeClr val="tx1"/>
                </a:solidFill>
              </a:rPr>
              <a:t>Self assessment</a:t>
            </a:r>
          </a:p>
          <a:p>
            <a:pPr marL="342900" indent="-342900" algn="l">
              <a:spcBef>
                <a:spcPct val="0"/>
              </a:spcBef>
              <a:buClr>
                <a:schemeClr val="bg2">
                  <a:lumMod val="25000"/>
                </a:schemeClr>
              </a:buClr>
              <a:buFont typeface="Arial" panose="020B0604020202020204" pitchFamily="34" charset="0"/>
              <a:buChar char="•"/>
              <a:tabLst>
                <a:tab pos="288925" algn="l"/>
              </a:tabLst>
            </a:pPr>
            <a:endParaRPr lang="en-GB" altLang="sv-SE" sz="2400" dirty="0">
              <a:solidFill>
                <a:schemeClr val="tx1"/>
              </a:solidFill>
            </a:endParaRPr>
          </a:p>
          <a:p>
            <a:pPr marL="342900" indent="-342900" algn="l">
              <a:spcBef>
                <a:spcPct val="0"/>
              </a:spcBef>
              <a:buClr>
                <a:schemeClr val="bg2">
                  <a:lumMod val="25000"/>
                </a:schemeClr>
              </a:buClr>
              <a:buFont typeface="Arial" panose="020B0604020202020204" pitchFamily="34" charset="0"/>
              <a:buChar char="•"/>
              <a:tabLst>
                <a:tab pos="288925" algn="l"/>
              </a:tabLst>
            </a:pPr>
            <a:r>
              <a:rPr lang="en-GB" altLang="sv-SE" sz="2400" dirty="0">
                <a:solidFill>
                  <a:schemeClr val="tx1"/>
                </a:solidFill>
              </a:rPr>
              <a:t>Data collected from: registers,</a:t>
            </a:r>
          </a:p>
          <a:p>
            <a:pPr algn="l">
              <a:spcBef>
                <a:spcPct val="0"/>
              </a:spcBef>
              <a:buClr>
                <a:schemeClr val="bg2">
                  <a:lumMod val="25000"/>
                </a:schemeClr>
              </a:buClr>
              <a:tabLst>
                <a:tab pos="288925" algn="l"/>
              </a:tabLst>
            </a:pPr>
            <a:r>
              <a:rPr lang="en-GB" altLang="sv-SE" sz="2400" dirty="0">
                <a:solidFill>
                  <a:schemeClr val="tx1"/>
                </a:solidFill>
              </a:rPr>
              <a:t>	surveys and official 	documentation from 	independent sources</a:t>
            </a:r>
          </a:p>
        </p:txBody>
      </p:sp>
      <p:pic>
        <p:nvPicPr>
          <p:cNvPr id="2" name="Bildobjekt 1"/>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724128" y="1737320"/>
            <a:ext cx="2777340" cy="3939726"/>
          </a:xfrm>
          <a:prstGeom prst="rect">
            <a:avLst/>
          </a:prstGeom>
          <a:ln w="635">
            <a:solidFill>
              <a:schemeClr val="tx1"/>
            </a:solidFill>
          </a:ln>
        </p:spPr>
      </p:pic>
    </p:spTree>
    <p:extLst>
      <p:ext uri="{BB962C8B-B14F-4D97-AF65-F5344CB8AC3E}">
        <p14:creationId xmlns:p14="http://schemas.microsoft.com/office/powerpoint/2010/main" val="2969265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ktangel 1"/>
          <p:cNvSpPr/>
          <p:nvPr/>
        </p:nvSpPr>
        <p:spPr>
          <a:xfrm>
            <a:off x="452438" y="2860675"/>
            <a:ext cx="1296987" cy="936625"/>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sv-SE" sz="1800" dirty="0"/>
              <a:t>HTA</a:t>
            </a:r>
          </a:p>
        </p:txBody>
      </p:sp>
      <p:sp>
        <p:nvSpPr>
          <p:cNvPr id="3" name="Rektangel 2"/>
          <p:cNvSpPr/>
          <p:nvPr/>
        </p:nvSpPr>
        <p:spPr>
          <a:xfrm>
            <a:off x="2578100" y="1985963"/>
            <a:ext cx="2192338" cy="1241425"/>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endParaRPr lang="sv-SE" sz="1800" dirty="0"/>
          </a:p>
          <a:p>
            <a:pPr algn="ctr">
              <a:defRPr/>
            </a:pPr>
            <a:r>
              <a:rPr lang="sv-SE" sz="1800" dirty="0"/>
              <a:t>National  or </a:t>
            </a:r>
            <a:r>
              <a:rPr lang="sv-SE" sz="1800" dirty="0" err="1"/>
              <a:t>professional</a:t>
            </a:r>
            <a:r>
              <a:rPr lang="sv-SE" sz="1800" dirty="0"/>
              <a:t> </a:t>
            </a:r>
            <a:r>
              <a:rPr lang="sv-SE" sz="1800" dirty="0" err="1"/>
              <a:t>guidelines</a:t>
            </a:r>
            <a:endParaRPr lang="sv-SE" sz="1800" dirty="0"/>
          </a:p>
          <a:p>
            <a:pPr algn="ctr">
              <a:defRPr/>
            </a:pPr>
            <a:endParaRPr lang="sv-SE" b="1" dirty="0"/>
          </a:p>
        </p:txBody>
      </p:sp>
      <p:sp>
        <p:nvSpPr>
          <p:cNvPr id="4" name="Rektangel 3"/>
          <p:cNvSpPr/>
          <p:nvPr/>
        </p:nvSpPr>
        <p:spPr>
          <a:xfrm>
            <a:off x="2516188" y="3365500"/>
            <a:ext cx="2232025" cy="10922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GB" sz="1800" dirty="0"/>
              <a:t>Confidence/trust among health professionals</a:t>
            </a:r>
          </a:p>
        </p:txBody>
      </p:sp>
      <p:sp>
        <p:nvSpPr>
          <p:cNvPr id="5" name="Rektangel 4"/>
          <p:cNvSpPr/>
          <p:nvPr/>
        </p:nvSpPr>
        <p:spPr>
          <a:xfrm>
            <a:off x="2497138" y="5641975"/>
            <a:ext cx="2232025" cy="1081088"/>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GB" sz="1800" dirty="0"/>
              <a:t>Research /</a:t>
            </a:r>
          </a:p>
          <a:p>
            <a:pPr algn="ctr">
              <a:defRPr/>
            </a:pPr>
            <a:r>
              <a:rPr lang="en-GB" sz="1800" dirty="0"/>
              <a:t>knowledge gaps</a:t>
            </a:r>
          </a:p>
        </p:txBody>
      </p:sp>
      <p:sp>
        <p:nvSpPr>
          <p:cNvPr id="6" name="Rektangel 5"/>
          <p:cNvSpPr/>
          <p:nvPr/>
        </p:nvSpPr>
        <p:spPr>
          <a:xfrm>
            <a:off x="5508625" y="796925"/>
            <a:ext cx="1871663" cy="1057275"/>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GB" sz="1800" dirty="0"/>
              <a:t>Other actions from stakeholders</a:t>
            </a:r>
          </a:p>
        </p:txBody>
      </p:sp>
      <p:sp>
        <p:nvSpPr>
          <p:cNvPr id="7" name="Rektangel 6"/>
          <p:cNvSpPr/>
          <p:nvPr/>
        </p:nvSpPr>
        <p:spPr>
          <a:xfrm>
            <a:off x="5508625" y="2492375"/>
            <a:ext cx="1871663" cy="1058863"/>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GB" sz="1800" dirty="0"/>
              <a:t>Change in clinical practice</a:t>
            </a:r>
          </a:p>
        </p:txBody>
      </p:sp>
      <p:sp>
        <p:nvSpPr>
          <p:cNvPr id="8" name="Rektangel 7"/>
          <p:cNvSpPr/>
          <p:nvPr/>
        </p:nvSpPr>
        <p:spPr>
          <a:xfrm>
            <a:off x="5219700" y="5454417"/>
            <a:ext cx="1439863" cy="8636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en-GB" sz="1800" dirty="0"/>
              <a:t>Research priorities</a:t>
            </a:r>
          </a:p>
        </p:txBody>
      </p:sp>
      <p:sp>
        <p:nvSpPr>
          <p:cNvPr id="9" name="Rektangel 8"/>
          <p:cNvSpPr/>
          <p:nvPr/>
        </p:nvSpPr>
        <p:spPr>
          <a:xfrm>
            <a:off x="7164388" y="4292600"/>
            <a:ext cx="1223962" cy="1008063"/>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sv-SE" sz="1800" dirty="0"/>
              <a:t>Research</a:t>
            </a:r>
          </a:p>
        </p:txBody>
      </p:sp>
      <p:cxnSp>
        <p:nvCxnSpPr>
          <p:cNvPr id="20" name="Rak pil 19"/>
          <p:cNvCxnSpPr>
            <a:stCxn id="2" idx="0"/>
            <a:endCxn id="3" idx="1"/>
          </p:cNvCxnSpPr>
          <p:nvPr/>
        </p:nvCxnSpPr>
        <p:spPr>
          <a:xfrm flipV="1">
            <a:off x="1100138" y="2606675"/>
            <a:ext cx="1477962" cy="254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3" name="Rak pil 22"/>
          <p:cNvCxnSpPr>
            <a:endCxn id="4" idx="1"/>
          </p:cNvCxnSpPr>
          <p:nvPr/>
        </p:nvCxnSpPr>
        <p:spPr>
          <a:xfrm>
            <a:off x="1717675" y="3473450"/>
            <a:ext cx="798513" cy="43815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Rak pil 28"/>
          <p:cNvCxnSpPr/>
          <p:nvPr/>
        </p:nvCxnSpPr>
        <p:spPr>
          <a:xfrm>
            <a:off x="1041400" y="3797300"/>
            <a:ext cx="1416050" cy="13208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Rak pil 31"/>
          <p:cNvCxnSpPr>
            <a:stCxn id="2" idx="2"/>
            <a:endCxn id="5" idx="1"/>
          </p:cNvCxnSpPr>
          <p:nvPr/>
        </p:nvCxnSpPr>
        <p:spPr>
          <a:xfrm>
            <a:off x="1100138" y="3797300"/>
            <a:ext cx="1397000" cy="23844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Rak pil 36"/>
          <p:cNvCxnSpPr>
            <a:stCxn id="5" idx="3"/>
          </p:cNvCxnSpPr>
          <p:nvPr/>
        </p:nvCxnSpPr>
        <p:spPr>
          <a:xfrm flipV="1">
            <a:off x="4729163" y="6124575"/>
            <a:ext cx="457200" cy="5715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Rak pil 39"/>
          <p:cNvCxnSpPr>
            <a:stCxn id="4" idx="3"/>
            <a:endCxn id="7" idx="1"/>
          </p:cNvCxnSpPr>
          <p:nvPr/>
        </p:nvCxnSpPr>
        <p:spPr>
          <a:xfrm flipV="1">
            <a:off x="4748213" y="3022600"/>
            <a:ext cx="760412" cy="8890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3" name="Rak pil 42"/>
          <p:cNvCxnSpPr>
            <a:stCxn id="3" idx="3"/>
            <a:endCxn id="7" idx="1"/>
          </p:cNvCxnSpPr>
          <p:nvPr/>
        </p:nvCxnSpPr>
        <p:spPr>
          <a:xfrm>
            <a:off x="4770438" y="2606675"/>
            <a:ext cx="738187" cy="41592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Rak pil 45"/>
          <p:cNvCxnSpPr>
            <a:stCxn id="6" idx="2"/>
            <a:endCxn id="7" idx="0"/>
          </p:cNvCxnSpPr>
          <p:nvPr/>
        </p:nvCxnSpPr>
        <p:spPr>
          <a:xfrm>
            <a:off x="6445250" y="1854200"/>
            <a:ext cx="0" cy="6381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Rak pil 48"/>
          <p:cNvCxnSpPr>
            <a:stCxn id="8" idx="3"/>
            <a:endCxn id="9" idx="1"/>
          </p:cNvCxnSpPr>
          <p:nvPr/>
        </p:nvCxnSpPr>
        <p:spPr>
          <a:xfrm flipV="1">
            <a:off x="6659563" y="4796632"/>
            <a:ext cx="504825" cy="108958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2" name="Rak pil 51"/>
          <p:cNvCxnSpPr>
            <a:stCxn id="9" idx="0"/>
            <a:endCxn id="7" idx="2"/>
          </p:cNvCxnSpPr>
          <p:nvPr/>
        </p:nvCxnSpPr>
        <p:spPr>
          <a:xfrm flipH="1" flipV="1">
            <a:off x="6445250" y="3551238"/>
            <a:ext cx="1331913" cy="74136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Rektangel 23"/>
          <p:cNvSpPr/>
          <p:nvPr/>
        </p:nvSpPr>
        <p:spPr>
          <a:xfrm>
            <a:off x="2478088" y="4589463"/>
            <a:ext cx="2232025" cy="914400"/>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r>
              <a:rPr lang="sv-SE" sz="1800" dirty="0"/>
              <a:t>Patients</a:t>
            </a:r>
          </a:p>
        </p:txBody>
      </p:sp>
      <p:cxnSp>
        <p:nvCxnSpPr>
          <p:cNvPr id="28" name="Rak pil 27"/>
          <p:cNvCxnSpPr>
            <a:cxnSpLocks/>
          </p:cNvCxnSpPr>
          <p:nvPr/>
        </p:nvCxnSpPr>
        <p:spPr>
          <a:xfrm flipV="1">
            <a:off x="4762085" y="3473975"/>
            <a:ext cx="717550" cy="1608138"/>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Rektangel 30"/>
          <p:cNvSpPr/>
          <p:nvPr/>
        </p:nvSpPr>
        <p:spPr>
          <a:xfrm>
            <a:off x="2555875" y="781050"/>
            <a:ext cx="2232025" cy="1052513"/>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endParaRPr lang="sv-SE" sz="1800" dirty="0"/>
          </a:p>
          <a:p>
            <a:pPr algn="ctr">
              <a:defRPr/>
            </a:pPr>
            <a:r>
              <a:rPr lang="en-GB" sz="1800" dirty="0"/>
              <a:t>National or regional policy decisions</a:t>
            </a:r>
          </a:p>
          <a:p>
            <a:pPr algn="ctr">
              <a:defRPr/>
            </a:pPr>
            <a:endParaRPr lang="en-GB" dirty="0"/>
          </a:p>
        </p:txBody>
      </p:sp>
      <p:cxnSp>
        <p:nvCxnSpPr>
          <p:cNvPr id="44" name="Rak pil 43"/>
          <p:cNvCxnSpPr>
            <a:stCxn id="2" idx="0"/>
            <a:endCxn id="31" idx="1"/>
          </p:cNvCxnSpPr>
          <p:nvPr/>
        </p:nvCxnSpPr>
        <p:spPr>
          <a:xfrm flipV="1">
            <a:off x="1100138" y="1308100"/>
            <a:ext cx="1455737" cy="1552575"/>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Rak pil 46"/>
          <p:cNvCxnSpPr>
            <a:stCxn id="31" idx="3"/>
            <a:endCxn id="7" idx="1"/>
          </p:cNvCxnSpPr>
          <p:nvPr/>
        </p:nvCxnSpPr>
        <p:spPr>
          <a:xfrm>
            <a:off x="4787900" y="1308100"/>
            <a:ext cx="720725" cy="171450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Rektangel 26"/>
          <p:cNvSpPr/>
          <p:nvPr/>
        </p:nvSpPr>
        <p:spPr>
          <a:xfrm>
            <a:off x="2555875" y="1985963"/>
            <a:ext cx="2232025" cy="1241425"/>
          </a:xfrm>
          <a:prstGeom prst="rect">
            <a:avLst/>
          </a:prstGeom>
        </p:spPr>
        <p:style>
          <a:lnRef idx="2">
            <a:schemeClr val="dk1"/>
          </a:lnRef>
          <a:fillRef idx="1">
            <a:schemeClr val="lt1"/>
          </a:fillRef>
          <a:effectRef idx="0">
            <a:schemeClr val="dk1"/>
          </a:effectRef>
          <a:fontRef idx="minor">
            <a:schemeClr val="dk1"/>
          </a:fontRef>
        </p:style>
        <p:txBody>
          <a:bodyPr anchor="ctr"/>
          <a:lstStyle/>
          <a:p>
            <a:pPr algn="ctr">
              <a:defRPr/>
            </a:pPr>
            <a:endParaRPr lang="sv-SE" sz="1800" dirty="0"/>
          </a:p>
          <a:p>
            <a:pPr algn="ctr">
              <a:defRPr/>
            </a:pPr>
            <a:r>
              <a:rPr lang="en-GB" sz="1800" dirty="0"/>
              <a:t>National or professional guidelines</a:t>
            </a:r>
          </a:p>
          <a:p>
            <a:pPr algn="ctr">
              <a:defRPr/>
            </a:pPr>
            <a:endParaRPr lang="sv-SE" b="1" dirty="0"/>
          </a:p>
        </p:txBody>
      </p:sp>
      <p:sp>
        <p:nvSpPr>
          <p:cNvPr id="10266" name="textruta 37"/>
          <p:cNvSpPr txBox="1">
            <a:spLocks noChangeArrowheads="1"/>
          </p:cNvSpPr>
          <p:nvPr/>
        </p:nvSpPr>
        <p:spPr bwMode="auto">
          <a:xfrm>
            <a:off x="923345" y="128900"/>
            <a:ext cx="69215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0099"/>
                </a:solidFill>
                <a:latin typeface="Arial" panose="020B0604020202020204" pitchFamily="34" charset="0"/>
              </a:defRPr>
            </a:lvl1pPr>
            <a:lvl2pPr marL="742950" indent="-285750">
              <a:spcBef>
                <a:spcPct val="20000"/>
              </a:spcBef>
              <a:buChar char="–"/>
              <a:defRPr sz="2800">
                <a:solidFill>
                  <a:srgbClr val="000099"/>
                </a:solidFill>
                <a:latin typeface="Arial" panose="020B0604020202020204" pitchFamily="34" charset="0"/>
              </a:defRPr>
            </a:lvl2pPr>
            <a:lvl3pPr marL="1143000" indent="-228600">
              <a:spcBef>
                <a:spcPct val="20000"/>
              </a:spcBef>
              <a:buChar char="•"/>
              <a:defRPr sz="2400">
                <a:solidFill>
                  <a:srgbClr val="000099"/>
                </a:solidFill>
                <a:latin typeface="Arial" panose="020B0604020202020204" pitchFamily="34" charset="0"/>
              </a:defRPr>
            </a:lvl3pPr>
            <a:lvl4pPr marL="1600200" indent="-228600">
              <a:spcBef>
                <a:spcPct val="20000"/>
              </a:spcBef>
              <a:buChar char="–"/>
              <a:defRPr sz="2000">
                <a:solidFill>
                  <a:srgbClr val="000099"/>
                </a:solidFill>
                <a:latin typeface="Arial" panose="020B0604020202020204" pitchFamily="34" charset="0"/>
              </a:defRPr>
            </a:lvl4pPr>
            <a:lvl5pPr marL="2057400" indent="-228600">
              <a:spcBef>
                <a:spcPct val="20000"/>
              </a:spcBef>
              <a:buChar char="»"/>
              <a:defRPr sz="2000">
                <a:solidFill>
                  <a:srgbClr val="0000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99"/>
                </a:solidFill>
                <a:latin typeface="Arial" panose="020B0604020202020204" pitchFamily="34" charset="0"/>
              </a:defRPr>
            </a:lvl9pPr>
          </a:lstStyle>
          <a:p>
            <a:pPr>
              <a:spcBef>
                <a:spcPct val="0"/>
              </a:spcBef>
              <a:buFontTx/>
              <a:buNone/>
            </a:pPr>
            <a:r>
              <a:rPr lang="en-GB" altLang="sv-SE" b="1" dirty="0">
                <a:solidFill>
                  <a:srgbClr val="005CAA"/>
                </a:solidFill>
                <a:latin typeface="+mj-lt"/>
                <a:ea typeface="+mj-ea"/>
                <a:cs typeface="+mj-cs"/>
              </a:rPr>
              <a:t>Model for measuring impact of HTA</a:t>
            </a:r>
          </a:p>
        </p:txBody>
      </p:sp>
    </p:spTree>
    <p:extLst>
      <p:ext uri="{BB962C8B-B14F-4D97-AF65-F5344CB8AC3E}">
        <p14:creationId xmlns:p14="http://schemas.microsoft.com/office/powerpoint/2010/main" val="32433769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en-US" dirty="0">
                <a:solidFill>
                  <a:schemeClr val="bg2">
                    <a:lumMod val="50000"/>
                  </a:schemeClr>
                </a:solidFill>
              </a:rPr>
              <a:t>Confidence for SBU in the Swedish health care system</a:t>
            </a:r>
            <a:endParaRPr lang="en-GB" dirty="0">
              <a:solidFill>
                <a:schemeClr val="bg2">
                  <a:lumMod val="50000"/>
                </a:schemeClr>
              </a:solidFill>
            </a:endParaRPr>
          </a:p>
        </p:txBody>
      </p:sp>
      <p:sp>
        <p:nvSpPr>
          <p:cNvPr id="3" name="Platshållare för innehåll 2"/>
          <p:cNvSpPr>
            <a:spLocks noGrp="1"/>
          </p:cNvSpPr>
          <p:nvPr>
            <p:ph idx="1"/>
          </p:nvPr>
        </p:nvSpPr>
        <p:spPr>
          <a:xfrm>
            <a:off x="899592" y="2326808"/>
            <a:ext cx="7632848" cy="4921455"/>
          </a:xfrm>
        </p:spPr>
        <p:txBody>
          <a:bodyPr/>
          <a:lstStyle/>
          <a:p>
            <a:pPr>
              <a:buClr>
                <a:schemeClr val="bg2">
                  <a:lumMod val="50000"/>
                </a:schemeClr>
              </a:buClr>
              <a:buFont typeface="Wingdings" panose="05000000000000000000" pitchFamily="2" charset="2"/>
              <a:buChar char="Ø"/>
            </a:pPr>
            <a:r>
              <a:rPr lang="en-US" dirty="0"/>
              <a:t>89 % had heard of SBU before they received the questionnaire</a:t>
            </a:r>
          </a:p>
          <a:p>
            <a:pPr>
              <a:buClr>
                <a:schemeClr val="bg2">
                  <a:lumMod val="50000"/>
                </a:schemeClr>
              </a:buClr>
              <a:buFont typeface="Wingdings" panose="05000000000000000000" pitchFamily="2" charset="2"/>
              <a:buChar char="Ø"/>
            </a:pPr>
            <a:endParaRPr lang="en-US" dirty="0"/>
          </a:p>
          <a:p>
            <a:pPr>
              <a:buClr>
                <a:schemeClr val="bg2">
                  <a:lumMod val="50000"/>
                </a:schemeClr>
              </a:buClr>
              <a:buFont typeface="Wingdings" panose="05000000000000000000" pitchFamily="2" charset="2"/>
              <a:buChar char="Ø"/>
            </a:pPr>
            <a:r>
              <a:rPr lang="en-US" dirty="0"/>
              <a:t>91 % rated the quality of SBU’s work as good or very good</a:t>
            </a:r>
          </a:p>
          <a:p>
            <a:pPr>
              <a:buClr>
                <a:schemeClr val="bg2">
                  <a:lumMod val="50000"/>
                </a:schemeClr>
              </a:buClr>
              <a:buFont typeface="Wingdings" panose="05000000000000000000" pitchFamily="2" charset="2"/>
              <a:buChar char="Ø"/>
            </a:pPr>
            <a:endParaRPr lang="en-US" dirty="0"/>
          </a:p>
          <a:p>
            <a:pPr>
              <a:buClr>
                <a:schemeClr val="bg2">
                  <a:lumMod val="50000"/>
                </a:schemeClr>
              </a:buClr>
              <a:buFont typeface="Wingdings" panose="05000000000000000000" pitchFamily="2" charset="2"/>
              <a:buChar char="Ø"/>
            </a:pPr>
            <a:r>
              <a:rPr lang="en-US" dirty="0"/>
              <a:t>The majority reported having had practical use for results published by SBU in their work</a:t>
            </a:r>
          </a:p>
          <a:p>
            <a:pPr marL="0" indent="0">
              <a:buNone/>
            </a:pPr>
            <a:endParaRPr lang="en-US" sz="1600" i="1" dirty="0"/>
          </a:p>
          <a:p>
            <a:pPr marL="0" indent="0">
              <a:buNone/>
            </a:pPr>
            <a:r>
              <a:rPr lang="en-US" sz="1600" i="1" dirty="0"/>
              <a:t>According to an SCB poll of 932 decision makers in the Swedish health care system (2015)</a:t>
            </a:r>
            <a:endParaRPr lang="en-GB" sz="1600" i="1" dirty="0"/>
          </a:p>
        </p:txBody>
      </p:sp>
    </p:spTree>
    <p:extLst>
      <p:ext uri="{BB962C8B-B14F-4D97-AF65-F5344CB8AC3E}">
        <p14:creationId xmlns:p14="http://schemas.microsoft.com/office/powerpoint/2010/main" val="33439870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1008063" y="2691913"/>
            <a:ext cx="8136904" cy="3451309"/>
          </a:xfrm>
        </p:spPr>
        <p:txBody>
          <a:bodyPr>
            <a:normAutofit lnSpcReduction="10000"/>
          </a:bodyPr>
          <a:lstStyle/>
          <a:p>
            <a:r>
              <a:rPr lang="en-GB" altLang="sv-SE" dirty="0"/>
              <a:t>Decisions taken</a:t>
            </a:r>
          </a:p>
          <a:p>
            <a:pPr>
              <a:buFontTx/>
              <a:buNone/>
            </a:pPr>
            <a:endParaRPr lang="en-GB" altLang="sv-SE" dirty="0"/>
          </a:p>
          <a:p>
            <a:r>
              <a:rPr lang="en-GB" altLang="sv-SE" dirty="0"/>
              <a:t>Measuring change in practice after publication of </a:t>
            </a:r>
            <a:br>
              <a:rPr lang="en-GB" altLang="sv-SE" dirty="0"/>
            </a:br>
            <a:r>
              <a:rPr lang="en-GB" altLang="sv-SE" dirty="0"/>
              <a:t>SBU reports</a:t>
            </a:r>
          </a:p>
          <a:p>
            <a:pPr>
              <a:buFontTx/>
              <a:buNone/>
            </a:pPr>
            <a:endParaRPr lang="en-GB" altLang="sv-SE" sz="1900" dirty="0"/>
          </a:p>
          <a:p>
            <a:pPr>
              <a:buFontTx/>
              <a:buNone/>
            </a:pPr>
            <a:r>
              <a:rPr lang="en-GB" altLang="sv-SE" sz="1900" i="1" dirty="0"/>
              <a:t>N.B.</a:t>
            </a:r>
          </a:p>
          <a:p>
            <a:pPr marL="0" indent="0">
              <a:buFontTx/>
              <a:buNone/>
            </a:pPr>
            <a:r>
              <a:rPr lang="en-GB" altLang="sv-SE" sz="1900" i="1" dirty="0"/>
              <a:t>Conflict of interest: The audience should be aware that the speaker has some interest in HTA, but the figures are usually from official sources.</a:t>
            </a:r>
          </a:p>
          <a:p>
            <a:pPr>
              <a:buFontTx/>
              <a:buNone/>
            </a:pPr>
            <a:endParaRPr lang="en-GB" altLang="sv-SE" sz="1900" i="1" dirty="0"/>
          </a:p>
          <a:p>
            <a:pPr>
              <a:buFontTx/>
              <a:buNone/>
            </a:pPr>
            <a:r>
              <a:rPr lang="en-GB" altLang="sv-SE" sz="1900" i="1" dirty="0"/>
              <a:t>Trends are often the product of many interrelated forces.</a:t>
            </a:r>
          </a:p>
        </p:txBody>
      </p:sp>
      <p:sp>
        <p:nvSpPr>
          <p:cNvPr id="2" name="textruta 1"/>
          <p:cNvSpPr txBox="1"/>
          <p:nvPr/>
        </p:nvSpPr>
        <p:spPr>
          <a:xfrm>
            <a:off x="1008063" y="266998"/>
            <a:ext cx="6774287" cy="906648"/>
          </a:xfrm>
          <a:prstGeom prst="rect">
            <a:avLst/>
          </a:prstGeom>
          <a:noFill/>
        </p:spPr>
        <p:txBody>
          <a:bodyPr wrap="square" rtlCol="0">
            <a:noAutofit/>
          </a:bodyPr>
          <a:lstStyle/>
          <a:p>
            <a:pPr>
              <a:spcBef>
                <a:spcPts val="1200"/>
              </a:spcBef>
              <a:spcAft>
                <a:spcPts val="1200"/>
              </a:spcAft>
            </a:pPr>
            <a:r>
              <a:rPr lang="en-GB" altLang="sv-SE" sz="3200" b="1" dirty="0">
                <a:solidFill>
                  <a:srgbClr val="005CAA"/>
                </a:solidFill>
              </a:rPr>
              <a:t>Well, confidence is one thing, but does SBU really make a difference?</a:t>
            </a:r>
            <a:br>
              <a:rPr lang="en-GB" altLang="sv-SE" sz="2800" b="1" dirty="0">
                <a:solidFill>
                  <a:srgbClr val="005CAA"/>
                </a:solidFill>
              </a:rPr>
            </a:br>
            <a:endParaRPr lang="sv-SE" sz="2800" b="1" dirty="0" err="1">
              <a:solidFill>
                <a:srgbClr val="005CAA"/>
              </a:solidFill>
            </a:endParaRPr>
          </a:p>
        </p:txBody>
      </p:sp>
      <p:sp>
        <p:nvSpPr>
          <p:cNvPr id="3" name="textruta 2"/>
          <p:cNvSpPr txBox="1"/>
          <p:nvPr/>
        </p:nvSpPr>
        <p:spPr>
          <a:xfrm>
            <a:off x="1008063" y="1722782"/>
            <a:ext cx="6506818" cy="553998"/>
          </a:xfrm>
          <a:prstGeom prst="rect">
            <a:avLst/>
          </a:prstGeom>
          <a:noFill/>
        </p:spPr>
        <p:txBody>
          <a:bodyPr wrap="square" rtlCol="0">
            <a:spAutoFit/>
          </a:bodyPr>
          <a:lstStyle/>
          <a:p>
            <a:r>
              <a:rPr lang="en-GB" altLang="sv-SE" sz="3000" b="1" dirty="0">
                <a:solidFill>
                  <a:srgbClr val="005CAA"/>
                </a:solidFill>
              </a:rPr>
              <a:t>How do we measure impact? </a:t>
            </a:r>
            <a:endParaRPr lang="sv-SE" sz="3000" b="1" dirty="0" err="1">
              <a:solidFill>
                <a:srgbClr val="005CAA"/>
              </a:solidFill>
            </a:endParaRPr>
          </a:p>
        </p:txBody>
      </p:sp>
    </p:spTree>
    <p:extLst>
      <p:ext uri="{BB962C8B-B14F-4D97-AF65-F5344CB8AC3E}">
        <p14:creationId xmlns:p14="http://schemas.microsoft.com/office/powerpoint/2010/main" val="1554785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ubrik 1"/>
          <p:cNvSpPr>
            <a:spLocks noGrp="1"/>
          </p:cNvSpPr>
          <p:nvPr>
            <p:ph type="title"/>
          </p:nvPr>
        </p:nvSpPr>
        <p:spPr>
          <a:xfrm>
            <a:off x="732051" y="288176"/>
            <a:ext cx="7561261" cy="576262"/>
          </a:xfrm>
        </p:spPr>
        <p:txBody>
          <a:bodyPr>
            <a:noAutofit/>
          </a:bodyPr>
          <a:lstStyle/>
          <a:p>
            <a:r>
              <a:rPr lang="en-GB" altLang="sv-SE" dirty="0">
                <a:solidFill>
                  <a:schemeClr val="tx1"/>
                </a:solidFill>
              </a:rPr>
              <a:t>Impact on policy decisions</a:t>
            </a:r>
          </a:p>
        </p:txBody>
      </p:sp>
      <p:sp>
        <p:nvSpPr>
          <p:cNvPr id="3" name="Platshållare för innehåll 2"/>
          <p:cNvSpPr>
            <a:spLocks noGrp="1"/>
          </p:cNvSpPr>
          <p:nvPr>
            <p:ph idx="1"/>
          </p:nvPr>
        </p:nvSpPr>
        <p:spPr>
          <a:xfrm>
            <a:off x="1805492" y="1070881"/>
            <a:ext cx="5829303" cy="648072"/>
          </a:xfrm>
        </p:spPr>
        <p:txBody>
          <a:bodyPr>
            <a:normAutofit fontScale="25000" lnSpcReduction="20000"/>
          </a:bodyPr>
          <a:lstStyle/>
          <a:p>
            <a:pPr marL="0" indent="0">
              <a:buNone/>
              <a:defRPr/>
            </a:pPr>
            <a:r>
              <a:rPr lang="en-GB" sz="7400" dirty="0"/>
              <a:t>4 out of 26 SBU reports were used in policy decisions.</a:t>
            </a:r>
          </a:p>
          <a:p>
            <a:pPr>
              <a:defRPr/>
            </a:pPr>
            <a:endParaRPr lang="sv-SE" sz="2000" dirty="0"/>
          </a:p>
          <a:p>
            <a:pPr>
              <a:defRPr/>
            </a:pPr>
            <a:endParaRPr lang="sv-SE" sz="2000" dirty="0"/>
          </a:p>
          <a:p>
            <a:pPr>
              <a:defRPr/>
            </a:pPr>
            <a:endParaRPr lang="sv-SE" sz="2000" dirty="0"/>
          </a:p>
          <a:p>
            <a:pPr marL="0" indent="0">
              <a:buFontTx/>
              <a:buNone/>
              <a:defRPr/>
            </a:pPr>
            <a:r>
              <a:rPr lang="sv-SE" sz="2400" dirty="0"/>
              <a:t> </a:t>
            </a:r>
          </a:p>
        </p:txBody>
      </p:sp>
      <p:pic>
        <p:nvPicPr>
          <p:cNvPr id="2" name="Bildobjekt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062321" y="1653566"/>
            <a:ext cx="5829302" cy="4725144"/>
          </a:xfrm>
          <a:prstGeom prst="rect">
            <a:avLst/>
          </a:prstGeom>
        </p:spPr>
      </p:pic>
    </p:spTree>
    <p:extLst>
      <p:ext uri="{BB962C8B-B14F-4D97-AF65-F5344CB8AC3E}">
        <p14:creationId xmlns:p14="http://schemas.microsoft.com/office/powerpoint/2010/main" val="4084014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a:solidFill>
                  <a:schemeClr val="tx1"/>
                </a:solidFill>
              </a:rPr>
              <a:t>Dementia disorders</a:t>
            </a:r>
            <a:endParaRPr lang="sv-SE" dirty="0">
              <a:solidFill>
                <a:schemeClr val="tx1"/>
              </a:solidFill>
            </a:endParaRPr>
          </a:p>
        </p:txBody>
      </p:sp>
      <p:sp>
        <p:nvSpPr>
          <p:cNvPr id="3" name="Platshållare för innehåll 2"/>
          <p:cNvSpPr>
            <a:spLocks noGrp="1"/>
          </p:cNvSpPr>
          <p:nvPr>
            <p:ph sz="half" idx="1"/>
          </p:nvPr>
        </p:nvSpPr>
        <p:spPr/>
        <p:txBody>
          <a:bodyPr/>
          <a:lstStyle/>
          <a:p>
            <a:pPr marL="0" indent="0">
              <a:buNone/>
            </a:pPr>
            <a:r>
              <a:rPr lang="en-GB" dirty="0"/>
              <a:t>The Swedish Association of Local Authorities and Regions (SALAR) used the report in training of municipal caregivers (downloaded 180 000 times).</a:t>
            </a:r>
            <a:endParaRPr lang="sv-SE" dirty="0"/>
          </a:p>
        </p:txBody>
      </p:sp>
      <p:pic>
        <p:nvPicPr>
          <p:cNvPr id="5" name="Platshållare för innehåll 4"/>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5044273" y="2065100"/>
            <a:ext cx="3009070" cy="4266863"/>
          </a:xfrm>
          <a:prstGeom prst="rect">
            <a:avLst/>
          </a:prstGeom>
          <a:ln w="1905">
            <a:solidFill>
              <a:schemeClr val="tx1"/>
            </a:solidFill>
          </a:ln>
          <a:effectLst/>
        </p:spPr>
      </p:pic>
    </p:spTree>
    <p:extLst>
      <p:ext uri="{BB962C8B-B14F-4D97-AF65-F5344CB8AC3E}">
        <p14:creationId xmlns:p14="http://schemas.microsoft.com/office/powerpoint/2010/main" val="2634207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631293"/>
            <a:ext cx="8229600" cy="1252728"/>
          </a:xfrm>
        </p:spPr>
        <p:txBody>
          <a:bodyPr>
            <a:normAutofit fontScale="90000"/>
          </a:bodyPr>
          <a:lstStyle/>
          <a:p>
            <a:r>
              <a:rPr lang="en-GB" dirty="0">
                <a:solidFill>
                  <a:schemeClr val="tx1"/>
                </a:solidFill>
              </a:rPr>
              <a:t>Mandatory fortification of flour with folic acid</a:t>
            </a:r>
            <a:br>
              <a:rPr lang="en-GB" dirty="0"/>
            </a:br>
            <a:endParaRPr lang="sv-SE" dirty="0"/>
          </a:p>
        </p:txBody>
      </p:sp>
      <p:sp>
        <p:nvSpPr>
          <p:cNvPr id="3" name="Platshållare för innehåll 2"/>
          <p:cNvSpPr>
            <a:spLocks noGrp="1"/>
          </p:cNvSpPr>
          <p:nvPr>
            <p:ph sz="half" idx="1"/>
          </p:nvPr>
        </p:nvSpPr>
        <p:spPr>
          <a:xfrm>
            <a:off x="899592" y="2116344"/>
            <a:ext cx="3600000" cy="4500000"/>
          </a:xfrm>
        </p:spPr>
        <p:txBody>
          <a:bodyPr/>
          <a:lstStyle/>
          <a:p>
            <a:pPr marL="0" indent="0">
              <a:buNone/>
            </a:pPr>
            <a:r>
              <a:rPr lang="en-GB" dirty="0"/>
              <a:t>Risk could not be ruled out, </a:t>
            </a:r>
            <a:br>
              <a:rPr lang="en-GB" dirty="0"/>
            </a:br>
            <a:endParaRPr lang="en-GB" dirty="0"/>
          </a:p>
          <a:p>
            <a:pPr marL="0" indent="0">
              <a:buNone/>
            </a:pPr>
            <a:r>
              <a:rPr lang="en-GB" dirty="0"/>
              <a:t>Decision not to implement. </a:t>
            </a:r>
            <a:br>
              <a:rPr lang="sv-SE" dirty="0"/>
            </a:br>
            <a:endParaRPr lang="sv-SE" dirty="0"/>
          </a:p>
        </p:txBody>
      </p:sp>
      <p:pic>
        <p:nvPicPr>
          <p:cNvPr id="5" name="Platshållare för innehåll 4"/>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5486400" y="2213999"/>
            <a:ext cx="2543642" cy="3606885"/>
          </a:xfrm>
          <a:prstGeom prst="rect">
            <a:avLst/>
          </a:prstGeom>
          <a:ln w="1905">
            <a:solidFill>
              <a:schemeClr val="tx1"/>
            </a:solidFill>
          </a:ln>
        </p:spPr>
      </p:pic>
    </p:spTree>
    <p:extLst>
      <p:ext uri="{BB962C8B-B14F-4D97-AF65-F5344CB8AC3E}">
        <p14:creationId xmlns:p14="http://schemas.microsoft.com/office/powerpoint/2010/main" val="29266027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ubrik 1"/>
          <p:cNvSpPr>
            <a:spLocks noGrp="1"/>
          </p:cNvSpPr>
          <p:nvPr>
            <p:ph type="title"/>
          </p:nvPr>
        </p:nvSpPr>
        <p:spPr>
          <a:xfrm>
            <a:off x="159798" y="610530"/>
            <a:ext cx="8780015" cy="1872406"/>
          </a:xfrm>
        </p:spPr>
        <p:txBody>
          <a:bodyPr>
            <a:noAutofit/>
          </a:bodyPr>
          <a:lstStyle/>
          <a:p>
            <a:r>
              <a:rPr lang="en-GB" dirty="0">
                <a:solidFill>
                  <a:schemeClr val="tx1"/>
                </a:solidFill>
              </a:rPr>
              <a:t>Vaccinations for children</a:t>
            </a:r>
            <a:br>
              <a:rPr lang="en-GB" dirty="0">
                <a:solidFill>
                  <a:schemeClr val="tx1"/>
                </a:solidFill>
              </a:rPr>
            </a:br>
            <a:r>
              <a:rPr lang="en-GB" sz="2200" b="0" dirty="0">
                <a:solidFill>
                  <a:schemeClr val="tx1"/>
                </a:solidFill>
              </a:rPr>
              <a:t>Used by the National Board of Health and Welfare in information booklets.</a:t>
            </a:r>
            <a:br>
              <a:rPr lang="sv-SE" sz="2200" b="0" dirty="0">
                <a:solidFill>
                  <a:schemeClr val="tx1"/>
                </a:solidFill>
              </a:rPr>
            </a:br>
            <a:endParaRPr lang="sv-SE" altLang="sv-SE" sz="2200" b="0" dirty="0">
              <a:solidFill>
                <a:schemeClr val="tx1"/>
              </a:solidFill>
            </a:endParaRPr>
          </a:p>
        </p:txBody>
      </p:sp>
      <p:sp>
        <p:nvSpPr>
          <p:cNvPr id="3" name="Platshållare för innehåll 2"/>
          <p:cNvSpPr>
            <a:spLocks noGrp="1"/>
          </p:cNvSpPr>
          <p:nvPr>
            <p:ph idx="1"/>
          </p:nvPr>
        </p:nvSpPr>
        <p:spPr>
          <a:xfrm>
            <a:off x="998494" y="2729948"/>
            <a:ext cx="4824536" cy="2845839"/>
          </a:xfrm>
        </p:spPr>
        <p:txBody>
          <a:bodyPr>
            <a:noAutofit/>
          </a:bodyPr>
          <a:lstStyle/>
          <a:p>
            <a:pPr>
              <a:defRPr/>
            </a:pPr>
            <a:r>
              <a:rPr lang="en-GB" sz="2200" dirty="0"/>
              <a:t>Immunisation with: Haemophilus Influenza type b Vaccine, Pertussis Vaccine, Measles-Mumps-Rubella Vaccine and Hepatitis B Vaccine.</a:t>
            </a:r>
            <a:br>
              <a:rPr lang="en-GB" sz="2200" dirty="0"/>
            </a:br>
            <a:endParaRPr lang="en-GB" sz="2200" dirty="0"/>
          </a:p>
          <a:p>
            <a:pPr>
              <a:defRPr/>
            </a:pPr>
            <a:r>
              <a:rPr lang="en-GB" sz="2200" dirty="0"/>
              <a:t>Immunisation against Tuberculosis and Adverse Events following combination vaccines.</a:t>
            </a:r>
          </a:p>
        </p:txBody>
      </p:sp>
      <p:pic>
        <p:nvPicPr>
          <p:cNvPr id="2" name="Bildobjekt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222054" y="2372908"/>
            <a:ext cx="2602481" cy="3680726"/>
          </a:xfrm>
          <a:prstGeom prst="rect">
            <a:avLst/>
          </a:prstGeom>
        </p:spPr>
      </p:pic>
    </p:spTree>
    <p:extLst>
      <p:ext uri="{BB962C8B-B14F-4D97-AF65-F5344CB8AC3E}">
        <p14:creationId xmlns:p14="http://schemas.microsoft.com/office/powerpoint/2010/main" val="3912502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899592" y="304800"/>
            <a:ext cx="7344000" cy="1080000"/>
          </a:xfrm>
        </p:spPr>
        <p:txBody>
          <a:bodyPr>
            <a:normAutofit fontScale="90000"/>
          </a:bodyPr>
          <a:lstStyle/>
          <a:p>
            <a:r>
              <a:rPr lang="sv-SE" dirty="0"/>
              <a:t>The </a:t>
            </a:r>
            <a:r>
              <a:rPr lang="sv-SE" dirty="0" err="1"/>
              <a:t>Domains</a:t>
            </a:r>
            <a:r>
              <a:rPr lang="sv-SE" dirty="0"/>
              <a:t> </a:t>
            </a:r>
            <a:r>
              <a:rPr lang="sv-SE" dirty="0" err="1"/>
              <a:t>of</a:t>
            </a:r>
            <a:r>
              <a:rPr lang="sv-SE" dirty="0"/>
              <a:t> the </a:t>
            </a:r>
            <a:r>
              <a:rPr lang="sv-SE" dirty="0" err="1"/>
              <a:t>EUnetHTA</a:t>
            </a:r>
            <a:r>
              <a:rPr lang="sv-SE" dirty="0"/>
              <a:t> HTA </a:t>
            </a:r>
            <a:r>
              <a:rPr lang="sv-SE" dirty="0" err="1"/>
              <a:t>Core</a:t>
            </a:r>
            <a:r>
              <a:rPr lang="sv-SE" dirty="0"/>
              <a:t> </a:t>
            </a:r>
            <a:r>
              <a:rPr lang="sv-SE" dirty="0" err="1"/>
              <a:t>Model</a:t>
            </a:r>
            <a:r>
              <a:rPr lang="sv-SE" dirty="0"/>
              <a:t> </a:t>
            </a:r>
          </a:p>
        </p:txBody>
      </p:sp>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489" y="1762944"/>
            <a:ext cx="8509975" cy="4104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llips 3"/>
          <p:cNvSpPr/>
          <p:nvPr/>
        </p:nvSpPr>
        <p:spPr>
          <a:xfrm>
            <a:off x="2327564" y="1556792"/>
            <a:ext cx="6276884" cy="4392488"/>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493754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en-GB" dirty="0">
                <a:solidFill>
                  <a:schemeClr val="tx1"/>
                </a:solidFill>
              </a:rPr>
              <a:t>Rehabilitation of patients with </a:t>
            </a:r>
            <a:br>
              <a:rPr lang="en-GB" dirty="0">
                <a:solidFill>
                  <a:schemeClr val="tx1"/>
                </a:solidFill>
              </a:rPr>
            </a:br>
            <a:r>
              <a:rPr lang="en-GB" dirty="0">
                <a:solidFill>
                  <a:schemeClr val="tx1"/>
                </a:solidFill>
              </a:rPr>
              <a:t>chronic pain</a:t>
            </a:r>
            <a:endParaRPr lang="sv-SE" dirty="0">
              <a:solidFill>
                <a:schemeClr val="tx1"/>
              </a:solidFill>
            </a:endParaRPr>
          </a:p>
        </p:txBody>
      </p:sp>
      <p:sp>
        <p:nvSpPr>
          <p:cNvPr id="3" name="Platshållare för innehåll 2"/>
          <p:cNvSpPr>
            <a:spLocks noGrp="1"/>
          </p:cNvSpPr>
          <p:nvPr>
            <p:ph sz="half" idx="1"/>
          </p:nvPr>
        </p:nvSpPr>
        <p:spPr>
          <a:xfrm>
            <a:off x="899888" y="2781753"/>
            <a:ext cx="3600000" cy="4500000"/>
          </a:xfrm>
        </p:spPr>
        <p:txBody>
          <a:bodyPr/>
          <a:lstStyle/>
          <a:p>
            <a:r>
              <a:rPr lang="en-GB" dirty="0"/>
              <a:t>A basis for the Government to launch the rehabilitation guarantee.</a:t>
            </a:r>
            <a:endParaRPr lang="sv-SE" dirty="0"/>
          </a:p>
        </p:txBody>
      </p:sp>
      <p:pic>
        <p:nvPicPr>
          <p:cNvPr id="5" name="Platshållare för innehåll 4"/>
          <p:cNvPicPr>
            <a:picLocks noGrp="1" noChangeAspect="1"/>
          </p:cNvPicPr>
          <p:nvPr>
            <p:ph sz="half" idx="2"/>
          </p:nvPr>
        </p:nvPicPr>
        <p:blipFill>
          <a:blip r:embed="rId2" cstate="email">
            <a:extLst>
              <a:ext uri="{28A0092B-C50C-407E-A947-70E740481C1C}">
                <a14:useLocalDpi xmlns:a14="http://schemas.microsoft.com/office/drawing/2010/main" val="0"/>
              </a:ext>
            </a:extLst>
          </a:blip>
          <a:stretch>
            <a:fillRect/>
          </a:stretch>
        </p:blipFill>
        <p:spPr>
          <a:xfrm>
            <a:off x="5651569" y="2746242"/>
            <a:ext cx="2412931" cy="3421537"/>
          </a:xfrm>
          <a:prstGeom prst="rect">
            <a:avLst/>
          </a:prstGeom>
          <a:ln w="635">
            <a:solidFill>
              <a:schemeClr val="tx1"/>
            </a:solidFill>
          </a:ln>
        </p:spPr>
      </p:pic>
    </p:spTree>
    <p:extLst>
      <p:ext uri="{BB962C8B-B14F-4D97-AF65-F5344CB8AC3E}">
        <p14:creationId xmlns:p14="http://schemas.microsoft.com/office/powerpoint/2010/main" val="2233010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ubrik 1"/>
          <p:cNvSpPr>
            <a:spLocks noGrp="1"/>
          </p:cNvSpPr>
          <p:nvPr>
            <p:ph type="title"/>
          </p:nvPr>
        </p:nvSpPr>
        <p:spPr>
          <a:xfrm>
            <a:off x="739978" y="435583"/>
            <a:ext cx="7561262" cy="576262"/>
          </a:xfrm>
        </p:spPr>
        <p:txBody>
          <a:bodyPr>
            <a:noAutofit/>
          </a:bodyPr>
          <a:lstStyle/>
          <a:p>
            <a:r>
              <a:rPr lang="sv-SE" altLang="sv-SE" dirty="0" err="1">
                <a:solidFill>
                  <a:schemeClr val="tx1"/>
                </a:solidFill>
              </a:rPr>
              <a:t>Impact</a:t>
            </a:r>
            <a:r>
              <a:rPr lang="sv-SE" altLang="sv-SE" dirty="0">
                <a:solidFill>
                  <a:schemeClr val="tx1"/>
                </a:solidFill>
              </a:rPr>
              <a:t> on </a:t>
            </a:r>
            <a:r>
              <a:rPr lang="sv-SE" altLang="sv-SE" dirty="0" err="1">
                <a:solidFill>
                  <a:schemeClr val="tx1"/>
                </a:solidFill>
              </a:rPr>
              <a:t>clinical</a:t>
            </a:r>
            <a:r>
              <a:rPr lang="sv-SE" altLang="sv-SE" dirty="0">
                <a:solidFill>
                  <a:schemeClr val="tx1"/>
                </a:solidFill>
              </a:rPr>
              <a:t> </a:t>
            </a:r>
            <a:r>
              <a:rPr lang="sv-SE" altLang="sv-SE" dirty="0" err="1">
                <a:solidFill>
                  <a:schemeClr val="tx1"/>
                </a:solidFill>
              </a:rPr>
              <a:t>guidelines</a:t>
            </a:r>
            <a:endParaRPr lang="sv-SE" altLang="sv-SE" dirty="0">
              <a:solidFill>
                <a:schemeClr val="tx1"/>
              </a:solidFill>
            </a:endParaRPr>
          </a:p>
        </p:txBody>
      </p:sp>
      <p:sp>
        <p:nvSpPr>
          <p:cNvPr id="3" name="Platshållare för innehåll 2"/>
          <p:cNvSpPr>
            <a:spLocks noGrp="1"/>
          </p:cNvSpPr>
          <p:nvPr>
            <p:ph idx="1"/>
          </p:nvPr>
        </p:nvSpPr>
        <p:spPr>
          <a:xfrm>
            <a:off x="739978" y="1133034"/>
            <a:ext cx="7561262" cy="5595937"/>
          </a:xfrm>
        </p:spPr>
        <p:txBody>
          <a:bodyPr/>
          <a:lstStyle/>
          <a:p>
            <a:pPr>
              <a:buClr>
                <a:schemeClr val="bg2">
                  <a:lumMod val="50000"/>
                </a:schemeClr>
              </a:buClr>
              <a:buFont typeface="Wingdings" panose="05000000000000000000" pitchFamily="2" charset="2"/>
              <a:buChar char="Ø"/>
              <a:defRPr/>
            </a:pPr>
            <a:r>
              <a:rPr lang="en-GB" sz="2400" dirty="0"/>
              <a:t>10 out of 26 SBU-reports were used in national guidelines.</a:t>
            </a:r>
          </a:p>
          <a:p>
            <a:pPr>
              <a:buClr>
                <a:schemeClr val="bg2">
                  <a:lumMod val="50000"/>
                </a:schemeClr>
              </a:buClr>
              <a:buFont typeface="Wingdings" panose="05000000000000000000" pitchFamily="2" charset="2"/>
              <a:buChar char="Ø"/>
              <a:defRPr/>
            </a:pPr>
            <a:r>
              <a:rPr lang="en-GB" sz="2400" dirty="0"/>
              <a:t>7 implemented by the NBHW and 3 by professional organisations.</a:t>
            </a:r>
          </a:p>
          <a:p>
            <a:pPr>
              <a:buClr>
                <a:schemeClr val="bg2">
                  <a:lumMod val="50000"/>
                </a:schemeClr>
              </a:buClr>
              <a:buFont typeface="Wingdings" panose="05000000000000000000" pitchFamily="2" charset="2"/>
              <a:buChar char="Ø"/>
              <a:defRPr/>
            </a:pPr>
            <a:r>
              <a:rPr lang="en-GB" sz="2400" dirty="0"/>
              <a:t>All guidelines extensively referred to the SBU reports.</a:t>
            </a:r>
          </a:p>
          <a:p>
            <a:pPr>
              <a:defRPr/>
            </a:pPr>
            <a:endParaRPr lang="en-GB" sz="1200" dirty="0"/>
          </a:p>
          <a:p>
            <a:pPr marL="0" indent="0">
              <a:buFontTx/>
              <a:buNone/>
              <a:defRPr/>
            </a:pPr>
            <a:r>
              <a:rPr lang="en-GB" sz="1400" dirty="0"/>
              <a:t>SBU reports:</a:t>
            </a:r>
          </a:p>
          <a:p>
            <a:pPr>
              <a:defRPr/>
            </a:pPr>
            <a:r>
              <a:rPr lang="en-GB" sz="1400" dirty="0"/>
              <a:t>Patient education in managing diabetes</a:t>
            </a:r>
          </a:p>
          <a:p>
            <a:pPr>
              <a:defRPr/>
            </a:pPr>
            <a:r>
              <a:rPr lang="en-GB" sz="1400" dirty="0"/>
              <a:t>Dietary treatment of diabetes</a:t>
            </a:r>
          </a:p>
          <a:p>
            <a:pPr>
              <a:defRPr/>
            </a:pPr>
            <a:r>
              <a:rPr lang="en-GB" sz="1400" dirty="0"/>
              <a:t>Self-monitoring of blood glucose in non-insulin treated diabetes</a:t>
            </a:r>
          </a:p>
          <a:p>
            <a:pPr>
              <a:defRPr/>
            </a:pPr>
            <a:r>
              <a:rPr lang="en-GB" sz="1400" dirty="0"/>
              <a:t>Intensive glucose-lowering therapy in diabetes</a:t>
            </a:r>
          </a:p>
          <a:p>
            <a:pPr>
              <a:defRPr/>
            </a:pPr>
            <a:r>
              <a:rPr lang="en-GB" sz="1400" dirty="0"/>
              <a:t>Caries</a:t>
            </a:r>
          </a:p>
          <a:p>
            <a:pPr>
              <a:defRPr/>
            </a:pPr>
            <a:r>
              <a:rPr lang="en-GB" sz="1400" dirty="0"/>
              <a:t>Endodontics</a:t>
            </a:r>
          </a:p>
          <a:p>
            <a:pPr>
              <a:defRPr/>
            </a:pPr>
            <a:r>
              <a:rPr lang="en-GB" sz="1400" dirty="0"/>
              <a:t>Partially dentate or edentulous patients</a:t>
            </a:r>
          </a:p>
          <a:p>
            <a:pPr>
              <a:defRPr/>
            </a:pPr>
            <a:r>
              <a:rPr lang="en-GB" sz="1400" dirty="0"/>
              <a:t>Peripheral arterial disease</a:t>
            </a:r>
          </a:p>
          <a:p>
            <a:pPr>
              <a:defRPr/>
            </a:pPr>
            <a:r>
              <a:rPr lang="en-GB" sz="1400" dirty="0"/>
              <a:t>Open angle glaucoma</a:t>
            </a:r>
          </a:p>
          <a:p>
            <a:pPr>
              <a:defRPr/>
            </a:pPr>
            <a:r>
              <a:rPr lang="en-GB" sz="1400" dirty="0" err="1"/>
              <a:t>Tympostomy</a:t>
            </a:r>
            <a:r>
              <a:rPr lang="en-GB" sz="1400" dirty="0"/>
              <a:t> tube insertion for otitis media in children</a:t>
            </a:r>
          </a:p>
          <a:p>
            <a:pPr marL="0" indent="0">
              <a:buFontTx/>
              <a:buNone/>
              <a:defRPr/>
            </a:pPr>
            <a:r>
              <a:rPr lang="sv-SE" sz="2400" dirty="0"/>
              <a:t> </a:t>
            </a:r>
          </a:p>
        </p:txBody>
      </p:sp>
      <p:grpSp>
        <p:nvGrpSpPr>
          <p:cNvPr id="13" name="Grupp 12"/>
          <p:cNvGrpSpPr/>
          <p:nvPr/>
        </p:nvGrpSpPr>
        <p:grpSpPr>
          <a:xfrm>
            <a:off x="1172398" y="3573588"/>
            <a:ext cx="6984776" cy="1008112"/>
            <a:chOff x="1043608" y="3212976"/>
            <a:chExt cx="6984776" cy="1008112"/>
          </a:xfrm>
        </p:grpSpPr>
        <p:sp>
          <p:nvSpPr>
            <p:cNvPr id="4" name="Höger klammerparentes 3"/>
            <p:cNvSpPr/>
            <p:nvPr/>
          </p:nvSpPr>
          <p:spPr>
            <a:xfrm>
              <a:off x="5796136" y="3212976"/>
              <a:ext cx="360040" cy="100811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cxnSp>
          <p:nvCxnSpPr>
            <p:cNvPr id="7" name="Rak 6"/>
            <p:cNvCxnSpPr/>
            <p:nvPr/>
          </p:nvCxnSpPr>
          <p:spPr>
            <a:xfrm>
              <a:off x="1043608" y="3212976"/>
              <a:ext cx="47525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Rak 8"/>
            <p:cNvCxnSpPr>
              <a:endCxn id="4" idx="2"/>
            </p:cNvCxnSpPr>
            <p:nvPr/>
          </p:nvCxnSpPr>
          <p:spPr>
            <a:xfrm>
              <a:off x="1043608" y="4221088"/>
              <a:ext cx="4752528"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ruta 11"/>
            <p:cNvSpPr txBox="1"/>
            <p:nvPr/>
          </p:nvSpPr>
          <p:spPr>
            <a:xfrm>
              <a:off x="6228184" y="3547755"/>
              <a:ext cx="1800200" cy="338554"/>
            </a:xfrm>
            <a:prstGeom prst="rect">
              <a:avLst/>
            </a:prstGeom>
            <a:noFill/>
          </p:spPr>
          <p:txBody>
            <a:bodyPr wrap="square" rtlCol="0">
              <a:spAutoFit/>
            </a:bodyPr>
            <a:lstStyle/>
            <a:p>
              <a:r>
                <a:rPr lang="sv-SE" sz="1600" dirty="0"/>
                <a:t>Diabetes</a:t>
              </a:r>
            </a:p>
          </p:txBody>
        </p:sp>
      </p:grpSp>
      <p:grpSp>
        <p:nvGrpSpPr>
          <p:cNvPr id="15" name="Grupp 14"/>
          <p:cNvGrpSpPr/>
          <p:nvPr/>
        </p:nvGrpSpPr>
        <p:grpSpPr>
          <a:xfrm>
            <a:off x="1172398" y="4581701"/>
            <a:ext cx="6984776" cy="792087"/>
            <a:chOff x="1043608" y="4221089"/>
            <a:chExt cx="6984776" cy="792087"/>
          </a:xfrm>
        </p:grpSpPr>
        <p:sp>
          <p:nvSpPr>
            <p:cNvPr id="5" name="Höger klammerparentes 4"/>
            <p:cNvSpPr/>
            <p:nvPr/>
          </p:nvSpPr>
          <p:spPr>
            <a:xfrm>
              <a:off x="5796136" y="4221089"/>
              <a:ext cx="360040" cy="720078"/>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cxnSp>
          <p:nvCxnSpPr>
            <p:cNvPr id="11" name="Rak 10"/>
            <p:cNvCxnSpPr/>
            <p:nvPr/>
          </p:nvCxnSpPr>
          <p:spPr>
            <a:xfrm flipV="1">
              <a:off x="1043608" y="4941168"/>
              <a:ext cx="4752528" cy="72008"/>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ruta 13"/>
            <p:cNvSpPr txBox="1"/>
            <p:nvPr/>
          </p:nvSpPr>
          <p:spPr>
            <a:xfrm>
              <a:off x="6228184" y="4411851"/>
              <a:ext cx="1800200" cy="338554"/>
            </a:xfrm>
            <a:prstGeom prst="rect">
              <a:avLst/>
            </a:prstGeom>
            <a:noFill/>
          </p:spPr>
          <p:txBody>
            <a:bodyPr wrap="square" rtlCol="0">
              <a:spAutoFit/>
            </a:bodyPr>
            <a:lstStyle/>
            <a:p>
              <a:r>
                <a:rPr lang="en-GB" sz="1600" dirty="0"/>
                <a:t>Oral diseases </a:t>
              </a:r>
            </a:p>
          </p:txBody>
        </p:sp>
      </p:grpSp>
      <p:sp>
        <p:nvSpPr>
          <p:cNvPr id="2" name="textruta 1"/>
          <p:cNvSpPr txBox="1"/>
          <p:nvPr/>
        </p:nvSpPr>
        <p:spPr>
          <a:xfrm>
            <a:off x="7365086" y="3785257"/>
            <a:ext cx="1728192" cy="584775"/>
          </a:xfrm>
          <a:prstGeom prst="rect">
            <a:avLst/>
          </a:prstGeom>
          <a:noFill/>
        </p:spPr>
        <p:txBody>
          <a:bodyPr wrap="square" rtlCol="0">
            <a:spAutoFit/>
          </a:bodyPr>
          <a:lstStyle/>
          <a:p>
            <a:r>
              <a:rPr lang="en-US" sz="1600" dirty="0"/>
              <a:t>NBHW published guidelines in 2010.</a:t>
            </a:r>
            <a:endParaRPr lang="sv-SE" sz="1600" dirty="0" err="1"/>
          </a:p>
        </p:txBody>
      </p:sp>
    </p:spTree>
    <p:extLst>
      <p:ext uri="{BB962C8B-B14F-4D97-AF65-F5344CB8AC3E}">
        <p14:creationId xmlns:p14="http://schemas.microsoft.com/office/powerpoint/2010/main" val="1617140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407504" y="557773"/>
            <a:ext cx="8488018" cy="649287"/>
          </a:xfrm>
        </p:spPr>
        <p:txBody>
          <a:bodyPr>
            <a:normAutofit fontScale="90000"/>
          </a:bodyPr>
          <a:lstStyle/>
          <a:p>
            <a:pPr eaLnBrk="1" hangingPunct="1"/>
            <a:r>
              <a:rPr lang="sv-SE" altLang="sv-SE" dirty="0" err="1">
                <a:solidFill>
                  <a:schemeClr val="tx1"/>
                </a:solidFill>
                <a:ea typeface="+mn-ea"/>
                <a:cs typeface="+mn-cs"/>
              </a:rPr>
              <a:t>Effects</a:t>
            </a:r>
            <a:r>
              <a:rPr lang="sv-SE" altLang="sv-SE" dirty="0">
                <a:solidFill>
                  <a:schemeClr val="tx1"/>
                </a:solidFill>
                <a:ea typeface="+mn-ea"/>
                <a:cs typeface="+mn-cs"/>
              </a:rPr>
              <a:t> of </a:t>
            </a:r>
            <a:r>
              <a:rPr lang="sv-SE" altLang="sv-SE" dirty="0" err="1">
                <a:solidFill>
                  <a:schemeClr val="tx1"/>
                </a:solidFill>
                <a:ea typeface="+mn-ea"/>
                <a:cs typeface="+mn-cs"/>
              </a:rPr>
              <a:t>identifying</a:t>
            </a:r>
            <a:r>
              <a:rPr lang="sv-SE" altLang="sv-SE" dirty="0">
                <a:solidFill>
                  <a:schemeClr val="tx1"/>
                </a:solidFill>
                <a:ea typeface="+mn-ea"/>
                <a:cs typeface="+mn-cs"/>
              </a:rPr>
              <a:t> </a:t>
            </a:r>
            <a:r>
              <a:rPr lang="sv-SE" altLang="sv-SE" dirty="0" err="1">
                <a:solidFill>
                  <a:schemeClr val="tx1"/>
                </a:solidFill>
                <a:ea typeface="+mn-ea"/>
                <a:cs typeface="+mn-cs"/>
              </a:rPr>
              <a:t>knowledge</a:t>
            </a:r>
            <a:r>
              <a:rPr lang="sv-SE" altLang="sv-SE" dirty="0">
                <a:solidFill>
                  <a:schemeClr val="tx1"/>
                </a:solidFill>
                <a:ea typeface="+mn-ea"/>
                <a:cs typeface="+mn-cs"/>
              </a:rPr>
              <a:t> gaps</a:t>
            </a:r>
          </a:p>
        </p:txBody>
      </p:sp>
      <p:sp>
        <p:nvSpPr>
          <p:cNvPr id="48131" name="Rectangle 3"/>
          <p:cNvSpPr>
            <a:spLocks noGrp="1" noChangeArrowheads="1"/>
          </p:cNvSpPr>
          <p:nvPr>
            <p:ph type="body" idx="4294967295"/>
          </p:nvPr>
        </p:nvSpPr>
        <p:spPr>
          <a:xfrm>
            <a:off x="600559" y="1505230"/>
            <a:ext cx="7916996" cy="4768737"/>
          </a:xfrm>
        </p:spPr>
        <p:txBody>
          <a:bodyPr>
            <a:normAutofit fontScale="77500" lnSpcReduction="20000"/>
          </a:bodyPr>
          <a:lstStyle/>
          <a:p>
            <a:pPr marL="0" indent="0" eaLnBrk="1" hangingPunct="1">
              <a:lnSpc>
                <a:spcPct val="110000"/>
              </a:lnSpc>
              <a:buNone/>
              <a:tabLst>
                <a:tab pos="533400" algn="l"/>
              </a:tabLst>
              <a:defRPr/>
            </a:pPr>
            <a:r>
              <a:rPr lang="en-GB" altLang="sv-SE" sz="2400" dirty="0"/>
              <a:t>SBU has built up a database for scientific uncertainties / knowledge gaps, similar to DUET in UK.</a:t>
            </a:r>
          </a:p>
          <a:p>
            <a:pPr marL="0" indent="0">
              <a:buNone/>
            </a:pPr>
            <a:endParaRPr lang="en-GB" dirty="0"/>
          </a:p>
          <a:p>
            <a:pPr marL="0" indent="0">
              <a:buNone/>
            </a:pPr>
            <a:r>
              <a:rPr lang="en-GB" dirty="0"/>
              <a:t>A knowledge gap means that: </a:t>
            </a:r>
          </a:p>
          <a:p>
            <a:pPr>
              <a:buClr>
                <a:schemeClr val="bg2">
                  <a:lumMod val="25000"/>
                </a:schemeClr>
              </a:buClr>
              <a:buFont typeface="Wingdings" panose="05000000000000000000" pitchFamily="2" charset="2"/>
              <a:buChar char="§"/>
            </a:pPr>
            <a:r>
              <a:rPr lang="en-GB" sz="2200" dirty="0"/>
              <a:t>Systematic literature reviews reveal uncertain effects </a:t>
            </a:r>
          </a:p>
          <a:p>
            <a:pPr>
              <a:buClr>
                <a:schemeClr val="bg2">
                  <a:lumMod val="25000"/>
                </a:schemeClr>
              </a:buClr>
              <a:buFont typeface="Wingdings" panose="05000000000000000000" pitchFamily="2" charset="2"/>
              <a:buChar char="§"/>
            </a:pPr>
            <a:r>
              <a:rPr lang="en-GB" sz="2200" dirty="0"/>
              <a:t>Systematic literature reviews are not available</a:t>
            </a:r>
          </a:p>
          <a:p>
            <a:pPr marL="355600" indent="-355600" eaLnBrk="1" hangingPunct="1">
              <a:lnSpc>
                <a:spcPct val="110000"/>
              </a:lnSpc>
              <a:buFontTx/>
              <a:buNone/>
              <a:tabLst>
                <a:tab pos="533400" algn="l"/>
              </a:tabLst>
              <a:defRPr/>
            </a:pPr>
            <a:endParaRPr lang="en-GB" altLang="sv-SE" sz="1200" b="1" dirty="0"/>
          </a:p>
          <a:p>
            <a:pPr marL="355600" indent="-355600" eaLnBrk="1" hangingPunct="1">
              <a:lnSpc>
                <a:spcPct val="110000"/>
              </a:lnSpc>
              <a:buFontTx/>
              <a:buNone/>
              <a:tabLst>
                <a:tab pos="533400" algn="l"/>
              </a:tabLst>
              <a:defRPr/>
            </a:pPr>
            <a:endParaRPr lang="en-GB" altLang="sv-SE" sz="1200" b="1" dirty="0"/>
          </a:p>
          <a:p>
            <a:pPr marL="0" indent="0" eaLnBrk="1" hangingPunct="1">
              <a:lnSpc>
                <a:spcPct val="110000"/>
              </a:lnSpc>
              <a:buNone/>
              <a:tabLst>
                <a:tab pos="533400" algn="l"/>
              </a:tabLst>
              <a:defRPr/>
            </a:pPr>
            <a:r>
              <a:rPr lang="en-GB" altLang="sv-SE" sz="2400" dirty="0"/>
              <a:t>As a basis for research it has been a success</a:t>
            </a:r>
          </a:p>
          <a:p>
            <a:pPr marL="755650" lvl="1" indent="-355600" eaLnBrk="1" hangingPunct="1">
              <a:lnSpc>
                <a:spcPct val="110000"/>
              </a:lnSpc>
              <a:buClr>
                <a:schemeClr val="bg2">
                  <a:lumMod val="50000"/>
                </a:schemeClr>
              </a:buClr>
              <a:buFont typeface="Wingdings" panose="05000000000000000000" pitchFamily="2" charset="2"/>
              <a:buChar char="Ø"/>
              <a:tabLst>
                <a:tab pos="533400" algn="l"/>
              </a:tabLst>
              <a:defRPr/>
            </a:pPr>
            <a:r>
              <a:rPr lang="en-GB" altLang="sv-SE" dirty="0"/>
              <a:t>The Swedish Research Council has called for applications on clinical research in areas of knowledge gaps.</a:t>
            </a:r>
          </a:p>
          <a:p>
            <a:pPr marL="755650" lvl="1" indent="-355600" eaLnBrk="1" hangingPunct="1">
              <a:lnSpc>
                <a:spcPct val="110000"/>
              </a:lnSpc>
              <a:buClr>
                <a:schemeClr val="bg2">
                  <a:lumMod val="50000"/>
                </a:schemeClr>
              </a:buClr>
              <a:buFont typeface="Wingdings" panose="05000000000000000000" pitchFamily="2" charset="2"/>
              <a:buChar char="Ø"/>
              <a:tabLst>
                <a:tab pos="533400" algn="l"/>
              </a:tabLst>
              <a:defRPr/>
            </a:pPr>
            <a:endParaRPr lang="en-GB" altLang="sv-SE" dirty="0"/>
          </a:p>
          <a:p>
            <a:pPr marL="755650" lvl="1" indent="-355600" eaLnBrk="1" hangingPunct="1">
              <a:lnSpc>
                <a:spcPct val="110000"/>
              </a:lnSpc>
              <a:buClr>
                <a:schemeClr val="bg2">
                  <a:lumMod val="50000"/>
                </a:schemeClr>
              </a:buClr>
              <a:buFont typeface="Wingdings" panose="05000000000000000000" pitchFamily="2" charset="2"/>
              <a:buChar char="Ø"/>
              <a:tabLst>
                <a:tab pos="533400" algn="l"/>
              </a:tabLst>
              <a:defRPr/>
            </a:pPr>
            <a:r>
              <a:rPr lang="en-GB" altLang="sv-SE" dirty="0"/>
              <a:t>Several Swedish research councils have called for applications on research directed towards children’s mental ill-health, after the identification of many knowledge gaps.</a:t>
            </a:r>
          </a:p>
          <a:p>
            <a:pPr marL="742950" lvl="1" indent="-342900">
              <a:lnSpc>
                <a:spcPct val="110000"/>
              </a:lnSpc>
              <a:buClr>
                <a:schemeClr val="bg2">
                  <a:lumMod val="50000"/>
                </a:schemeClr>
              </a:buClr>
              <a:buFont typeface="Wingdings" panose="05000000000000000000" pitchFamily="2" charset="2"/>
              <a:buChar char="Ø"/>
              <a:tabLst>
                <a:tab pos="533400" algn="l"/>
              </a:tabLst>
              <a:defRPr/>
            </a:pPr>
            <a:endParaRPr lang="en-GB" altLang="sv-SE" dirty="0"/>
          </a:p>
          <a:p>
            <a:pPr marL="755650" lvl="1" indent="-355600" eaLnBrk="1" hangingPunct="1">
              <a:lnSpc>
                <a:spcPct val="110000"/>
              </a:lnSpc>
              <a:buClr>
                <a:schemeClr val="bg2">
                  <a:lumMod val="50000"/>
                </a:schemeClr>
              </a:buClr>
              <a:buFont typeface="Wingdings" panose="05000000000000000000" pitchFamily="2" charset="2"/>
              <a:buChar char="Ø"/>
              <a:tabLst>
                <a:tab pos="533400" algn="l"/>
              </a:tabLst>
              <a:defRPr/>
            </a:pPr>
            <a:r>
              <a:rPr lang="en-GB" altLang="sv-SE" dirty="0"/>
              <a:t>Knowledge gaps in dental care in SBU projects have mobilized collaborative research at Swedish universities.</a:t>
            </a:r>
            <a:endParaRPr lang="en-GB" altLang="sv-SE" b="1" dirty="0"/>
          </a:p>
          <a:p>
            <a:pPr marL="355600" indent="-355600" eaLnBrk="1" hangingPunct="1">
              <a:lnSpc>
                <a:spcPct val="110000"/>
              </a:lnSpc>
              <a:buFontTx/>
              <a:buNone/>
              <a:tabLst>
                <a:tab pos="533400" algn="l"/>
              </a:tabLst>
              <a:defRPr/>
            </a:pPr>
            <a:endParaRPr lang="en-GB" altLang="sv-SE" sz="2000" b="1" dirty="0"/>
          </a:p>
          <a:p>
            <a:pPr marL="355600" indent="-355600" eaLnBrk="1" hangingPunct="1">
              <a:lnSpc>
                <a:spcPct val="110000"/>
              </a:lnSpc>
              <a:buFontTx/>
              <a:buNone/>
              <a:tabLst>
                <a:tab pos="533400" algn="l"/>
              </a:tabLst>
              <a:defRPr/>
            </a:pPr>
            <a:endParaRPr lang="sv-SE" altLang="sv-SE" sz="2000" b="1" dirty="0"/>
          </a:p>
          <a:p>
            <a:pPr marL="355600" indent="-355600" eaLnBrk="1" hangingPunct="1">
              <a:lnSpc>
                <a:spcPct val="110000"/>
              </a:lnSpc>
              <a:tabLst>
                <a:tab pos="533400" algn="l"/>
              </a:tabLst>
              <a:defRPr/>
            </a:pPr>
            <a:endParaRPr lang="sv-SE" altLang="sv-SE" sz="2000" b="1" dirty="0"/>
          </a:p>
          <a:p>
            <a:pPr marL="355600" indent="-355600" eaLnBrk="1" hangingPunct="1">
              <a:lnSpc>
                <a:spcPct val="110000"/>
              </a:lnSpc>
              <a:tabLst>
                <a:tab pos="533400" algn="l"/>
              </a:tabLst>
              <a:defRPr/>
            </a:pPr>
            <a:endParaRPr lang="sv-SE" altLang="sv-SE" sz="2000" b="1" dirty="0"/>
          </a:p>
        </p:txBody>
      </p:sp>
      <p:pic>
        <p:nvPicPr>
          <p:cNvPr id="2" name="Bildobjekt 1"/>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822529" y="1828800"/>
            <a:ext cx="2250659" cy="1440422"/>
          </a:xfrm>
          <a:prstGeom prst="rect">
            <a:avLst/>
          </a:prstGeom>
        </p:spPr>
      </p:pic>
    </p:spTree>
    <p:extLst>
      <p:ext uri="{BB962C8B-B14F-4D97-AF65-F5344CB8AC3E}">
        <p14:creationId xmlns:p14="http://schemas.microsoft.com/office/powerpoint/2010/main" val="19984108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8131">
                                            <p:txEl>
                                              <p:pRg st="0" end="0"/>
                                            </p:txEl>
                                          </p:spTgt>
                                        </p:tgtEl>
                                        <p:attrNameLst>
                                          <p:attrName>style.visibility</p:attrName>
                                        </p:attrNameLst>
                                      </p:cBhvr>
                                      <p:to>
                                        <p:strVal val="visible"/>
                                      </p:to>
                                    </p:set>
                                    <p:animEffect transition="in" filter="blinds(horizontal)">
                                      <p:cBhvr>
                                        <p:cTn id="7" dur="500"/>
                                        <p:tgtEl>
                                          <p:spTgt spid="481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8131">
                                            <p:txEl>
                                              <p:pRg st="2" end="2"/>
                                            </p:txEl>
                                          </p:spTgt>
                                        </p:tgtEl>
                                        <p:attrNameLst>
                                          <p:attrName>style.visibility</p:attrName>
                                        </p:attrNameLst>
                                      </p:cBhvr>
                                      <p:to>
                                        <p:strVal val="visible"/>
                                      </p:to>
                                    </p:set>
                                    <p:animEffect transition="in" filter="blinds(horizontal)">
                                      <p:cBhvr>
                                        <p:cTn id="12" dur="500"/>
                                        <p:tgtEl>
                                          <p:spTgt spid="48131">
                                            <p:txEl>
                                              <p:pRg st="2" end="2"/>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48131">
                                            <p:txEl>
                                              <p:pRg st="3" end="3"/>
                                            </p:txEl>
                                          </p:spTgt>
                                        </p:tgtEl>
                                        <p:attrNameLst>
                                          <p:attrName>style.visibility</p:attrName>
                                        </p:attrNameLst>
                                      </p:cBhvr>
                                      <p:to>
                                        <p:strVal val="visible"/>
                                      </p:to>
                                    </p:set>
                                    <p:animEffect transition="in" filter="blinds(horizontal)">
                                      <p:cBhvr>
                                        <p:cTn id="15" dur="500"/>
                                        <p:tgtEl>
                                          <p:spTgt spid="48131">
                                            <p:txEl>
                                              <p:pRg st="3" end="3"/>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48131">
                                            <p:txEl>
                                              <p:pRg st="4" end="4"/>
                                            </p:txEl>
                                          </p:spTgt>
                                        </p:tgtEl>
                                        <p:attrNameLst>
                                          <p:attrName>style.visibility</p:attrName>
                                        </p:attrNameLst>
                                      </p:cBhvr>
                                      <p:to>
                                        <p:strVal val="visible"/>
                                      </p:to>
                                    </p:set>
                                    <p:animEffect transition="in" filter="blinds(horizontal)">
                                      <p:cBhvr>
                                        <p:cTn id="18" dur="500"/>
                                        <p:tgtEl>
                                          <p:spTgt spid="48131">
                                            <p:txEl>
                                              <p:pRg st="4" end="4"/>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nodeType="clickEffect">
                                  <p:stCondLst>
                                    <p:cond delay="0"/>
                                  </p:stCondLst>
                                  <p:childTnLst>
                                    <p:set>
                                      <p:cBhvr>
                                        <p:cTn id="22" dur="1" fill="hold">
                                          <p:stCondLst>
                                            <p:cond delay="0"/>
                                          </p:stCondLst>
                                        </p:cTn>
                                        <p:tgtEl>
                                          <p:spTgt spid="48131">
                                            <p:txEl>
                                              <p:pRg st="7" end="7"/>
                                            </p:txEl>
                                          </p:spTgt>
                                        </p:tgtEl>
                                        <p:attrNameLst>
                                          <p:attrName>style.visibility</p:attrName>
                                        </p:attrNameLst>
                                      </p:cBhvr>
                                      <p:to>
                                        <p:strVal val="visible"/>
                                      </p:to>
                                    </p:set>
                                    <p:animEffect transition="in" filter="blinds(horizontal)">
                                      <p:cBhvr>
                                        <p:cTn id="23" dur="500"/>
                                        <p:tgtEl>
                                          <p:spTgt spid="48131">
                                            <p:txEl>
                                              <p:pRg st="7" end="7"/>
                                            </p:txEl>
                                          </p:spTgt>
                                        </p:tgtEl>
                                      </p:cBhvr>
                                    </p:animEffect>
                                  </p:childTnLst>
                                </p:cTn>
                              </p:par>
                              <p:par>
                                <p:cTn id="24" presetID="3" presetClass="entr" presetSubtype="10" fill="hold" nodeType="withEffect">
                                  <p:stCondLst>
                                    <p:cond delay="0"/>
                                  </p:stCondLst>
                                  <p:childTnLst>
                                    <p:set>
                                      <p:cBhvr>
                                        <p:cTn id="25" dur="1" fill="hold">
                                          <p:stCondLst>
                                            <p:cond delay="0"/>
                                          </p:stCondLst>
                                        </p:cTn>
                                        <p:tgtEl>
                                          <p:spTgt spid="48131">
                                            <p:txEl>
                                              <p:pRg st="8" end="8"/>
                                            </p:txEl>
                                          </p:spTgt>
                                        </p:tgtEl>
                                        <p:attrNameLst>
                                          <p:attrName>style.visibility</p:attrName>
                                        </p:attrNameLst>
                                      </p:cBhvr>
                                      <p:to>
                                        <p:strVal val="visible"/>
                                      </p:to>
                                    </p:set>
                                    <p:animEffect transition="in" filter="blinds(horizontal)">
                                      <p:cBhvr>
                                        <p:cTn id="26" dur="500"/>
                                        <p:tgtEl>
                                          <p:spTgt spid="48131">
                                            <p:txEl>
                                              <p:pRg st="8" end="8"/>
                                            </p:txEl>
                                          </p:spTgt>
                                        </p:tgtEl>
                                      </p:cBhvr>
                                    </p:animEffect>
                                  </p:childTnLst>
                                </p:cTn>
                              </p:par>
                              <p:par>
                                <p:cTn id="27" presetID="3" presetClass="entr" presetSubtype="10" fill="hold" nodeType="withEffect">
                                  <p:stCondLst>
                                    <p:cond delay="0"/>
                                  </p:stCondLst>
                                  <p:childTnLst>
                                    <p:set>
                                      <p:cBhvr>
                                        <p:cTn id="28" dur="1" fill="hold">
                                          <p:stCondLst>
                                            <p:cond delay="0"/>
                                          </p:stCondLst>
                                        </p:cTn>
                                        <p:tgtEl>
                                          <p:spTgt spid="48131">
                                            <p:txEl>
                                              <p:pRg st="10" end="10"/>
                                            </p:txEl>
                                          </p:spTgt>
                                        </p:tgtEl>
                                        <p:attrNameLst>
                                          <p:attrName>style.visibility</p:attrName>
                                        </p:attrNameLst>
                                      </p:cBhvr>
                                      <p:to>
                                        <p:strVal val="visible"/>
                                      </p:to>
                                    </p:set>
                                    <p:animEffect transition="in" filter="blinds(horizontal)">
                                      <p:cBhvr>
                                        <p:cTn id="29" dur="500"/>
                                        <p:tgtEl>
                                          <p:spTgt spid="48131">
                                            <p:txEl>
                                              <p:pRg st="10" end="10"/>
                                            </p:txEl>
                                          </p:spTgt>
                                        </p:tgtEl>
                                      </p:cBhvr>
                                    </p:animEffect>
                                  </p:childTnLst>
                                </p:cTn>
                              </p:par>
                              <p:par>
                                <p:cTn id="30" presetID="3" presetClass="entr" presetSubtype="10" fill="hold" nodeType="withEffect">
                                  <p:stCondLst>
                                    <p:cond delay="0"/>
                                  </p:stCondLst>
                                  <p:childTnLst>
                                    <p:set>
                                      <p:cBhvr>
                                        <p:cTn id="31" dur="1" fill="hold">
                                          <p:stCondLst>
                                            <p:cond delay="0"/>
                                          </p:stCondLst>
                                        </p:cTn>
                                        <p:tgtEl>
                                          <p:spTgt spid="48131">
                                            <p:txEl>
                                              <p:pRg st="12" end="12"/>
                                            </p:txEl>
                                          </p:spTgt>
                                        </p:tgtEl>
                                        <p:attrNameLst>
                                          <p:attrName>style.visibility</p:attrName>
                                        </p:attrNameLst>
                                      </p:cBhvr>
                                      <p:to>
                                        <p:strVal val="visible"/>
                                      </p:to>
                                    </p:set>
                                    <p:animEffect transition="in" filter="blinds(horizontal)">
                                      <p:cBhvr>
                                        <p:cTn id="32" dur="500"/>
                                        <p:tgtEl>
                                          <p:spTgt spid="48131">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ubrik 1"/>
          <p:cNvSpPr>
            <a:spLocks noGrp="1"/>
          </p:cNvSpPr>
          <p:nvPr>
            <p:ph type="title"/>
          </p:nvPr>
        </p:nvSpPr>
        <p:spPr>
          <a:xfrm>
            <a:off x="923077" y="605290"/>
            <a:ext cx="6337300" cy="576262"/>
          </a:xfrm>
        </p:spPr>
        <p:txBody>
          <a:bodyPr>
            <a:noAutofit/>
          </a:bodyPr>
          <a:lstStyle/>
          <a:p>
            <a:r>
              <a:rPr lang="en-GB" altLang="sv-SE" dirty="0">
                <a:solidFill>
                  <a:schemeClr val="tx1"/>
                </a:solidFill>
              </a:rPr>
              <a:t>Change in clinical practice</a:t>
            </a:r>
          </a:p>
        </p:txBody>
      </p:sp>
      <p:sp>
        <p:nvSpPr>
          <p:cNvPr id="3" name="Platshållare för innehåll 2"/>
          <p:cNvSpPr>
            <a:spLocks noGrp="1"/>
          </p:cNvSpPr>
          <p:nvPr>
            <p:ph idx="1"/>
          </p:nvPr>
        </p:nvSpPr>
        <p:spPr>
          <a:xfrm>
            <a:off x="1008063" y="1392606"/>
            <a:ext cx="7561262" cy="5452515"/>
          </a:xfrm>
        </p:spPr>
        <p:txBody>
          <a:bodyPr>
            <a:normAutofit lnSpcReduction="10000"/>
          </a:bodyPr>
          <a:lstStyle/>
          <a:p>
            <a:pPr>
              <a:buClr>
                <a:schemeClr val="bg2">
                  <a:lumMod val="50000"/>
                </a:schemeClr>
              </a:buClr>
              <a:buFont typeface="Wingdings" panose="05000000000000000000" pitchFamily="2" charset="2"/>
              <a:buChar char="Ø"/>
              <a:defRPr/>
            </a:pPr>
            <a:r>
              <a:rPr lang="en-GB" dirty="0"/>
              <a:t>…was followed in 8 out of 26 reports</a:t>
            </a:r>
          </a:p>
          <a:p>
            <a:pPr>
              <a:buClr>
                <a:schemeClr val="bg2">
                  <a:lumMod val="50000"/>
                </a:schemeClr>
              </a:buClr>
              <a:buFont typeface="Wingdings" panose="05000000000000000000" pitchFamily="2" charset="2"/>
              <a:buChar char="Ø"/>
              <a:defRPr/>
            </a:pPr>
            <a:endParaRPr lang="en-GB" sz="2000" dirty="0"/>
          </a:p>
          <a:p>
            <a:pPr>
              <a:buClr>
                <a:schemeClr val="bg2">
                  <a:lumMod val="50000"/>
                </a:schemeClr>
              </a:buClr>
              <a:buFont typeface="Wingdings" panose="05000000000000000000" pitchFamily="2" charset="2"/>
              <a:buChar char="Ø"/>
              <a:defRPr/>
            </a:pPr>
            <a:r>
              <a:rPr lang="en-GB" dirty="0"/>
              <a:t>High impact from two of the reports</a:t>
            </a:r>
          </a:p>
          <a:p>
            <a:pPr lvl="1">
              <a:buClr>
                <a:schemeClr val="bg2">
                  <a:lumMod val="50000"/>
                </a:schemeClr>
              </a:buClr>
              <a:buFont typeface="Arial" panose="020B0604020202020204" pitchFamily="34" charset="0"/>
              <a:buChar char="•"/>
              <a:defRPr/>
            </a:pPr>
            <a:r>
              <a:rPr lang="en-GB" sz="1800" dirty="0"/>
              <a:t>Mild head injury</a:t>
            </a:r>
          </a:p>
          <a:p>
            <a:pPr lvl="1">
              <a:buClr>
                <a:schemeClr val="bg2">
                  <a:lumMod val="50000"/>
                </a:schemeClr>
              </a:buClr>
              <a:buFont typeface="Arial" panose="020B0604020202020204" pitchFamily="34" charset="0"/>
              <a:buChar char="•"/>
              <a:defRPr/>
            </a:pPr>
            <a:r>
              <a:rPr lang="en-GB" sz="1800" dirty="0"/>
              <a:t>Dyspepsia and gastro-oesophageal reflux</a:t>
            </a:r>
          </a:p>
          <a:p>
            <a:pPr>
              <a:buClr>
                <a:schemeClr val="bg2">
                  <a:lumMod val="50000"/>
                </a:schemeClr>
              </a:buClr>
              <a:buFont typeface="Wingdings" panose="05000000000000000000" pitchFamily="2" charset="2"/>
              <a:buChar char="Ø"/>
              <a:defRPr/>
            </a:pPr>
            <a:endParaRPr lang="en-GB" sz="2000" dirty="0"/>
          </a:p>
          <a:p>
            <a:pPr>
              <a:buClr>
                <a:schemeClr val="bg2">
                  <a:lumMod val="50000"/>
                </a:schemeClr>
              </a:buClr>
              <a:buFont typeface="Wingdings" panose="05000000000000000000" pitchFamily="2" charset="2"/>
              <a:buChar char="Ø"/>
              <a:defRPr/>
            </a:pPr>
            <a:r>
              <a:rPr lang="en-GB" dirty="0"/>
              <a:t>Moderate impact from six of the reports</a:t>
            </a:r>
          </a:p>
          <a:p>
            <a:pPr lvl="1">
              <a:buClr>
                <a:schemeClr val="bg2">
                  <a:lumMod val="50000"/>
                </a:schemeClr>
              </a:buClr>
              <a:buFont typeface="Arial" panose="020B0604020202020204" pitchFamily="34" charset="0"/>
              <a:buChar char="•"/>
              <a:defRPr/>
            </a:pPr>
            <a:r>
              <a:rPr lang="en-GB" sz="1800" dirty="0"/>
              <a:t>Triage methods at emergency departments</a:t>
            </a:r>
          </a:p>
          <a:p>
            <a:pPr lvl="1">
              <a:buClr>
                <a:schemeClr val="bg2">
                  <a:lumMod val="50000"/>
                </a:schemeClr>
              </a:buClr>
              <a:buFont typeface="Arial" panose="020B0604020202020204" pitchFamily="34" charset="0"/>
              <a:buChar char="•"/>
              <a:defRPr/>
            </a:pPr>
            <a:r>
              <a:rPr lang="en-GB" sz="1800" dirty="0"/>
              <a:t>Obstructive sleep apnoea syndrome</a:t>
            </a:r>
          </a:p>
          <a:p>
            <a:pPr lvl="1">
              <a:buClr>
                <a:schemeClr val="bg2">
                  <a:lumMod val="50000"/>
                </a:schemeClr>
              </a:buClr>
              <a:buFont typeface="Arial" panose="020B0604020202020204" pitchFamily="34" charset="0"/>
              <a:buChar char="•"/>
              <a:defRPr/>
            </a:pPr>
            <a:r>
              <a:rPr lang="en-GB" sz="1800" dirty="0"/>
              <a:t>Methods of early prenatal diagnosis</a:t>
            </a:r>
          </a:p>
          <a:p>
            <a:pPr lvl="1">
              <a:buClr>
                <a:schemeClr val="bg2">
                  <a:lumMod val="50000"/>
                </a:schemeClr>
              </a:buClr>
              <a:buFont typeface="Arial" panose="020B0604020202020204" pitchFamily="34" charset="0"/>
              <a:buChar char="•"/>
              <a:defRPr/>
            </a:pPr>
            <a:r>
              <a:rPr lang="en-GB" sz="1800" dirty="0"/>
              <a:t>Methods for promoting physical activity</a:t>
            </a:r>
          </a:p>
          <a:p>
            <a:pPr lvl="1">
              <a:buClr>
                <a:schemeClr val="bg2">
                  <a:lumMod val="50000"/>
                </a:schemeClr>
              </a:buClr>
              <a:buFont typeface="Arial" panose="020B0604020202020204" pitchFamily="34" charset="0"/>
              <a:buChar char="•"/>
              <a:defRPr/>
            </a:pPr>
            <a:r>
              <a:rPr lang="en-GB" sz="1800" dirty="0"/>
              <a:t>Treatment of insomnia</a:t>
            </a:r>
          </a:p>
          <a:p>
            <a:pPr lvl="1">
              <a:buClr>
                <a:schemeClr val="bg2">
                  <a:lumMod val="50000"/>
                </a:schemeClr>
              </a:buClr>
              <a:buFont typeface="Arial" panose="020B0604020202020204" pitchFamily="34" charset="0"/>
              <a:buChar char="•"/>
              <a:defRPr/>
            </a:pPr>
            <a:r>
              <a:rPr lang="en-GB" sz="1800" dirty="0"/>
              <a:t>Antibiotic prophylaxis for surgical procedures </a:t>
            </a:r>
          </a:p>
          <a:p>
            <a:pPr>
              <a:defRPr/>
            </a:pPr>
            <a:endParaRPr lang="en-GB" sz="2000" dirty="0"/>
          </a:p>
          <a:p>
            <a:pPr marL="0" indent="0">
              <a:buFontTx/>
              <a:buNone/>
              <a:defRPr/>
            </a:pPr>
            <a:r>
              <a:rPr lang="en-GB" sz="2400" dirty="0"/>
              <a:t> </a:t>
            </a:r>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97019" y="1368608"/>
            <a:ext cx="2298332" cy="2298332"/>
          </a:xfrm>
          <a:prstGeom prst="rect">
            <a:avLst/>
          </a:prstGeom>
        </p:spPr>
      </p:pic>
      <p:pic>
        <p:nvPicPr>
          <p:cNvPr id="5" name="Bildobjekt 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395356" y="3952875"/>
            <a:ext cx="2653393" cy="1809750"/>
          </a:xfrm>
          <a:prstGeom prst="rect">
            <a:avLst/>
          </a:prstGeom>
        </p:spPr>
      </p:pic>
    </p:spTree>
    <p:extLst>
      <p:ext uri="{BB962C8B-B14F-4D97-AF65-F5344CB8AC3E}">
        <p14:creationId xmlns:p14="http://schemas.microsoft.com/office/powerpoint/2010/main" val="12067676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917240" y="635716"/>
            <a:ext cx="7772400" cy="936625"/>
          </a:xfrm>
        </p:spPr>
        <p:txBody>
          <a:bodyPr>
            <a:normAutofit/>
          </a:bodyPr>
          <a:lstStyle/>
          <a:p>
            <a:pPr eaLnBrk="1" hangingPunct="1"/>
            <a:r>
              <a:rPr lang="en-GB" altLang="sv-SE" sz="3100" dirty="0">
                <a:solidFill>
                  <a:schemeClr val="tx1"/>
                </a:solidFill>
              </a:rPr>
              <a:t>Mild head injury: an example of high impact</a:t>
            </a:r>
          </a:p>
        </p:txBody>
      </p:sp>
      <p:sp>
        <p:nvSpPr>
          <p:cNvPr id="25603" name="Rectangle 3"/>
          <p:cNvSpPr>
            <a:spLocks noGrp="1" noChangeArrowheads="1"/>
          </p:cNvSpPr>
          <p:nvPr>
            <p:ph type="body" idx="1"/>
          </p:nvPr>
        </p:nvSpPr>
        <p:spPr>
          <a:xfrm>
            <a:off x="1008063" y="1325764"/>
            <a:ext cx="7772400" cy="5184775"/>
          </a:xfrm>
        </p:spPr>
        <p:txBody>
          <a:bodyPr/>
          <a:lstStyle/>
          <a:p>
            <a:pPr eaLnBrk="1" hangingPunct="1">
              <a:lnSpc>
                <a:spcPct val="90000"/>
              </a:lnSpc>
              <a:buClr>
                <a:schemeClr val="bg2">
                  <a:lumMod val="50000"/>
                </a:schemeClr>
              </a:buClr>
              <a:buFont typeface="Wingdings" panose="05000000000000000000" pitchFamily="2" charset="2"/>
              <a:buChar char="Ø"/>
            </a:pPr>
            <a:r>
              <a:rPr lang="en-GB" altLang="sv-SE" dirty="0">
                <a:solidFill>
                  <a:srgbClr val="C00000"/>
                </a:solidFill>
                <a:latin typeface="+mj-lt"/>
              </a:rPr>
              <a:t>Alternative 1: Admission for observation</a:t>
            </a:r>
          </a:p>
          <a:p>
            <a:pPr eaLnBrk="1" hangingPunct="1">
              <a:lnSpc>
                <a:spcPct val="90000"/>
              </a:lnSpc>
              <a:buClr>
                <a:schemeClr val="bg2">
                  <a:lumMod val="50000"/>
                </a:schemeClr>
              </a:buClr>
              <a:buFont typeface="Wingdings" panose="05000000000000000000" pitchFamily="2" charset="2"/>
              <a:buChar char="Ø"/>
            </a:pPr>
            <a:r>
              <a:rPr lang="en-GB" altLang="sv-SE" dirty="0">
                <a:solidFill>
                  <a:srgbClr val="C00000"/>
                </a:solidFill>
                <a:latin typeface="+mj-lt"/>
              </a:rPr>
              <a:t>Alternative 2: Immediate computed tomography</a:t>
            </a:r>
          </a:p>
          <a:p>
            <a:pPr eaLnBrk="1" hangingPunct="1">
              <a:lnSpc>
                <a:spcPct val="90000"/>
              </a:lnSpc>
              <a:buClr>
                <a:schemeClr val="bg2">
                  <a:lumMod val="50000"/>
                </a:schemeClr>
              </a:buClr>
              <a:buFont typeface="Wingdings" panose="05000000000000000000" pitchFamily="2" charset="2"/>
              <a:buChar char="Ø"/>
            </a:pPr>
            <a:endParaRPr lang="en-GB" altLang="sv-SE" sz="1000" dirty="0"/>
          </a:p>
          <a:p>
            <a:pPr marL="0" indent="0" eaLnBrk="1" hangingPunct="1">
              <a:lnSpc>
                <a:spcPct val="90000"/>
              </a:lnSpc>
              <a:buClr>
                <a:schemeClr val="bg2">
                  <a:lumMod val="50000"/>
                </a:schemeClr>
              </a:buClr>
              <a:buNone/>
            </a:pPr>
            <a:r>
              <a:rPr lang="en-GB" altLang="sv-SE" sz="2400" dirty="0"/>
              <a:t>In 2000: An SBU-report: Lack of studies on the most effective administration.</a:t>
            </a:r>
          </a:p>
          <a:p>
            <a:pPr marL="0" indent="0" eaLnBrk="1" hangingPunct="1">
              <a:lnSpc>
                <a:spcPct val="90000"/>
              </a:lnSpc>
              <a:buClr>
                <a:schemeClr val="bg2">
                  <a:lumMod val="50000"/>
                </a:schemeClr>
              </a:buClr>
              <a:buNone/>
            </a:pPr>
            <a:endParaRPr lang="en-GB" altLang="sv-SE" sz="1000" dirty="0"/>
          </a:p>
          <a:p>
            <a:pPr marL="0" indent="0" eaLnBrk="1" hangingPunct="1">
              <a:lnSpc>
                <a:spcPct val="90000"/>
              </a:lnSpc>
              <a:buClr>
                <a:schemeClr val="bg2">
                  <a:lumMod val="50000"/>
                </a:schemeClr>
              </a:buClr>
              <a:buNone/>
            </a:pPr>
            <a:r>
              <a:rPr lang="en-GB" altLang="sv-SE" sz="2400" dirty="0"/>
              <a:t>SBU initiated a randomised multicentre trial.</a:t>
            </a:r>
          </a:p>
          <a:p>
            <a:pPr marL="0" indent="0" eaLnBrk="1" hangingPunct="1">
              <a:lnSpc>
                <a:spcPct val="90000"/>
              </a:lnSpc>
              <a:buClr>
                <a:schemeClr val="bg2">
                  <a:lumMod val="50000"/>
                </a:schemeClr>
              </a:buClr>
              <a:buNone/>
            </a:pPr>
            <a:endParaRPr lang="en-GB" altLang="sv-SE" sz="1000" dirty="0"/>
          </a:p>
          <a:p>
            <a:pPr marL="0" indent="0" eaLnBrk="1" hangingPunct="1">
              <a:lnSpc>
                <a:spcPct val="90000"/>
              </a:lnSpc>
              <a:buClr>
                <a:schemeClr val="bg2">
                  <a:lumMod val="50000"/>
                </a:schemeClr>
              </a:buClr>
              <a:buNone/>
            </a:pPr>
            <a:r>
              <a:rPr lang="en-GB" altLang="sv-SE" dirty="0"/>
              <a:t>In</a:t>
            </a:r>
            <a:r>
              <a:rPr lang="en-GB" altLang="sv-SE" sz="2400" dirty="0"/>
              <a:t> 2006: SBU-report/BMJ articles: No difference in effects and risks between the two alternatives, but immediate computed tomography is more cost-effective.</a:t>
            </a:r>
          </a:p>
          <a:p>
            <a:pPr marL="0" indent="0" eaLnBrk="1" hangingPunct="1">
              <a:lnSpc>
                <a:spcPct val="90000"/>
              </a:lnSpc>
              <a:buClr>
                <a:schemeClr val="bg2">
                  <a:lumMod val="50000"/>
                </a:schemeClr>
              </a:buClr>
              <a:buNone/>
            </a:pPr>
            <a:endParaRPr lang="en-GB" altLang="sv-SE" sz="1200" dirty="0"/>
          </a:p>
          <a:p>
            <a:pPr>
              <a:lnSpc>
                <a:spcPct val="90000"/>
              </a:lnSpc>
              <a:buClr>
                <a:schemeClr val="bg2">
                  <a:lumMod val="50000"/>
                </a:schemeClr>
              </a:buClr>
              <a:buFont typeface="Wingdings" panose="05000000000000000000" pitchFamily="2" charset="2"/>
              <a:buChar char="Ø"/>
            </a:pPr>
            <a:r>
              <a:rPr lang="en-GB" altLang="sv-SE" dirty="0">
                <a:solidFill>
                  <a:srgbClr val="C00000"/>
                </a:solidFill>
                <a:latin typeface="+mj-lt"/>
              </a:rPr>
              <a:t>The number of admissions for mild head injury decreased by 4000 days spent in hospital between 2006 and 2007.</a:t>
            </a:r>
          </a:p>
        </p:txBody>
      </p:sp>
    </p:spTree>
    <p:extLst>
      <p:ext uri="{BB962C8B-B14F-4D97-AF65-F5344CB8AC3E}">
        <p14:creationId xmlns:p14="http://schemas.microsoft.com/office/powerpoint/2010/main" val="37256160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ubrik 1"/>
          <p:cNvSpPr>
            <a:spLocks noGrp="1"/>
          </p:cNvSpPr>
          <p:nvPr>
            <p:ph type="title"/>
          </p:nvPr>
        </p:nvSpPr>
        <p:spPr>
          <a:xfrm>
            <a:off x="1008063" y="425450"/>
            <a:ext cx="7702550" cy="1828800"/>
          </a:xfrm>
        </p:spPr>
        <p:txBody>
          <a:bodyPr>
            <a:noAutofit/>
          </a:bodyPr>
          <a:lstStyle/>
          <a:p>
            <a:r>
              <a:rPr lang="en-GB" altLang="sv-SE" sz="2000" dirty="0">
                <a:solidFill>
                  <a:schemeClr val="tx1"/>
                </a:solidFill>
              </a:rPr>
              <a:t>Number of surgical procedures for gastro-oesophageal reflux per 100,000 inhabitants in Sweden between 2005 and 2011. </a:t>
            </a:r>
            <a:br>
              <a:rPr lang="en-GB" altLang="sv-SE" sz="2000" dirty="0">
                <a:solidFill>
                  <a:schemeClr val="tx1"/>
                </a:solidFill>
              </a:rPr>
            </a:br>
            <a:r>
              <a:rPr lang="en-GB" altLang="sv-SE" sz="2000" dirty="0">
                <a:solidFill>
                  <a:schemeClr val="tx1"/>
                </a:solidFill>
              </a:rPr>
              <a:t>Men and women, all ages. </a:t>
            </a:r>
            <a:br>
              <a:rPr lang="en-GB" altLang="sv-SE" sz="2000" dirty="0">
                <a:solidFill>
                  <a:schemeClr val="tx1"/>
                </a:solidFill>
              </a:rPr>
            </a:br>
            <a:r>
              <a:rPr lang="en-GB" altLang="sv-SE" sz="2000" dirty="0">
                <a:solidFill>
                  <a:schemeClr val="tx1"/>
                </a:solidFill>
              </a:rPr>
              <a:t>N = 982. </a:t>
            </a:r>
            <a:br>
              <a:rPr lang="en-GB" altLang="sv-SE" sz="2000" dirty="0">
                <a:solidFill>
                  <a:schemeClr val="tx1"/>
                </a:solidFill>
              </a:rPr>
            </a:br>
            <a:r>
              <a:rPr lang="en-GB" altLang="sv-SE" sz="2000" dirty="0">
                <a:solidFill>
                  <a:schemeClr val="tx1"/>
                </a:solidFill>
              </a:rPr>
              <a:t>Source: Patient Register, Swedish NBHW</a:t>
            </a:r>
            <a:endParaRPr lang="sv-SE" altLang="sv-SE" sz="2000" dirty="0">
              <a:solidFill>
                <a:schemeClr val="tx1"/>
              </a:solidFill>
            </a:endParaRPr>
          </a:p>
        </p:txBody>
      </p:sp>
      <p:pic>
        <p:nvPicPr>
          <p:cNvPr id="27651" name="Bildobjekt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6013" y="2276475"/>
            <a:ext cx="7699375" cy="391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Upp 3"/>
          <p:cNvSpPr/>
          <p:nvPr/>
        </p:nvSpPr>
        <p:spPr>
          <a:xfrm>
            <a:off x="3302000" y="3213100"/>
            <a:ext cx="406400" cy="50323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sv-SE"/>
          </a:p>
        </p:txBody>
      </p:sp>
      <p:sp>
        <p:nvSpPr>
          <p:cNvPr id="27653" name="textruta 4"/>
          <p:cNvSpPr txBox="1">
            <a:spLocks noChangeArrowheads="1"/>
          </p:cNvSpPr>
          <p:nvPr/>
        </p:nvSpPr>
        <p:spPr bwMode="auto">
          <a:xfrm>
            <a:off x="3059113" y="4149725"/>
            <a:ext cx="115252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rgbClr val="000099"/>
                </a:solidFill>
                <a:latin typeface="Arial" panose="020B0604020202020204" pitchFamily="34" charset="0"/>
              </a:defRPr>
            </a:lvl1pPr>
            <a:lvl2pPr marL="742950" indent="-285750">
              <a:spcBef>
                <a:spcPct val="20000"/>
              </a:spcBef>
              <a:buChar char="–"/>
              <a:defRPr sz="2800">
                <a:solidFill>
                  <a:srgbClr val="000099"/>
                </a:solidFill>
                <a:latin typeface="Arial" panose="020B0604020202020204" pitchFamily="34" charset="0"/>
              </a:defRPr>
            </a:lvl2pPr>
            <a:lvl3pPr marL="1143000" indent="-228600">
              <a:spcBef>
                <a:spcPct val="20000"/>
              </a:spcBef>
              <a:buChar char="•"/>
              <a:defRPr sz="2400">
                <a:solidFill>
                  <a:srgbClr val="000099"/>
                </a:solidFill>
                <a:latin typeface="Arial" panose="020B0604020202020204" pitchFamily="34" charset="0"/>
              </a:defRPr>
            </a:lvl3pPr>
            <a:lvl4pPr marL="1600200" indent="-228600">
              <a:spcBef>
                <a:spcPct val="20000"/>
              </a:spcBef>
              <a:buChar char="–"/>
              <a:defRPr sz="2000">
                <a:solidFill>
                  <a:srgbClr val="000099"/>
                </a:solidFill>
                <a:latin typeface="Arial" panose="020B0604020202020204" pitchFamily="34" charset="0"/>
              </a:defRPr>
            </a:lvl4pPr>
            <a:lvl5pPr marL="2057400" indent="-228600">
              <a:spcBef>
                <a:spcPct val="20000"/>
              </a:spcBef>
              <a:buChar char="»"/>
              <a:defRPr sz="2000">
                <a:solidFill>
                  <a:srgbClr val="000099"/>
                </a:solidFill>
                <a:latin typeface="Arial" panose="020B0604020202020204" pitchFamily="34" charset="0"/>
              </a:defRPr>
            </a:lvl5pPr>
            <a:lvl6pPr marL="2514600" indent="-228600" eaLnBrk="0" fontAlgn="base" hangingPunct="0">
              <a:spcBef>
                <a:spcPct val="20000"/>
              </a:spcBef>
              <a:spcAft>
                <a:spcPct val="0"/>
              </a:spcAft>
              <a:buChar char="»"/>
              <a:defRPr sz="2000">
                <a:solidFill>
                  <a:srgbClr val="000099"/>
                </a:solidFill>
                <a:latin typeface="Arial" panose="020B0604020202020204" pitchFamily="34" charset="0"/>
              </a:defRPr>
            </a:lvl6pPr>
            <a:lvl7pPr marL="2971800" indent="-228600" eaLnBrk="0" fontAlgn="base" hangingPunct="0">
              <a:spcBef>
                <a:spcPct val="20000"/>
              </a:spcBef>
              <a:spcAft>
                <a:spcPct val="0"/>
              </a:spcAft>
              <a:buChar char="»"/>
              <a:defRPr sz="2000">
                <a:solidFill>
                  <a:srgbClr val="000099"/>
                </a:solidFill>
                <a:latin typeface="Arial" panose="020B0604020202020204" pitchFamily="34" charset="0"/>
              </a:defRPr>
            </a:lvl7pPr>
            <a:lvl8pPr marL="3429000" indent="-228600" eaLnBrk="0" fontAlgn="base" hangingPunct="0">
              <a:spcBef>
                <a:spcPct val="20000"/>
              </a:spcBef>
              <a:spcAft>
                <a:spcPct val="0"/>
              </a:spcAft>
              <a:buChar char="»"/>
              <a:defRPr sz="2000">
                <a:solidFill>
                  <a:srgbClr val="000099"/>
                </a:solidFill>
                <a:latin typeface="Arial" panose="020B0604020202020204" pitchFamily="34" charset="0"/>
              </a:defRPr>
            </a:lvl8pPr>
            <a:lvl9pPr marL="3886200" indent="-228600" eaLnBrk="0" fontAlgn="base" hangingPunct="0">
              <a:spcBef>
                <a:spcPct val="20000"/>
              </a:spcBef>
              <a:spcAft>
                <a:spcPct val="0"/>
              </a:spcAft>
              <a:buChar char="»"/>
              <a:defRPr sz="2000">
                <a:solidFill>
                  <a:srgbClr val="000099"/>
                </a:solidFill>
                <a:latin typeface="Arial" panose="020B0604020202020204" pitchFamily="34" charset="0"/>
              </a:defRPr>
            </a:lvl9pPr>
          </a:lstStyle>
          <a:p>
            <a:pPr>
              <a:spcBef>
                <a:spcPct val="0"/>
              </a:spcBef>
              <a:buFontTx/>
              <a:buNone/>
            </a:pPr>
            <a:r>
              <a:rPr lang="sv-SE" altLang="sv-SE" sz="1800">
                <a:solidFill>
                  <a:schemeClr val="tx1"/>
                </a:solidFill>
                <a:latin typeface="Times New Roman" panose="02020603050405020304" pitchFamily="18" charset="0"/>
              </a:rPr>
              <a:t>SBU report</a:t>
            </a:r>
          </a:p>
          <a:p>
            <a:pPr>
              <a:spcBef>
                <a:spcPct val="0"/>
              </a:spcBef>
              <a:buFontTx/>
              <a:buNone/>
            </a:pPr>
            <a:r>
              <a:rPr lang="sv-SE" altLang="sv-SE" sz="1800">
                <a:solidFill>
                  <a:schemeClr val="tx1"/>
                </a:solidFill>
                <a:latin typeface="Times New Roman" panose="02020603050405020304" pitchFamily="18" charset="0"/>
              </a:rPr>
              <a:t>published</a:t>
            </a:r>
          </a:p>
        </p:txBody>
      </p:sp>
    </p:spTree>
    <p:extLst>
      <p:ext uri="{BB962C8B-B14F-4D97-AF65-F5344CB8AC3E}">
        <p14:creationId xmlns:p14="http://schemas.microsoft.com/office/powerpoint/2010/main" val="27513021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Rubrik 1"/>
          <p:cNvSpPr>
            <a:spLocks noGrp="1"/>
          </p:cNvSpPr>
          <p:nvPr>
            <p:ph type="title"/>
          </p:nvPr>
        </p:nvSpPr>
        <p:spPr>
          <a:xfrm>
            <a:off x="1008063" y="404019"/>
            <a:ext cx="7342188" cy="1296988"/>
          </a:xfrm>
        </p:spPr>
        <p:txBody>
          <a:bodyPr>
            <a:normAutofit fontScale="90000"/>
          </a:bodyPr>
          <a:lstStyle/>
          <a:p>
            <a:r>
              <a:rPr lang="en-GB" altLang="sv-SE" sz="2200" dirty="0">
                <a:solidFill>
                  <a:schemeClr val="tx1"/>
                </a:solidFill>
              </a:rPr>
              <a:t>Number of surgical procedures for snoring and sleep-</a:t>
            </a:r>
            <a:r>
              <a:rPr lang="en-GB" altLang="sv-SE" sz="2200" dirty="0" err="1">
                <a:solidFill>
                  <a:schemeClr val="tx1"/>
                </a:solidFill>
              </a:rPr>
              <a:t>apnéa</a:t>
            </a:r>
            <a:r>
              <a:rPr lang="en-GB" altLang="sv-SE" sz="2200" dirty="0">
                <a:solidFill>
                  <a:schemeClr val="tx1"/>
                </a:solidFill>
              </a:rPr>
              <a:t> per 100,000 inhabitants in Sweden between 2005 and 2011. </a:t>
            </a:r>
            <a:br>
              <a:rPr lang="en-GB" altLang="sv-SE" sz="2200" dirty="0">
                <a:solidFill>
                  <a:schemeClr val="tx1"/>
                </a:solidFill>
              </a:rPr>
            </a:br>
            <a:r>
              <a:rPr lang="en-GB" altLang="sv-SE" sz="2200" dirty="0">
                <a:solidFill>
                  <a:schemeClr val="tx1"/>
                </a:solidFill>
              </a:rPr>
              <a:t>Men and women, all ages. N = 12,062. </a:t>
            </a:r>
            <a:br>
              <a:rPr lang="en-GB" altLang="sv-SE" sz="2200" dirty="0">
                <a:solidFill>
                  <a:schemeClr val="tx1"/>
                </a:solidFill>
              </a:rPr>
            </a:br>
            <a:r>
              <a:rPr lang="en-GB" altLang="sv-SE" sz="2200" dirty="0">
                <a:solidFill>
                  <a:schemeClr val="tx1"/>
                </a:solidFill>
              </a:rPr>
              <a:t>Source: Swedish Patient Register, Swedish NBHW</a:t>
            </a:r>
            <a:endParaRPr lang="sv-SE" altLang="sv-SE" sz="2400" dirty="0">
              <a:solidFill>
                <a:schemeClr val="tx1"/>
              </a:solidFill>
            </a:endParaRPr>
          </a:p>
        </p:txBody>
      </p:sp>
      <p:pic>
        <p:nvPicPr>
          <p:cNvPr id="28675" name="Bildobjekt 2"/>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993482" y="2290749"/>
            <a:ext cx="5970588" cy="358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30595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2"/>
          <a:stretch>
            <a:fillRect/>
          </a:stretch>
        </p:blipFill>
        <p:spPr>
          <a:xfrm>
            <a:off x="5476126" y="3921370"/>
            <a:ext cx="3248237" cy="2158092"/>
          </a:xfrm>
          <a:prstGeom prst="rect">
            <a:avLst/>
          </a:prstGeom>
        </p:spPr>
      </p:pic>
      <p:sp>
        <p:nvSpPr>
          <p:cNvPr id="29698" name="Rectangle 2"/>
          <p:cNvSpPr>
            <a:spLocks noGrp="1" noChangeArrowheads="1"/>
          </p:cNvSpPr>
          <p:nvPr>
            <p:ph type="title" idx="4294967295"/>
          </p:nvPr>
        </p:nvSpPr>
        <p:spPr>
          <a:xfrm>
            <a:off x="951963" y="618165"/>
            <a:ext cx="7772400" cy="1081087"/>
          </a:xfrm>
        </p:spPr>
        <p:txBody>
          <a:bodyPr>
            <a:normAutofit/>
          </a:bodyPr>
          <a:lstStyle/>
          <a:p>
            <a:pPr eaLnBrk="1" hangingPunct="1"/>
            <a:r>
              <a:rPr lang="en-GB" altLang="sv-SE" sz="3100" dirty="0">
                <a:solidFill>
                  <a:schemeClr val="tx1"/>
                </a:solidFill>
                <a:ea typeface="+mn-ea"/>
                <a:cs typeface="+mn-cs"/>
              </a:rPr>
              <a:t>Antibiotic prophylaxis for surgical procedures</a:t>
            </a:r>
          </a:p>
        </p:txBody>
      </p:sp>
      <p:sp>
        <p:nvSpPr>
          <p:cNvPr id="48131" name="Rectangle 3"/>
          <p:cNvSpPr>
            <a:spLocks noGrp="1" noChangeArrowheads="1"/>
          </p:cNvSpPr>
          <p:nvPr>
            <p:ph type="body" idx="4294967295"/>
          </p:nvPr>
        </p:nvSpPr>
        <p:spPr>
          <a:xfrm>
            <a:off x="951963" y="1760928"/>
            <a:ext cx="6959138" cy="4535487"/>
          </a:xfrm>
        </p:spPr>
        <p:txBody>
          <a:bodyPr>
            <a:normAutofit lnSpcReduction="10000"/>
          </a:bodyPr>
          <a:lstStyle/>
          <a:p>
            <a:pPr eaLnBrk="1" hangingPunct="1">
              <a:lnSpc>
                <a:spcPct val="110000"/>
              </a:lnSpc>
              <a:buClr>
                <a:schemeClr val="bg2">
                  <a:lumMod val="25000"/>
                </a:schemeClr>
              </a:buClr>
              <a:buFont typeface="Wingdings" panose="05000000000000000000" pitchFamily="2" charset="2"/>
              <a:buChar char="Ø"/>
              <a:tabLst>
                <a:tab pos="533400" algn="l"/>
              </a:tabLst>
              <a:defRPr/>
            </a:pPr>
            <a:r>
              <a:rPr lang="en-GB" altLang="sv-SE" dirty="0"/>
              <a:t>A SBU report from 2010 for all surgical procedures.</a:t>
            </a:r>
          </a:p>
          <a:p>
            <a:pPr eaLnBrk="1" hangingPunct="1">
              <a:lnSpc>
                <a:spcPct val="110000"/>
              </a:lnSpc>
              <a:buClr>
                <a:schemeClr val="bg2">
                  <a:lumMod val="25000"/>
                </a:schemeClr>
              </a:buClr>
              <a:buFont typeface="Wingdings" panose="05000000000000000000" pitchFamily="2" charset="2"/>
              <a:buChar char="Ø"/>
              <a:tabLst>
                <a:tab pos="533400" algn="l"/>
              </a:tabLst>
              <a:defRPr/>
            </a:pPr>
            <a:r>
              <a:rPr lang="en-GB" altLang="sv-SE" dirty="0"/>
              <a:t>Single doses did not increase the number of infections compared to multiple doses.</a:t>
            </a:r>
          </a:p>
          <a:p>
            <a:pPr eaLnBrk="1" hangingPunct="1">
              <a:lnSpc>
                <a:spcPct val="110000"/>
              </a:lnSpc>
              <a:buClr>
                <a:schemeClr val="bg2">
                  <a:lumMod val="25000"/>
                </a:schemeClr>
              </a:buClr>
              <a:buFont typeface="Wingdings" panose="05000000000000000000" pitchFamily="2" charset="2"/>
              <a:buChar char="Ø"/>
              <a:tabLst>
                <a:tab pos="533400" algn="l"/>
              </a:tabLst>
              <a:defRPr/>
            </a:pPr>
            <a:r>
              <a:rPr lang="en-GB" altLang="sv-SE" dirty="0"/>
              <a:t>Between 2008 and 2012 the dentists increased prescription of single doses from 49 % in 2008 to 65 % of all doses in 2012.</a:t>
            </a:r>
          </a:p>
          <a:p>
            <a:pPr eaLnBrk="1" hangingPunct="1">
              <a:lnSpc>
                <a:spcPct val="110000"/>
              </a:lnSpc>
              <a:buClr>
                <a:schemeClr val="bg2">
                  <a:lumMod val="25000"/>
                </a:schemeClr>
              </a:buClr>
              <a:buFont typeface="Wingdings" panose="05000000000000000000" pitchFamily="2" charset="2"/>
              <a:buChar char="Ø"/>
              <a:tabLst>
                <a:tab pos="533400" algn="l"/>
              </a:tabLst>
              <a:defRPr/>
            </a:pPr>
            <a:r>
              <a:rPr lang="en-GB" altLang="sv-SE" dirty="0"/>
              <a:t>No data was available for </a:t>
            </a:r>
            <a:br>
              <a:rPr lang="en-GB" altLang="sv-SE" dirty="0"/>
            </a:br>
            <a:r>
              <a:rPr lang="en-GB" altLang="sv-SE" dirty="0"/>
              <a:t>antibiotic prophylaxis</a:t>
            </a:r>
            <a:br>
              <a:rPr lang="en-GB" altLang="sv-SE" dirty="0"/>
            </a:br>
            <a:r>
              <a:rPr lang="en-GB" altLang="sv-SE" dirty="0"/>
              <a:t>for other surgical procedures.</a:t>
            </a:r>
          </a:p>
          <a:p>
            <a:pPr marL="355600" indent="-355600" eaLnBrk="1" hangingPunct="1">
              <a:lnSpc>
                <a:spcPct val="110000"/>
              </a:lnSpc>
              <a:tabLst>
                <a:tab pos="533400" algn="l"/>
              </a:tabLst>
              <a:defRPr/>
            </a:pPr>
            <a:endParaRPr lang="sv-SE" altLang="sv-SE" sz="2000" b="1" dirty="0"/>
          </a:p>
          <a:p>
            <a:pPr marL="0" indent="0" eaLnBrk="1" hangingPunct="1">
              <a:lnSpc>
                <a:spcPct val="110000"/>
              </a:lnSpc>
              <a:buFontTx/>
              <a:buNone/>
              <a:tabLst>
                <a:tab pos="533400" algn="l"/>
              </a:tabLst>
              <a:defRPr/>
            </a:pPr>
            <a:r>
              <a:rPr lang="sv-SE" altLang="sv-SE" sz="2000" b="1" dirty="0"/>
              <a:t>   </a:t>
            </a:r>
          </a:p>
          <a:p>
            <a:pPr marL="355600" indent="-355600" eaLnBrk="1" hangingPunct="1">
              <a:lnSpc>
                <a:spcPct val="110000"/>
              </a:lnSpc>
              <a:buFontTx/>
              <a:buNone/>
              <a:tabLst>
                <a:tab pos="533400" algn="l"/>
              </a:tabLst>
              <a:defRPr/>
            </a:pPr>
            <a:endParaRPr lang="sv-SE" altLang="sv-SE" sz="1200" b="1" dirty="0"/>
          </a:p>
          <a:p>
            <a:pPr marL="355600" indent="-355600" eaLnBrk="1" hangingPunct="1">
              <a:lnSpc>
                <a:spcPct val="110000"/>
              </a:lnSpc>
              <a:buFontTx/>
              <a:buNone/>
              <a:tabLst>
                <a:tab pos="533400" algn="l"/>
              </a:tabLst>
              <a:defRPr/>
            </a:pPr>
            <a:endParaRPr lang="sv-SE" altLang="sv-SE" sz="1200" b="1" dirty="0"/>
          </a:p>
          <a:p>
            <a:pPr marL="355600" indent="-355600" eaLnBrk="1" hangingPunct="1">
              <a:lnSpc>
                <a:spcPct val="110000"/>
              </a:lnSpc>
              <a:buFontTx/>
              <a:buNone/>
              <a:tabLst>
                <a:tab pos="533400" algn="l"/>
              </a:tabLst>
              <a:defRPr/>
            </a:pPr>
            <a:endParaRPr lang="sv-SE" altLang="sv-SE" sz="2000" b="1" dirty="0"/>
          </a:p>
          <a:p>
            <a:pPr marL="355600" indent="-355600" eaLnBrk="1" hangingPunct="1">
              <a:lnSpc>
                <a:spcPct val="110000"/>
              </a:lnSpc>
              <a:buFontTx/>
              <a:buNone/>
              <a:tabLst>
                <a:tab pos="533400" algn="l"/>
              </a:tabLst>
              <a:defRPr/>
            </a:pPr>
            <a:endParaRPr lang="sv-SE" altLang="sv-SE" sz="2000" b="1" dirty="0"/>
          </a:p>
          <a:p>
            <a:pPr marL="355600" indent="-355600" eaLnBrk="1" hangingPunct="1">
              <a:lnSpc>
                <a:spcPct val="110000"/>
              </a:lnSpc>
              <a:buFontTx/>
              <a:buNone/>
              <a:tabLst>
                <a:tab pos="533400" algn="l"/>
              </a:tabLst>
              <a:defRPr/>
            </a:pPr>
            <a:endParaRPr lang="sv-SE" altLang="sv-SE" sz="2000" b="1" dirty="0"/>
          </a:p>
          <a:p>
            <a:pPr marL="355600" indent="-355600" eaLnBrk="1" hangingPunct="1">
              <a:lnSpc>
                <a:spcPct val="110000"/>
              </a:lnSpc>
              <a:tabLst>
                <a:tab pos="533400" algn="l"/>
              </a:tabLst>
              <a:defRPr/>
            </a:pPr>
            <a:endParaRPr lang="sv-SE" altLang="sv-SE" sz="2000" b="1" dirty="0"/>
          </a:p>
          <a:p>
            <a:pPr marL="355600" indent="-355600" eaLnBrk="1" hangingPunct="1">
              <a:lnSpc>
                <a:spcPct val="110000"/>
              </a:lnSpc>
              <a:tabLst>
                <a:tab pos="533400" algn="l"/>
              </a:tabLst>
              <a:defRPr/>
            </a:pPr>
            <a:endParaRPr lang="sv-SE" altLang="sv-SE" sz="2000" b="1" dirty="0"/>
          </a:p>
        </p:txBody>
      </p:sp>
    </p:spTree>
    <p:extLst>
      <p:ext uri="{BB962C8B-B14F-4D97-AF65-F5344CB8AC3E}">
        <p14:creationId xmlns:p14="http://schemas.microsoft.com/office/powerpoint/2010/main" val="4075027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ctrTitle"/>
          </p:nvPr>
        </p:nvSpPr>
        <p:spPr>
          <a:xfrm>
            <a:off x="745767" y="585363"/>
            <a:ext cx="7772400" cy="684213"/>
          </a:xfrm>
        </p:spPr>
        <p:txBody>
          <a:bodyPr>
            <a:normAutofit/>
          </a:bodyPr>
          <a:lstStyle/>
          <a:p>
            <a:pPr algn="l"/>
            <a:r>
              <a:rPr lang="en-GB" altLang="sv-SE" sz="3200" cap="none" dirty="0">
                <a:ea typeface="+mn-ea"/>
                <a:cs typeface="+mn-cs"/>
              </a:rPr>
              <a:t>Summary of findings</a:t>
            </a:r>
          </a:p>
        </p:txBody>
      </p:sp>
      <p:sp>
        <p:nvSpPr>
          <p:cNvPr id="6147" name="Rectangle 3"/>
          <p:cNvSpPr>
            <a:spLocks noGrp="1" noChangeArrowheads="1"/>
          </p:cNvSpPr>
          <p:nvPr>
            <p:ph type="subTitle" idx="1"/>
          </p:nvPr>
        </p:nvSpPr>
        <p:spPr>
          <a:xfrm>
            <a:off x="741363" y="1345776"/>
            <a:ext cx="7945437" cy="5116467"/>
          </a:xfrm>
        </p:spPr>
        <p:txBody>
          <a:bodyPr>
            <a:normAutofit/>
          </a:bodyPr>
          <a:lstStyle/>
          <a:p>
            <a:pPr marL="342900" indent="-342900" algn="l">
              <a:spcBef>
                <a:spcPct val="0"/>
              </a:spcBef>
              <a:buClr>
                <a:schemeClr val="bg2">
                  <a:lumMod val="50000"/>
                </a:schemeClr>
              </a:buClr>
              <a:buFont typeface="Wingdings" panose="05000000000000000000" pitchFamily="2" charset="2"/>
              <a:buChar char="Ø"/>
              <a:tabLst>
                <a:tab pos="288925" algn="l"/>
              </a:tabLst>
              <a:defRPr/>
            </a:pPr>
            <a:r>
              <a:rPr lang="en-GB" altLang="sv-SE" sz="2200" dirty="0">
                <a:solidFill>
                  <a:schemeClr val="tx1"/>
                </a:solidFill>
              </a:rPr>
              <a:t>General confidence in the reliability and</a:t>
            </a:r>
          </a:p>
          <a:p>
            <a:pPr algn="l">
              <a:spcBef>
                <a:spcPct val="0"/>
              </a:spcBef>
              <a:buClr>
                <a:schemeClr val="bg2">
                  <a:lumMod val="50000"/>
                </a:schemeClr>
              </a:buClr>
              <a:tabLst>
                <a:tab pos="288925" algn="l"/>
              </a:tabLst>
              <a:defRPr/>
            </a:pPr>
            <a:r>
              <a:rPr lang="en-GB" altLang="sv-SE" sz="2200" dirty="0">
                <a:solidFill>
                  <a:schemeClr val="tx1"/>
                </a:solidFill>
              </a:rPr>
              <a:t>usefulness of SBU reports.</a:t>
            </a:r>
          </a:p>
          <a:p>
            <a:pPr marL="342900" indent="-342900" algn="l">
              <a:spcBef>
                <a:spcPct val="0"/>
              </a:spcBef>
              <a:buClr>
                <a:schemeClr val="bg2">
                  <a:lumMod val="50000"/>
                </a:schemeClr>
              </a:buClr>
              <a:buFont typeface="Wingdings" panose="05000000000000000000" pitchFamily="2" charset="2"/>
              <a:buChar char="Ø"/>
              <a:tabLst>
                <a:tab pos="288925" algn="l"/>
              </a:tabLst>
              <a:defRPr/>
            </a:pPr>
            <a:endParaRPr lang="en-GB" altLang="sv-SE" sz="2200" dirty="0">
              <a:solidFill>
                <a:schemeClr val="tx1"/>
              </a:solidFill>
            </a:endParaRPr>
          </a:p>
          <a:p>
            <a:pPr marL="342900" indent="-342900" algn="l">
              <a:spcBef>
                <a:spcPct val="0"/>
              </a:spcBef>
              <a:buClr>
                <a:schemeClr val="bg2">
                  <a:lumMod val="50000"/>
                </a:schemeClr>
              </a:buClr>
              <a:buFont typeface="Wingdings" panose="05000000000000000000" pitchFamily="2" charset="2"/>
              <a:buChar char="Ø"/>
              <a:tabLst>
                <a:tab pos="288925" algn="l"/>
              </a:tabLst>
              <a:defRPr/>
            </a:pPr>
            <a:r>
              <a:rPr lang="en-GB" sz="2200" dirty="0">
                <a:solidFill>
                  <a:schemeClr val="tx1"/>
                </a:solidFill>
              </a:rPr>
              <a:t>4 out of 26 reports were used in policy decisions.</a:t>
            </a:r>
          </a:p>
          <a:p>
            <a:pPr marL="342900" indent="-342900" algn="l">
              <a:spcBef>
                <a:spcPct val="0"/>
              </a:spcBef>
              <a:buClr>
                <a:schemeClr val="bg2">
                  <a:lumMod val="50000"/>
                </a:schemeClr>
              </a:buClr>
              <a:buFont typeface="Wingdings" panose="05000000000000000000" pitchFamily="2" charset="2"/>
              <a:buChar char="Ø"/>
              <a:tabLst>
                <a:tab pos="288925" algn="l"/>
              </a:tabLst>
              <a:defRPr/>
            </a:pPr>
            <a:endParaRPr lang="en-GB" altLang="sv-SE" sz="2200" dirty="0">
              <a:solidFill>
                <a:schemeClr val="tx1"/>
              </a:solidFill>
            </a:endParaRPr>
          </a:p>
          <a:p>
            <a:pPr marL="342900" indent="-342900" algn="l">
              <a:spcBef>
                <a:spcPct val="0"/>
              </a:spcBef>
              <a:buClr>
                <a:schemeClr val="bg2">
                  <a:lumMod val="50000"/>
                </a:schemeClr>
              </a:buClr>
              <a:buFont typeface="Wingdings" panose="05000000000000000000" pitchFamily="2" charset="2"/>
              <a:buChar char="Ø"/>
              <a:tabLst>
                <a:tab pos="288925" algn="l"/>
              </a:tabLst>
              <a:defRPr/>
            </a:pPr>
            <a:r>
              <a:rPr lang="en-GB" sz="2200" dirty="0">
                <a:solidFill>
                  <a:schemeClr val="tx1"/>
                </a:solidFill>
              </a:rPr>
              <a:t>10 out of 26 reports were used in national guidelines.</a:t>
            </a:r>
          </a:p>
          <a:p>
            <a:pPr marL="342900" indent="-342900" algn="l">
              <a:spcBef>
                <a:spcPct val="0"/>
              </a:spcBef>
              <a:buClr>
                <a:schemeClr val="bg2">
                  <a:lumMod val="50000"/>
                </a:schemeClr>
              </a:buClr>
              <a:buFont typeface="Wingdings" panose="05000000000000000000" pitchFamily="2" charset="2"/>
              <a:buChar char="Ø"/>
              <a:tabLst>
                <a:tab pos="288925" algn="l"/>
              </a:tabLst>
              <a:defRPr/>
            </a:pPr>
            <a:endParaRPr lang="en-GB" altLang="sv-SE" sz="2200" dirty="0">
              <a:solidFill>
                <a:schemeClr val="tx1"/>
              </a:solidFill>
            </a:endParaRPr>
          </a:p>
          <a:p>
            <a:pPr marL="342900" indent="-342900" algn="l">
              <a:spcBef>
                <a:spcPct val="0"/>
              </a:spcBef>
              <a:buClr>
                <a:schemeClr val="bg2">
                  <a:lumMod val="50000"/>
                </a:schemeClr>
              </a:buClr>
              <a:buFont typeface="Wingdings" panose="05000000000000000000" pitchFamily="2" charset="2"/>
              <a:buChar char="Ø"/>
              <a:tabLst>
                <a:tab pos="288925" algn="l"/>
              </a:tabLst>
              <a:defRPr/>
            </a:pPr>
            <a:r>
              <a:rPr lang="en-GB" altLang="sv-SE" sz="2200" dirty="0">
                <a:solidFill>
                  <a:schemeClr val="tx1"/>
                </a:solidFill>
              </a:rPr>
              <a:t>Research initiatives have been taken due to reports in head injury, dental care and mental ill-health in children.</a:t>
            </a:r>
          </a:p>
          <a:p>
            <a:pPr marL="342900" indent="-342900" algn="l">
              <a:spcBef>
                <a:spcPct val="0"/>
              </a:spcBef>
              <a:buClr>
                <a:schemeClr val="bg2">
                  <a:lumMod val="50000"/>
                </a:schemeClr>
              </a:buClr>
              <a:buFont typeface="Wingdings" panose="05000000000000000000" pitchFamily="2" charset="2"/>
              <a:buChar char="Ø"/>
              <a:tabLst>
                <a:tab pos="288925" algn="l"/>
              </a:tabLst>
              <a:defRPr/>
            </a:pPr>
            <a:endParaRPr lang="en-GB" altLang="sv-SE" sz="2200" dirty="0">
              <a:solidFill>
                <a:schemeClr val="tx1"/>
              </a:solidFill>
            </a:endParaRPr>
          </a:p>
          <a:p>
            <a:pPr marL="342900" indent="-342900" algn="l">
              <a:spcBef>
                <a:spcPct val="0"/>
              </a:spcBef>
              <a:buClr>
                <a:schemeClr val="bg2">
                  <a:lumMod val="50000"/>
                </a:schemeClr>
              </a:buClr>
              <a:buFont typeface="Wingdings" panose="05000000000000000000" pitchFamily="2" charset="2"/>
              <a:buChar char="Ø"/>
              <a:tabLst>
                <a:tab pos="288925" algn="l"/>
              </a:tabLst>
              <a:defRPr/>
            </a:pPr>
            <a:r>
              <a:rPr lang="en-GB" sz="2200" dirty="0">
                <a:solidFill>
                  <a:schemeClr val="tx1"/>
                </a:solidFill>
              </a:rPr>
              <a:t>Change in clinical practice was demonstrated from 8 out of 26 reports.</a:t>
            </a:r>
          </a:p>
          <a:p>
            <a:pPr marL="342900" indent="-342900" algn="l">
              <a:spcBef>
                <a:spcPct val="0"/>
              </a:spcBef>
              <a:buClr>
                <a:schemeClr val="bg2">
                  <a:lumMod val="50000"/>
                </a:schemeClr>
              </a:buClr>
              <a:buFont typeface="Wingdings" panose="05000000000000000000" pitchFamily="2" charset="2"/>
              <a:buChar char="Ø"/>
              <a:tabLst>
                <a:tab pos="288925" algn="l"/>
              </a:tabLst>
              <a:defRPr/>
            </a:pPr>
            <a:endParaRPr lang="en-GB" sz="2200" dirty="0">
              <a:solidFill>
                <a:schemeClr val="tx1"/>
              </a:solidFill>
            </a:endParaRPr>
          </a:p>
          <a:p>
            <a:pPr marL="342900" indent="-342900" algn="l">
              <a:spcBef>
                <a:spcPct val="0"/>
              </a:spcBef>
              <a:buClr>
                <a:schemeClr val="bg2">
                  <a:lumMod val="50000"/>
                </a:schemeClr>
              </a:buClr>
              <a:buFont typeface="Wingdings" panose="05000000000000000000" pitchFamily="2" charset="2"/>
              <a:buChar char="Ø"/>
              <a:tabLst>
                <a:tab pos="288925" algn="l"/>
              </a:tabLst>
              <a:defRPr/>
            </a:pPr>
            <a:r>
              <a:rPr lang="en-GB" sz="2200" dirty="0">
                <a:solidFill>
                  <a:schemeClr val="tx1"/>
                </a:solidFill>
              </a:rPr>
              <a:t>In 2 reports documentation were lacking /low impact.</a:t>
            </a:r>
            <a:endParaRPr lang="en-GB" altLang="sv-SE" sz="2400" dirty="0"/>
          </a:p>
          <a:p>
            <a:pPr marL="288925" indent="-288925" algn="l">
              <a:spcBef>
                <a:spcPct val="0"/>
              </a:spcBef>
              <a:buFontTx/>
              <a:buChar char="•"/>
              <a:tabLst>
                <a:tab pos="288925" algn="l"/>
              </a:tabLst>
              <a:defRPr/>
            </a:pPr>
            <a:endParaRPr lang="en-GB" altLang="sv-SE" sz="2400" dirty="0"/>
          </a:p>
        </p:txBody>
      </p:sp>
      <p:pic>
        <p:nvPicPr>
          <p:cNvPr id="3" name="Bildobjekt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07426" y="114301"/>
            <a:ext cx="3091720" cy="2057399"/>
          </a:xfrm>
          <a:prstGeom prst="rect">
            <a:avLst/>
          </a:prstGeom>
        </p:spPr>
      </p:pic>
    </p:spTree>
    <p:extLst>
      <p:ext uri="{BB962C8B-B14F-4D97-AF65-F5344CB8AC3E}">
        <p14:creationId xmlns:p14="http://schemas.microsoft.com/office/powerpoint/2010/main" val="34518704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idx="4294967295"/>
          </p:nvPr>
        </p:nvSpPr>
        <p:spPr>
          <a:xfrm>
            <a:off x="770393" y="450742"/>
            <a:ext cx="7772400" cy="1059403"/>
          </a:xfrm>
        </p:spPr>
        <p:txBody>
          <a:bodyPr>
            <a:noAutofit/>
          </a:bodyPr>
          <a:lstStyle/>
          <a:p>
            <a:pPr>
              <a:spcAft>
                <a:spcPts val="1200"/>
              </a:spcAft>
            </a:pPr>
            <a:r>
              <a:rPr lang="en-GB" altLang="sv-SE" sz="3100" dirty="0">
                <a:solidFill>
                  <a:schemeClr val="tx1"/>
                </a:solidFill>
                <a:ea typeface="+mn-ea"/>
                <a:cs typeface="+mn-cs"/>
              </a:rPr>
              <a:t>Challenges: how could we find effective measures for disinvestments? </a:t>
            </a:r>
          </a:p>
        </p:txBody>
      </p:sp>
      <p:sp>
        <p:nvSpPr>
          <p:cNvPr id="48131" name="Rectangle 3"/>
          <p:cNvSpPr>
            <a:spLocks noGrp="1" noChangeArrowheads="1"/>
          </p:cNvSpPr>
          <p:nvPr>
            <p:ph type="body" idx="4294967295"/>
          </p:nvPr>
        </p:nvSpPr>
        <p:spPr>
          <a:xfrm>
            <a:off x="912144" y="2602781"/>
            <a:ext cx="7754937" cy="3785139"/>
          </a:xfrm>
        </p:spPr>
        <p:txBody>
          <a:bodyPr>
            <a:normAutofit/>
          </a:bodyPr>
          <a:lstStyle/>
          <a:p>
            <a:pPr eaLnBrk="1" hangingPunct="1">
              <a:lnSpc>
                <a:spcPct val="110000"/>
              </a:lnSpc>
              <a:spcAft>
                <a:spcPts val="600"/>
              </a:spcAft>
              <a:buClr>
                <a:schemeClr val="bg2">
                  <a:lumMod val="50000"/>
                </a:schemeClr>
              </a:buClr>
              <a:buFont typeface="Wingdings" panose="05000000000000000000" pitchFamily="2" charset="2"/>
              <a:buChar char="Ø"/>
              <a:tabLst>
                <a:tab pos="533400" algn="l"/>
              </a:tabLst>
            </a:pPr>
            <a:r>
              <a:rPr lang="en-GB" altLang="sv-SE" sz="2000" dirty="0"/>
              <a:t>A SBU report showed that home blood pressure monitoring was at least as effective as monitoring in a clinical setting and could save costs.</a:t>
            </a:r>
          </a:p>
          <a:p>
            <a:pPr eaLnBrk="1" hangingPunct="1">
              <a:lnSpc>
                <a:spcPct val="110000"/>
              </a:lnSpc>
              <a:spcAft>
                <a:spcPts val="600"/>
              </a:spcAft>
              <a:buClr>
                <a:schemeClr val="bg2">
                  <a:lumMod val="50000"/>
                </a:schemeClr>
              </a:buClr>
              <a:buFont typeface="Wingdings" panose="05000000000000000000" pitchFamily="2" charset="2"/>
              <a:buChar char="Ø"/>
              <a:tabLst>
                <a:tab pos="533400" algn="l"/>
              </a:tabLst>
            </a:pPr>
            <a:r>
              <a:rPr lang="en-GB" altLang="sv-SE" sz="2000" dirty="0"/>
              <a:t>The report received high mass-media attention and the sales of home BP devices more than doubled during the first 3 months.</a:t>
            </a:r>
          </a:p>
          <a:p>
            <a:pPr eaLnBrk="1" hangingPunct="1">
              <a:lnSpc>
                <a:spcPct val="110000"/>
              </a:lnSpc>
              <a:spcAft>
                <a:spcPts val="600"/>
              </a:spcAft>
              <a:buClr>
                <a:schemeClr val="bg2">
                  <a:lumMod val="50000"/>
                </a:schemeClr>
              </a:buClr>
              <a:buFont typeface="Wingdings" panose="05000000000000000000" pitchFamily="2" charset="2"/>
              <a:buChar char="Ø"/>
              <a:tabLst>
                <a:tab pos="533400" algn="l"/>
              </a:tabLst>
            </a:pPr>
            <a:r>
              <a:rPr lang="en-GB" altLang="sv-SE" sz="2000" dirty="0"/>
              <a:t>Then the sales declined to the starting point.</a:t>
            </a:r>
          </a:p>
          <a:p>
            <a:pPr eaLnBrk="1" hangingPunct="1">
              <a:lnSpc>
                <a:spcPct val="110000"/>
              </a:lnSpc>
              <a:spcAft>
                <a:spcPts val="600"/>
              </a:spcAft>
              <a:buClr>
                <a:schemeClr val="bg2">
                  <a:lumMod val="50000"/>
                </a:schemeClr>
              </a:buClr>
              <a:buFont typeface="Wingdings" panose="05000000000000000000" pitchFamily="2" charset="2"/>
              <a:buChar char="Ø"/>
              <a:tabLst>
                <a:tab pos="533400" algn="l"/>
              </a:tabLst>
            </a:pPr>
            <a:r>
              <a:rPr lang="en-GB" altLang="sv-SE" sz="2000" dirty="0"/>
              <a:t>Hypothesis: There was no incentive for primary health care to change. They were getting paid for BP measuring.   </a:t>
            </a:r>
            <a:endParaRPr lang="sv-SE" altLang="sv-SE" sz="2000" b="1" dirty="0"/>
          </a:p>
        </p:txBody>
      </p:sp>
      <p:sp>
        <p:nvSpPr>
          <p:cNvPr id="3" name="textruta 2"/>
          <p:cNvSpPr txBox="1"/>
          <p:nvPr/>
        </p:nvSpPr>
        <p:spPr>
          <a:xfrm>
            <a:off x="912144" y="1757795"/>
            <a:ext cx="3687565" cy="569387"/>
          </a:xfrm>
          <a:prstGeom prst="rect">
            <a:avLst/>
          </a:prstGeom>
          <a:noFill/>
        </p:spPr>
        <p:txBody>
          <a:bodyPr wrap="square" rtlCol="0">
            <a:spAutoFit/>
          </a:bodyPr>
          <a:lstStyle/>
          <a:p>
            <a:r>
              <a:rPr lang="en-GB" altLang="sv-SE" sz="3100" b="1" dirty="0">
                <a:solidFill>
                  <a:srgbClr val="005CAA"/>
                </a:solidFill>
                <a:latin typeface="+mj-lt"/>
              </a:rPr>
              <a:t>Change incentives</a:t>
            </a:r>
            <a:endParaRPr lang="sv-SE" sz="3100" b="1" dirty="0" err="1">
              <a:solidFill>
                <a:srgbClr val="005CAA"/>
              </a:solidFill>
              <a:latin typeface="+mj-lt"/>
            </a:endParaRPr>
          </a:p>
        </p:txBody>
      </p:sp>
      <p:pic>
        <p:nvPicPr>
          <p:cNvPr id="4" name="Bildobjekt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229475" y="956764"/>
            <a:ext cx="1657350" cy="1677238"/>
          </a:xfrm>
          <a:prstGeom prst="rect">
            <a:avLst/>
          </a:prstGeom>
        </p:spPr>
      </p:pic>
    </p:spTree>
    <p:extLst>
      <p:ext uri="{BB962C8B-B14F-4D97-AF65-F5344CB8AC3E}">
        <p14:creationId xmlns:p14="http://schemas.microsoft.com/office/powerpoint/2010/main" val="15532192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title"/>
          </p:nvPr>
        </p:nvSpPr>
        <p:spPr/>
        <p:txBody>
          <a:bodyPr/>
          <a:lstStyle/>
          <a:p>
            <a:r>
              <a:rPr lang="en-GB" dirty="0">
                <a:solidFill>
                  <a:schemeClr val="tx1"/>
                </a:solidFill>
              </a:rPr>
              <a:t>Why an SBU Report?</a:t>
            </a:r>
          </a:p>
        </p:txBody>
      </p:sp>
      <p:sp>
        <p:nvSpPr>
          <p:cNvPr id="6" name="Platshållare för innehåll 5"/>
          <p:cNvSpPr>
            <a:spLocks noGrp="1"/>
          </p:cNvSpPr>
          <p:nvPr>
            <p:ph idx="1"/>
          </p:nvPr>
        </p:nvSpPr>
        <p:spPr>
          <a:xfrm>
            <a:off x="899592" y="1747905"/>
            <a:ext cx="7344000" cy="4921455"/>
          </a:xfrm>
        </p:spPr>
        <p:txBody>
          <a:bodyPr>
            <a:normAutofit/>
          </a:bodyPr>
          <a:lstStyle/>
          <a:p>
            <a:pPr marL="0" indent="0">
              <a:buNone/>
            </a:pPr>
            <a:r>
              <a:rPr lang="en-GB" dirty="0"/>
              <a:t>To help: </a:t>
            </a:r>
          </a:p>
          <a:p>
            <a:pPr marL="0" indent="0">
              <a:buNone/>
            </a:pPr>
            <a:endParaRPr lang="en-GB" dirty="0"/>
          </a:p>
          <a:p>
            <a:pPr>
              <a:buClr>
                <a:schemeClr val="bg2">
                  <a:lumMod val="50000"/>
                </a:schemeClr>
              </a:buClr>
              <a:buFont typeface="Wingdings" panose="05000000000000000000" pitchFamily="2" charset="2"/>
              <a:buChar char="Ø"/>
            </a:pPr>
            <a:r>
              <a:rPr lang="en-GB" dirty="0"/>
              <a:t>a well-ordered introduction, abandonment or use of interventions in routine health care</a:t>
            </a:r>
          </a:p>
          <a:p>
            <a:pPr>
              <a:buClr>
                <a:schemeClr val="bg2">
                  <a:lumMod val="50000"/>
                </a:schemeClr>
              </a:buClr>
              <a:buFont typeface="Wingdings" panose="05000000000000000000" pitchFamily="2" charset="2"/>
              <a:buChar char="Ø"/>
            </a:pPr>
            <a:endParaRPr lang="en-GB" dirty="0"/>
          </a:p>
          <a:p>
            <a:pPr>
              <a:buClr>
                <a:schemeClr val="bg2">
                  <a:lumMod val="50000"/>
                </a:schemeClr>
              </a:buClr>
              <a:buFont typeface="Wingdings" panose="05000000000000000000" pitchFamily="2" charset="2"/>
              <a:buChar char="Ø"/>
            </a:pPr>
            <a:r>
              <a:rPr lang="en-GB" dirty="0"/>
              <a:t>ensure health care is as effective as possible</a:t>
            </a:r>
          </a:p>
          <a:p>
            <a:pPr>
              <a:buClr>
                <a:schemeClr val="bg2">
                  <a:lumMod val="50000"/>
                </a:schemeClr>
              </a:buClr>
              <a:buFont typeface="Wingdings" panose="05000000000000000000" pitchFamily="2" charset="2"/>
              <a:buChar char="Ø"/>
            </a:pPr>
            <a:endParaRPr lang="en-GB" dirty="0"/>
          </a:p>
          <a:p>
            <a:pPr>
              <a:buClr>
                <a:schemeClr val="bg2">
                  <a:lumMod val="50000"/>
                </a:schemeClr>
              </a:buClr>
              <a:buFont typeface="Wingdings" panose="05000000000000000000" pitchFamily="2" charset="2"/>
              <a:buChar char="Ø"/>
            </a:pPr>
            <a:r>
              <a:rPr lang="en-GB" dirty="0"/>
              <a:t>provide a better basis for decision-making when prioritising</a:t>
            </a:r>
          </a:p>
        </p:txBody>
      </p:sp>
    </p:spTree>
    <p:extLst>
      <p:ext uri="{BB962C8B-B14F-4D97-AF65-F5344CB8AC3E}">
        <p14:creationId xmlns:p14="http://schemas.microsoft.com/office/powerpoint/2010/main" val="9848411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ubrik 1"/>
          <p:cNvSpPr>
            <a:spLocks noGrp="1"/>
          </p:cNvSpPr>
          <p:nvPr>
            <p:ph type="ctrTitle"/>
          </p:nvPr>
        </p:nvSpPr>
        <p:spPr>
          <a:xfrm>
            <a:off x="688032" y="259380"/>
            <a:ext cx="7772400" cy="760528"/>
          </a:xfrm>
        </p:spPr>
        <p:txBody>
          <a:bodyPr/>
          <a:lstStyle/>
          <a:p>
            <a:r>
              <a:rPr lang="en-GB" altLang="sv-SE" sz="2800" dirty="0">
                <a:solidFill>
                  <a:schemeClr val="bg2">
                    <a:lumMod val="50000"/>
                  </a:schemeClr>
                </a:solidFill>
                <a:ea typeface="+mn-ea"/>
                <a:cs typeface="+mn-cs"/>
              </a:rPr>
              <a:t>Involve the health care professionals</a:t>
            </a:r>
          </a:p>
        </p:txBody>
      </p:sp>
      <p:pic>
        <p:nvPicPr>
          <p:cNvPr id="2" name="Bildobjekt 1"/>
          <p:cNvPicPr>
            <a:picLocks noChangeAspect="1"/>
          </p:cNvPicPr>
          <p:nvPr/>
        </p:nvPicPr>
        <p:blipFill>
          <a:blip r:embed="rId2"/>
          <a:stretch>
            <a:fillRect/>
          </a:stretch>
        </p:blipFill>
        <p:spPr>
          <a:xfrm>
            <a:off x="2090508" y="2797296"/>
            <a:ext cx="4988559" cy="3297015"/>
          </a:xfrm>
          <a:prstGeom prst="rect">
            <a:avLst/>
          </a:prstGeom>
        </p:spPr>
      </p:pic>
      <p:sp>
        <p:nvSpPr>
          <p:cNvPr id="3" name="textruta 2"/>
          <p:cNvSpPr txBox="1"/>
          <p:nvPr/>
        </p:nvSpPr>
        <p:spPr>
          <a:xfrm>
            <a:off x="1828801" y="1090243"/>
            <a:ext cx="6169979" cy="954107"/>
          </a:xfrm>
          <a:prstGeom prst="rect">
            <a:avLst/>
          </a:prstGeom>
          <a:noFill/>
        </p:spPr>
        <p:txBody>
          <a:bodyPr wrap="square" rtlCol="0">
            <a:spAutoFit/>
          </a:bodyPr>
          <a:lstStyle/>
          <a:p>
            <a:pPr algn="ctr"/>
            <a:r>
              <a:rPr lang="en-GB" altLang="sv-SE" sz="2800" b="1" cap="all" dirty="0">
                <a:solidFill>
                  <a:srgbClr val="005CAA"/>
                </a:solidFill>
                <a:latin typeface="+mj-lt"/>
              </a:rPr>
              <a:t>in all parts of the PROJECT work</a:t>
            </a:r>
            <a:br>
              <a:rPr lang="en-GB" altLang="sv-SE" sz="2800" b="1" cap="all" dirty="0">
                <a:solidFill>
                  <a:srgbClr val="005CAA"/>
                </a:solidFill>
                <a:latin typeface="+mj-lt"/>
              </a:rPr>
            </a:br>
            <a:r>
              <a:rPr lang="en-GB" altLang="sv-SE" sz="2800" b="1" cap="all" dirty="0">
                <a:solidFill>
                  <a:srgbClr val="005CAA"/>
                </a:solidFill>
                <a:latin typeface="+mj-lt"/>
              </a:rPr>
              <a:t> </a:t>
            </a:r>
            <a:endParaRPr lang="sv-SE" sz="2800" b="1" cap="all" dirty="0" err="1">
              <a:solidFill>
                <a:srgbClr val="005CAA"/>
              </a:solidFill>
              <a:latin typeface="+mj-lt"/>
            </a:endParaRPr>
          </a:p>
        </p:txBody>
      </p:sp>
      <p:sp>
        <p:nvSpPr>
          <p:cNvPr id="4" name="textruta 3"/>
          <p:cNvSpPr txBox="1"/>
          <p:nvPr/>
        </p:nvSpPr>
        <p:spPr>
          <a:xfrm>
            <a:off x="2321173" y="1991595"/>
            <a:ext cx="5099538" cy="769441"/>
          </a:xfrm>
          <a:prstGeom prst="rect">
            <a:avLst/>
          </a:prstGeom>
          <a:noFill/>
        </p:spPr>
        <p:txBody>
          <a:bodyPr wrap="square" rtlCol="0">
            <a:spAutoFit/>
          </a:bodyPr>
          <a:lstStyle/>
          <a:p>
            <a:pPr algn="ctr"/>
            <a:r>
              <a:rPr lang="en-GB" altLang="sv-SE" sz="2800" b="1" cap="all" dirty="0">
                <a:solidFill>
                  <a:srgbClr val="005CAA"/>
                </a:solidFill>
                <a:latin typeface="+mj-lt"/>
              </a:rPr>
              <a:t>IN ALL PARTS OF SBU</a:t>
            </a:r>
            <a:endParaRPr lang="sv-SE" sz="2800" b="1" cap="all" dirty="0">
              <a:solidFill>
                <a:srgbClr val="005CAA"/>
              </a:solidFill>
              <a:latin typeface="+mj-lt"/>
            </a:endParaRPr>
          </a:p>
          <a:p>
            <a:pPr algn="ctr"/>
            <a:endParaRPr lang="sv-SE" sz="1600" dirty="0" err="1"/>
          </a:p>
        </p:txBody>
      </p:sp>
    </p:spTree>
    <p:extLst>
      <p:ext uri="{BB962C8B-B14F-4D97-AF65-F5344CB8AC3E}">
        <p14:creationId xmlns:p14="http://schemas.microsoft.com/office/powerpoint/2010/main" val="193329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3794"/>
                                        </p:tgtEl>
                                        <p:attrNameLst>
                                          <p:attrName>style.visibility</p:attrName>
                                        </p:attrNameLst>
                                      </p:cBhvr>
                                      <p:to>
                                        <p:strVal val="visible"/>
                                      </p:to>
                                    </p:set>
                                    <p:animEffect transition="in" filter="wipe(down)">
                                      <p:cBhvr>
                                        <p:cTn id="7" dur="500"/>
                                        <p:tgtEl>
                                          <p:spTgt spid="3379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p:bldP spid="3" grpId="0"/>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en-US" dirty="0"/>
              <a:t>The results of the work done by SBU</a:t>
            </a:r>
            <a:endParaRPr lang="sv-SE" dirty="0"/>
          </a:p>
        </p:txBody>
      </p:sp>
      <p:sp>
        <p:nvSpPr>
          <p:cNvPr id="3" name="Platshållare för innehåll 2"/>
          <p:cNvSpPr>
            <a:spLocks noGrp="1"/>
          </p:cNvSpPr>
          <p:nvPr>
            <p:ph idx="1"/>
          </p:nvPr>
        </p:nvSpPr>
        <p:spPr>
          <a:xfrm>
            <a:off x="899592" y="1268760"/>
            <a:ext cx="7344000" cy="4921455"/>
          </a:xfrm>
        </p:spPr>
        <p:txBody>
          <a:bodyPr>
            <a:normAutofit fontScale="92500" lnSpcReduction="20000"/>
          </a:bodyPr>
          <a:lstStyle/>
          <a:p>
            <a:r>
              <a:rPr lang="en-GB" dirty="0"/>
              <a:t>More research into the prevention sexual abuse of children</a:t>
            </a:r>
          </a:p>
          <a:p>
            <a:pPr lvl="1"/>
            <a:r>
              <a:rPr lang="en-GB" sz="1900" dirty="0"/>
              <a:t>SBU’s report on methods for the prevention of sexual abuse of children has led to more research in that field.</a:t>
            </a:r>
          </a:p>
          <a:p>
            <a:r>
              <a:rPr lang="en-GB" dirty="0"/>
              <a:t>Improved quality of life of the elderly and the fragile elderly</a:t>
            </a:r>
          </a:p>
          <a:p>
            <a:pPr lvl="1"/>
            <a:r>
              <a:rPr lang="en-GB" sz="1900" dirty="0"/>
              <a:t>SBU’s report on the treatment of urinary incontinence identified several effective treatments which are now taught to care providers</a:t>
            </a:r>
          </a:p>
          <a:p>
            <a:r>
              <a:rPr lang="en-GB" dirty="0"/>
              <a:t>Supplied evidence that hearing loss screening could improve language development in children</a:t>
            </a:r>
          </a:p>
          <a:p>
            <a:pPr lvl="1">
              <a:lnSpc>
                <a:spcPct val="110000"/>
              </a:lnSpc>
            </a:pPr>
            <a:r>
              <a:rPr lang="en-GB" sz="1900" dirty="0" err="1"/>
              <a:t>hörselscreening</a:t>
            </a:r>
            <a:r>
              <a:rPr lang="en-GB" sz="1900" dirty="0"/>
              <a:t> </a:t>
            </a:r>
            <a:r>
              <a:rPr lang="en-GB" sz="1900" dirty="0" err="1"/>
              <a:t>ökade</a:t>
            </a:r>
            <a:r>
              <a:rPr lang="en-GB" sz="1900" dirty="0"/>
              <a:t> </a:t>
            </a:r>
            <a:r>
              <a:rPr lang="en-GB" sz="1900" dirty="0" err="1"/>
              <a:t>från</a:t>
            </a:r>
            <a:r>
              <a:rPr lang="en-GB" sz="1900" dirty="0"/>
              <a:t> 25 % till 75 % </a:t>
            </a:r>
            <a:r>
              <a:rPr lang="en-GB" sz="1900" dirty="0" err="1"/>
              <a:t>i</a:t>
            </a:r>
            <a:r>
              <a:rPr lang="en-GB" sz="1900" dirty="0"/>
              <a:t> </a:t>
            </a:r>
            <a:r>
              <a:rPr lang="en-GB" sz="1900" dirty="0" err="1"/>
              <a:t>landet</a:t>
            </a:r>
            <a:r>
              <a:rPr lang="en-GB" sz="1900" dirty="0"/>
              <a:t>, </a:t>
            </a:r>
          </a:p>
          <a:p>
            <a:pPr lvl="1">
              <a:lnSpc>
                <a:spcPct val="110000"/>
              </a:lnSpc>
            </a:pPr>
            <a:r>
              <a:rPr lang="en-GB" sz="1900" dirty="0">
                <a:solidFill>
                  <a:schemeClr val="accent3"/>
                </a:solidFill>
              </a:rPr>
              <a:t>SBU’s report on … revealed that hearing loss </a:t>
            </a:r>
          </a:p>
          <a:p>
            <a:pPr lvl="1">
              <a:lnSpc>
                <a:spcPct val="110000"/>
              </a:lnSpc>
            </a:pPr>
            <a:r>
              <a:rPr lang="en-GB" sz="1900" dirty="0"/>
              <a:t>Hearing loss screening has increased from 25% to 75 % in Sweden</a:t>
            </a:r>
          </a:p>
          <a:p>
            <a:pPr lvl="1">
              <a:lnSpc>
                <a:spcPct val="110000"/>
              </a:lnSpc>
            </a:pPr>
            <a:r>
              <a:rPr lang="en-GB" sz="1900" dirty="0"/>
              <a:t>This has led to better language development opportunities for children with hearing loss </a:t>
            </a:r>
          </a:p>
          <a:p>
            <a:r>
              <a:rPr lang="en-GB" dirty="0"/>
              <a:t>Social Insurance Agency uses SBU’s reports on the workplace environment </a:t>
            </a:r>
          </a:p>
          <a:p>
            <a:endParaRPr lang="en-US" dirty="0"/>
          </a:p>
        </p:txBody>
      </p:sp>
    </p:spTree>
    <p:extLst>
      <p:ext uri="{BB962C8B-B14F-4D97-AF65-F5344CB8AC3E}">
        <p14:creationId xmlns:p14="http://schemas.microsoft.com/office/powerpoint/2010/main" val="31093698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en-GB" dirty="0"/>
              <a:t>Further examples</a:t>
            </a:r>
          </a:p>
        </p:txBody>
      </p:sp>
      <p:sp>
        <p:nvSpPr>
          <p:cNvPr id="3" name="Platshållare för innehåll 2"/>
          <p:cNvSpPr>
            <a:spLocks noGrp="1"/>
          </p:cNvSpPr>
          <p:nvPr>
            <p:ph idx="1"/>
          </p:nvPr>
        </p:nvSpPr>
        <p:spPr>
          <a:xfrm>
            <a:off x="899592" y="1268760"/>
            <a:ext cx="7344000" cy="4921455"/>
          </a:xfrm>
        </p:spPr>
        <p:txBody>
          <a:bodyPr>
            <a:normAutofit fontScale="85000" lnSpcReduction="10000"/>
          </a:bodyPr>
          <a:lstStyle/>
          <a:p>
            <a:r>
              <a:rPr lang="en-GB" dirty="0"/>
              <a:t>Earlier detection of symptomatic cancer</a:t>
            </a:r>
          </a:p>
          <a:p>
            <a:pPr lvl="1"/>
            <a:r>
              <a:rPr lang="en-GB" dirty="0">
                <a:solidFill>
                  <a:schemeClr val="accent3"/>
                </a:solidFill>
              </a:rPr>
              <a:t>Name the report and the result (</a:t>
            </a:r>
            <a:r>
              <a:rPr lang="en-GB" dirty="0" err="1">
                <a:solidFill>
                  <a:schemeClr val="accent3"/>
                </a:solidFill>
              </a:rPr>
              <a:t>recc</a:t>
            </a:r>
            <a:r>
              <a:rPr lang="en-GB" dirty="0">
                <a:solidFill>
                  <a:schemeClr val="accent3"/>
                </a:solidFill>
              </a:rPr>
              <a:t> define image referral somehow)</a:t>
            </a:r>
          </a:p>
          <a:p>
            <a:pPr lvl="1"/>
            <a:r>
              <a:rPr lang="en-GB" dirty="0"/>
              <a:t>An image referral has been established in multiple regions in Sweden</a:t>
            </a:r>
          </a:p>
          <a:p>
            <a:pPr marL="361950" lvl="1" indent="-361950">
              <a:buFont typeface="Arial" panose="020B0604020202020204" pitchFamily="34" charset="0"/>
              <a:buChar char="•"/>
              <a:tabLst>
                <a:tab pos="361950" algn="l"/>
              </a:tabLst>
            </a:pPr>
            <a:r>
              <a:rPr lang="en-GB" sz="2400" dirty="0">
                <a:solidFill>
                  <a:schemeClr val="accent3"/>
                </a:solidFill>
              </a:rPr>
              <a:t>Reduced? </a:t>
            </a:r>
            <a:r>
              <a:rPr lang="en-GB" sz="2400" dirty="0"/>
              <a:t>Preventative antibiotic treatment before surgery</a:t>
            </a:r>
          </a:p>
          <a:p>
            <a:pPr lvl="1" indent="-266700">
              <a:buFont typeface="Calibri" panose="020F0502020204030204" pitchFamily="34" charset="0"/>
              <a:buChar char="–"/>
            </a:pPr>
            <a:r>
              <a:rPr lang="en-GB" dirty="0">
                <a:solidFill>
                  <a:schemeClr val="accent3"/>
                </a:solidFill>
              </a:rPr>
              <a:t>SBU’s report </a:t>
            </a:r>
            <a:r>
              <a:rPr lang="en-GB" i="1" dirty="0">
                <a:solidFill>
                  <a:schemeClr val="accent3"/>
                </a:solidFill>
              </a:rPr>
              <a:t>Name the report </a:t>
            </a:r>
            <a:r>
              <a:rPr lang="en-GB" dirty="0">
                <a:solidFill>
                  <a:schemeClr val="accent3"/>
                </a:solidFill>
              </a:rPr>
              <a:t>recommended…</a:t>
            </a:r>
          </a:p>
          <a:p>
            <a:pPr lvl="1" indent="-266700">
              <a:buFont typeface="Calibri" panose="020F0502020204030204" pitchFamily="34" charset="0"/>
              <a:buChar char="–"/>
            </a:pPr>
            <a:r>
              <a:rPr lang="en-GB" dirty="0"/>
              <a:t>The results were subsequently published in a scientific journal</a:t>
            </a:r>
          </a:p>
          <a:p>
            <a:pPr lvl="1" indent="-266700">
              <a:buFont typeface="Calibri" panose="020F0502020204030204" pitchFamily="34" charset="0"/>
              <a:buChar char="–"/>
            </a:pPr>
            <a:r>
              <a:rPr lang="en-GB" dirty="0"/>
              <a:t>Antibiotic use has decreased in all measured aspects in accordance with the conclusions presented in SBU’s report</a:t>
            </a:r>
          </a:p>
          <a:p>
            <a:pPr marL="361950" lvl="1" indent="-361950">
              <a:buFont typeface="Arial" panose="020B0604020202020204" pitchFamily="34" charset="0"/>
              <a:buChar char="•"/>
            </a:pPr>
            <a:r>
              <a:rPr lang="en-GB" sz="2400" dirty="0"/>
              <a:t>Light treatments are offered less often to treat depression</a:t>
            </a:r>
          </a:p>
          <a:p>
            <a:pPr marL="538163" lvl="2" indent="-361950"/>
            <a:r>
              <a:rPr lang="en-GB" sz="2000" dirty="0">
                <a:solidFill>
                  <a:schemeClr val="accent3"/>
                </a:solidFill>
              </a:rPr>
              <a:t>SBU’s report </a:t>
            </a:r>
            <a:r>
              <a:rPr lang="en-GB" sz="2000" i="1" dirty="0">
                <a:solidFill>
                  <a:schemeClr val="accent3"/>
                </a:solidFill>
              </a:rPr>
              <a:t>Name the report </a:t>
            </a:r>
            <a:r>
              <a:rPr lang="en-GB" sz="2000" dirty="0">
                <a:solidFill>
                  <a:schemeClr val="accent3"/>
                </a:solidFill>
              </a:rPr>
              <a:t>concluded that there was insufficient evidence to support light treatments in the treatment of depression. </a:t>
            </a:r>
            <a:r>
              <a:rPr lang="en-GB" sz="1300" dirty="0">
                <a:solidFill>
                  <a:srgbClr val="FF0000"/>
                </a:solidFill>
              </a:rPr>
              <a:t>This must be checked! The sentence you wrote could be interpreted different ways. Was there a lack of evidence? Or was there evidence it did not work? This is not the same thing. </a:t>
            </a:r>
          </a:p>
          <a:p>
            <a:pPr lvl="1" indent="-266700">
              <a:buFont typeface="Calibri" panose="020F0502020204030204" pitchFamily="34" charset="0"/>
              <a:buChar char="–"/>
            </a:pPr>
            <a:r>
              <a:rPr lang="en-GB" dirty="0"/>
              <a:t>Fewer Swedish counties offer light therapy for the treatment of depression (7 of 21)</a:t>
            </a:r>
          </a:p>
          <a:p>
            <a:endParaRPr lang="en-US" dirty="0"/>
          </a:p>
        </p:txBody>
      </p:sp>
    </p:spTree>
    <p:extLst>
      <p:ext uri="{BB962C8B-B14F-4D97-AF65-F5344CB8AC3E}">
        <p14:creationId xmlns:p14="http://schemas.microsoft.com/office/powerpoint/2010/main" val="3847271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p:cNvSpPr>
            <a:spLocks noGrp="1"/>
          </p:cNvSpPr>
          <p:nvPr>
            <p:ph type="title"/>
          </p:nvPr>
        </p:nvSpPr>
        <p:spPr>
          <a:xfrm>
            <a:off x="407505" y="600026"/>
            <a:ext cx="8567530" cy="956766"/>
          </a:xfrm>
        </p:spPr>
        <p:txBody>
          <a:bodyPr>
            <a:normAutofit fontScale="90000"/>
          </a:bodyPr>
          <a:lstStyle/>
          <a:p>
            <a:r>
              <a:rPr lang="en-US" dirty="0">
                <a:solidFill>
                  <a:schemeClr val="tx1"/>
                </a:solidFill>
              </a:rPr>
              <a:t>Answers provided by the Enquiry Service impact decisions </a:t>
            </a:r>
            <a:endParaRPr lang="sv-SE" dirty="0">
              <a:solidFill>
                <a:schemeClr val="tx1"/>
              </a:solidFill>
            </a:endParaRPr>
          </a:p>
        </p:txBody>
      </p:sp>
      <p:sp>
        <p:nvSpPr>
          <p:cNvPr id="3" name="Platshållare för innehåll 2"/>
          <p:cNvSpPr>
            <a:spLocks noGrp="1"/>
          </p:cNvSpPr>
          <p:nvPr>
            <p:ph idx="1"/>
          </p:nvPr>
        </p:nvSpPr>
        <p:spPr>
          <a:xfrm>
            <a:off x="899888" y="1988840"/>
            <a:ext cx="7344000" cy="4115049"/>
          </a:xfrm>
        </p:spPr>
        <p:txBody>
          <a:bodyPr>
            <a:normAutofit fontScale="92500"/>
          </a:bodyPr>
          <a:lstStyle/>
          <a:p>
            <a:pPr>
              <a:buClr>
                <a:schemeClr val="bg2">
                  <a:lumMod val="50000"/>
                </a:schemeClr>
              </a:buClr>
              <a:buFont typeface="Wingdings" panose="05000000000000000000" pitchFamily="2" charset="2"/>
              <a:buChar char="Ø"/>
            </a:pPr>
            <a:r>
              <a:rPr lang="en-GB" dirty="0"/>
              <a:t>Reduced number of routinely late prenatal ultrasound scans in Region </a:t>
            </a:r>
            <a:r>
              <a:rPr lang="en-GB" dirty="0" err="1"/>
              <a:t>Skåne</a:t>
            </a:r>
            <a:r>
              <a:rPr lang="en-GB" dirty="0"/>
              <a:t>.</a:t>
            </a:r>
          </a:p>
          <a:p>
            <a:pPr>
              <a:buClr>
                <a:schemeClr val="bg2">
                  <a:lumMod val="50000"/>
                </a:schemeClr>
              </a:buClr>
              <a:buFont typeface="Wingdings" panose="05000000000000000000" pitchFamily="2" charset="2"/>
              <a:buChar char="Ø"/>
            </a:pPr>
            <a:r>
              <a:rPr lang="en-GB" dirty="0"/>
              <a:t>Answers which have influenced county council decisions:</a:t>
            </a:r>
          </a:p>
          <a:p>
            <a:pPr lvl="1">
              <a:buClr>
                <a:schemeClr val="bg2">
                  <a:lumMod val="50000"/>
                </a:schemeClr>
              </a:buClr>
              <a:buFont typeface="Wingdings" panose="05000000000000000000" pitchFamily="2" charset="2"/>
              <a:buChar char="Ø"/>
            </a:pPr>
            <a:r>
              <a:rPr lang="en-GB" dirty="0"/>
              <a:t>manual </a:t>
            </a:r>
            <a:r>
              <a:rPr lang="en-GB" dirty="0" err="1"/>
              <a:t>lymphoedema</a:t>
            </a:r>
            <a:r>
              <a:rPr lang="en-GB" dirty="0"/>
              <a:t> therapy </a:t>
            </a:r>
          </a:p>
          <a:p>
            <a:pPr lvl="1">
              <a:buClr>
                <a:schemeClr val="bg2">
                  <a:lumMod val="50000"/>
                </a:schemeClr>
              </a:buClr>
              <a:buFont typeface="Wingdings" panose="05000000000000000000" pitchFamily="2" charset="2"/>
              <a:buChar char="Ø"/>
            </a:pPr>
            <a:r>
              <a:rPr lang="en-GB" dirty="0"/>
              <a:t>physiotherapy exercise in a heated pool </a:t>
            </a:r>
            <a:br>
              <a:rPr lang="en-GB" dirty="0"/>
            </a:br>
            <a:r>
              <a:rPr lang="en-GB" dirty="0"/>
              <a:t>for non-rheumatic patients</a:t>
            </a:r>
          </a:p>
          <a:p>
            <a:pPr lvl="1">
              <a:buClr>
                <a:schemeClr val="bg2">
                  <a:lumMod val="50000"/>
                </a:schemeClr>
              </a:buClr>
              <a:buFont typeface="Wingdings" panose="05000000000000000000" pitchFamily="2" charset="2"/>
              <a:buChar char="Ø"/>
            </a:pPr>
            <a:r>
              <a:rPr lang="en-GB" dirty="0"/>
              <a:t>knee cartilage cell transplantation</a:t>
            </a:r>
          </a:p>
          <a:p>
            <a:pPr lvl="1">
              <a:buClr>
                <a:schemeClr val="bg2">
                  <a:lumMod val="50000"/>
                </a:schemeClr>
              </a:buClr>
              <a:buFont typeface="Wingdings" panose="05000000000000000000" pitchFamily="2" charset="2"/>
              <a:buChar char="Ø"/>
            </a:pPr>
            <a:r>
              <a:rPr lang="en-GB" dirty="0"/>
              <a:t>acupuncture treatment for sleep disorders </a:t>
            </a:r>
            <a:br>
              <a:rPr lang="en-GB" dirty="0"/>
            </a:br>
            <a:r>
              <a:rPr lang="en-GB" dirty="0"/>
              <a:t>in cases of depression.</a:t>
            </a:r>
          </a:p>
          <a:p>
            <a:pPr>
              <a:buClr>
                <a:schemeClr val="bg2">
                  <a:lumMod val="50000"/>
                </a:schemeClr>
              </a:buClr>
              <a:buFont typeface="Wingdings" panose="05000000000000000000" pitchFamily="2" charset="2"/>
              <a:buChar char="Ø"/>
            </a:pPr>
            <a:r>
              <a:rPr lang="en-GB" dirty="0"/>
              <a:t>Restrictions on the use in care programmes</a:t>
            </a:r>
            <a:br>
              <a:rPr lang="en-GB" dirty="0"/>
            </a:br>
            <a:r>
              <a:rPr lang="en-GB" dirty="0"/>
              <a:t>of ECMO in cases of acute heart failure.</a:t>
            </a:r>
          </a:p>
        </p:txBody>
      </p:sp>
    </p:spTree>
    <p:extLst>
      <p:ext uri="{BB962C8B-B14F-4D97-AF65-F5344CB8AC3E}">
        <p14:creationId xmlns:p14="http://schemas.microsoft.com/office/powerpoint/2010/main" val="12051524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061758-CE43-40E2-9CB8-A5A4AB28492F}"/>
              </a:ext>
            </a:extLst>
          </p:cNvPr>
          <p:cNvSpPr>
            <a:spLocks noGrp="1"/>
          </p:cNvSpPr>
          <p:nvPr>
            <p:ph type="title"/>
          </p:nvPr>
        </p:nvSpPr>
        <p:spPr/>
        <p:txBody>
          <a:bodyPr>
            <a:normAutofit fontScale="90000"/>
          </a:bodyPr>
          <a:lstStyle/>
          <a:p>
            <a:r>
              <a:rPr lang="en-US" dirty="0">
                <a:solidFill>
                  <a:schemeClr val="tx1"/>
                </a:solidFill>
              </a:rPr>
              <a:t>Today SBU influence research by…</a:t>
            </a:r>
            <a:br>
              <a:rPr lang="sv-SE" dirty="0">
                <a:solidFill>
                  <a:schemeClr val="tx1"/>
                </a:solidFill>
              </a:rPr>
            </a:br>
            <a:endParaRPr lang="sv-SE" dirty="0">
              <a:solidFill>
                <a:schemeClr val="tx1"/>
              </a:solidFill>
            </a:endParaRPr>
          </a:p>
        </p:txBody>
      </p:sp>
      <p:sp>
        <p:nvSpPr>
          <p:cNvPr id="3" name="Platshållare för innehåll 2">
            <a:extLst>
              <a:ext uri="{FF2B5EF4-FFF2-40B4-BE49-F238E27FC236}">
                <a16:creationId xmlns:a16="http://schemas.microsoft.com/office/drawing/2014/main" id="{5C40614F-4C99-47F3-BC83-2E9F37654A21}"/>
              </a:ext>
            </a:extLst>
          </p:cNvPr>
          <p:cNvSpPr>
            <a:spLocks noGrp="1"/>
          </p:cNvSpPr>
          <p:nvPr>
            <p:ph idx="1"/>
          </p:nvPr>
        </p:nvSpPr>
        <p:spPr/>
        <p:txBody>
          <a:bodyPr/>
          <a:lstStyle/>
          <a:p>
            <a:pPr marL="0" indent="0">
              <a:buNone/>
            </a:pPr>
            <a:r>
              <a:rPr lang="en-US" dirty="0"/>
              <a:t>Identifying evidence gaps within health care and social service</a:t>
            </a:r>
          </a:p>
          <a:p>
            <a:pPr marL="0" indent="0">
              <a:buNone/>
            </a:pPr>
            <a:r>
              <a:rPr lang="en-US" dirty="0"/>
              <a:t>Conducting priority settings,  including users and profession </a:t>
            </a:r>
          </a:p>
          <a:p>
            <a:pPr marL="0" indent="0">
              <a:buNone/>
            </a:pPr>
            <a:endParaRPr lang="en-US" dirty="0"/>
          </a:p>
          <a:p>
            <a:pPr marL="0" indent="0">
              <a:buNone/>
            </a:pPr>
            <a:r>
              <a:rPr lang="en-US" dirty="0"/>
              <a:t>Collaborating with research councils</a:t>
            </a:r>
          </a:p>
          <a:p>
            <a:pPr marL="0" indent="0">
              <a:buNone/>
            </a:pPr>
            <a:endParaRPr lang="en-US" dirty="0"/>
          </a:p>
          <a:p>
            <a:pPr marL="0" indent="0">
              <a:buNone/>
            </a:pPr>
            <a:r>
              <a:rPr lang="en-US" dirty="0" err="1"/>
              <a:t>Analysing</a:t>
            </a:r>
            <a:r>
              <a:rPr lang="en-US" dirty="0"/>
              <a:t> collection of evidence gaps to point out strategic areas with many evidence gaps that are in need of structural support</a:t>
            </a:r>
          </a:p>
          <a:p>
            <a:endParaRPr lang="sv-SE" dirty="0"/>
          </a:p>
        </p:txBody>
      </p:sp>
    </p:spTree>
    <p:extLst>
      <p:ext uri="{BB962C8B-B14F-4D97-AF65-F5344CB8AC3E}">
        <p14:creationId xmlns:p14="http://schemas.microsoft.com/office/powerpoint/2010/main" val="42304528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ruta 1"/>
          <p:cNvSpPr txBox="1">
            <a:spLocks noChangeArrowheads="1"/>
          </p:cNvSpPr>
          <p:nvPr/>
        </p:nvSpPr>
        <p:spPr bwMode="auto">
          <a:xfrm>
            <a:off x="323527" y="5013176"/>
            <a:ext cx="5328593" cy="1661993"/>
          </a:xfrm>
          <a:prstGeom prst="rect">
            <a:avLst/>
          </a:prstGeom>
          <a:noFill/>
          <a:ln w="9525" cmpd="thickThin">
            <a:noFill/>
            <a:miter lim="800000"/>
            <a:headEnd/>
            <a:tailEnd/>
          </a:ln>
        </p:spPr>
        <p:txBody>
          <a:bodyPr wrap="square">
            <a:spAutoFit/>
          </a:bodyPr>
          <a:lstStyle/>
          <a:p>
            <a:pPr algn="ctr"/>
            <a:r>
              <a:rPr lang="sv-SE" sz="2800" dirty="0" err="1">
                <a:solidFill>
                  <a:srgbClr val="000099"/>
                </a:solidFill>
                <a:latin typeface="+mj-lt"/>
                <a:cs typeface="ＭＳ Ｐゴシック" pitchFamily="-112" charset="-128"/>
              </a:rPr>
              <a:t>Thank</a:t>
            </a:r>
            <a:r>
              <a:rPr lang="sv-SE" sz="2800" dirty="0">
                <a:solidFill>
                  <a:srgbClr val="000099"/>
                </a:solidFill>
                <a:latin typeface="+mj-lt"/>
                <a:cs typeface="ＭＳ Ｐゴシック" pitchFamily="-112" charset="-128"/>
              </a:rPr>
              <a:t> you for </a:t>
            </a:r>
            <a:r>
              <a:rPr lang="sv-SE" sz="2800" dirty="0" err="1">
                <a:solidFill>
                  <a:srgbClr val="000099"/>
                </a:solidFill>
                <a:latin typeface="+mj-lt"/>
                <a:cs typeface="ＭＳ Ｐゴシック" pitchFamily="-112" charset="-128"/>
              </a:rPr>
              <a:t>your</a:t>
            </a:r>
            <a:r>
              <a:rPr lang="sv-SE" sz="2800" dirty="0">
                <a:solidFill>
                  <a:srgbClr val="000099"/>
                </a:solidFill>
                <a:latin typeface="+mj-lt"/>
                <a:cs typeface="ＭＳ Ｐゴシック" pitchFamily="-112" charset="-128"/>
              </a:rPr>
              <a:t> attention.</a:t>
            </a:r>
          </a:p>
          <a:p>
            <a:pPr algn="ctr"/>
            <a:r>
              <a:rPr lang="ar-AE" sz="2800" dirty="0">
                <a:solidFill>
                  <a:srgbClr val="000000"/>
                </a:solidFill>
              </a:rPr>
              <a:t>شكرا جزيلا لك</a:t>
            </a:r>
            <a:endParaRPr lang="sv-SE" sz="2800" dirty="0">
              <a:solidFill>
                <a:srgbClr val="000000"/>
              </a:solidFill>
            </a:endParaRPr>
          </a:p>
          <a:p>
            <a:pPr algn="ctr"/>
            <a:endParaRPr lang="sv-SE" sz="2800" dirty="0">
              <a:solidFill>
                <a:srgbClr val="000099"/>
              </a:solidFill>
              <a:latin typeface="+mj-lt"/>
              <a:cs typeface="ＭＳ Ｐゴシック" pitchFamily="-112" charset="-128"/>
            </a:endParaRPr>
          </a:p>
          <a:p>
            <a:pPr algn="ctr"/>
            <a:r>
              <a:rPr lang="sv-SE" dirty="0">
                <a:solidFill>
                  <a:srgbClr val="000099"/>
                </a:solidFill>
                <a:latin typeface="+mj-lt"/>
                <a:cs typeface="ＭＳ Ｐゴシック" pitchFamily="-112" charset="-128"/>
              </a:rPr>
              <a:t>sophie.werko@sbu.se</a:t>
            </a:r>
          </a:p>
        </p:txBody>
      </p:sp>
      <p:sp>
        <p:nvSpPr>
          <p:cNvPr id="6" name="textruta 5"/>
          <p:cNvSpPr txBox="1"/>
          <p:nvPr/>
        </p:nvSpPr>
        <p:spPr>
          <a:xfrm>
            <a:off x="3779912" y="6309320"/>
            <a:ext cx="5328592" cy="253916"/>
          </a:xfrm>
          <a:prstGeom prst="rect">
            <a:avLst/>
          </a:prstGeom>
          <a:noFill/>
        </p:spPr>
        <p:txBody>
          <a:bodyPr wrap="square" rtlCol="0">
            <a:spAutoFit/>
          </a:bodyPr>
          <a:lstStyle/>
          <a:p>
            <a:r>
              <a:rPr lang="en-US" sz="1000" dirty="0">
                <a:solidFill>
                  <a:schemeClr val="bg1"/>
                </a:solidFill>
              </a:rPr>
              <a:t>I  Swedish Council on Health Technology Assessment </a:t>
            </a:r>
            <a:endParaRPr lang="sv-SE" sz="1000" dirty="0">
              <a:solidFill>
                <a:schemeClr val="bg1"/>
              </a:solidFill>
            </a:endParaRPr>
          </a:p>
        </p:txBody>
      </p:sp>
      <p:pic>
        <p:nvPicPr>
          <p:cNvPr id="5" name="Picture 2" descr="http://static.happywall.se/uploads/galleri/252/rod_stuga_large.jpg">
            <a:hlinkClick r:id="rId2"/>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561" y="138746"/>
            <a:ext cx="9189477" cy="354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8315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solidFill>
                  <a:schemeClr val="tx1"/>
                </a:solidFill>
              </a:rPr>
              <a:t>To </a:t>
            </a:r>
            <a:r>
              <a:rPr lang="sv-SE" dirty="0" err="1">
                <a:solidFill>
                  <a:schemeClr val="tx1"/>
                </a:solidFill>
              </a:rPr>
              <a:t>summarise</a:t>
            </a:r>
            <a:r>
              <a:rPr lang="sv-SE" dirty="0">
                <a:solidFill>
                  <a:schemeClr val="tx1"/>
                </a:solidFill>
              </a:rPr>
              <a:t>…</a:t>
            </a:r>
          </a:p>
        </p:txBody>
      </p:sp>
      <p:sp>
        <p:nvSpPr>
          <p:cNvPr id="3" name="Platshållare för innehåll 2"/>
          <p:cNvSpPr>
            <a:spLocks noGrp="1"/>
          </p:cNvSpPr>
          <p:nvPr>
            <p:ph idx="1"/>
          </p:nvPr>
        </p:nvSpPr>
        <p:spPr>
          <a:xfrm>
            <a:off x="899592" y="1876653"/>
            <a:ext cx="7344000" cy="4500000"/>
          </a:xfrm>
        </p:spPr>
        <p:txBody>
          <a:bodyPr>
            <a:normAutofit lnSpcReduction="10000"/>
          </a:bodyPr>
          <a:lstStyle/>
          <a:p>
            <a:pPr>
              <a:buClr>
                <a:schemeClr val="bg2">
                  <a:lumMod val="50000"/>
                </a:schemeClr>
              </a:buClr>
              <a:buFont typeface="Wingdings" panose="05000000000000000000" pitchFamily="2" charset="2"/>
              <a:buChar char="Ø"/>
            </a:pPr>
            <a:r>
              <a:rPr lang="en-US" dirty="0"/>
              <a:t>The role of HTA in the health care system is to provide knowledge used for decision-making</a:t>
            </a:r>
          </a:p>
          <a:p>
            <a:pPr>
              <a:buClr>
                <a:schemeClr val="bg2">
                  <a:lumMod val="50000"/>
                </a:schemeClr>
              </a:buClr>
              <a:buFont typeface="Wingdings" panose="05000000000000000000" pitchFamily="2" charset="2"/>
              <a:buChar char="Ø"/>
            </a:pPr>
            <a:endParaRPr lang="en-US" dirty="0"/>
          </a:p>
          <a:p>
            <a:pPr>
              <a:buClr>
                <a:schemeClr val="bg2">
                  <a:lumMod val="50000"/>
                </a:schemeClr>
              </a:buClr>
              <a:buFont typeface="Wingdings" panose="05000000000000000000" pitchFamily="2" charset="2"/>
              <a:buChar char="Ø"/>
            </a:pPr>
            <a:r>
              <a:rPr lang="en-US" dirty="0"/>
              <a:t>HTA not used by decision-makers is therefore meaningless</a:t>
            </a:r>
          </a:p>
          <a:p>
            <a:pPr>
              <a:buClr>
                <a:schemeClr val="bg2">
                  <a:lumMod val="50000"/>
                </a:schemeClr>
              </a:buClr>
              <a:buFont typeface="Wingdings" panose="05000000000000000000" pitchFamily="2" charset="2"/>
              <a:buChar char="Ø"/>
            </a:pPr>
            <a:endParaRPr lang="en-US" dirty="0"/>
          </a:p>
          <a:p>
            <a:pPr>
              <a:buClr>
                <a:schemeClr val="bg2">
                  <a:lumMod val="50000"/>
                </a:schemeClr>
              </a:buClr>
              <a:buFont typeface="Wingdings" panose="05000000000000000000" pitchFamily="2" charset="2"/>
              <a:buChar char="Ø"/>
            </a:pPr>
            <a:r>
              <a:rPr lang="sv-SE" b="1" i="1" dirty="0" err="1"/>
              <a:t>HTA’s</a:t>
            </a:r>
            <a:r>
              <a:rPr lang="sv-SE" b="1" i="1" dirty="0"/>
              <a:t> overall </a:t>
            </a:r>
            <a:r>
              <a:rPr lang="sv-SE" b="1" i="1" dirty="0" err="1"/>
              <a:t>role</a:t>
            </a:r>
            <a:r>
              <a:rPr lang="sv-SE" b="1" i="1" dirty="0"/>
              <a:t> is </a:t>
            </a:r>
            <a:r>
              <a:rPr lang="sv-SE" b="1" i="1" dirty="0" err="1"/>
              <a:t>contributing</a:t>
            </a:r>
            <a:r>
              <a:rPr lang="sv-SE" b="1" i="1" dirty="0"/>
              <a:t> to </a:t>
            </a:r>
            <a:r>
              <a:rPr lang="sv-SE" b="1" i="1" dirty="0" err="1"/>
              <a:t>better</a:t>
            </a:r>
            <a:r>
              <a:rPr lang="sv-SE" b="1" i="1" dirty="0"/>
              <a:t> </a:t>
            </a:r>
            <a:r>
              <a:rPr lang="sv-SE" b="1" i="1" dirty="0" err="1"/>
              <a:t>informed</a:t>
            </a:r>
            <a:r>
              <a:rPr lang="sv-SE" b="1" i="1" dirty="0"/>
              <a:t> </a:t>
            </a:r>
            <a:r>
              <a:rPr lang="sv-SE" b="1" i="1" dirty="0" err="1"/>
              <a:t>decisions</a:t>
            </a:r>
            <a:endParaRPr lang="en-US" b="1" dirty="0"/>
          </a:p>
          <a:p>
            <a:pPr>
              <a:buClr>
                <a:schemeClr val="bg2">
                  <a:lumMod val="50000"/>
                </a:schemeClr>
              </a:buClr>
              <a:buFont typeface="Wingdings" panose="05000000000000000000" pitchFamily="2" charset="2"/>
              <a:buChar char="Ø"/>
            </a:pPr>
            <a:endParaRPr lang="sv-SE" dirty="0"/>
          </a:p>
          <a:p>
            <a:pPr>
              <a:buClr>
                <a:schemeClr val="bg2">
                  <a:lumMod val="50000"/>
                </a:schemeClr>
              </a:buClr>
              <a:buFont typeface="Wingdings" panose="05000000000000000000" pitchFamily="2" charset="2"/>
              <a:buChar char="Ø"/>
            </a:pPr>
            <a:r>
              <a:rPr lang="sv-SE" dirty="0" err="1"/>
              <a:t>Key</a:t>
            </a:r>
            <a:r>
              <a:rPr lang="sv-SE" dirty="0"/>
              <a:t> </a:t>
            </a:r>
            <a:r>
              <a:rPr lang="sv-SE" dirty="0" err="1"/>
              <a:t>principles</a:t>
            </a:r>
            <a:r>
              <a:rPr lang="sv-SE" dirty="0"/>
              <a:t> </a:t>
            </a:r>
            <a:r>
              <a:rPr lang="sv-SE" dirty="0" err="1"/>
              <a:t>concern</a:t>
            </a:r>
            <a:r>
              <a:rPr lang="sv-SE" dirty="0"/>
              <a:t> </a:t>
            </a:r>
            <a:r>
              <a:rPr lang="sv-SE" dirty="0" err="1"/>
              <a:t>both</a:t>
            </a:r>
            <a:r>
              <a:rPr lang="sv-SE" dirty="0"/>
              <a:t> the </a:t>
            </a:r>
            <a:r>
              <a:rPr lang="sv-SE" dirty="0" err="1"/>
              <a:t>structure</a:t>
            </a:r>
            <a:r>
              <a:rPr lang="sv-SE" dirty="0"/>
              <a:t>, </a:t>
            </a:r>
            <a:r>
              <a:rPr lang="sv-SE" dirty="0" err="1"/>
              <a:t>methods</a:t>
            </a:r>
            <a:r>
              <a:rPr lang="sv-SE" dirty="0"/>
              <a:t>, </a:t>
            </a:r>
            <a:r>
              <a:rPr lang="sv-SE" dirty="0" err="1"/>
              <a:t>processes</a:t>
            </a:r>
            <a:r>
              <a:rPr lang="sv-SE" dirty="0"/>
              <a:t> and </a:t>
            </a:r>
            <a:r>
              <a:rPr lang="sv-SE" dirty="0" err="1"/>
              <a:t>use</a:t>
            </a:r>
            <a:r>
              <a:rPr lang="sv-SE" dirty="0"/>
              <a:t> of HTA</a:t>
            </a:r>
          </a:p>
          <a:p>
            <a:pPr marL="0" indent="0">
              <a:buNone/>
            </a:pPr>
            <a:endParaRPr lang="sv-SE" dirty="0">
              <a:highlight>
                <a:srgbClr val="FFFF00"/>
              </a:highlight>
            </a:endParaRPr>
          </a:p>
        </p:txBody>
      </p:sp>
    </p:spTree>
    <p:extLst>
      <p:ext uri="{BB962C8B-B14F-4D97-AF65-F5344CB8AC3E}">
        <p14:creationId xmlns:p14="http://schemas.microsoft.com/office/powerpoint/2010/main" val="41492738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95597" y="2238146"/>
            <a:ext cx="7408333" cy="3450696"/>
          </a:xfrm>
        </p:spPr>
        <p:txBody>
          <a:bodyPr>
            <a:normAutofit lnSpcReduction="10000"/>
          </a:bodyPr>
          <a:lstStyle/>
          <a:p>
            <a:pPr marL="0" indent="0">
              <a:buNone/>
            </a:pPr>
            <a:r>
              <a:rPr lang="sv-SE" dirty="0" err="1"/>
              <a:t>Many</a:t>
            </a:r>
            <a:r>
              <a:rPr lang="sv-SE" dirty="0"/>
              <a:t> different kinds of </a:t>
            </a:r>
            <a:r>
              <a:rPr lang="sv-SE" dirty="0" err="1"/>
              <a:t>decisions</a:t>
            </a:r>
            <a:r>
              <a:rPr lang="sv-SE" dirty="0"/>
              <a:t> or </a:t>
            </a:r>
            <a:r>
              <a:rPr lang="sv-SE" dirty="0" err="1"/>
              <a:t>other</a:t>
            </a:r>
            <a:r>
              <a:rPr lang="sv-SE" dirty="0"/>
              <a:t> </a:t>
            </a:r>
            <a:r>
              <a:rPr lang="sv-SE" dirty="0" err="1"/>
              <a:t>types</a:t>
            </a:r>
            <a:r>
              <a:rPr lang="sv-SE" dirty="0"/>
              <a:t> of </a:t>
            </a:r>
            <a:r>
              <a:rPr lang="sv-SE" dirty="0" err="1"/>
              <a:t>impact</a:t>
            </a:r>
            <a:r>
              <a:rPr lang="sv-SE" dirty="0"/>
              <a:t>, for </a:t>
            </a:r>
            <a:r>
              <a:rPr lang="sv-SE" dirty="0" err="1"/>
              <a:t>example</a:t>
            </a:r>
            <a:r>
              <a:rPr lang="sv-SE" dirty="0"/>
              <a:t>:</a:t>
            </a:r>
          </a:p>
          <a:p>
            <a:pPr marL="0" indent="0">
              <a:buNone/>
            </a:pPr>
            <a:endParaRPr lang="sv-SE" dirty="0"/>
          </a:p>
          <a:p>
            <a:pPr>
              <a:buClr>
                <a:schemeClr val="bg2">
                  <a:lumMod val="50000"/>
                </a:schemeClr>
              </a:buClr>
              <a:buFont typeface="Wingdings" panose="05000000000000000000" pitchFamily="2" charset="2"/>
              <a:buChar char="Ø"/>
            </a:pPr>
            <a:r>
              <a:rPr lang="sv-SE" dirty="0"/>
              <a:t>Policy decision-</a:t>
            </a:r>
            <a:r>
              <a:rPr lang="sv-SE" dirty="0" err="1"/>
              <a:t>making</a:t>
            </a:r>
            <a:endParaRPr lang="sv-SE" dirty="0"/>
          </a:p>
          <a:p>
            <a:pPr>
              <a:buClr>
                <a:schemeClr val="bg2">
                  <a:lumMod val="50000"/>
                </a:schemeClr>
              </a:buClr>
              <a:buFont typeface="Wingdings" panose="05000000000000000000" pitchFamily="2" charset="2"/>
              <a:buChar char="Ø"/>
            </a:pPr>
            <a:r>
              <a:rPr lang="sv-SE" dirty="0" err="1"/>
              <a:t>Guidelines</a:t>
            </a:r>
            <a:endParaRPr lang="sv-SE" dirty="0"/>
          </a:p>
          <a:p>
            <a:pPr>
              <a:buClr>
                <a:schemeClr val="bg2">
                  <a:lumMod val="50000"/>
                </a:schemeClr>
              </a:buClr>
              <a:buFont typeface="Wingdings" panose="05000000000000000000" pitchFamily="2" charset="2"/>
              <a:buChar char="Ø"/>
            </a:pPr>
            <a:r>
              <a:rPr lang="sv-SE" dirty="0" err="1"/>
              <a:t>Pricing</a:t>
            </a:r>
            <a:r>
              <a:rPr lang="sv-SE" dirty="0"/>
              <a:t> &amp; </a:t>
            </a:r>
            <a:r>
              <a:rPr lang="sv-SE" dirty="0" err="1"/>
              <a:t>Reimbursement</a:t>
            </a:r>
            <a:r>
              <a:rPr lang="sv-SE" dirty="0"/>
              <a:t> </a:t>
            </a:r>
            <a:r>
              <a:rPr lang="sv-SE" dirty="0" err="1"/>
              <a:t>decisions</a:t>
            </a:r>
            <a:endParaRPr lang="sv-SE" dirty="0"/>
          </a:p>
          <a:p>
            <a:pPr>
              <a:buClr>
                <a:schemeClr val="bg2">
                  <a:lumMod val="50000"/>
                </a:schemeClr>
              </a:buClr>
              <a:buFont typeface="Wingdings" panose="05000000000000000000" pitchFamily="2" charset="2"/>
              <a:buChar char="Ø"/>
            </a:pPr>
            <a:endParaRPr lang="sv-SE" dirty="0"/>
          </a:p>
          <a:p>
            <a:pPr marL="0" indent="0">
              <a:buClr>
                <a:schemeClr val="bg2">
                  <a:lumMod val="50000"/>
                </a:schemeClr>
              </a:buClr>
              <a:buNone/>
            </a:pPr>
            <a:r>
              <a:rPr lang="sv-SE" dirty="0"/>
              <a:t>The </a:t>
            </a:r>
            <a:r>
              <a:rPr lang="sv-SE" dirty="0" err="1"/>
              <a:t>aim</a:t>
            </a:r>
            <a:r>
              <a:rPr lang="sv-SE" dirty="0"/>
              <a:t> </a:t>
            </a:r>
            <a:r>
              <a:rPr lang="sv-SE" dirty="0" err="1"/>
              <a:t>being</a:t>
            </a:r>
            <a:r>
              <a:rPr lang="sv-SE" dirty="0"/>
              <a:t> to </a:t>
            </a:r>
            <a:r>
              <a:rPr lang="sv-SE" dirty="0" err="1"/>
              <a:t>ultimately</a:t>
            </a:r>
            <a:r>
              <a:rPr lang="sv-SE" dirty="0"/>
              <a:t> </a:t>
            </a:r>
            <a:r>
              <a:rPr lang="sv-SE" dirty="0" err="1"/>
              <a:t>improve</a:t>
            </a:r>
            <a:r>
              <a:rPr lang="sv-SE" dirty="0"/>
              <a:t> </a:t>
            </a:r>
            <a:r>
              <a:rPr lang="sv-SE" dirty="0" err="1"/>
              <a:t>health</a:t>
            </a:r>
            <a:endParaRPr lang="sv-SE" dirty="0"/>
          </a:p>
        </p:txBody>
      </p:sp>
      <p:sp>
        <p:nvSpPr>
          <p:cNvPr id="3" name="Title 2"/>
          <p:cNvSpPr>
            <a:spLocks noGrp="1"/>
          </p:cNvSpPr>
          <p:nvPr>
            <p:ph type="title"/>
          </p:nvPr>
        </p:nvSpPr>
        <p:spPr/>
        <p:txBody>
          <a:bodyPr>
            <a:normAutofit/>
          </a:bodyPr>
          <a:lstStyle/>
          <a:p>
            <a:r>
              <a:rPr lang="en-US" dirty="0">
                <a:solidFill>
                  <a:schemeClr val="tx1"/>
                </a:solidFill>
              </a:rPr>
              <a:t>So, what does HTA result in?</a:t>
            </a:r>
          </a:p>
        </p:txBody>
      </p:sp>
      <p:pic>
        <p:nvPicPr>
          <p:cNvPr id="4" name="Platshållare för innehåll 9">
            <a:extLst>
              <a:ext uri="{FF2B5EF4-FFF2-40B4-BE49-F238E27FC236}">
                <a16:creationId xmlns:a16="http://schemas.microsoft.com/office/drawing/2014/main" id="{68E6DC40-876C-4F52-A781-1A7247DA7C3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526671" y="2743202"/>
            <a:ext cx="2249582" cy="3293095"/>
          </a:xfrm>
          <a:prstGeom prst="rect">
            <a:avLst/>
          </a:prstGeom>
        </p:spPr>
      </p:pic>
    </p:spTree>
    <p:extLst>
      <p:ext uri="{BB962C8B-B14F-4D97-AF65-F5344CB8AC3E}">
        <p14:creationId xmlns:p14="http://schemas.microsoft.com/office/powerpoint/2010/main" val="2132656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B06F586C-99A2-4C1C-909C-B258AC1EACA6}"/>
              </a:ext>
            </a:extLst>
          </p:cNvPr>
          <p:cNvSpPr>
            <a:spLocks noGrp="1"/>
          </p:cNvSpPr>
          <p:nvPr>
            <p:ph idx="1"/>
          </p:nvPr>
        </p:nvSpPr>
        <p:spPr>
          <a:xfrm>
            <a:off x="872067" y="2027585"/>
            <a:ext cx="7615950" cy="3879920"/>
          </a:xfrm>
        </p:spPr>
        <p:txBody>
          <a:bodyPr>
            <a:noAutofit/>
          </a:bodyPr>
          <a:lstStyle/>
          <a:p>
            <a:pPr>
              <a:buClr>
                <a:schemeClr val="bg2">
                  <a:lumMod val="50000"/>
                </a:schemeClr>
              </a:buClr>
              <a:buFont typeface="Wingdings" panose="05000000000000000000" pitchFamily="2" charset="2"/>
              <a:buChar char="Ø"/>
            </a:pPr>
            <a:r>
              <a:rPr lang="sv-SE" sz="2000" dirty="0"/>
              <a:t>50 </a:t>
            </a:r>
            <a:r>
              <a:rPr lang="sv-SE" sz="2000" dirty="0" err="1"/>
              <a:t>members</a:t>
            </a:r>
            <a:r>
              <a:rPr lang="sv-SE" sz="2000" dirty="0"/>
              <a:t> in 31 </a:t>
            </a:r>
            <a:r>
              <a:rPr lang="sv-SE" sz="2000" dirty="0" err="1"/>
              <a:t>countries</a:t>
            </a:r>
            <a:r>
              <a:rPr lang="sv-SE" sz="2000" dirty="0"/>
              <a:t>.   </a:t>
            </a:r>
            <a:r>
              <a:rPr lang="sv-SE" sz="2000" dirty="0">
                <a:hlinkClick r:id="rId3"/>
              </a:rPr>
              <a:t>http://www.inahta.org/</a:t>
            </a:r>
            <a:r>
              <a:rPr lang="sv-SE" sz="2000" dirty="0"/>
              <a:t>  </a:t>
            </a:r>
          </a:p>
          <a:p>
            <a:pPr>
              <a:buClr>
                <a:schemeClr val="bg2">
                  <a:lumMod val="50000"/>
                </a:schemeClr>
              </a:buClr>
              <a:buFont typeface="Wingdings" panose="05000000000000000000" pitchFamily="2" charset="2"/>
              <a:buChar char="Ø"/>
            </a:pPr>
            <a:endParaRPr lang="sv-SE" sz="2000" dirty="0">
              <a:solidFill>
                <a:schemeClr val="tx1"/>
              </a:solidFill>
            </a:endParaRPr>
          </a:p>
          <a:p>
            <a:pPr>
              <a:buClr>
                <a:schemeClr val="bg2">
                  <a:lumMod val="50000"/>
                </a:schemeClr>
              </a:buClr>
              <a:buFont typeface="Wingdings" panose="05000000000000000000" pitchFamily="2" charset="2"/>
              <a:buChar char="Ø"/>
            </a:pPr>
            <a:r>
              <a:rPr lang="sv-SE" sz="2000" dirty="0"/>
              <a:t>The </a:t>
            </a:r>
            <a:r>
              <a:rPr lang="en-US" sz="2000" dirty="0"/>
              <a:t>David Hailey Award for Best Impact Story</a:t>
            </a:r>
          </a:p>
          <a:p>
            <a:pPr>
              <a:buClr>
                <a:schemeClr val="bg2">
                  <a:lumMod val="50000"/>
                </a:schemeClr>
              </a:buClr>
              <a:buFont typeface="Wingdings" panose="05000000000000000000" pitchFamily="2" charset="2"/>
              <a:buChar char="Ø"/>
            </a:pPr>
            <a:r>
              <a:rPr lang="en-US" sz="2000" dirty="0"/>
              <a:t>The INAHTA Impact Story Sharing program was started in 2015.  Read more:</a:t>
            </a:r>
          </a:p>
          <a:p>
            <a:pPr marL="0" indent="0">
              <a:buClr>
                <a:schemeClr val="bg2">
                  <a:lumMod val="50000"/>
                </a:schemeClr>
              </a:buClr>
              <a:buNone/>
            </a:pPr>
            <a:r>
              <a:rPr lang="en-US" sz="2000" dirty="0">
                <a:hlinkClick r:id="rId4"/>
              </a:rPr>
              <a:t>http://www.inahta.org/hta-tools-resources/hta-impact-influence/#Story</a:t>
            </a:r>
            <a:r>
              <a:rPr lang="en-US" sz="2000" dirty="0"/>
              <a:t> </a:t>
            </a:r>
          </a:p>
          <a:p>
            <a:pPr marL="0" indent="0">
              <a:buNone/>
            </a:pPr>
            <a:r>
              <a:rPr lang="en-US" sz="2000" dirty="0"/>
              <a:t>A series of articles based on INAHTA member impact stories was published in the IJTAHC in December 2017.</a:t>
            </a:r>
            <a:endParaRPr lang="en-US" sz="1800" dirty="0">
              <a:highlight>
                <a:srgbClr val="FFFF00"/>
              </a:highlight>
            </a:endParaRPr>
          </a:p>
          <a:p>
            <a:pPr marL="0" indent="0">
              <a:buNone/>
            </a:pPr>
            <a:endParaRPr lang="en-US" sz="1600" dirty="0"/>
          </a:p>
          <a:p>
            <a:pPr marL="0" indent="0">
              <a:buNone/>
            </a:pPr>
            <a:r>
              <a:rPr lang="en-US" sz="1600" dirty="0"/>
              <a:t>Ref: Schuller T &amp; Söderholm Werkö S, Insights from the front lines: A Collection of stories of HTA Impact from INAHTA Member agencies, International Journal of Technology Assessment in Health Care, </a:t>
            </a:r>
            <a:r>
              <a:rPr lang="en-US" sz="1600" dirty="0">
                <a:hlinkClick r:id="rId5"/>
              </a:rPr>
              <a:t>https://doi.org/10.1017/S0266462317001076</a:t>
            </a:r>
            <a:r>
              <a:rPr lang="en-US" sz="1600" dirty="0"/>
              <a:t>, 15 December 2017, pp. 409-410</a:t>
            </a:r>
          </a:p>
        </p:txBody>
      </p:sp>
      <p:sp>
        <p:nvSpPr>
          <p:cNvPr id="3" name="Rubrik 2">
            <a:extLst>
              <a:ext uri="{FF2B5EF4-FFF2-40B4-BE49-F238E27FC236}">
                <a16:creationId xmlns:a16="http://schemas.microsoft.com/office/drawing/2014/main" id="{039817FC-53FA-4CF6-9629-3E3CBFB36BD8}"/>
              </a:ext>
            </a:extLst>
          </p:cNvPr>
          <p:cNvSpPr>
            <a:spLocks noGrp="1"/>
          </p:cNvSpPr>
          <p:nvPr>
            <p:ph type="title"/>
          </p:nvPr>
        </p:nvSpPr>
        <p:spPr>
          <a:xfrm>
            <a:off x="228600" y="447660"/>
            <a:ext cx="8915400" cy="1252728"/>
          </a:xfrm>
        </p:spPr>
        <p:txBody>
          <a:bodyPr>
            <a:normAutofit fontScale="90000"/>
          </a:bodyPr>
          <a:lstStyle/>
          <a:p>
            <a:r>
              <a:rPr lang="en-US" b="1" i="1" dirty="0">
                <a:solidFill>
                  <a:srgbClr val="C00000"/>
                </a:solidFill>
              </a:rPr>
              <a:t>The International Network of Agencies for Health Technology Assessment, INAHTA</a:t>
            </a:r>
            <a:endParaRPr lang="en-US" b="1" dirty="0">
              <a:solidFill>
                <a:srgbClr val="C00000"/>
              </a:solidFill>
            </a:endParaRPr>
          </a:p>
        </p:txBody>
      </p:sp>
    </p:spTree>
    <p:extLst>
      <p:ext uri="{BB962C8B-B14F-4D97-AF65-F5344CB8AC3E}">
        <p14:creationId xmlns:p14="http://schemas.microsoft.com/office/powerpoint/2010/main" val="1176524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3A3D09A7-3FF0-4060-9F48-767388E230E3}"/>
              </a:ext>
            </a:extLst>
          </p:cNvPr>
          <p:cNvSpPr>
            <a:spLocks noGrp="1"/>
          </p:cNvSpPr>
          <p:nvPr>
            <p:ph idx="1"/>
          </p:nvPr>
        </p:nvSpPr>
        <p:spPr/>
        <p:txBody>
          <a:bodyPr>
            <a:normAutofit fontScale="85000" lnSpcReduction="10000"/>
          </a:bodyPr>
          <a:lstStyle/>
          <a:p>
            <a:r>
              <a:rPr lang="en-US" b="1" dirty="0"/>
              <a:t>2016 </a:t>
            </a:r>
            <a:br>
              <a:rPr lang="en-US" b="1" dirty="0"/>
            </a:br>
            <a:r>
              <a:rPr lang="en-US" b="1" dirty="0"/>
              <a:t>Winner: INESSS, Quebec, Canada, storyteller: Michèle de Guise</a:t>
            </a:r>
            <a:br>
              <a:rPr lang="en-US" dirty="0"/>
            </a:br>
            <a:r>
              <a:rPr lang="en-US" dirty="0" err="1"/>
              <a:t>Honourable</a:t>
            </a:r>
            <a:r>
              <a:rPr lang="en-US" dirty="0"/>
              <a:t> mention to semi-finalists:</a:t>
            </a:r>
            <a:br>
              <a:rPr lang="en-US" dirty="0"/>
            </a:br>
            <a:r>
              <a:rPr lang="en-US" dirty="0" err="1"/>
              <a:t>IQWiG</a:t>
            </a:r>
            <a:r>
              <a:rPr lang="en-US" dirty="0"/>
              <a:t>, Germany, storyteller: Naomi Fujita-Rohwerder</a:t>
            </a:r>
            <a:br>
              <a:rPr lang="en-US" dirty="0"/>
            </a:br>
            <a:r>
              <a:rPr lang="en-US" dirty="0"/>
              <a:t>ASERNIP-S, Australia, storyteller: David </a:t>
            </a:r>
            <a:r>
              <a:rPr lang="en-US" dirty="0" err="1"/>
              <a:t>Tivey</a:t>
            </a:r>
            <a:br>
              <a:rPr lang="en-US" dirty="0"/>
            </a:br>
            <a:r>
              <a:rPr lang="en-US" dirty="0"/>
              <a:t>IETS, Colombia, storyteller: Aurelio </a:t>
            </a:r>
            <a:r>
              <a:rPr lang="en-US" dirty="0" err="1"/>
              <a:t>Mejía</a:t>
            </a:r>
            <a:endParaRPr lang="en-US" dirty="0"/>
          </a:p>
          <a:p>
            <a:r>
              <a:rPr lang="en-US" b="1" dirty="0"/>
              <a:t>2015</a:t>
            </a:r>
            <a:br>
              <a:rPr lang="en-US" b="1" dirty="0"/>
            </a:br>
            <a:r>
              <a:rPr lang="en-US" b="1" dirty="0"/>
              <a:t>Winner: HAD-Uruguay, storyteller: Alicia </a:t>
            </a:r>
            <a:r>
              <a:rPr lang="en-US" b="1" dirty="0" err="1"/>
              <a:t>Alemán</a:t>
            </a:r>
            <a:br>
              <a:rPr lang="en-US" dirty="0"/>
            </a:br>
            <a:r>
              <a:rPr lang="en-US" dirty="0" err="1"/>
              <a:t>Honourable</a:t>
            </a:r>
            <a:r>
              <a:rPr lang="en-US" dirty="0"/>
              <a:t> mention to semi-finalists:</a:t>
            </a:r>
            <a:br>
              <a:rPr lang="en-US" dirty="0"/>
            </a:br>
            <a:r>
              <a:rPr lang="en-US" dirty="0"/>
              <a:t>SBU, Sweden, storyteller: Sophie Werkö</a:t>
            </a:r>
            <a:br>
              <a:rPr lang="en-US" dirty="0"/>
            </a:br>
            <a:r>
              <a:rPr lang="en-US" dirty="0"/>
              <a:t>IETS, Colombia, storyteller: Aurelio </a:t>
            </a:r>
            <a:r>
              <a:rPr lang="en-US" dirty="0" err="1"/>
              <a:t>Mejía</a:t>
            </a:r>
            <a:br>
              <a:rPr lang="en-US" dirty="0"/>
            </a:br>
            <a:r>
              <a:rPr lang="en-US" dirty="0"/>
              <a:t>HIQA, Ireland, storyteller: Mairin Ryan</a:t>
            </a:r>
          </a:p>
          <a:p>
            <a:endParaRPr lang="sv-SE" dirty="0"/>
          </a:p>
        </p:txBody>
      </p:sp>
      <p:sp>
        <p:nvSpPr>
          <p:cNvPr id="3" name="Rubrik 2">
            <a:extLst>
              <a:ext uri="{FF2B5EF4-FFF2-40B4-BE49-F238E27FC236}">
                <a16:creationId xmlns:a16="http://schemas.microsoft.com/office/drawing/2014/main" id="{51550880-C8DE-4FA1-AEB6-69641622F1AD}"/>
              </a:ext>
            </a:extLst>
          </p:cNvPr>
          <p:cNvSpPr>
            <a:spLocks noGrp="1"/>
          </p:cNvSpPr>
          <p:nvPr>
            <p:ph type="title"/>
          </p:nvPr>
        </p:nvSpPr>
        <p:spPr/>
        <p:txBody>
          <a:bodyPr>
            <a:normAutofit fontScale="90000"/>
          </a:bodyPr>
          <a:lstStyle/>
          <a:p>
            <a:r>
              <a:rPr lang="en-US" b="1" dirty="0">
                <a:solidFill>
                  <a:srgbClr val="C00000"/>
                </a:solidFill>
              </a:rPr>
              <a:t>The David Hailey INAHTA Award for Best Impact Story</a:t>
            </a:r>
            <a:endParaRPr lang="sv-SE" dirty="0">
              <a:solidFill>
                <a:srgbClr val="C00000"/>
              </a:solidFill>
            </a:endParaRPr>
          </a:p>
        </p:txBody>
      </p:sp>
    </p:spTree>
    <p:extLst>
      <p:ext uri="{BB962C8B-B14F-4D97-AF65-F5344CB8AC3E}">
        <p14:creationId xmlns:p14="http://schemas.microsoft.com/office/powerpoint/2010/main" val="1091219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E7EAD0B4-784E-4ABD-A90F-0C29C4F0A752}"/>
              </a:ext>
            </a:extLst>
          </p:cNvPr>
          <p:cNvSpPr>
            <a:spLocks noGrp="1"/>
          </p:cNvSpPr>
          <p:nvPr>
            <p:ph idx="1"/>
          </p:nvPr>
        </p:nvSpPr>
        <p:spPr/>
        <p:txBody>
          <a:bodyPr>
            <a:normAutofit/>
          </a:bodyPr>
          <a:lstStyle/>
          <a:p>
            <a:pPr>
              <a:buClr>
                <a:schemeClr val="bg2">
                  <a:lumMod val="50000"/>
                </a:schemeClr>
              </a:buClr>
              <a:buFont typeface="Wingdings" panose="05000000000000000000" pitchFamily="2" charset="2"/>
              <a:buChar char="Ø"/>
            </a:pPr>
            <a:r>
              <a:rPr lang="en-US" dirty="0"/>
              <a:t>Conceptual paper on the influence of HTA</a:t>
            </a:r>
          </a:p>
          <a:p>
            <a:pPr>
              <a:buClr>
                <a:schemeClr val="bg2">
                  <a:lumMod val="50000"/>
                </a:schemeClr>
              </a:buClr>
              <a:buFont typeface="Wingdings" panose="05000000000000000000" pitchFamily="2" charset="2"/>
              <a:buChar char="Ø"/>
            </a:pPr>
            <a:r>
              <a:rPr lang="en-US" dirty="0"/>
              <a:t>Systematic review on the influence of HTA</a:t>
            </a:r>
          </a:p>
          <a:p>
            <a:pPr>
              <a:buClr>
                <a:schemeClr val="bg2">
                  <a:lumMod val="50000"/>
                </a:schemeClr>
              </a:buClr>
              <a:buFont typeface="Wingdings" panose="05000000000000000000" pitchFamily="2" charset="2"/>
              <a:buChar char="Ø"/>
            </a:pPr>
            <a:r>
              <a:rPr lang="en-US" dirty="0"/>
              <a:t>Impact framework</a:t>
            </a:r>
          </a:p>
          <a:p>
            <a:pPr>
              <a:buClr>
                <a:schemeClr val="bg2">
                  <a:lumMod val="50000"/>
                </a:schemeClr>
              </a:buClr>
              <a:buFont typeface="Wingdings" panose="05000000000000000000" pitchFamily="2" charset="2"/>
              <a:buChar char="Ø"/>
            </a:pPr>
            <a:r>
              <a:rPr lang="en-US" dirty="0"/>
              <a:t>HTA Agencies and Decision Makers</a:t>
            </a:r>
          </a:p>
        </p:txBody>
      </p:sp>
      <p:sp>
        <p:nvSpPr>
          <p:cNvPr id="3" name="Rubrik 2">
            <a:extLst>
              <a:ext uri="{FF2B5EF4-FFF2-40B4-BE49-F238E27FC236}">
                <a16:creationId xmlns:a16="http://schemas.microsoft.com/office/drawing/2014/main" id="{1AA356F3-3965-4A85-B5BE-B124C286558B}"/>
              </a:ext>
            </a:extLst>
          </p:cNvPr>
          <p:cNvSpPr>
            <a:spLocks noGrp="1"/>
          </p:cNvSpPr>
          <p:nvPr>
            <p:ph type="title"/>
          </p:nvPr>
        </p:nvSpPr>
        <p:spPr/>
        <p:txBody>
          <a:bodyPr/>
          <a:lstStyle/>
          <a:p>
            <a:r>
              <a:rPr lang="sv-SE" dirty="0">
                <a:solidFill>
                  <a:srgbClr val="C00000"/>
                </a:solidFill>
              </a:rPr>
              <a:t>Tools and Resources</a:t>
            </a:r>
          </a:p>
        </p:txBody>
      </p:sp>
    </p:spTree>
    <p:extLst>
      <p:ext uri="{BB962C8B-B14F-4D97-AF65-F5344CB8AC3E}">
        <p14:creationId xmlns:p14="http://schemas.microsoft.com/office/powerpoint/2010/main" val="2729493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latshållare för bild 9">
            <a:extLst>
              <a:ext uri="{FF2B5EF4-FFF2-40B4-BE49-F238E27FC236}">
                <a16:creationId xmlns:a16="http://schemas.microsoft.com/office/drawing/2014/main" id="{1D826FFD-02E1-40CD-9950-7EA2946E6D78}"/>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5977" b="5977"/>
          <a:stretch>
            <a:fillRect/>
          </a:stretch>
        </p:blipFill>
        <p:spPr>
          <a:xfrm>
            <a:off x="0" y="0"/>
            <a:ext cx="9144000" cy="5367338"/>
          </a:xfrm>
        </p:spPr>
      </p:pic>
      <p:sp>
        <p:nvSpPr>
          <p:cNvPr id="3" name="Rubrik 2"/>
          <p:cNvSpPr>
            <a:spLocks noGrp="1"/>
          </p:cNvSpPr>
          <p:nvPr>
            <p:ph type="title"/>
          </p:nvPr>
        </p:nvSpPr>
        <p:spPr>
          <a:xfrm>
            <a:off x="900496" y="5589240"/>
            <a:ext cx="7559936" cy="792088"/>
          </a:xfrm>
        </p:spPr>
        <p:txBody>
          <a:bodyPr anchor="t">
            <a:normAutofit fontScale="90000"/>
          </a:bodyPr>
          <a:lstStyle/>
          <a:p>
            <a:r>
              <a:rPr lang="en-US" dirty="0">
                <a:solidFill>
                  <a:schemeClr val="bg2">
                    <a:lumMod val="50000"/>
                  </a:schemeClr>
                </a:solidFill>
              </a:rPr>
              <a:t>Do SBU assessments have an impact on health care?</a:t>
            </a:r>
            <a:endParaRPr lang="en-GB" dirty="0">
              <a:solidFill>
                <a:schemeClr val="bg2">
                  <a:lumMod val="50000"/>
                </a:schemeClr>
              </a:solidFill>
            </a:endParaRPr>
          </a:p>
        </p:txBody>
      </p:sp>
    </p:spTree>
    <p:extLst>
      <p:ext uri="{BB962C8B-B14F-4D97-AF65-F5344CB8AC3E}">
        <p14:creationId xmlns:p14="http://schemas.microsoft.com/office/powerpoint/2010/main" val="6182954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Custom 6">
      <a:dk1>
        <a:sysClr val="windowText" lastClr="000000"/>
      </a:dk1>
      <a:lt1>
        <a:sysClr val="window" lastClr="FFFFFF"/>
      </a:lt1>
      <a:dk2>
        <a:srgbClr val="242852"/>
      </a:dk2>
      <a:lt2>
        <a:srgbClr val="ACCBF9"/>
      </a:lt2>
      <a:accent1>
        <a:srgbClr val="FFFFFF"/>
      </a:accent1>
      <a:accent2>
        <a:srgbClr val="E9F3F0"/>
      </a:accent2>
      <a:accent3>
        <a:srgbClr val="005D84"/>
      </a:accent3>
      <a:accent4>
        <a:srgbClr val="006284"/>
      </a:accent4>
      <a:accent5>
        <a:srgbClr val="434343"/>
      </a:accent5>
      <a:accent6>
        <a:srgbClr val="414245"/>
      </a:accent6>
      <a:hlink>
        <a:srgbClr val="85B3E5"/>
      </a:hlink>
      <a:folHlink>
        <a:srgbClr val="375FE4"/>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Waveform.thmx</Template>
  <TotalTime>1310</TotalTime>
  <Words>1853</Words>
  <Application>Microsoft Office PowerPoint</Application>
  <PresentationFormat>Bildspel på skärmen (4:3)</PresentationFormat>
  <Paragraphs>269</Paragraphs>
  <Slides>35</Slides>
  <Notes>13</Notes>
  <HiddenSlides>6</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35</vt:i4>
      </vt:variant>
    </vt:vector>
  </HeadingPairs>
  <TitlesOfParts>
    <vt:vector size="44" baseType="lpstr">
      <vt:lpstr>ＭＳ Ｐゴシック</vt:lpstr>
      <vt:lpstr>Arial</vt:lpstr>
      <vt:lpstr>Calibri</vt:lpstr>
      <vt:lpstr>Candara</vt:lpstr>
      <vt:lpstr>Gill Alt One MT</vt:lpstr>
      <vt:lpstr>Symbol</vt:lpstr>
      <vt:lpstr>Times New Roman</vt:lpstr>
      <vt:lpstr>Wingdings</vt:lpstr>
      <vt:lpstr>Waveform</vt:lpstr>
      <vt:lpstr>Application of HTA findings </vt:lpstr>
      <vt:lpstr>The Domains of the EUnetHTA HTA Core Model </vt:lpstr>
      <vt:lpstr>Why an SBU Report?</vt:lpstr>
      <vt:lpstr>To summarise…</vt:lpstr>
      <vt:lpstr>So, what does HTA result in?</vt:lpstr>
      <vt:lpstr>The International Network of Agencies for Health Technology Assessment, INAHTA</vt:lpstr>
      <vt:lpstr>The David Hailey INAHTA Award for Best Impact Story</vt:lpstr>
      <vt:lpstr>Tools and Resources</vt:lpstr>
      <vt:lpstr>Do SBU assessments have an impact on health care?</vt:lpstr>
      <vt:lpstr>Does HTA affect decisions and  clinical practice in Sweden? </vt:lpstr>
      <vt:lpstr>We did a study…</vt:lpstr>
      <vt:lpstr>Assessing the impact of all published SBU reports (“yellow”) between 2006 and 2010</vt:lpstr>
      <vt:lpstr>PowerPoint-presentation</vt:lpstr>
      <vt:lpstr>Confidence for SBU in the Swedish health care system</vt:lpstr>
      <vt:lpstr>PowerPoint-presentation</vt:lpstr>
      <vt:lpstr>Impact on policy decisions</vt:lpstr>
      <vt:lpstr>Dementia disorders</vt:lpstr>
      <vt:lpstr>Mandatory fortification of flour with folic acid </vt:lpstr>
      <vt:lpstr>Vaccinations for children Used by the National Board of Health and Welfare in information booklets. </vt:lpstr>
      <vt:lpstr>Rehabilitation of patients with  chronic pain</vt:lpstr>
      <vt:lpstr>Impact on clinical guidelines</vt:lpstr>
      <vt:lpstr>Effects of identifying knowledge gaps</vt:lpstr>
      <vt:lpstr>Change in clinical practice</vt:lpstr>
      <vt:lpstr>Mild head injury: an example of high impact</vt:lpstr>
      <vt:lpstr>Number of surgical procedures for gastro-oesophageal reflux per 100,000 inhabitants in Sweden between 2005 and 2011.  Men and women, all ages.  N = 982.  Source: Patient Register, Swedish NBHW</vt:lpstr>
      <vt:lpstr>Number of surgical procedures for snoring and sleep-apnéa per 100,000 inhabitants in Sweden between 2005 and 2011.  Men and women, all ages. N = 12,062.  Source: Swedish Patient Register, Swedish NBHW</vt:lpstr>
      <vt:lpstr>Antibiotic prophylaxis for surgical procedures</vt:lpstr>
      <vt:lpstr>Summary of findings</vt:lpstr>
      <vt:lpstr>Challenges: how could we find effective measures for disinvestments? </vt:lpstr>
      <vt:lpstr>Involve the health care professionals</vt:lpstr>
      <vt:lpstr>The results of the work done by SBU</vt:lpstr>
      <vt:lpstr>Further examples</vt:lpstr>
      <vt:lpstr>Answers provided by the Enquiry Service impact decisions </vt:lpstr>
      <vt:lpstr>Today SBU influence research by… </vt:lpstr>
      <vt:lpstr>PowerPoint-presentation</vt:lpstr>
    </vt:vector>
  </TitlesOfParts>
  <Company>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Yousef Rabah</dc:creator>
  <cp:lastModifiedBy>Sophie Werkö</cp:lastModifiedBy>
  <cp:revision>49</cp:revision>
  <cp:lastPrinted>2018-09-13T12:44:17Z</cp:lastPrinted>
  <dcterms:created xsi:type="dcterms:W3CDTF">2012-10-08T14:55:03Z</dcterms:created>
  <dcterms:modified xsi:type="dcterms:W3CDTF">2018-09-17T10:49:33Z</dcterms:modified>
</cp:coreProperties>
</file>