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  <p:sldMasterId id="2147483660" r:id="rId2"/>
    <p:sldMasterId id="2147483672" r:id="rId3"/>
  </p:sldMasterIdLst>
  <p:notesMasterIdLst>
    <p:notesMasterId r:id="rId31"/>
  </p:notesMasterIdLst>
  <p:sldIdLst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3" r:id="rId21"/>
    <p:sldId id="28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87" d="100"/>
          <a:sy n="87" d="100"/>
        </p:scale>
        <p:origin x="-792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14774656307997533"/>
          <c:y val="0.27823783717956535"/>
          <c:w val="0.74960618502697196"/>
          <c:h val="0.57890949007827897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threshold analysis for price of oxaliplatin price to be cost-effective under the Thai health care setting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original price</c:v>
                </c:pt>
                <c:pt idx="1">
                  <c:v>negotiated price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 formatCode="#,##0">
                  <c:v>8000</c:v>
                </c:pt>
                <c:pt idx="1">
                  <c:v>2500</c:v>
                </c:pt>
              </c:numCache>
            </c:numRef>
          </c:val>
        </c:ser>
        <c:dLbls/>
        <c:axId val="80071296"/>
        <c:axId val="80372096"/>
      </c:barChart>
      <c:catAx>
        <c:axId val="80071296"/>
        <c:scaling>
          <c:orientation val="minMax"/>
        </c:scaling>
        <c:axPos val="b"/>
        <c:tickLblPos val="nextTo"/>
        <c:crossAx val="80372096"/>
        <c:crosses val="autoZero"/>
        <c:auto val="1"/>
        <c:lblAlgn val="ctr"/>
        <c:lblOffset val="100"/>
      </c:catAx>
      <c:valAx>
        <c:axId val="80372096"/>
        <c:scaling>
          <c:orientation val="minMax"/>
        </c:scaling>
        <c:axPos val="l"/>
        <c:numFmt formatCode="#,##0" sourceLinked="1"/>
        <c:tickLblPos val="nextTo"/>
        <c:crossAx val="8007129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696DC6-7746-44C7-A280-5FEF8C7E5465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EF10850-9831-4333-90E8-C5A32E55E09F}">
      <dgm:prSet phldrT="[Text]"/>
      <dgm:spPr/>
      <dgm:t>
        <a:bodyPr/>
        <a:lstStyle/>
        <a:p>
          <a:r>
            <a:rPr lang="en-US" dirty="0" smtClean="0"/>
            <a:t>MS</a:t>
          </a:r>
          <a:endParaRPr lang="en-US" dirty="0"/>
        </a:p>
      </dgm:t>
    </dgm:pt>
    <dgm:pt modelId="{414BA38E-0445-44A4-9CEF-D7626334A125}" type="parTrans" cxnId="{75F7DF10-4054-4F2A-B9F4-5D2017A151D1}">
      <dgm:prSet/>
      <dgm:spPr/>
      <dgm:t>
        <a:bodyPr/>
        <a:lstStyle/>
        <a:p>
          <a:endParaRPr lang="en-US"/>
        </a:p>
      </dgm:t>
    </dgm:pt>
    <dgm:pt modelId="{DA2490B3-3FC0-4BE6-A9DA-D1A4E38F3405}" type="sibTrans" cxnId="{75F7DF10-4054-4F2A-B9F4-5D2017A151D1}">
      <dgm:prSet/>
      <dgm:spPr/>
      <dgm:t>
        <a:bodyPr/>
        <a:lstStyle/>
        <a:p>
          <a:endParaRPr lang="en-US"/>
        </a:p>
      </dgm:t>
    </dgm:pt>
    <dgm:pt modelId="{624F6670-A6CF-45B8-8061-EED08DA335CF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500" dirty="0" smtClean="0"/>
            <a:t>This simply means that authorities have the responsibility to promote and protect population health. </a:t>
          </a:r>
        </a:p>
      </dgm:t>
    </dgm:pt>
    <dgm:pt modelId="{87CD5265-E0FE-4CCC-8788-C04C39E796D0}" type="parTrans" cxnId="{C49EC999-8B0B-4517-BD0F-E3D4D954B013}">
      <dgm:prSet/>
      <dgm:spPr/>
      <dgm:t>
        <a:bodyPr/>
        <a:lstStyle/>
        <a:p>
          <a:endParaRPr lang="en-US"/>
        </a:p>
      </dgm:t>
    </dgm:pt>
    <dgm:pt modelId="{12266950-686A-4A4D-92B9-0C6099DE90A5}" type="sibTrans" cxnId="{C49EC999-8B0B-4517-BD0F-E3D4D954B013}">
      <dgm:prSet/>
      <dgm:spPr/>
      <dgm:t>
        <a:bodyPr/>
        <a:lstStyle/>
        <a:p>
          <a:endParaRPr lang="en-US"/>
        </a:p>
      </dgm:t>
    </dgm:pt>
    <dgm:pt modelId="{397AE0FE-7BAE-483B-80D8-63D6819D4A9A}">
      <dgm:prSet phldrT="[Text]"/>
      <dgm:spPr/>
      <dgm:t>
        <a:bodyPr/>
        <a:lstStyle/>
        <a:p>
          <a:r>
            <a:rPr lang="en-US" dirty="0" smtClean="0"/>
            <a:t>UHC</a:t>
          </a:r>
          <a:endParaRPr lang="en-US" dirty="0"/>
        </a:p>
      </dgm:t>
    </dgm:pt>
    <dgm:pt modelId="{000041BD-5C69-4869-ACC9-41943A095C37}" type="parTrans" cxnId="{EF636F80-1628-4023-B76E-9E371D1FCD05}">
      <dgm:prSet/>
      <dgm:spPr/>
      <dgm:t>
        <a:bodyPr/>
        <a:lstStyle/>
        <a:p>
          <a:endParaRPr lang="en-US"/>
        </a:p>
      </dgm:t>
    </dgm:pt>
    <dgm:pt modelId="{984F4F9F-B50C-45B7-BE5B-62889F622342}" type="sibTrans" cxnId="{EF636F80-1628-4023-B76E-9E371D1FCD05}">
      <dgm:prSet/>
      <dgm:spPr/>
      <dgm:t>
        <a:bodyPr/>
        <a:lstStyle/>
        <a:p>
          <a:endParaRPr lang="en-US"/>
        </a:p>
      </dgm:t>
    </dgm:pt>
    <dgm:pt modelId="{E44C8A8E-2946-4787-A8FD-13551C8D53E2}">
      <dgm:prSet phldrT="[Text]"/>
      <dgm:spPr/>
      <dgm:t>
        <a:bodyPr/>
        <a:lstStyle/>
        <a:p>
          <a:r>
            <a:rPr lang="en-US" dirty="0" smtClean="0"/>
            <a:t>This can be materialized through UHC, the leitmotif for the coming decade.</a:t>
          </a:r>
          <a:endParaRPr lang="en-US" dirty="0"/>
        </a:p>
      </dgm:t>
    </dgm:pt>
    <dgm:pt modelId="{25CEA736-C85A-41AD-BAA8-A5EC4D7CA58A}" type="parTrans" cxnId="{D0755B9A-A7B9-4F62-903A-806B30F049A7}">
      <dgm:prSet/>
      <dgm:spPr/>
      <dgm:t>
        <a:bodyPr/>
        <a:lstStyle/>
        <a:p>
          <a:endParaRPr lang="en-US"/>
        </a:p>
      </dgm:t>
    </dgm:pt>
    <dgm:pt modelId="{55B94CF5-5DB0-405A-A271-53D98B12E172}" type="sibTrans" cxnId="{D0755B9A-A7B9-4F62-903A-806B30F049A7}">
      <dgm:prSet/>
      <dgm:spPr/>
      <dgm:t>
        <a:bodyPr/>
        <a:lstStyle/>
        <a:p>
          <a:endParaRPr lang="en-US"/>
        </a:p>
      </dgm:t>
    </dgm:pt>
    <dgm:pt modelId="{5B19CA05-AC60-47DA-A466-33850ADDF239}">
      <dgm:prSet phldrT="[Text]"/>
      <dgm:spPr/>
      <dgm:t>
        <a:bodyPr/>
        <a:lstStyle/>
        <a:p>
          <a:r>
            <a:rPr lang="en-US" dirty="0" smtClean="0"/>
            <a:t>HT</a:t>
          </a:r>
          <a:endParaRPr lang="en-US" dirty="0"/>
        </a:p>
      </dgm:t>
    </dgm:pt>
    <dgm:pt modelId="{C783614A-0588-4EA2-B7E7-8A68B9F78A35}" type="parTrans" cxnId="{92EC6C88-ADE8-4BB8-AAFB-72255C557196}">
      <dgm:prSet/>
      <dgm:spPr/>
      <dgm:t>
        <a:bodyPr/>
        <a:lstStyle/>
        <a:p>
          <a:endParaRPr lang="en-US"/>
        </a:p>
      </dgm:t>
    </dgm:pt>
    <dgm:pt modelId="{2F9DFF50-FEBD-4CFE-B599-D471D5A236C7}" type="sibTrans" cxnId="{92EC6C88-ADE8-4BB8-AAFB-72255C557196}">
      <dgm:prSet/>
      <dgm:spPr/>
      <dgm:t>
        <a:bodyPr/>
        <a:lstStyle/>
        <a:p>
          <a:endParaRPr lang="en-US"/>
        </a:p>
      </dgm:t>
    </dgm:pt>
    <dgm:pt modelId="{E6530304-FC1F-4C3F-BD4F-93FF0E8244A9}">
      <dgm:prSet phldrT="[Text]"/>
      <dgm:spPr/>
      <dgm:t>
        <a:bodyPr/>
        <a:lstStyle/>
        <a:p>
          <a:r>
            <a:rPr lang="en-US" dirty="0" smtClean="0"/>
            <a:t>Polices, Regulation, HTA, and HTM are government functions that provide the rules of the game.</a:t>
          </a:r>
          <a:endParaRPr lang="en-US" dirty="0"/>
        </a:p>
      </dgm:t>
    </dgm:pt>
    <dgm:pt modelId="{3F634837-91C4-4881-96C5-364227B9C625}" type="parTrans" cxnId="{3B8B28D8-641E-4F9E-B486-DF5509E7AD35}">
      <dgm:prSet/>
      <dgm:spPr/>
      <dgm:t>
        <a:bodyPr/>
        <a:lstStyle/>
        <a:p>
          <a:endParaRPr lang="en-US"/>
        </a:p>
      </dgm:t>
    </dgm:pt>
    <dgm:pt modelId="{B862B0BB-C486-4837-8632-6E3A9946406E}" type="sibTrans" cxnId="{3B8B28D8-641E-4F9E-B486-DF5509E7AD35}">
      <dgm:prSet/>
      <dgm:spPr/>
      <dgm:t>
        <a:bodyPr/>
        <a:lstStyle/>
        <a:p>
          <a:endParaRPr lang="en-US"/>
        </a:p>
      </dgm:t>
    </dgm:pt>
    <dgm:pt modelId="{8AE11548-CA1D-43F0-8CC5-E897249B8272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Private</a:t>
          </a:r>
          <a:endParaRPr lang="en-US" dirty="0"/>
        </a:p>
      </dgm:t>
    </dgm:pt>
    <dgm:pt modelId="{3D478397-F651-4416-965B-75F63CAB1C78}" type="parTrans" cxnId="{698CB894-C068-4FC4-BB31-8AD7E95DEE02}">
      <dgm:prSet/>
      <dgm:spPr/>
      <dgm:t>
        <a:bodyPr/>
        <a:lstStyle/>
        <a:p>
          <a:endParaRPr lang="en-US"/>
        </a:p>
      </dgm:t>
    </dgm:pt>
    <dgm:pt modelId="{3D783D22-641A-4A5F-9857-37D1DF800128}" type="sibTrans" cxnId="{698CB894-C068-4FC4-BB31-8AD7E95DEE02}">
      <dgm:prSet/>
      <dgm:spPr/>
      <dgm:t>
        <a:bodyPr/>
        <a:lstStyle/>
        <a:p>
          <a:endParaRPr lang="en-US"/>
        </a:p>
      </dgm:t>
    </dgm:pt>
    <dgm:pt modelId="{0DFD4A17-06E7-468A-9D43-B64C6B29A76D}">
      <dgm:prSet/>
      <dgm:spPr>
        <a:noFill/>
        <a:ln>
          <a:solidFill>
            <a:srgbClr val="FF0000"/>
          </a:solidFill>
        </a:ln>
      </dgm:spPr>
      <dgm:t>
        <a:bodyPr/>
        <a:lstStyle/>
        <a:p>
          <a:r>
            <a:rPr lang="en-US" dirty="0" smtClean="0"/>
            <a:t>Private sector may be competing with the public health sector but rules should be applied to both sectors. </a:t>
          </a:r>
          <a:endParaRPr lang="en-US" dirty="0"/>
        </a:p>
      </dgm:t>
    </dgm:pt>
    <dgm:pt modelId="{767DF3BF-BA37-432B-AB65-6579C33D5071}" type="parTrans" cxnId="{E9137F24-5003-4BBE-8755-09E9CC3C4172}">
      <dgm:prSet/>
      <dgm:spPr/>
      <dgm:t>
        <a:bodyPr/>
        <a:lstStyle/>
        <a:p>
          <a:endParaRPr lang="en-US"/>
        </a:p>
      </dgm:t>
    </dgm:pt>
    <dgm:pt modelId="{9826DFDC-958F-4168-BE5B-FE801D7EBAF3}" type="sibTrans" cxnId="{E9137F24-5003-4BBE-8755-09E9CC3C4172}">
      <dgm:prSet/>
      <dgm:spPr/>
      <dgm:t>
        <a:bodyPr/>
        <a:lstStyle/>
        <a:p>
          <a:endParaRPr lang="en-US"/>
        </a:p>
      </dgm:t>
    </dgm:pt>
    <dgm:pt modelId="{0F9CB1EA-02C5-407F-B91C-858A2A6A17A3}" type="pres">
      <dgm:prSet presAssocID="{11696DC6-7746-44C7-A280-5FEF8C7E546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A98D60-F382-4FB4-A1E6-61B0BFFC440D}" type="pres">
      <dgm:prSet presAssocID="{CEF10850-9831-4333-90E8-C5A32E55E09F}" presName="composite" presStyleCnt="0"/>
      <dgm:spPr/>
    </dgm:pt>
    <dgm:pt modelId="{42E713D4-AA4A-45D7-9958-95892B1B3869}" type="pres">
      <dgm:prSet presAssocID="{CEF10850-9831-4333-90E8-C5A32E55E09F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66780D-00BF-4758-9973-72B1B2828AEF}" type="pres">
      <dgm:prSet presAssocID="{CEF10850-9831-4333-90E8-C5A32E55E09F}" presName="descendantText" presStyleLbl="alignAcc1" presStyleIdx="0" presStyleCnt="4" custLinFactNeighborX="302" custLinFactNeighborY="23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673E8-829A-4C83-B655-A7C9F536B84E}" type="pres">
      <dgm:prSet presAssocID="{DA2490B3-3FC0-4BE6-A9DA-D1A4E38F3405}" presName="sp" presStyleCnt="0"/>
      <dgm:spPr/>
    </dgm:pt>
    <dgm:pt modelId="{7C430C6C-171D-439F-B16D-3F46ADCE59CB}" type="pres">
      <dgm:prSet presAssocID="{397AE0FE-7BAE-483B-80D8-63D6819D4A9A}" presName="composite" presStyleCnt="0"/>
      <dgm:spPr/>
    </dgm:pt>
    <dgm:pt modelId="{1EAB1295-A270-4878-9786-D74B84E97E67}" type="pres">
      <dgm:prSet presAssocID="{397AE0FE-7BAE-483B-80D8-63D6819D4A9A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66ECA7-1F67-4D93-895A-EFFF6B56FD35}" type="pres">
      <dgm:prSet presAssocID="{397AE0FE-7BAE-483B-80D8-63D6819D4A9A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073594-0FE0-4D35-A66C-576875241C56}" type="pres">
      <dgm:prSet presAssocID="{984F4F9F-B50C-45B7-BE5B-62889F622342}" presName="sp" presStyleCnt="0"/>
      <dgm:spPr/>
    </dgm:pt>
    <dgm:pt modelId="{6804A1BC-F353-45B4-8547-8EEC2583182D}" type="pres">
      <dgm:prSet presAssocID="{5B19CA05-AC60-47DA-A466-33850ADDF239}" presName="composite" presStyleCnt="0"/>
      <dgm:spPr/>
    </dgm:pt>
    <dgm:pt modelId="{AA3B92EA-2057-454A-95CB-594D51EC8036}" type="pres">
      <dgm:prSet presAssocID="{5B19CA05-AC60-47DA-A466-33850ADDF239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4BA884-F0DA-4355-B63D-6E0D17052A62}" type="pres">
      <dgm:prSet presAssocID="{5B19CA05-AC60-47DA-A466-33850ADDF239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59B82F-3FB9-4195-A1B7-CED2D435A9C4}" type="pres">
      <dgm:prSet presAssocID="{2F9DFF50-FEBD-4CFE-B599-D471D5A236C7}" presName="sp" presStyleCnt="0"/>
      <dgm:spPr/>
    </dgm:pt>
    <dgm:pt modelId="{6CB484AF-707D-4574-B5DD-CA669B43218C}" type="pres">
      <dgm:prSet presAssocID="{8AE11548-CA1D-43F0-8CC5-E897249B8272}" presName="composite" presStyleCnt="0"/>
      <dgm:spPr/>
    </dgm:pt>
    <dgm:pt modelId="{63D8CFDB-B86E-449A-B608-910839EC055B}" type="pres">
      <dgm:prSet presAssocID="{8AE11548-CA1D-43F0-8CC5-E897249B8272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8C8C17-8875-4580-9B86-4B71F172C8A4}" type="pres">
      <dgm:prSet presAssocID="{8AE11548-CA1D-43F0-8CC5-E897249B8272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6424A1-B1A8-447E-9BED-750F7DFDD353}" type="presOf" srcId="{8AE11548-CA1D-43F0-8CC5-E897249B8272}" destId="{63D8CFDB-B86E-449A-B608-910839EC055B}" srcOrd="0" destOrd="0" presId="urn:microsoft.com/office/officeart/2005/8/layout/chevron2"/>
    <dgm:cxn modelId="{D4B01A1C-4C83-438E-AA34-00BD0BD98715}" type="presOf" srcId="{624F6670-A6CF-45B8-8061-EED08DA335CF}" destId="{A066780D-00BF-4758-9973-72B1B2828AEF}" srcOrd="0" destOrd="0" presId="urn:microsoft.com/office/officeart/2005/8/layout/chevron2"/>
    <dgm:cxn modelId="{3B8B28D8-641E-4F9E-B486-DF5509E7AD35}" srcId="{5B19CA05-AC60-47DA-A466-33850ADDF239}" destId="{E6530304-FC1F-4C3F-BD4F-93FF0E8244A9}" srcOrd="0" destOrd="0" parTransId="{3F634837-91C4-4881-96C5-364227B9C625}" sibTransId="{B862B0BB-C486-4837-8632-6E3A9946406E}"/>
    <dgm:cxn modelId="{E9137F24-5003-4BBE-8755-09E9CC3C4172}" srcId="{8AE11548-CA1D-43F0-8CC5-E897249B8272}" destId="{0DFD4A17-06E7-468A-9D43-B64C6B29A76D}" srcOrd="0" destOrd="0" parTransId="{767DF3BF-BA37-432B-AB65-6579C33D5071}" sibTransId="{9826DFDC-958F-4168-BE5B-FE801D7EBAF3}"/>
    <dgm:cxn modelId="{92EC6C88-ADE8-4BB8-AAFB-72255C557196}" srcId="{11696DC6-7746-44C7-A280-5FEF8C7E5465}" destId="{5B19CA05-AC60-47DA-A466-33850ADDF239}" srcOrd="2" destOrd="0" parTransId="{C783614A-0588-4EA2-B7E7-8A68B9F78A35}" sibTransId="{2F9DFF50-FEBD-4CFE-B599-D471D5A236C7}"/>
    <dgm:cxn modelId="{0FC6AEFA-A55A-4808-95BD-98E8B200F2D9}" type="presOf" srcId="{CEF10850-9831-4333-90E8-C5A32E55E09F}" destId="{42E713D4-AA4A-45D7-9958-95892B1B3869}" srcOrd="0" destOrd="0" presId="urn:microsoft.com/office/officeart/2005/8/layout/chevron2"/>
    <dgm:cxn modelId="{71A1D1E6-ACCC-4DD9-9B74-9B86AB3053A5}" type="presOf" srcId="{E44C8A8E-2946-4787-A8FD-13551C8D53E2}" destId="{0166ECA7-1F67-4D93-895A-EFFF6B56FD35}" srcOrd="0" destOrd="0" presId="urn:microsoft.com/office/officeart/2005/8/layout/chevron2"/>
    <dgm:cxn modelId="{F5B25311-9182-4038-AADB-C33F524A00D0}" type="presOf" srcId="{0DFD4A17-06E7-468A-9D43-B64C6B29A76D}" destId="{1D8C8C17-8875-4580-9B86-4B71F172C8A4}" srcOrd="0" destOrd="0" presId="urn:microsoft.com/office/officeart/2005/8/layout/chevron2"/>
    <dgm:cxn modelId="{B4AFA3BF-EC52-43E3-8C40-EE9EDAE84333}" type="presOf" srcId="{11696DC6-7746-44C7-A280-5FEF8C7E5465}" destId="{0F9CB1EA-02C5-407F-B91C-858A2A6A17A3}" srcOrd="0" destOrd="0" presId="urn:microsoft.com/office/officeart/2005/8/layout/chevron2"/>
    <dgm:cxn modelId="{D0755B9A-A7B9-4F62-903A-806B30F049A7}" srcId="{397AE0FE-7BAE-483B-80D8-63D6819D4A9A}" destId="{E44C8A8E-2946-4787-A8FD-13551C8D53E2}" srcOrd="0" destOrd="0" parTransId="{25CEA736-C85A-41AD-BAA8-A5EC4D7CA58A}" sibTransId="{55B94CF5-5DB0-405A-A271-53D98B12E172}"/>
    <dgm:cxn modelId="{C49EC999-8B0B-4517-BD0F-E3D4D954B013}" srcId="{CEF10850-9831-4333-90E8-C5A32E55E09F}" destId="{624F6670-A6CF-45B8-8061-EED08DA335CF}" srcOrd="0" destOrd="0" parTransId="{87CD5265-E0FE-4CCC-8788-C04C39E796D0}" sibTransId="{12266950-686A-4A4D-92B9-0C6099DE90A5}"/>
    <dgm:cxn modelId="{FE374169-85EB-4849-81FF-4ADA2D588EAB}" type="presOf" srcId="{397AE0FE-7BAE-483B-80D8-63D6819D4A9A}" destId="{1EAB1295-A270-4878-9786-D74B84E97E67}" srcOrd="0" destOrd="0" presId="urn:microsoft.com/office/officeart/2005/8/layout/chevron2"/>
    <dgm:cxn modelId="{8618734D-8577-4726-91E0-990F0FE31BF5}" type="presOf" srcId="{E6530304-FC1F-4C3F-BD4F-93FF0E8244A9}" destId="{BE4BA884-F0DA-4355-B63D-6E0D17052A62}" srcOrd="0" destOrd="0" presId="urn:microsoft.com/office/officeart/2005/8/layout/chevron2"/>
    <dgm:cxn modelId="{BB83ED40-1CBC-4EB7-89DC-38E02BAF105E}" type="presOf" srcId="{5B19CA05-AC60-47DA-A466-33850ADDF239}" destId="{AA3B92EA-2057-454A-95CB-594D51EC8036}" srcOrd="0" destOrd="0" presId="urn:microsoft.com/office/officeart/2005/8/layout/chevron2"/>
    <dgm:cxn modelId="{75F7DF10-4054-4F2A-B9F4-5D2017A151D1}" srcId="{11696DC6-7746-44C7-A280-5FEF8C7E5465}" destId="{CEF10850-9831-4333-90E8-C5A32E55E09F}" srcOrd="0" destOrd="0" parTransId="{414BA38E-0445-44A4-9CEF-D7626334A125}" sibTransId="{DA2490B3-3FC0-4BE6-A9DA-D1A4E38F3405}"/>
    <dgm:cxn modelId="{EF636F80-1628-4023-B76E-9E371D1FCD05}" srcId="{11696DC6-7746-44C7-A280-5FEF8C7E5465}" destId="{397AE0FE-7BAE-483B-80D8-63D6819D4A9A}" srcOrd="1" destOrd="0" parTransId="{000041BD-5C69-4869-ACC9-41943A095C37}" sibTransId="{984F4F9F-B50C-45B7-BE5B-62889F622342}"/>
    <dgm:cxn modelId="{698CB894-C068-4FC4-BB31-8AD7E95DEE02}" srcId="{11696DC6-7746-44C7-A280-5FEF8C7E5465}" destId="{8AE11548-CA1D-43F0-8CC5-E897249B8272}" srcOrd="3" destOrd="0" parTransId="{3D478397-F651-4416-965B-75F63CAB1C78}" sibTransId="{3D783D22-641A-4A5F-9857-37D1DF800128}"/>
    <dgm:cxn modelId="{D4B03ADA-5F94-44CA-8DF3-8EC2270F6DE2}" type="presParOf" srcId="{0F9CB1EA-02C5-407F-B91C-858A2A6A17A3}" destId="{C2A98D60-F382-4FB4-A1E6-61B0BFFC440D}" srcOrd="0" destOrd="0" presId="urn:microsoft.com/office/officeart/2005/8/layout/chevron2"/>
    <dgm:cxn modelId="{92DFE2DE-3374-489F-8D8D-9862AA136C65}" type="presParOf" srcId="{C2A98D60-F382-4FB4-A1E6-61B0BFFC440D}" destId="{42E713D4-AA4A-45D7-9958-95892B1B3869}" srcOrd="0" destOrd="0" presId="urn:microsoft.com/office/officeart/2005/8/layout/chevron2"/>
    <dgm:cxn modelId="{F85D82B6-C452-4CA2-9B43-1ADF4969D0DE}" type="presParOf" srcId="{C2A98D60-F382-4FB4-A1E6-61B0BFFC440D}" destId="{A066780D-00BF-4758-9973-72B1B2828AEF}" srcOrd="1" destOrd="0" presId="urn:microsoft.com/office/officeart/2005/8/layout/chevron2"/>
    <dgm:cxn modelId="{F73CFCE2-692E-4849-8EA3-69D1D9277F36}" type="presParOf" srcId="{0F9CB1EA-02C5-407F-B91C-858A2A6A17A3}" destId="{1AB673E8-829A-4C83-B655-A7C9F536B84E}" srcOrd="1" destOrd="0" presId="urn:microsoft.com/office/officeart/2005/8/layout/chevron2"/>
    <dgm:cxn modelId="{7EC7D936-4DB1-489D-A933-51D4A8A3E5F3}" type="presParOf" srcId="{0F9CB1EA-02C5-407F-B91C-858A2A6A17A3}" destId="{7C430C6C-171D-439F-B16D-3F46ADCE59CB}" srcOrd="2" destOrd="0" presId="urn:microsoft.com/office/officeart/2005/8/layout/chevron2"/>
    <dgm:cxn modelId="{05E70730-755F-4F8F-B420-D38213236A28}" type="presParOf" srcId="{7C430C6C-171D-439F-B16D-3F46ADCE59CB}" destId="{1EAB1295-A270-4878-9786-D74B84E97E67}" srcOrd="0" destOrd="0" presId="urn:microsoft.com/office/officeart/2005/8/layout/chevron2"/>
    <dgm:cxn modelId="{DB80C317-7306-40FE-97E1-496285739E97}" type="presParOf" srcId="{7C430C6C-171D-439F-B16D-3F46ADCE59CB}" destId="{0166ECA7-1F67-4D93-895A-EFFF6B56FD35}" srcOrd="1" destOrd="0" presId="urn:microsoft.com/office/officeart/2005/8/layout/chevron2"/>
    <dgm:cxn modelId="{C0E69A1A-8D14-4B6D-BD3A-CD5FE8F59ACC}" type="presParOf" srcId="{0F9CB1EA-02C5-407F-B91C-858A2A6A17A3}" destId="{90073594-0FE0-4D35-A66C-576875241C56}" srcOrd="3" destOrd="0" presId="urn:microsoft.com/office/officeart/2005/8/layout/chevron2"/>
    <dgm:cxn modelId="{94631386-12EB-4A94-871C-1853099741B9}" type="presParOf" srcId="{0F9CB1EA-02C5-407F-B91C-858A2A6A17A3}" destId="{6804A1BC-F353-45B4-8547-8EEC2583182D}" srcOrd="4" destOrd="0" presId="urn:microsoft.com/office/officeart/2005/8/layout/chevron2"/>
    <dgm:cxn modelId="{0C61AC9F-A0CA-424B-8464-D4E2197A1B69}" type="presParOf" srcId="{6804A1BC-F353-45B4-8547-8EEC2583182D}" destId="{AA3B92EA-2057-454A-95CB-594D51EC8036}" srcOrd="0" destOrd="0" presId="urn:microsoft.com/office/officeart/2005/8/layout/chevron2"/>
    <dgm:cxn modelId="{B2D88C11-C286-458F-80C6-BA30EC45BA5A}" type="presParOf" srcId="{6804A1BC-F353-45B4-8547-8EEC2583182D}" destId="{BE4BA884-F0DA-4355-B63D-6E0D17052A62}" srcOrd="1" destOrd="0" presId="urn:microsoft.com/office/officeart/2005/8/layout/chevron2"/>
    <dgm:cxn modelId="{ABFC6C03-3F40-4A23-BE19-EE9208E18778}" type="presParOf" srcId="{0F9CB1EA-02C5-407F-B91C-858A2A6A17A3}" destId="{FD59B82F-3FB9-4195-A1B7-CED2D435A9C4}" srcOrd="5" destOrd="0" presId="urn:microsoft.com/office/officeart/2005/8/layout/chevron2"/>
    <dgm:cxn modelId="{411FD8E7-CD75-4731-8027-693F50D8CB15}" type="presParOf" srcId="{0F9CB1EA-02C5-407F-B91C-858A2A6A17A3}" destId="{6CB484AF-707D-4574-B5DD-CA669B43218C}" srcOrd="6" destOrd="0" presId="urn:microsoft.com/office/officeart/2005/8/layout/chevron2"/>
    <dgm:cxn modelId="{EAF23E60-7CF3-4645-B511-623108C3D794}" type="presParOf" srcId="{6CB484AF-707D-4574-B5DD-CA669B43218C}" destId="{63D8CFDB-B86E-449A-B608-910839EC055B}" srcOrd="0" destOrd="0" presId="urn:microsoft.com/office/officeart/2005/8/layout/chevron2"/>
    <dgm:cxn modelId="{F4B54039-49DD-4D96-A2E7-F433F99310D8}" type="presParOf" srcId="{6CB484AF-707D-4574-B5DD-CA669B43218C}" destId="{1D8C8C17-8875-4580-9B86-4B71F172C8A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713D4-AA4A-45D7-9958-95892B1B3869}">
      <dsp:nvSpPr>
        <dsp:cNvPr id="0" name=""/>
        <dsp:cNvSpPr/>
      </dsp:nvSpPr>
      <dsp:spPr>
        <a:xfrm rot="5400000">
          <a:off x="-179524" y="182022"/>
          <a:ext cx="1196831" cy="83778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MS</a:t>
          </a:r>
          <a:endParaRPr lang="en-US" sz="2200" kern="1200" dirty="0"/>
        </a:p>
      </dsp:txBody>
      <dsp:txXfrm rot="-5400000">
        <a:off x="2" y="421388"/>
        <a:ext cx="837781" cy="359050"/>
      </dsp:txXfrm>
    </dsp:sp>
    <dsp:sp modelId="{A066780D-00BF-4758-9973-72B1B2828AEF}">
      <dsp:nvSpPr>
        <dsp:cNvPr id="0" name=""/>
        <dsp:cNvSpPr/>
      </dsp:nvSpPr>
      <dsp:spPr>
        <a:xfrm rot="5400000">
          <a:off x="4589089" y="-3730155"/>
          <a:ext cx="777940" cy="82805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2500" kern="1200" dirty="0" smtClean="0"/>
            <a:t>This simply means that authorities have the responsibility to promote and protect population health. </a:t>
          </a:r>
        </a:p>
      </dsp:txBody>
      <dsp:txXfrm rot="-5400000">
        <a:off x="837781" y="59129"/>
        <a:ext cx="8242580" cy="701988"/>
      </dsp:txXfrm>
    </dsp:sp>
    <dsp:sp modelId="{1EAB1295-A270-4878-9786-D74B84E97E67}">
      <dsp:nvSpPr>
        <dsp:cNvPr id="0" name=""/>
        <dsp:cNvSpPr/>
      </dsp:nvSpPr>
      <dsp:spPr>
        <a:xfrm rot="5400000">
          <a:off x="-179524" y="1231476"/>
          <a:ext cx="1196831" cy="837781"/>
        </a:xfrm>
        <a:prstGeom prst="chevron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UHC</a:t>
          </a:r>
          <a:endParaRPr lang="en-US" sz="2200" kern="1200" dirty="0"/>
        </a:p>
      </dsp:txBody>
      <dsp:txXfrm rot="-5400000">
        <a:off x="2" y="1470842"/>
        <a:ext cx="837781" cy="359050"/>
      </dsp:txXfrm>
    </dsp:sp>
    <dsp:sp modelId="{0166ECA7-1F67-4D93-895A-EFFF6B56FD35}">
      <dsp:nvSpPr>
        <dsp:cNvPr id="0" name=""/>
        <dsp:cNvSpPr/>
      </dsp:nvSpPr>
      <dsp:spPr>
        <a:xfrm rot="5400000">
          <a:off x="4589089" y="-2699356"/>
          <a:ext cx="777940" cy="82805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This can be materialized through UHC, the leitmotif for the coming decade.</a:t>
          </a:r>
          <a:endParaRPr lang="en-US" sz="2400" kern="1200" dirty="0"/>
        </a:p>
      </dsp:txBody>
      <dsp:txXfrm rot="-5400000">
        <a:off x="837781" y="1089928"/>
        <a:ext cx="8242580" cy="701988"/>
      </dsp:txXfrm>
    </dsp:sp>
    <dsp:sp modelId="{AA3B92EA-2057-454A-95CB-594D51EC8036}">
      <dsp:nvSpPr>
        <dsp:cNvPr id="0" name=""/>
        <dsp:cNvSpPr/>
      </dsp:nvSpPr>
      <dsp:spPr>
        <a:xfrm rot="5400000">
          <a:off x="-179524" y="2280930"/>
          <a:ext cx="1196831" cy="837781"/>
        </a:xfrm>
        <a:prstGeom prst="chevron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HT</a:t>
          </a:r>
          <a:endParaRPr lang="en-US" sz="2200" kern="1200" dirty="0"/>
        </a:p>
      </dsp:txBody>
      <dsp:txXfrm rot="-5400000">
        <a:off x="2" y="2520296"/>
        <a:ext cx="837781" cy="359050"/>
      </dsp:txXfrm>
    </dsp:sp>
    <dsp:sp modelId="{BE4BA884-F0DA-4355-B63D-6E0D17052A62}">
      <dsp:nvSpPr>
        <dsp:cNvPr id="0" name=""/>
        <dsp:cNvSpPr/>
      </dsp:nvSpPr>
      <dsp:spPr>
        <a:xfrm rot="5400000">
          <a:off x="4589089" y="-1649902"/>
          <a:ext cx="777940" cy="82805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Polices, Regulation, HTA, and HTM are government functions that provide the rules of the game.</a:t>
          </a:r>
          <a:endParaRPr lang="en-US" sz="2400" kern="1200" dirty="0"/>
        </a:p>
      </dsp:txBody>
      <dsp:txXfrm rot="-5400000">
        <a:off x="837781" y="2139382"/>
        <a:ext cx="8242580" cy="701988"/>
      </dsp:txXfrm>
    </dsp:sp>
    <dsp:sp modelId="{63D8CFDB-B86E-449A-B608-910839EC055B}">
      <dsp:nvSpPr>
        <dsp:cNvPr id="0" name=""/>
        <dsp:cNvSpPr/>
      </dsp:nvSpPr>
      <dsp:spPr>
        <a:xfrm rot="5400000">
          <a:off x="-179524" y="3330383"/>
          <a:ext cx="1196831" cy="837781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Private</a:t>
          </a:r>
          <a:endParaRPr lang="en-US" sz="2200" kern="1200" dirty="0"/>
        </a:p>
      </dsp:txBody>
      <dsp:txXfrm rot="-5400000">
        <a:off x="2" y="3569749"/>
        <a:ext cx="837781" cy="359050"/>
      </dsp:txXfrm>
    </dsp:sp>
    <dsp:sp modelId="{1D8C8C17-8875-4580-9B86-4B71F172C8A4}">
      <dsp:nvSpPr>
        <dsp:cNvPr id="0" name=""/>
        <dsp:cNvSpPr/>
      </dsp:nvSpPr>
      <dsp:spPr>
        <a:xfrm rot="5400000">
          <a:off x="4589089" y="-600448"/>
          <a:ext cx="777940" cy="8280556"/>
        </a:xfrm>
        <a:prstGeom prst="round2SameRect">
          <a:avLst/>
        </a:prstGeom>
        <a:noFill/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Private sector may be competing with the public health sector but rules should be applied to both sectors. </a:t>
          </a:r>
          <a:endParaRPr lang="en-US" sz="2400" kern="1200" dirty="0"/>
        </a:p>
      </dsp:txBody>
      <dsp:txXfrm rot="-5400000">
        <a:off x="837781" y="3188836"/>
        <a:ext cx="8242580" cy="7019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0.14728</cdr:x>
      <cdr:y>0.57039</cdr:y>
    </cdr:from>
    <cdr:to>
      <cdr:x>0.87027</cdr:x>
      <cdr:y>0.57039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1257300" y="2023368"/>
          <a:ext cx="6172200" cy="0"/>
        </a:xfrm>
        <a:prstGeom xmlns:a="http://schemas.openxmlformats.org/drawingml/2006/main" prst="line">
          <a:avLst/>
        </a:prstGeom>
        <a:ln xmlns:a="http://schemas.openxmlformats.org/drawingml/2006/main" w="38100">
          <a:prstDash val="sysDash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EEF81-3798-4CA3-B308-D46F64263222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6E53C-7886-4324-9193-425D84AF2B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791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324161-B1A6-4508-8350-034A88DE7594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64FC56-FC1F-4F38-8D22-30CC6F8D82E9}" type="slidenum">
              <a:rPr lang="en-US" altLang="en-US"/>
              <a:pPr/>
              <a:t>7</a:t>
            </a:fld>
            <a:endParaRPr lang="en-US" altLang="en-US" dirty="0"/>
          </a:p>
        </p:txBody>
      </p:sp>
      <p:sp>
        <p:nvSpPr>
          <p:cNvPr id="29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884D8-6A3D-4016-A1DF-A117B8D1C4CE}" type="slidenum">
              <a:rPr lang="en-US" altLang="en-US" smtClean="0"/>
              <a:pPr/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1561239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F54E7B-44ED-43A2-B244-A02E149FCBBD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en-GB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129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763000" y="6471138"/>
            <a:ext cx="381000" cy="3868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1B9751-83E9-4839-A505-15BA68B2629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169057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763000" y="6471138"/>
            <a:ext cx="381000" cy="3868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1B9751-83E9-4839-A505-15BA68B2629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939284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763000" y="6471138"/>
            <a:ext cx="381000" cy="3868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1B9751-83E9-4839-A505-15BA68B2629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2728915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763000" y="6471138"/>
            <a:ext cx="381000" cy="3868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1B9751-83E9-4839-A505-15BA68B2629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577074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763000" y="6471138"/>
            <a:ext cx="381000" cy="3868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1B9751-83E9-4839-A505-15BA68B2629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46036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763000" y="6471138"/>
            <a:ext cx="381000" cy="3868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1B9751-83E9-4839-A505-15BA68B2629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738847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92558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6050-AE25-4035-9BC8-D59DE357CED2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21A4-286E-4FDA-B7AE-F4E543861B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522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181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0365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49797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6481D-20DC-42BE-A609-903441ED07E7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2C43-8EA7-4C62-BC16-C11BE144ED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7898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327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763000" y="6471138"/>
            <a:ext cx="381000" cy="3868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1B9751-83E9-4839-A505-15BA68B2629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3735195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763000" y="6471138"/>
            <a:ext cx="381000" cy="3868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1B9751-83E9-4839-A505-15BA68B2629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93635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763000" y="6471138"/>
            <a:ext cx="381000" cy="3868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1B9751-83E9-4839-A505-15BA68B2629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1944076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763000" y="6471138"/>
            <a:ext cx="381000" cy="3868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1B9751-83E9-4839-A505-15BA68B2629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2309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763000" y="6471138"/>
            <a:ext cx="381000" cy="3868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1B9751-83E9-4839-A505-15BA68B2629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427159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7F21D-4D77-4FD3-A1A7-4072B684D4DD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92C43-8EA7-4C62-BC16-C11BE144EDB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C:\Users\MENA_Health_Assist\Desktop\PPT Theme 1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729"/>
            <a:ext cx="9144000" cy="684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133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4" r:id="rId2"/>
    <p:sldLayoutId id="2147483687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72045-3805-4C25-90EA-44180C268E4C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BC45E-FCC1-4D11-B399-8D22ECAAC5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098" name="Picture 2" descr="C:\Users\MENA_Health_Assist\Desktop\PPT Theme 2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2" y="0"/>
            <a:ext cx="91363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4759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0" r:id="rId12"/>
    <p:sldLayoutId id="2147483688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96F52-9C43-4101-AC35-72E98ECD1441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C21A4-286E-4FDA-B7AE-F4E543861B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122" name="Picture 2" descr="C:\Users\MENA_Health_Assist\Desktop\PPT Theme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2" y="0"/>
            <a:ext cx="91363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893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8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3429000"/>
            <a:ext cx="8839200" cy="1905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800" b="1" dirty="0" smtClean="0"/>
              <a:t>Adham R Ismail, MSc, MBA, PhD</a:t>
            </a:r>
          </a:p>
          <a:p>
            <a:pPr>
              <a:lnSpc>
                <a:spcPct val="80000"/>
              </a:lnSpc>
            </a:pPr>
            <a:r>
              <a:rPr lang="en-US" sz="2000" b="1" dirty="0" smtClean="0"/>
              <a:t>Coordinator </a:t>
            </a:r>
            <a:r>
              <a:rPr lang="en-US" sz="2000" b="1" dirty="0" err="1" smtClean="0"/>
              <a:t>a.i</a:t>
            </a:r>
            <a:r>
              <a:rPr lang="en-US" sz="2000" b="1" dirty="0" smtClean="0"/>
              <a:t>.. Essential Medicines and Health Technologies (EMT)</a:t>
            </a:r>
          </a:p>
          <a:p>
            <a:pPr>
              <a:lnSpc>
                <a:spcPct val="80000"/>
              </a:lnSpc>
            </a:pPr>
            <a:r>
              <a:rPr lang="en-US" sz="2000" b="1" dirty="0" smtClean="0"/>
              <a:t>Regional Adviser, Health Technology and Biomedical Devices (HMD)</a:t>
            </a:r>
          </a:p>
          <a:p>
            <a:pPr>
              <a:lnSpc>
                <a:spcPct val="80000"/>
              </a:lnSpc>
            </a:pPr>
            <a:r>
              <a:rPr lang="en-US" sz="2000" b="1" dirty="0" smtClean="0"/>
              <a:t>Department of Health Systems Development (HSD)</a:t>
            </a:r>
          </a:p>
          <a:p>
            <a:pPr>
              <a:lnSpc>
                <a:spcPct val="80000"/>
              </a:lnSpc>
            </a:pPr>
            <a:r>
              <a:rPr lang="en-US" sz="2000" b="1" dirty="0" smtClean="0"/>
              <a:t>Eastern Mediterranean Regional office (EMRO)</a:t>
            </a:r>
          </a:p>
          <a:p>
            <a:pPr>
              <a:lnSpc>
                <a:spcPct val="80000"/>
              </a:lnSpc>
            </a:pPr>
            <a:r>
              <a:rPr lang="en-US" sz="2000" b="1" dirty="0" smtClean="0"/>
              <a:t>World Health Organization (WHO)</a:t>
            </a:r>
          </a:p>
          <a:p>
            <a:pPr>
              <a:lnSpc>
                <a:spcPct val="80000"/>
              </a:lnSpc>
            </a:pPr>
            <a:endParaRPr lang="en-US" sz="1800" b="1" dirty="0"/>
          </a:p>
          <a:p>
            <a:pPr algn="r">
              <a:lnSpc>
                <a:spcPct val="80000"/>
              </a:lnSpc>
            </a:pPr>
            <a:r>
              <a:rPr lang="en-US" sz="1800" b="1" dirty="0" smtClean="0"/>
              <a:t>2017</a:t>
            </a:r>
            <a:endParaRPr lang="en-US" sz="1800" b="1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7257"/>
            <a:ext cx="9144000" cy="20574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0070C0"/>
                </a:solidFill>
              </a:rPr>
              <a:t>Health Technology Industry and Profitability:</a:t>
            </a:r>
            <a:br>
              <a:rPr lang="en-US" smtClean="0">
                <a:solidFill>
                  <a:srgbClr val="0070C0"/>
                </a:solidFill>
              </a:rPr>
            </a:br>
            <a:r>
              <a:rPr lang="en-US" smtClean="0">
                <a:solidFill>
                  <a:srgbClr val="0070C0"/>
                </a:solidFill>
              </a:rPr>
              <a:t> </a:t>
            </a:r>
            <a:r>
              <a:rPr lang="en-US" sz="4000" i="1" smtClean="0">
                <a:solidFill>
                  <a:srgbClr val="FF0000"/>
                </a:solidFill>
              </a:rPr>
              <a:t>A WHO Perspective</a:t>
            </a:r>
            <a:endParaRPr lang="en-US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302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458200" cy="914400"/>
          </a:xfrm>
        </p:spPr>
        <p:txBody>
          <a:bodyPr/>
          <a:lstStyle/>
          <a:p>
            <a:r>
              <a:rPr lang="en-US" altLang="en-US" smtClean="0"/>
              <a:t>Partnerships for Public Benefit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0"/>
            <a:ext cx="8839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79934" y="4724401"/>
            <a:ext cx="2528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PDP = Product Development Partnerships</a:t>
            </a:r>
            <a:endParaRPr lang="en-US" sz="1200" i="1" dirty="0"/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10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7641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685800" y="2"/>
            <a:ext cx="8458200" cy="1142999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Private Sector and Innovations:</a:t>
            </a:r>
            <a:br>
              <a:rPr lang="en-US" altLang="en-US" dirty="0" smtClean="0"/>
            </a:br>
            <a:r>
              <a:rPr lang="en-US" altLang="en-US" sz="4000" i="1" dirty="0" smtClean="0">
                <a:solidFill>
                  <a:srgbClr val="FF0000"/>
                </a:solidFill>
              </a:rPr>
              <a:t>Partnership for Local Innovation</a:t>
            </a:r>
            <a:endParaRPr lang="en-US" altLang="en-US" i="1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181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400" dirty="0" smtClean="0"/>
              <a:t>Local innovation is possible in settings where they are needed, provided that infrastructure is available locally to:</a:t>
            </a:r>
          </a:p>
          <a:p>
            <a:pPr lvl="1">
              <a:defRPr/>
            </a:pPr>
            <a:r>
              <a:rPr lang="en-US" sz="2000" dirty="0" smtClean="0"/>
              <a:t>Attract competent personnel;</a:t>
            </a:r>
          </a:p>
          <a:p>
            <a:pPr lvl="1">
              <a:defRPr/>
            </a:pPr>
            <a:r>
              <a:rPr lang="en-US" sz="2000" dirty="0" smtClean="0"/>
              <a:t>Link invention and design to health-related needs;</a:t>
            </a:r>
          </a:p>
          <a:p>
            <a:pPr lvl="1">
              <a:defRPr/>
            </a:pPr>
            <a:r>
              <a:rPr lang="en-US" sz="2000" dirty="0" smtClean="0"/>
              <a:t>Use local materials and expertise; and</a:t>
            </a:r>
          </a:p>
          <a:p>
            <a:pPr lvl="1">
              <a:defRPr/>
            </a:pPr>
            <a:r>
              <a:rPr lang="en-US" sz="2000" dirty="0" smtClean="0"/>
              <a:t>Launch the product into appropriate networks for distribution to populations.</a:t>
            </a:r>
          </a:p>
          <a:p>
            <a:pPr>
              <a:defRPr/>
            </a:pPr>
            <a:r>
              <a:rPr lang="en-US" sz="2400" dirty="0" smtClean="0"/>
              <a:t>Through partnerships, developing countries can strengthen capacities to design and locally produce medical products.</a:t>
            </a:r>
          </a:p>
          <a:p>
            <a:pPr>
              <a:defRPr/>
            </a:pPr>
            <a:r>
              <a:rPr lang="en-US" sz="2400" dirty="0" smtClean="0"/>
              <a:t>Transparency, rule of law, business conduct and IP to be addressed.</a:t>
            </a:r>
          </a:p>
          <a:p>
            <a:pPr>
              <a:defRPr/>
            </a:pPr>
            <a:r>
              <a:rPr lang="en-US" sz="2400" dirty="0" smtClean="0"/>
              <a:t>Successful partnerships should stimulate new ideas from concept to manufacture, marketing, and uptake.</a:t>
            </a:r>
          </a:p>
          <a:p>
            <a:pPr>
              <a:defRPr/>
            </a:pPr>
            <a:r>
              <a:rPr lang="en-US" sz="2400" dirty="0" smtClean="0"/>
              <a:t>To avoid rejection, these new ideas should take into account local values and culture.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11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9169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47700" y="228600"/>
            <a:ext cx="8001000" cy="762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Private sector and Innovation:</a:t>
            </a:r>
            <a:br>
              <a:rPr lang="en-US" altLang="en-US" dirty="0" smtClean="0"/>
            </a:br>
            <a:r>
              <a:rPr lang="en-US" altLang="en-US" sz="4000" i="1" dirty="0" smtClean="0">
                <a:solidFill>
                  <a:srgbClr val="FF0000"/>
                </a:solidFill>
              </a:rPr>
              <a:t>The Valley of death</a:t>
            </a:r>
          </a:p>
        </p:txBody>
      </p:sp>
      <p:pic>
        <p:nvPicPr>
          <p:cNvPr id="19459" name="Picture 4" descr="Valley of deat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371600"/>
            <a:ext cx="4495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4648200" cy="4495800"/>
          </a:xfrm>
        </p:spPr>
        <p:txBody>
          <a:bodyPr>
            <a:normAutofit/>
          </a:bodyPr>
          <a:lstStyle/>
          <a:p>
            <a:r>
              <a:rPr lang="en-US" altLang="en-US" sz="2800" dirty="0" smtClean="0"/>
              <a:t>Lack of funding can kill good ideas before hitting the market. </a:t>
            </a:r>
          </a:p>
          <a:p>
            <a:r>
              <a:rPr lang="en-US" altLang="en-US" sz="2800" dirty="0" smtClean="0"/>
              <a:t>At this stage, risk for innovators is high &amp; profit is uncertain.</a:t>
            </a:r>
          </a:p>
          <a:p>
            <a:r>
              <a:rPr lang="en-US" altLang="en-US" sz="2800" dirty="0" smtClean="0"/>
              <a:t>Private sector stay away and prefer to fund more mature projects.</a:t>
            </a:r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12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3472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561578" y="0"/>
            <a:ext cx="8001000" cy="12192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Private sector and Innovations:</a:t>
            </a:r>
            <a:br>
              <a:rPr lang="en-US" altLang="en-US" dirty="0" smtClean="0"/>
            </a:br>
            <a:r>
              <a:rPr lang="en-US" altLang="en-US" sz="4000" i="1" dirty="0" smtClean="0">
                <a:solidFill>
                  <a:srgbClr val="FF0000"/>
                </a:solidFill>
              </a:rPr>
              <a:t>Out-of-Context Situation</a:t>
            </a:r>
            <a:endParaRPr lang="en-US" altLang="en-US" i="1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38118" cy="48006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Health professionals, especially in low-resource settings, often develop ideas for improving medical products. </a:t>
            </a:r>
          </a:p>
          <a:p>
            <a:pPr>
              <a:defRPr/>
            </a:pPr>
            <a:r>
              <a:rPr lang="en-US" dirty="0" smtClean="0"/>
              <a:t>Difficulties faced in moving innovations forward can be due to:</a:t>
            </a:r>
          </a:p>
          <a:p>
            <a:pPr lvl="1">
              <a:defRPr/>
            </a:pPr>
            <a:r>
              <a:rPr lang="en-US" dirty="0" smtClean="0"/>
              <a:t>Lack of local research infrastructure</a:t>
            </a:r>
          </a:p>
          <a:p>
            <a:pPr lvl="1">
              <a:defRPr/>
            </a:pPr>
            <a:r>
              <a:rPr lang="en-US" dirty="0" smtClean="0"/>
              <a:t>Little encouragement for local innovations</a:t>
            </a:r>
          </a:p>
          <a:p>
            <a:pPr lvl="1">
              <a:defRPr/>
            </a:pPr>
            <a:r>
              <a:rPr lang="en-US" dirty="0" smtClean="0"/>
              <a:t>Lack of marketing mechanisms</a:t>
            </a:r>
          </a:p>
          <a:p>
            <a:pPr>
              <a:defRPr/>
            </a:pPr>
            <a:r>
              <a:rPr lang="en-US" dirty="0" smtClean="0"/>
              <a:t>This leads to an out-of context situation where: 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	“Medical Products for low-resource settings are developed  in high-resource settings”.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13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987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76162" y="21771"/>
            <a:ext cx="8467838" cy="1273629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Private sector and Regulations:</a:t>
            </a:r>
            <a:br>
              <a:rPr lang="en-US" altLang="en-US" dirty="0" smtClean="0"/>
            </a:br>
            <a:r>
              <a:rPr lang="en-US" altLang="en-US" sz="4000" i="1" dirty="0" smtClean="0">
                <a:solidFill>
                  <a:srgbClr val="FF0000"/>
                </a:solidFill>
              </a:rPr>
              <a:t>Is it a hurdle?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24477" cy="47244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smtClean="0"/>
              <a:t>Regulations ensure safety but can also be a financial burden on designers and manufacturers, especially in low-resource settings.</a:t>
            </a:r>
          </a:p>
          <a:p>
            <a:pPr>
              <a:defRPr/>
            </a:pPr>
            <a:r>
              <a:rPr lang="en-US" dirty="0" smtClean="0"/>
              <a:t>For example: </a:t>
            </a:r>
          </a:p>
          <a:p>
            <a:pPr lvl="1">
              <a:defRPr/>
            </a:pPr>
            <a:r>
              <a:rPr lang="en-US" dirty="0" smtClean="0"/>
              <a:t>Immunodiagnostic tests incur low development costs; however, costs are doubled or tripled when they are submitted to regulatory process for licensing. </a:t>
            </a:r>
          </a:p>
          <a:p>
            <a:pPr>
              <a:defRPr/>
            </a:pPr>
            <a:r>
              <a:rPr lang="en-US" dirty="0" smtClean="0"/>
              <a:t>High regulatory costs can prompt companies to elude regulatory oversight and market their products in unregulated markets, thereby compromising patient safety.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14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5162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001000" cy="10668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Private Sector and Regulations:</a:t>
            </a:r>
            <a:br>
              <a:rPr lang="en-US" altLang="en-US" dirty="0" smtClean="0"/>
            </a:br>
            <a:r>
              <a:rPr lang="en-US" altLang="en-US" sz="4000" i="1" dirty="0" smtClean="0">
                <a:solidFill>
                  <a:srgbClr val="FF0000"/>
                </a:solidFill>
              </a:rPr>
              <a:t>The need for NRAs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799"/>
            <a:ext cx="9144000" cy="559776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dirty="0" smtClean="0"/>
              <a:t>International standards vary from one local conditions to the other.</a:t>
            </a:r>
          </a:p>
          <a:p>
            <a:pPr>
              <a:defRPr/>
            </a:pPr>
            <a:r>
              <a:rPr lang="en-US" sz="2400" dirty="0" smtClean="0"/>
              <a:t>Manufacturers are usually asking perplexing questions : </a:t>
            </a:r>
          </a:p>
          <a:p>
            <a:pPr lvl="1">
              <a:defRPr/>
            </a:pPr>
            <a:r>
              <a:rPr lang="en-US" sz="2000" dirty="0" smtClean="0"/>
              <a:t>Should the same standards be applied everywhere? </a:t>
            </a:r>
          </a:p>
          <a:p>
            <a:pPr lvl="1">
              <a:defRPr/>
            </a:pPr>
            <a:r>
              <a:rPr lang="en-US" sz="2000" dirty="0" smtClean="0"/>
              <a:t>Could standards be adapted to local conditions? </a:t>
            </a:r>
          </a:p>
          <a:p>
            <a:pPr lvl="1">
              <a:defRPr/>
            </a:pPr>
            <a:r>
              <a:rPr lang="en-US" sz="2000" dirty="0" smtClean="0"/>
              <a:t>Could lowering standards lead to lowering overall HC standards? </a:t>
            </a:r>
          </a:p>
          <a:p>
            <a:pPr lvl="1">
              <a:defRPr/>
            </a:pPr>
            <a:r>
              <a:rPr lang="en-US" sz="2000" dirty="0" smtClean="0"/>
              <a:t>What body could authorize such exceptions? </a:t>
            </a:r>
          </a:p>
          <a:p>
            <a:pPr lvl="1">
              <a:defRPr/>
            </a:pPr>
            <a:r>
              <a:rPr lang="en-US" sz="2000" dirty="0" smtClean="0"/>
              <a:t>Would compliant manufacturers suffer a comparative disadvantage with respect to those who bend the rules? </a:t>
            </a:r>
          </a:p>
          <a:p>
            <a:pPr lvl="1">
              <a:defRPr/>
            </a:pPr>
            <a:r>
              <a:rPr lang="en-US" sz="2000" dirty="0" smtClean="0"/>
              <a:t>Could compliant manufacturers be permitted to market their products at lower safety, quality, and/or performance than those necessary for other devices?</a:t>
            </a:r>
          </a:p>
          <a:p>
            <a:pPr>
              <a:defRPr/>
            </a:pPr>
            <a:r>
              <a:rPr lang="en-US" sz="2400" dirty="0" smtClean="0"/>
              <a:t>National Regulatory Authorities (NRAs) at national, regional and global levels are required.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15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4726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90830" y="-32658"/>
            <a:ext cx="8458200" cy="1251857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Private sector and Product Design:</a:t>
            </a:r>
            <a:br>
              <a:rPr lang="en-US" altLang="en-US" dirty="0" smtClean="0"/>
            </a:br>
            <a:r>
              <a:rPr lang="en-US" altLang="en-US" sz="4000" i="1" dirty="0" smtClean="0">
                <a:solidFill>
                  <a:srgbClr val="FF0000"/>
                </a:solidFill>
              </a:rPr>
              <a:t>A balance is needed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143000"/>
            <a:ext cx="9220200" cy="49530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 smtClean="0"/>
              <a:t>Sometimes it is difficult to strike a balance between solving problems &amp; creating new needs. </a:t>
            </a:r>
          </a:p>
          <a:p>
            <a:pPr lvl="1">
              <a:defRPr/>
            </a:pPr>
            <a:r>
              <a:rPr lang="en-US" dirty="0" smtClean="0"/>
              <a:t>Disposable batteries may solve electricity shortage, but may require a supply chain and waste management.</a:t>
            </a:r>
          </a:p>
          <a:p>
            <a:pPr>
              <a:defRPr/>
            </a:pPr>
            <a:r>
              <a:rPr lang="en-US" dirty="0" smtClean="0"/>
              <a:t>An example of inappropriate design is the failure of </a:t>
            </a:r>
            <a:r>
              <a:rPr lang="en-US" u="sng" dirty="0" smtClean="0"/>
              <a:t>affordable wooden-seat wheelchairs</a:t>
            </a:r>
            <a:r>
              <a:rPr lang="en-US" dirty="0" smtClean="0"/>
              <a:t> to achieve widespread use among users in Nicaragua. </a:t>
            </a:r>
          </a:p>
          <a:p>
            <a:pPr lvl="1">
              <a:defRPr/>
            </a:pPr>
            <a:r>
              <a:rPr lang="en-US" dirty="0" smtClean="0"/>
              <a:t>Though appropriate to local conditions (narrow doorways, high pavements and lack of access to buildings for wheelchair users), it required a cushion to prevent ulcers in people with spinal cord injuries. </a:t>
            </a:r>
          </a:p>
          <a:p>
            <a:pPr lvl="1">
              <a:defRPr/>
            </a:pPr>
            <a:r>
              <a:rPr lang="en-US" dirty="0" smtClean="0"/>
              <a:t>Although cushions were provided during the first year of use, most people in Nicaragua could not afford a replacement once the cushions wore out.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16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8687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458200" cy="12954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Private sector and Pricing:</a:t>
            </a:r>
            <a:br>
              <a:rPr lang="en-US" altLang="en-US" dirty="0" smtClean="0"/>
            </a:br>
            <a:r>
              <a:rPr lang="en-US" altLang="en-US" sz="4000" dirty="0" smtClean="0">
                <a:solidFill>
                  <a:srgbClr val="FF0000"/>
                </a:solidFill>
              </a:rPr>
              <a:t>Diffusion and uptake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4724400"/>
          </a:xfrm>
        </p:spPr>
        <p:txBody>
          <a:bodyPr>
            <a:normAutofit/>
          </a:bodyPr>
          <a:lstStyle/>
          <a:p>
            <a:r>
              <a:rPr lang="en-US" altLang="en-US" dirty="0" smtClean="0"/>
              <a:t>Though their main purpose is to improve health, in many times medical products lead to escalation in HC expenditures. </a:t>
            </a:r>
          </a:p>
          <a:p>
            <a:r>
              <a:rPr lang="en-US" altLang="en-US" dirty="0" smtClean="0"/>
              <a:t>Efforts to reduce costs mean that some products will diffuse, while others will not.</a:t>
            </a:r>
          </a:p>
          <a:p>
            <a:r>
              <a:rPr lang="en-US" altLang="en-US" dirty="0" smtClean="0"/>
              <a:t>Conversely, inappropriate uptake can lead to overuse of products that may not meet urgent clinical needs. 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17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8873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772" y="4013"/>
            <a:ext cx="8794228" cy="586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1107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2400" y="228601"/>
            <a:ext cx="8839200" cy="5486400"/>
            <a:chOff x="222250" y="-152400"/>
            <a:chExt cx="8191500" cy="7344177"/>
          </a:xfrm>
        </p:grpSpPr>
        <p:pic>
          <p:nvPicPr>
            <p:cNvPr id="5" name="Picture 7"/>
            <p:cNvPicPr>
              <a:picLocks noChangeAspect="1" noChangeArrowheads="1"/>
            </p:cNvPicPr>
            <p:nvPr/>
          </p:nvPicPr>
          <p:blipFill>
            <a:blip r:embed="rId2">
              <a:lum bright="-8000" contrast="-2000"/>
            </a:blip>
            <a:srcRect t="-3551"/>
            <a:stretch>
              <a:fillRect/>
            </a:stretch>
          </p:blipFill>
          <p:spPr bwMode="auto">
            <a:xfrm>
              <a:off x="222250" y="-152400"/>
              <a:ext cx="8191500" cy="7344177"/>
            </a:xfrm>
            <a:prstGeom prst="rect">
              <a:avLst/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6" name="Oval 5"/>
            <p:cNvSpPr/>
            <p:nvPr/>
          </p:nvSpPr>
          <p:spPr>
            <a:xfrm>
              <a:off x="1524000" y="2514600"/>
              <a:ext cx="2794000" cy="8382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7112000" y="5029200"/>
              <a:ext cx="1270000" cy="11430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122875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162" y="0"/>
            <a:ext cx="80010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" y="609600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“He </a:t>
            </a:r>
            <a:r>
              <a:rPr lang="en-US" sz="2400" dirty="0">
                <a:solidFill>
                  <a:srgbClr val="FF0000"/>
                </a:solidFill>
              </a:rPr>
              <a:t>who has health, has </a:t>
            </a:r>
            <a:r>
              <a:rPr lang="en-US" sz="2400" dirty="0" smtClean="0">
                <a:solidFill>
                  <a:srgbClr val="FF0000"/>
                </a:solidFill>
              </a:rPr>
              <a:t>hope; and </a:t>
            </a:r>
            <a:r>
              <a:rPr lang="en-US" sz="2400" dirty="0">
                <a:solidFill>
                  <a:srgbClr val="FF0000"/>
                </a:solidFill>
              </a:rPr>
              <a:t>h</a:t>
            </a:r>
            <a:r>
              <a:rPr lang="en-US" sz="2400" dirty="0" smtClean="0">
                <a:solidFill>
                  <a:srgbClr val="FF0000"/>
                </a:solidFill>
              </a:rPr>
              <a:t>e </a:t>
            </a:r>
            <a:r>
              <a:rPr lang="en-US" sz="2400" dirty="0">
                <a:solidFill>
                  <a:srgbClr val="FF0000"/>
                </a:solidFill>
              </a:rPr>
              <a:t>who has </a:t>
            </a:r>
            <a:r>
              <a:rPr lang="en-US" sz="2400" dirty="0" smtClean="0">
                <a:solidFill>
                  <a:srgbClr val="FF0000"/>
                </a:solidFill>
              </a:rPr>
              <a:t>hope, </a:t>
            </a:r>
            <a:r>
              <a:rPr lang="en-US" sz="2400" dirty="0">
                <a:solidFill>
                  <a:srgbClr val="FF0000"/>
                </a:solidFill>
              </a:rPr>
              <a:t>has </a:t>
            </a:r>
            <a:r>
              <a:rPr lang="en-US" sz="2400" dirty="0" smtClean="0">
                <a:solidFill>
                  <a:srgbClr val="FF0000"/>
                </a:solidFill>
              </a:rPr>
              <a:t>everything” </a:t>
            </a:r>
          </a:p>
          <a:p>
            <a:pPr algn="r"/>
            <a:r>
              <a:rPr lang="en-US" i="1" dirty="0" smtClean="0"/>
              <a:t>Thomas </a:t>
            </a:r>
            <a:r>
              <a:rPr lang="en-US" i="1" dirty="0"/>
              <a:t>Carlyle (1795-1881)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2252497729"/>
              </p:ext>
            </p:extLst>
          </p:nvPr>
        </p:nvGraphicFramePr>
        <p:xfrm>
          <a:off x="1" y="1594485"/>
          <a:ext cx="9118338" cy="4350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/>
          <a:lstStyle/>
          <a:p>
            <a:fld id="{CE1B9751-83E9-4839-A505-15BA68B26290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21736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30659808"/>
              </p:ext>
            </p:extLst>
          </p:nvPr>
        </p:nvGraphicFramePr>
        <p:xfrm>
          <a:off x="0" y="4572002"/>
          <a:ext cx="9088546" cy="100005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480329"/>
                <a:gridCol w="1739882"/>
                <a:gridCol w="1739882"/>
                <a:gridCol w="2128453"/>
              </a:tblGrid>
              <a:tr h="6211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Medicine</a:t>
                      </a:r>
                      <a:endParaRPr lang="th-TH" sz="1600" dirty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marL="91439" marR="9143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Original price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(THB)</a:t>
                      </a:r>
                      <a:endParaRPr lang="th-TH" sz="1600" b="0" dirty="0" smtClean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marL="91439" marR="9143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Reduced price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(THB)</a:t>
                      </a:r>
                      <a:endParaRPr lang="th-TH" sz="1600" b="0" dirty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marL="91439" marR="9143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Potential saving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(THB per year)</a:t>
                      </a:r>
                      <a:endParaRPr lang="th-TH" sz="1600" b="0" dirty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marL="91439" marR="91439" anchor="ctr">
                    <a:solidFill>
                      <a:schemeClr val="bg1"/>
                    </a:solidFill>
                  </a:tcPr>
                </a:tc>
              </a:tr>
              <a:tr h="3788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Oxaliplatin (injection 50 mg/25 ml)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8,000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2,500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152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million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xmlns="" val="3122677"/>
              </p:ext>
            </p:extLst>
          </p:nvPr>
        </p:nvGraphicFramePr>
        <p:xfrm>
          <a:off x="0" y="1371601"/>
          <a:ext cx="8864682" cy="288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393411" y="2293063"/>
            <a:ext cx="4750589" cy="706547"/>
          </a:xfrm>
          <a:prstGeom prst="rect">
            <a:avLst/>
          </a:prstGeom>
          <a:noFill/>
        </p:spPr>
        <p:txBody>
          <a:bodyPr wrap="square" lIns="90114" tIns="45057" rIns="90114" bIns="45057" rtlCol="0">
            <a:spAutoFit/>
          </a:bodyPr>
          <a:lstStyle/>
          <a:p>
            <a:r>
              <a:rPr lang="en-US" sz="2000" dirty="0"/>
              <a:t>Threshold price that makes Oxaliplatin cost-effective in the Thai health care setting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33634" y="104422"/>
            <a:ext cx="8229600" cy="1190978"/>
          </a:xfrm>
        </p:spPr>
        <p:txBody>
          <a:bodyPr>
            <a:normAutofit fontScale="90000"/>
          </a:bodyPr>
          <a:lstStyle/>
          <a:p>
            <a:r>
              <a:rPr lang="en-US" sz="4300" dirty="0" smtClean="0">
                <a:latin typeface="+mj-lt"/>
              </a:rPr>
              <a:t>Private sector and HTA:</a:t>
            </a:r>
            <a:br>
              <a:rPr lang="en-US" sz="4300" dirty="0" smtClean="0">
                <a:latin typeface="+mj-lt"/>
              </a:rPr>
            </a:br>
            <a:r>
              <a:rPr lang="en-US" sz="4000" i="1" dirty="0">
                <a:solidFill>
                  <a:srgbClr val="C00000"/>
                </a:solidFill>
              </a:rPr>
              <a:t>The </a:t>
            </a:r>
            <a:r>
              <a:rPr lang="en-US" sz="4000" i="1" dirty="0" smtClean="0">
                <a:solidFill>
                  <a:srgbClr val="C00000"/>
                </a:solidFill>
              </a:rPr>
              <a:t>Thai Experience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1981200"/>
            <a:ext cx="8610600" cy="230832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In Thailand: </a:t>
            </a:r>
          </a:p>
          <a:p>
            <a:pPr algn="ctr"/>
            <a:r>
              <a:rPr lang="en-US" sz="3600" i="1" dirty="0" smtClean="0"/>
              <a:t>HTA uses &lt;0.01% of health budget, and results in &gt;$100 million/year savings from price negotiations alone. </a:t>
            </a:r>
            <a:endParaRPr lang="en-US" sz="3600" i="1" dirty="0"/>
          </a:p>
        </p:txBody>
      </p:sp>
      <p:sp>
        <p:nvSpPr>
          <p:cNvPr id="9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20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045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162" y="0"/>
            <a:ext cx="8467838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Private sector and HTA:</a:t>
            </a:r>
            <a:br>
              <a:rPr lang="en-US" sz="4000" dirty="0" smtClean="0"/>
            </a:br>
            <a:r>
              <a:rPr lang="en-US" sz="4000" i="1" dirty="0" smtClean="0">
                <a:solidFill>
                  <a:srgbClr val="FF0000"/>
                </a:solidFill>
              </a:rPr>
              <a:t>Investment Decisions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4876800"/>
          </a:xfrm>
        </p:spPr>
        <p:txBody>
          <a:bodyPr>
            <a:normAutofit fontScale="70000" lnSpcReduction="20000"/>
          </a:bodyPr>
          <a:lstStyle/>
          <a:p>
            <a:r>
              <a:rPr lang="en-US" sz="4000" dirty="0" smtClean="0">
                <a:solidFill>
                  <a:schemeClr val="bg2">
                    <a:lumMod val="25000"/>
                  </a:schemeClr>
                </a:solidFill>
              </a:rPr>
              <a:t>Support in production of evidence to support decision making regarding investments made by the public sector.</a:t>
            </a:r>
          </a:p>
          <a:p>
            <a:r>
              <a:rPr lang="en-US" sz="4000" dirty="0" smtClean="0">
                <a:solidFill>
                  <a:schemeClr val="bg2">
                    <a:lumMod val="25000"/>
                  </a:schemeClr>
                </a:solidFill>
              </a:rPr>
              <a:t>Examples of situations where HTA had to take decisions on cost-benefit of some drugs:</a:t>
            </a:r>
            <a:endParaRPr lang="en-US" sz="4000" dirty="0">
              <a:solidFill>
                <a:schemeClr val="bg2">
                  <a:lumMod val="25000"/>
                </a:schemeClr>
              </a:solidFill>
            </a:endParaRPr>
          </a:p>
          <a:p>
            <a:pPr lvl="1"/>
            <a:r>
              <a:rPr lang="en-US" sz="3400" dirty="0" err="1">
                <a:solidFill>
                  <a:srgbClr val="0070C0"/>
                </a:solidFill>
              </a:rPr>
              <a:t>Exemestane</a:t>
            </a:r>
            <a:r>
              <a:rPr lang="en-US" sz="3400" dirty="0">
                <a:solidFill>
                  <a:srgbClr val="0070C0"/>
                </a:solidFill>
              </a:rPr>
              <a:t> for treating breast cancer</a:t>
            </a:r>
          </a:p>
          <a:p>
            <a:pPr lvl="1"/>
            <a:r>
              <a:rPr lang="en-US" sz="3400" dirty="0" err="1">
                <a:solidFill>
                  <a:srgbClr val="0070C0"/>
                </a:solidFill>
              </a:rPr>
              <a:t>Pregabalin</a:t>
            </a:r>
            <a:r>
              <a:rPr lang="en-US" sz="3400" dirty="0">
                <a:solidFill>
                  <a:srgbClr val="0070C0"/>
                </a:solidFill>
              </a:rPr>
              <a:t> for neuropathic pain </a:t>
            </a:r>
            <a:r>
              <a:rPr lang="en-US" sz="3400" dirty="0" smtClean="0">
                <a:solidFill>
                  <a:srgbClr val="0070C0"/>
                </a:solidFill>
              </a:rPr>
              <a:t>management</a:t>
            </a:r>
          </a:p>
          <a:p>
            <a:pPr lvl="1"/>
            <a:r>
              <a:rPr lang="en-US" sz="3400" dirty="0" smtClean="0">
                <a:solidFill>
                  <a:srgbClr val="0070C0"/>
                </a:solidFill>
              </a:rPr>
              <a:t>Combination therapy vs. intensification of stain monotherapy</a:t>
            </a:r>
          </a:p>
          <a:p>
            <a:pPr lvl="1"/>
            <a:r>
              <a:rPr lang="en-US" sz="3400" dirty="0">
                <a:solidFill>
                  <a:srgbClr val="0070C0"/>
                </a:solidFill>
              </a:rPr>
              <a:t> </a:t>
            </a:r>
            <a:r>
              <a:rPr lang="en-US" sz="3400" dirty="0" err="1">
                <a:solidFill>
                  <a:srgbClr val="0070C0"/>
                </a:solidFill>
              </a:rPr>
              <a:t>Trastuzumab</a:t>
            </a:r>
            <a:r>
              <a:rPr lang="en-US" sz="3400" dirty="0">
                <a:solidFill>
                  <a:srgbClr val="0070C0"/>
                </a:solidFill>
              </a:rPr>
              <a:t> Adjuvant Treatment for Breast Cancer HER2</a:t>
            </a:r>
            <a:r>
              <a:rPr lang="en-US" sz="3400" dirty="0" smtClean="0">
                <a:solidFill>
                  <a:srgbClr val="0070C0"/>
                </a:solidFill>
              </a:rPr>
              <a:t>+</a:t>
            </a:r>
          </a:p>
          <a:p>
            <a:pPr lvl="1"/>
            <a:r>
              <a:rPr lang="en-US" sz="3400" dirty="0">
                <a:solidFill>
                  <a:srgbClr val="0070C0"/>
                </a:solidFill>
              </a:rPr>
              <a:t>Positron Emission Tomography (PET) Scanners </a:t>
            </a:r>
          </a:p>
          <a:p>
            <a:pPr lvl="1"/>
            <a:r>
              <a:rPr lang="en-US" sz="3400" dirty="0">
                <a:solidFill>
                  <a:srgbClr val="0070C0"/>
                </a:solidFill>
              </a:rPr>
              <a:t>3-Tesla Magnetic Resonance Imaging (MRI) </a:t>
            </a:r>
          </a:p>
          <a:p>
            <a:pPr lvl="1"/>
            <a:r>
              <a:rPr lang="en-US" sz="3400" dirty="0">
                <a:solidFill>
                  <a:srgbClr val="0070C0"/>
                </a:solidFill>
              </a:rPr>
              <a:t>CT Scan 64 slice ( single and dual ) 	</a:t>
            </a:r>
          </a:p>
          <a:p>
            <a:pPr lvl="1"/>
            <a:r>
              <a:rPr lang="en-US" sz="3400" dirty="0" err="1">
                <a:solidFill>
                  <a:srgbClr val="0070C0"/>
                </a:solidFill>
              </a:rPr>
              <a:t>Femto</a:t>
            </a:r>
            <a:r>
              <a:rPr lang="en-US" sz="3400" dirty="0">
                <a:solidFill>
                  <a:srgbClr val="0070C0"/>
                </a:solidFill>
              </a:rPr>
              <a:t>-second laser 		</a:t>
            </a:r>
          </a:p>
          <a:p>
            <a:pPr lvl="1"/>
            <a:endParaRPr lang="en-US" sz="3600" dirty="0">
              <a:solidFill>
                <a:srgbClr val="0070C0"/>
              </a:solidFill>
            </a:endParaRPr>
          </a:p>
          <a:p>
            <a:pPr lvl="1"/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21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9294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458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>
                <a:solidFill>
                  <a:schemeClr val="tx1"/>
                </a:solidFill>
              </a:rPr>
              <a:t>Will HTA decisions affect the private sector?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3200" i="1" dirty="0" smtClean="0">
                <a:solidFill>
                  <a:srgbClr val="FF0000"/>
                </a:solidFill>
              </a:rPr>
              <a:t>Procurement of MRI in EMR </a:t>
            </a:r>
          </a:p>
        </p:txBody>
      </p:sp>
      <p:pic>
        <p:nvPicPr>
          <p:cNvPr id="5" name="Picture 4" descr="MRI Procurem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28766"/>
            <a:ext cx="9144000" cy="479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22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3712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454" y="-2"/>
            <a:ext cx="8001000" cy="990602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Will HTA decisions affect Private Sector?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3200" i="1" dirty="0" smtClean="0">
                <a:solidFill>
                  <a:srgbClr val="FF0000"/>
                </a:solidFill>
              </a:rPr>
              <a:t>Pricing of Cancer Drugs </a:t>
            </a:r>
            <a:endParaRPr lang="en-US" sz="3200" i="1" dirty="0">
              <a:solidFill>
                <a:srgbClr val="FF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1208808"/>
            <a:ext cx="9144000" cy="4715438"/>
            <a:chOff x="912137" y="764724"/>
            <a:chExt cx="10796249" cy="5264896"/>
          </a:xfrm>
        </p:grpSpPr>
        <p:sp>
          <p:nvSpPr>
            <p:cNvPr id="4" name="Content Placeholder 3"/>
            <p:cNvSpPr txBox="1">
              <a:spLocks/>
            </p:cNvSpPr>
            <p:nvPr/>
          </p:nvSpPr>
          <p:spPr>
            <a:xfrm>
              <a:off x="912137" y="838200"/>
              <a:ext cx="5168781" cy="5181600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endParaRPr lang="en-US" sz="2800" kern="0" dirty="0"/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3486" y="764724"/>
              <a:ext cx="10694900" cy="52648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8" name="Straight Connector 7"/>
            <p:cNvCxnSpPr/>
            <p:nvPr/>
          </p:nvCxnSpPr>
          <p:spPr>
            <a:xfrm>
              <a:off x="3136988" y="2556933"/>
              <a:ext cx="6629400" cy="0"/>
            </a:xfrm>
            <a:prstGeom prst="line">
              <a:avLst/>
            </a:prstGeom>
            <a:ln>
              <a:prstDash val="sysDash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8519318" y="2209800"/>
              <a:ext cx="0" cy="347133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9586118" y="2578101"/>
              <a:ext cx="0" cy="33443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8123237" y="1603153"/>
              <a:ext cx="1143001" cy="584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Favorable</a:t>
              </a:r>
              <a:endParaRPr lang="en-US" sz="14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014618" y="2075589"/>
              <a:ext cx="1270782" cy="584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Unfavorable</a:t>
              </a:r>
              <a:endParaRPr lang="en-US" sz="1400" dirty="0"/>
            </a:p>
          </p:txBody>
        </p:sp>
      </p:grpSp>
      <p:sp>
        <p:nvSpPr>
          <p:cNvPr id="13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23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1246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162" y="0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Private sector and HTM:</a:t>
            </a:r>
            <a:br>
              <a:rPr lang="en-US" dirty="0" smtClean="0"/>
            </a:br>
            <a:r>
              <a:rPr lang="en-US" sz="4000" i="1" dirty="0" smtClean="0">
                <a:solidFill>
                  <a:srgbClr val="FF0000"/>
                </a:solidFill>
              </a:rPr>
              <a:t>Is there a role to play?</a:t>
            </a:r>
            <a:endParaRPr lang="en-US" sz="4000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219200"/>
            <a:ext cx="9220200" cy="48006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400" dirty="0"/>
              <a:t>Focus will be on activities related to supply chain </a:t>
            </a:r>
            <a:r>
              <a:rPr lang="en-US" sz="2400" dirty="0" smtClean="0"/>
              <a:t>management; </a:t>
            </a:r>
            <a:r>
              <a:rPr lang="en-US" sz="2400" dirty="0"/>
              <a:t>namely</a:t>
            </a:r>
            <a:r>
              <a:rPr lang="en-US" sz="2400" dirty="0" smtClean="0"/>
              <a:t>: </a:t>
            </a:r>
            <a:endParaRPr lang="en-US" sz="2400" dirty="0"/>
          </a:p>
          <a:p>
            <a:pPr lvl="2">
              <a:defRPr/>
            </a:pPr>
            <a:r>
              <a:rPr lang="en-US" i="1" dirty="0"/>
              <a:t>Needs Assessment, Selection of </a:t>
            </a:r>
            <a:r>
              <a:rPr lang="en-US" i="1" dirty="0" smtClean="0"/>
              <a:t>priority </a:t>
            </a:r>
            <a:r>
              <a:rPr lang="en-US" i="1" dirty="0"/>
              <a:t>and e</a:t>
            </a:r>
            <a:r>
              <a:rPr lang="en-US" i="1" dirty="0" smtClean="0"/>
              <a:t>ssential products, </a:t>
            </a:r>
            <a:r>
              <a:rPr lang="en-US" i="1" dirty="0"/>
              <a:t>Procurement, Nomenclature, Donations, Safe Use, HR requirements, User Training , Inventory, Maintenance, CMMS and Waste Management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2400" dirty="0" smtClean="0"/>
              <a:t>HT </a:t>
            </a:r>
            <a:r>
              <a:rPr lang="en-US" altLang="en-US" sz="2400" dirty="0"/>
              <a:t>management, or clinical engineering can be located at the national, regional, or local (hospital) level.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In some countries the national HT management team is part of a </a:t>
            </a:r>
            <a:r>
              <a:rPr lang="en-US" altLang="en-US" sz="2400" dirty="0" smtClean="0"/>
              <a:t>center </a:t>
            </a:r>
            <a:r>
              <a:rPr lang="en-US" altLang="en-US" sz="2400" dirty="0"/>
              <a:t>of national excellence.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2400" dirty="0" smtClean="0"/>
              <a:t>It is of interest to the private sector to ensure that their products are adequately used for many reasons (user-related errors, vigilance, downfall times, proper storage, etc.)</a:t>
            </a:r>
            <a:endParaRPr lang="en-US" altLang="en-US" sz="2400" dirty="0"/>
          </a:p>
          <a:p>
            <a:endParaRPr lang="en-US" sz="2800" dirty="0"/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24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4138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Private Sector and HTM: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3200" i="1" dirty="0" smtClean="0">
                <a:solidFill>
                  <a:srgbClr val="FF0000"/>
                </a:solidFill>
              </a:rPr>
              <a:t>Options for Financing and Distributing Medicines</a:t>
            </a:r>
            <a:endParaRPr lang="en-US" sz="2000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58809993"/>
              </p:ext>
            </p:extLst>
          </p:nvPr>
        </p:nvGraphicFramePr>
        <p:xfrm>
          <a:off x="0" y="1344139"/>
          <a:ext cx="9144000" cy="45353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50462"/>
                <a:gridCol w="1557282"/>
                <a:gridCol w="1526809"/>
                <a:gridCol w="1221447"/>
                <a:gridCol w="3588000"/>
              </a:tblGrid>
              <a:tr h="303564">
                <a:tc rowSpan="2">
                  <a:txBody>
                    <a:bodyPr/>
                    <a:lstStyle/>
                    <a:p>
                      <a:pPr marL="0" marR="0" indent="0" algn="l" defTabSz="7992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Financing Strategies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7992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Types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Distribution</a:t>
                      </a: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Characteristics</a:t>
                      </a:r>
                      <a:endParaRPr lang="en-US" sz="1200" dirty="0"/>
                    </a:p>
                  </a:txBody>
                  <a:tcPr/>
                </a:tc>
              </a:tr>
              <a:tr h="5059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7992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/>
                        <a:t>Wholesale</a:t>
                      </a:r>
                    </a:p>
                    <a:p>
                      <a:pPr marL="0" algn="ctr" defTabSz="799204" rtl="0" eaLnBrk="1" latinLnBrk="0" hangingPunct="1"/>
                      <a:endParaRPr lang="en-US" sz="12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7992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/>
                        <a:t>Retail</a:t>
                      </a:r>
                    </a:p>
                    <a:p>
                      <a:pPr marL="0" algn="ctr" defTabSz="799204" rtl="0" eaLnBrk="1" latinLnBrk="0" hangingPunct="1"/>
                      <a:endParaRPr lang="en-US" sz="12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799204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89557">
                <a:tc rowSpan="3">
                  <a:txBody>
                    <a:bodyPr/>
                    <a:lstStyle/>
                    <a:p>
                      <a:pPr marL="0" marR="0" indent="0" algn="l" defTabSz="7992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Public</a:t>
                      </a:r>
                      <a:endParaRPr lang="en-US" sz="1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992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Fully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Public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Public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State is owner, funder,</a:t>
                      </a:r>
                      <a:r>
                        <a:rPr lang="en-US" sz="1200" baseline="0" dirty="0" smtClean="0"/>
                        <a:t> and manager of the supply system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 smtClean="0"/>
                        <a:t>Used by many MS</a:t>
                      </a:r>
                      <a:endParaRPr lang="en-US" sz="1200" dirty="0"/>
                    </a:p>
                  </a:txBody>
                  <a:tcPr/>
                </a:tc>
              </a:tr>
              <a:tr h="56704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Private Supply to Government Facilities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Private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Through direct delivery or prime distribution contracts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Most</a:t>
                      </a:r>
                      <a:r>
                        <a:rPr lang="en-US" sz="1200" baseline="0" dirty="0" smtClean="0"/>
                        <a:t> common in North America</a:t>
                      </a:r>
                      <a:endParaRPr lang="en-US" sz="1200" dirty="0"/>
                    </a:p>
                  </a:txBody>
                  <a:tcPr/>
                </a:tc>
              </a:tr>
              <a:tr h="77312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SHI Schemes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Private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Private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Premiums used to reimburse pharmacies or patients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Used in Australia,</a:t>
                      </a:r>
                      <a:r>
                        <a:rPr lang="en-US" sz="1200" baseline="0" dirty="0" smtClean="0"/>
                        <a:t> Western </a:t>
                      </a:r>
                      <a:r>
                        <a:rPr lang="en-US" sz="1200" dirty="0" smtClean="0"/>
                        <a:t>Europe, and</a:t>
                      </a:r>
                      <a:r>
                        <a:rPr lang="en-US" sz="1200" baseline="0" dirty="0" smtClean="0"/>
                        <a:t> North America</a:t>
                      </a:r>
                      <a:endParaRPr lang="en-US" sz="1200" dirty="0"/>
                    </a:p>
                  </a:txBody>
                  <a:tcPr/>
                </a:tc>
              </a:tr>
              <a:tr h="708316">
                <a:tc rowSpan="3">
                  <a:txBody>
                    <a:bodyPr/>
                    <a:lstStyle/>
                    <a:p>
                      <a:r>
                        <a:rPr lang="en-US" sz="1200" dirty="0" smtClean="0"/>
                        <a:t>Private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Private Financing and Public Supply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Public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Public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State</a:t>
                      </a:r>
                      <a:r>
                        <a:rPr lang="en-US" sz="1200" baseline="0" dirty="0" smtClean="0"/>
                        <a:t> dispense medicines but paid (full or partial) by patients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 smtClean="0"/>
                        <a:t>Was used in China. Latin America still uses it. </a:t>
                      </a:r>
                      <a:endParaRPr lang="en-US" sz="1200" dirty="0"/>
                    </a:p>
                  </a:txBody>
                  <a:tcPr/>
                </a:tc>
              </a:tr>
              <a:tr h="36892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State Wholesale Monopoly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Public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Private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State supplies public and private</a:t>
                      </a:r>
                      <a:r>
                        <a:rPr lang="en-US" sz="1200" baseline="0" dirty="0" smtClean="0"/>
                        <a:t> pharmacies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 smtClean="0"/>
                        <a:t>Rarely used now.</a:t>
                      </a:r>
                      <a:endParaRPr lang="en-US" sz="1200" dirty="0"/>
                    </a:p>
                  </a:txBody>
                  <a:tcPr/>
                </a:tc>
              </a:tr>
              <a:tr h="4297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Fully Private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Private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Private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Patients pay for entire cost in</a:t>
                      </a:r>
                      <a:r>
                        <a:rPr lang="en-US" sz="1200" baseline="0" dirty="0" smtClean="0"/>
                        <a:t> private drug stores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 smtClean="0"/>
                        <a:t>Exist in nearly every state.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25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3792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Conclusions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105400"/>
          </a:xfrm>
        </p:spPr>
        <p:txBody>
          <a:bodyPr>
            <a:noAutofit/>
          </a:bodyPr>
          <a:lstStyle/>
          <a:p>
            <a:r>
              <a:rPr lang="en-US" sz="2400" dirty="0"/>
              <a:t>Expensive, cutting-edge technologies are </a:t>
            </a:r>
            <a:r>
              <a:rPr lang="en-US" sz="2400" dirty="0" smtClean="0"/>
              <a:t>often </a:t>
            </a:r>
            <a:r>
              <a:rPr lang="en-US" sz="2400" dirty="0"/>
              <a:t>perceived as an indicator of high quality </a:t>
            </a:r>
            <a:r>
              <a:rPr lang="en-US" sz="2400" dirty="0" smtClean="0"/>
              <a:t>services; however, they may </a:t>
            </a:r>
            <a:r>
              <a:rPr lang="en-US" sz="2400" dirty="0"/>
              <a:t>lead to a disproportionate escalation in health care delivery costs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Creating </a:t>
            </a:r>
            <a:r>
              <a:rPr lang="en-US" sz="2400" dirty="0"/>
              <a:t>appropriate products for different resource settings requires in-depth understanding of the particular needs and resource capacities of each country. </a:t>
            </a:r>
            <a:endParaRPr lang="en-US" sz="2400" dirty="0" smtClean="0"/>
          </a:p>
          <a:p>
            <a:r>
              <a:rPr lang="en-US" sz="2400" dirty="0" smtClean="0"/>
              <a:t>The following private sector roles </a:t>
            </a:r>
            <a:r>
              <a:rPr lang="en-US" sz="2400" dirty="0"/>
              <a:t>are essential in reconciling private and public interests to enhance </a:t>
            </a:r>
            <a:r>
              <a:rPr lang="en-US" sz="2400" dirty="0" smtClean="0"/>
              <a:t>efficiency:</a:t>
            </a:r>
          </a:p>
          <a:p>
            <a:pPr lvl="1"/>
            <a:r>
              <a:rPr lang="en-US" sz="2000" dirty="0" smtClean="0"/>
              <a:t>Managing innovations</a:t>
            </a:r>
          </a:p>
          <a:p>
            <a:pPr lvl="1"/>
            <a:r>
              <a:rPr lang="en-US" sz="2000" dirty="0" smtClean="0"/>
              <a:t>Complying with NRA regulations, and </a:t>
            </a:r>
          </a:p>
          <a:p>
            <a:pPr lvl="1"/>
            <a:r>
              <a:rPr lang="en-US" sz="2000" dirty="0"/>
              <a:t>Lowering costs </a:t>
            </a:r>
            <a:r>
              <a:rPr lang="en-US" sz="2000" dirty="0" smtClean="0"/>
              <a:t>to fit into HTA requirements</a:t>
            </a:r>
            <a:endParaRPr lang="en-US" sz="2000" dirty="0"/>
          </a:p>
          <a:p>
            <a:pPr lvl="1"/>
            <a:r>
              <a:rPr lang="en-US" sz="2000" dirty="0" smtClean="0"/>
              <a:t>Adhering to national HT (supply chain) management requirements.</a:t>
            </a:r>
          </a:p>
          <a:p>
            <a:pPr lvl="1"/>
            <a:r>
              <a:rPr lang="en-US" sz="2000" dirty="0" smtClean="0"/>
              <a:t>Discussing PPP options that will provide Win-Win situation for both parties.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26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386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blog.iajgs2014.org/wp-content/uploads/2014/08/Thank-You-300x2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578" y="1219200"/>
            <a:ext cx="2870656" cy="29718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6375" y="152400"/>
            <a:ext cx="5087626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27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2064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534400" cy="914400"/>
          </a:xfrm>
        </p:spPr>
        <p:txBody>
          <a:bodyPr/>
          <a:lstStyle/>
          <a:p>
            <a:r>
              <a:rPr lang="en-US" altLang="en-US" sz="4000" dirty="0"/>
              <a:t>What is a Health Technology (HT)?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4625548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3600" dirty="0"/>
              <a:t>WHO experts define HT as;</a:t>
            </a:r>
          </a:p>
          <a:p>
            <a:pPr algn="ctr">
              <a:buFontTx/>
              <a:buNone/>
            </a:pPr>
            <a:r>
              <a:rPr lang="en-US" altLang="en-US" sz="3600" i="1" dirty="0">
                <a:solidFill>
                  <a:srgbClr val="0000DC"/>
                </a:solidFill>
              </a:rPr>
              <a:t>“ The application of organized knowledge and skills in the form of devices, medicines, vaccines, procedures and systems developed to solve a health problem and improve quality of lives”. </a:t>
            </a:r>
            <a:endParaRPr lang="en-US" altLang="en-US" sz="3600" i="1" dirty="0" smtClean="0">
              <a:solidFill>
                <a:srgbClr val="0000DC"/>
              </a:solidFill>
            </a:endParaRPr>
          </a:p>
          <a:p>
            <a:pPr algn="ctr">
              <a:buFontTx/>
              <a:buNone/>
            </a:pPr>
            <a:endParaRPr lang="en-US" altLang="en-US" sz="3600" i="1" dirty="0">
              <a:solidFill>
                <a:srgbClr val="0000DC"/>
              </a:solidFill>
            </a:endParaRPr>
          </a:p>
          <a:p>
            <a:r>
              <a:rPr lang="en-US" altLang="en-US" sz="3600" dirty="0"/>
              <a:t>This definition also encompasses traditional medicine, health promotion &amp; prevention activities and information systems.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3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5451548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" y="77111"/>
            <a:ext cx="9143189" cy="57140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4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7368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4000" cy="969373"/>
          </a:xfrm>
        </p:spPr>
        <p:txBody>
          <a:bodyPr/>
          <a:lstStyle/>
          <a:p>
            <a:r>
              <a:rPr lang="en-US" sz="4100" dirty="0" smtClean="0"/>
              <a:t>HT </a:t>
            </a:r>
            <a:r>
              <a:rPr lang="en-US" sz="4100" dirty="0"/>
              <a:t>in WHO Health System Framework</a:t>
            </a:r>
          </a:p>
        </p:txBody>
      </p:sp>
      <p:pic>
        <p:nvPicPr>
          <p:cNvPr id="1833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92499"/>
            <a:ext cx="9144001" cy="4595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5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847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4000" cy="1143000"/>
          </a:xfrm>
        </p:spPr>
        <p:txBody>
          <a:bodyPr/>
          <a:lstStyle/>
          <a:p>
            <a:r>
              <a:rPr lang="en-GB" sz="4600" dirty="0" smtClean="0"/>
              <a:t>HT </a:t>
            </a:r>
            <a:r>
              <a:rPr lang="en-GB" sz="4600" dirty="0"/>
              <a:t>in Contemporary Health Systems</a:t>
            </a:r>
            <a:endParaRPr lang="en-US" sz="4600" dirty="0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9144000" cy="452374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GB" sz="3600" dirty="0" smtClean="0"/>
              <a:t>They form the </a:t>
            </a:r>
            <a:r>
              <a:rPr lang="en-GB" sz="3600" dirty="0" smtClean="0">
                <a:solidFill>
                  <a:srgbClr val="6666FF"/>
                </a:solidFill>
              </a:rPr>
              <a:t>foundation</a:t>
            </a:r>
            <a:r>
              <a:rPr lang="en-GB" sz="3600" dirty="0" smtClean="0"/>
              <a:t> for </a:t>
            </a:r>
            <a:r>
              <a:rPr lang="en-GB" sz="3600" dirty="0" smtClean="0">
                <a:solidFill>
                  <a:srgbClr val="6666FF"/>
                </a:solidFill>
              </a:rPr>
              <a:t>prevention, diagnosis and treatment</a:t>
            </a:r>
            <a:r>
              <a:rPr lang="en-GB" sz="3600" dirty="0" smtClean="0"/>
              <a:t> of illness and disease.</a:t>
            </a:r>
          </a:p>
          <a:p>
            <a:pPr>
              <a:lnSpc>
                <a:spcPct val="90000"/>
              </a:lnSpc>
            </a:pPr>
            <a:r>
              <a:rPr lang="en-GB" sz="3600" dirty="0" smtClean="0"/>
              <a:t>Thousands of </a:t>
            </a:r>
            <a:r>
              <a:rPr lang="en-GB" sz="3600" dirty="0" smtClean="0">
                <a:solidFill>
                  <a:srgbClr val="6666FF"/>
                </a:solidFill>
              </a:rPr>
              <a:t>new</a:t>
            </a:r>
            <a:r>
              <a:rPr lang="en-GB" sz="3600" dirty="0" smtClean="0"/>
              <a:t> technologies are </a:t>
            </a:r>
            <a:r>
              <a:rPr lang="en-GB" sz="3600" dirty="0" smtClean="0">
                <a:solidFill>
                  <a:srgbClr val="6666FF"/>
                </a:solidFill>
              </a:rPr>
              <a:t>introduced</a:t>
            </a:r>
            <a:r>
              <a:rPr lang="en-GB" sz="3600" dirty="0" smtClean="0"/>
              <a:t> into practice each year.</a:t>
            </a:r>
          </a:p>
          <a:p>
            <a:pPr>
              <a:lnSpc>
                <a:spcPct val="90000"/>
              </a:lnSpc>
            </a:pPr>
            <a:r>
              <a:rPr lang="en-US" sz="3600" dirty="0" smtClean="0"/>
              <a:t>Technologies and Health Systems are </a:t>
            </a:r>
            <a:r>
              <a:rPr lang="en-US" sz="3600" dirty="0" smtClean="0">
                <a:solidFill>
                  <a:srgbClr val="6666FF"/>
                </a:solidFill>
              </a:rPr>
              <a:t>interdependent: </a:t>
            </a:r>
            <a:r>
              <a:rPr lang="en-US" sz="3600" i="1" dirty="0" smtClean="0"/>
              <a:t>Sustainable supply of technologies require functional health systems and vice-versa.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6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6500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ham\AppData\Local\Microsoft\Windows\INetCache\IE\0UYMEBFV\737umbrella[1].jpg"/>
          <p:cNvPicPr>
            <a:picLocks noChangeAspect="1" noChangeArrowheads="1"/>
          </p:cNvPicPr>
          <p:nvPr/>
        </p:nvPicPr>
        <p:blipFill>
          <a:blip r:embed="rId3" cstate="print"/>
          <a:srcRect l="2500" t="18168" r="4167" b="6593"/>
          <a:stretch>
            <a:fillRect/>
          </a:stretch>
        </p:blipFill>
        <p:spPr bwMode="auto">
          <a:xfrm>
            <a:off x="0" y="152400"/>
            <a:ext cx="9144000" cy="556260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61" t="32467" r="3053" b="2751"/>
          <a:stretch/>
        </p:blipFill>
        <p:spPr bwMode="auto">
          <a:xfrm>
            <a:off x="3758043" y="2486292"/>
            <a:ext cx="5385958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828801" y="914401"/>
            <a:ext cx="5430644" cy="87476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en-US" sz="5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HT Policies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2562492"/>
            <a:ext cx="2796523" cy="304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04306" tIns="52153" rIns="104306" bIns="52153" rtlCol="0" anchor="t"/>
          <a:lstStyle/>
          <a:p>
            <a:pPr algn="ctr"/>
            <a:r>
              <a:rPr lang="en-US" sz="2400" dirty="0">
                <a:latin typeface="Arial Narrow" pitchFamily="34" charset="0"/>
              </a:rPr>
              <a:t>Health technology </a:t>
            </a:r>
          </a:p>
          <a:p>
            <a:pPr algn="ctr"/>
            <a:r>
              <a:rPr lang="en-US" sz="2400" dirty="0">
                <a:latin typeface="Arial Narrow" pitchFamily="34" charset="0"/>
              </a:rPr>
              <a:t>Innovation </a:t>
            </a:r>
          </a:p>
          <a:p>
            <a:pPr algn="ctr"/>
            <a:endParaRPr lang="en-US" sz="2000" dirty="0">
              <a:latin typeface="Arial Narrow" pitchFamily="34" charset="0"/>
            </a:endParaRPr>
          </a:p>
          <a:p>
            <a:pPr algn="ctr">
              <a:spcBef>
                <a:spcPts val="1369"/>
              </a:spcBef>
              <a:spcAft>
                <a:spcPts val="1369"/>
              </a:spcAft>
            </a:pPr>
            <a:r>
              <a:rPr lang="en-US" sz="2000" dirty="0">
                <a:latin typeface="Arial Narrow" pitchFamily="34" charset="0"/>
              </a:rPr>
              <a:t>Medical Processes (R&amp;D)</a:t>
            </a:r>
          </a:p>
          <a:p>
            <a:pPr algn="ctr">
              <a:spcBef>
                <a:spcPts val="1369"/>
              </a:spcBef>
              <a:spcAft>
                <a:spcPts val="1369"/>
              </a:spcAft>
            </a:pPr>
            <a:r>
              <a:rPr lang="en-US" sz="2000" dirty="0">
                <a:latin typeface="Arial Narrow" pitchFamily="34" charset="0"/>
              </a:rPr>
              <a:t>Business Processes (Marketing, Financing, IT &amp;/or Operating)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05211" y="6172200"/>
            <a:ext cx="2200685" cy="459268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en-US" sz="2300" dirty="0"/>
              <a:t>Valley of Death</a:t>
            </a:r>
          </a:p>
        </p:txBody>
      </p:sp>
      <p:sp>
        <p:nvSpPr>
          <p:cNvPr id="13" name="Up Arrow 12"/>
          <p:cNvSpPr/>
          <p:nvPr/>
        </p:nvSpPr>
        <p:spPr>
          <a:xfrm>
            <a:off x="3100754" y="5610492"/>
            <a:ext cx="609600" cy="609600"/>
          </a:xfrm>
          <a:prstGeom prst="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7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1417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458200" cy="1249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dirty="0" smtClean="0"/>
              <a:t>Achieve safety, quality, equity and  universal coverage </a:t>
            </a:r>
            <a:endParaRPr lang="en-US" altLang="en-US" dirty="0" smtClean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8456" y="1447800"/>
            <a:ext cx="5098964" cy="4583048"/>
          </a:xfrm>
        </p:spPr>
      </p:pic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8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30358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46632"/>
            <a:ext cx="9144000" cy="5117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45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4000" cy="987736"/>
          </a:xfrm>
        </p:spPr>
        <p:txBody>
          <a:bodyPr/>
          <a:lstStyle/>
          <a:p>
            <a:pPr eaLnBrk="1" hangingPunct="1"/>
            <a:r>
              <a:rPr lang="en-GB" altLang="en-US" smtClean="0"/>
              <a:t>From Plan to the strategies and actions</a:t>
            </a:r>
            <a:endParaRPr lang="en-US" altLang="en-US" smtClean="0"/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010400" y="6471138"/>
            <a:ext cx="2133600" cy="38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1B9751-83E9-4839-A505-15BA68B26290}" type="slidenum">
              <a:rPr lang="en-US" altLang="en-US" smtClean="0">
                <a:solidFill>
                  <a:schemeClr val="bg1"/>
                </a:solidFill>
              </a:rPr>
              <a:pPr/>
              <a:t>9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9099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MENA HPF Trial 4</Template>
  <TotalTime>110</TotalTime>
  <Words>1472</Words>
  <Application>Microsoft Office PowerPoint</Application>
  <PresentationFormat>On-screen Show (4:3)</PresentationFormat>
  <Paragraphs>199</Paragraphs>
  <Slides>27</Slides>
  <Notes>5</Notes>
  <HiddenSlides>3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2_Custom Design</vt:lpstr>
      <vt:lpstr>Custom Design</vt:lpstr>
      <vt:lpstr>1_Custom Design</vt:lpstr>
      <vt:lpstr>Slide 1</vt:lpstr>
      <vt:lpstr>Introduction</vt:lpstr>
      <vt:lpstr>What is a Health Technology (HT)?</vt:lpstr>
      <vt:lpstr>Slide 4</vt:lpstr>
      <vt:lpstr>HT in WHO Health System Framework</vt:lpstr>
      <vt:lpstr>HT in Contemporary Health Systems</vt:lpstr>
      <vt:lpstr>Slide 7</vt:lpstr>
      <vt:lpstr>Achieve safety, quality, equity and  universal coverage </vt:lpstr>
      <vt:lpstr>From Plan to the strategies and actions</vt:lpstr>
      <vt:lpstr>Partnerships for Public Benefit</vt:lpstr>
      <vt:lpstr>Private Sector and Innovations: Partnership for Local Innovation</vt:lpstr>
      <vt:lpstr>Private sector and Innovation: The Valley of death</vt:lpstr>
      <vt:lpstr>Private sector and Innovations: Out-of-Context Situation</vt:lpstr>
      <vt:lpstr>Private sector and Regulations: Is it a hurdle?</vt:lpstr>
      <vt:lpstr>Private Sector and Regulations: The need for NRAs</vt:lpstr>
      <vt:lpstr>Private sector and Product Design: A balance is needed</vt:lpstr>
      <vt:lpstr>Private sector and Pricing: Diffusion and uptake</vt:lpstr>
      <vt:lpstr>Slide 18</vt:lpstr>
      <vt:lpstr>Slide 19</vt:lpstr>
      <vt:lpstr>Private sector and HTA: The Thai Experience</vt:lpstr>
      <vt:lpstr>Private sector and HTA: Investment Decisions</vt:lpstr>
      <vt:lpstr>Will HTA decisions affect the private sector? Procurement of MRI in EMR </vt:lpstr>
      <vt:lpstr>Will HTA decisions affect Private Sector? Pricing of Cancer Drugs </vt:lpstr>
      <vt:lpstr>Private sector and HTM: Is there a role to play?</vt:lpstr>
      <vt:lpstr>Private Sector and HTM: Options for Financing and Distributing Medicines</vt:lpstr>
      <vt:lpstr>Conclusions</vt:lpstr>
      <vt:lpstr>Slide 27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Soha Hakky</dc:creator>
  <cp:lastModifiedBy>menahpf</cp:lastModifiedBy>
  <cp:revision>8</cp:revision>
  <dcterms:created xsi:type="dcterms:W3CDTF">2014-12-25T12:17:45Z</dcterms:created>
  <dcterms:modified xsi:type="dcterms:W3CDTF">2017-11-16T08:32:12Z</dcterms:modified>
</cp:coreProperties>
</file>