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</p:sldMasterIdLst>
  <p:notesMasterIdLst>
    <p:notesMasterId r:id="rId15"/>
  </p:notesMasterIdLst>
  <p:sldIdLst>
    <p:sldId id="256" r:id="rId3"/>
    <p:sldId id="351" r:id="rId4"/>
    <p:sldId id="489" r:id="rId5"/>
    <p:sldId id="491" r:id="rId6"/>
    <p:sldId id="493" r:id="rId7"/>
    <p:sldId id="500" r:id="rId8"/>
    <p:sldId id="503" r:id="rId9"/>
    <p:sldId id="511" r:id="rId10"/>
    <p:sldId id="512" r:id="rId11"/>
    <p:sldId id="513" r:id="rId12"/>
    <p:sldId id="509" r:id="rId13"/>
    <p:sldId id="48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88632" autoAdjust="0"/>
  </p:normalViewPr>
  <p:slideViewPr>
    <p:cSldViewPr>
      <p:cViewPr varScale="1">
        <p:scale>
          <a:sx n="81" d="100"/>
          <a:sy n="81" d="100"/>
        </p:scale>
        <p:origin x="-152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8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0812FA-477D-4771-9F3B-406DCD31F62B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8C351F-1964-4F81-87B2-7DCD78DDE1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3801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Grp="1"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9475"/>
            <a:ext cx="9144000" cy="68769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98EA3-FA9D-4CA1-BAA1-56F41404209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 descr="C:\Documents and Settings\elhadaryk\Desktop\RC 59 footer\Presentation3 copy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09391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98EA3-FA9D-4CA1-BAA1-56F414042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90962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98EA3-FA9D-4CA1-BAA1-56F414042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721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1E7F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4098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148866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81" y="4407378"/>
            <a:ext cx="7772943" cy="1362097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81" y="2907056"/>
            <a:ext cx="7772943" cy="1500322"/>
          </a:xfrm>
        </p:spPr>
        <p:txBody>
          <a:bodyPr anchor="b"/>
          <a:lstStyle>
            <a:lvl1pPr marL="0" indent="0">
              <a:buNone/>
              <a:defRPr sz="1800"/>
            </a:lvl1pPr>
            <a:lvl2pPr marL="400736" indent="0">
              <a:buNone/>
              <a:defRPr sz="1600"/>
            </a:lvl2pPr>
            <a:lvl3pPr marL="801472" indent="0">
              <a:buNone/>
              <a:defRPr sz="1400"/>
            </a:lvl3pPr>
            <a:lvl4pPr marL="1202207" indent="0">
              <a:buNone/>
              <a:defRPr sz="1200"/>
            </a:lvl4pPr>
            <a:lvl5pPr marL="1602943" indent="0">
              <a:buNone/>
              <a:defRPr sz="1200"/>
            </a:lvl5pPr>
            <a:lvl6pPr marL="2003679" indent="0">
              <a:buNone/>
              <a:defRPr sz="1200"/>
            </a:lvl6pPr>
            <a:lvl7pPr marL="2404415" indent="0">
              <a:buNone/>
              <a:defRPr sz="1200"/>
            </a:lvl7pPr>
            <a:lvl8pPr marL="2805151" indent="0">
              <a:buNone/>
              <a:defRPr sz="1200"/>
            </a:lvl8pPr>
            <a:lvl9pPr marL="3205886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9520629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2540" y="1380815"/>
            <a:ext cx="4080591" cy="461183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3450" y="1380815"/>
            <a:ext cx="4080591" cy="461183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668816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472" y="275012"/>
            <a:ext cx="8229057" cy="114324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472" y="1534879"/>
            <a:ext cx="4039867" cy="639293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736" indent="0">
              <a:buNone/>
              <a:defRPr sz="1800" b="1"/>
            </a:lvl2pPr>
            <a:lvl3pPr marL="801472" indent="0">
              <a:buNone/>
              <a:defRPr sz="1600" b="1"/>
            </a:lvl3pPr>
            <a:lvl4pPr marL="1202207" indent="0">
              <a:buNone/>
              <a:defRPr sz="1400" b="1"/>
            </a:lvl4pPr>
            <a:lvl5pPr marL="1602943" indent="0">
              <a:buNone/>
              <a:defRPr sz="1400" b="1"/>
            </a:lvl5pPr>
            <a:lvl6pPr marL="2003679" indent="0">
              <a:buNone/>
              <a:defRPr sz="1400" b="1"/>
            </a:lvl6pPr>
            <a:lvl7pPr marL="2404415" indent="0">
              <a:buNone/>
              <a:defRPr sz="1400" b="1"/>
            </a:lvl7pPr>
            <a:lvl8pPr marL="2805151" indent="0">
              <a:buNone/>
              <a:defRPr sz="1400" b="1"/>
            </a:lvl8pPr>
            <a:lvl9pPr marL="3205886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472" y="2174172"/>
            <a:ext cx="4039867" cy="395238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304" y="1534879"/>
            <a:ext cx="4041225" cy="639293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736" indent="0">
              <a:buNone/>
              <a:defRPr sz="1800" b="1"/>
            </a:lvl2pPr>
            <a:lvl3pPr marL="801472" indent="0">
              <a:buNone/>
              <a:defRPr sz="1600" b="1"/>
            </a:lvl3pPr>
            <a:lvl4pPr marL="1202207" indent="0">
              <a:buNone/>
              <a:defRPr sz="1400" b="1"/>
            </a:lvl4pPr>
            <a:lvl5pPr marL="1602943" indent="0">
              <a:buNone/>
              <a:defRPr sz="1400" b="1"/>
            </a:lvl5pPr>
            <a:lvl6pPr marL="2003679" indent="0">
              <a:buNone/>
              <a:defRPr sz="1400" b="1"/>
            </a:lvl6pPr>
            <a:lvl7pPr marL="2404415" indent="0">
              <a:buNone/>
              <a:defRPr sz="1400" b="1"/>
            </a:lvl7pPr>
            <a:lvl8pPr marL="2805151" indent="0">
              <a:buNone/>
              <a:defRPr sz="1400" b="1"/>
            </a:lvl8pPr>
            <a:lvl9pPr marL="3205886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304" y="2174172"/>
            <a:ext cx="4041225" cy="395238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284166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724227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952278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472" y="273572"/>
            <a:ext cx="3008181" cy="116195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608" y="273571"/>
            <a:ext cx="5110921" cy="585298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472" y="1435530"/>
            <a:ext cx="3008181" cy="4691027"/>
          </a:xfrm>
        </p:spPr>
        <p:txBody>
          <a:bodyPr/>
          <a:lstStyle>
            <a:lvl1pPr marL="0" indent="0">
              <a:buNone/>
              <a:defRPr sz="1200"/>
            </a:lvl1pPr>
            <a:lvl2pPr marL="400736" indent="0">
              <a:buNone/>
              <a:defRPr sz="1100"/>
            </a:lvl2pPr>
            <a:lvl3pPr marL="801472" indent="0">
              <a:buNone/>
              <a:defRPr sz="900"/>
            </a:lvl3pPr>
            <a:lvl4pPr marL="1202207" indent="0">
              <a:buNone/>
              <a:defRPr sz="800"/>
            </a:lvl4pPr>
            <a:lvl5pPr marL="1602943" indent="0">
              <a:buNone/>
              <a:defRPr sz="800"/>
            </a:lvl5pPr>
            <a:lvl6pPr marL="2003679" indent="0">
              <a:buNone/>
              <a:defRPr sz="800"/>
            </a:lvl6pPr>
            <a:lvl7pPr marL="2404415" indent="0">
              <a:buNone/>
              <a:defRPr sz="800"/>
            </a:lvl7pPr>
            <a:lvl8pPr marL="2805151" indent="0">
              <a:buNone/>
              <a:defRPr sz="800"/>
            </a:lvl8pPr>
            <a:lvl9pPr marL="3205886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829142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98EA3-FA9D-4CA1-BAA1-56F414042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376474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1877" y="4800456"/>
            <a:ext cx="5486943" cy="56730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1877" y="613376"/>
            <a:ext cx="5486943" cy="4113648"/>
          </a:xfrm>
        </p:spPr>
        <p:txBody>
          <a:bodyPr/>
          <a:lstStyle>
            <a:lvl1pPr marL="0" indent="0">
              <a:buNone/>
              <a:defRPr sz="2800"/>
            </a:lvl1pPr>
            <a:lvl2pPr marL="400736" indent="0">
              <a:buNone/>
              <a:defRPr sz="2500"/>
            </a:lvl2pPr>
            <a:lvl3pPr marL="801472" indent="0">
              <a:buNone/>
              <a:defRPr sz="2100"/>
            </a:lvl3pPr>
            <a:lvl4pPr marL="1202207" indent="0">
              <a:buNone/>
              <a:defRPr sz="1800"/>
            </a:lvl4pPr>
            <a:lvl5pPr marL="1602943" indent="0">
              <a:buNone/>
              <a:defRPr sz="1800"/>
            </a:lvl5pPr>
            <a:lvl6pPr marL="2003679" indent="0">
              <a:buNone/>
              <a:defRPr sz="1800"/>
            </a:lvl6pPr>
            <a:lvl7pPr marL="2404415" indent="0">
              <a:buNone/>
              <a:defRPr sz="1800"/>
            </a:lvl7pPr>
            <a:lvl8pPr marL="2805151" indent="0">
              <a:buNone/>
              <a:defRPr sz="1800"/>
            </a:lvl8pPr>
            <a:lvl9pPr marL="3205886" indent="0">
              <a:buNone/>
              <a:defRPr sz="18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1877" y="5367757"/>
            <a:ext cx="5486943" cy="804876"/>
          </a:xfrm>
        </p:spPr>
        <p:txBody>
          <a:bodyPr/>
          <a:lstStyle>
            <a:lvl1pPr marL="0" indent="0">
              <a:buNone/>
              <a:defRPr sz="1200"/>
            </a:lvl1pPr>
            <a:lvl2pPr marL="400736" indent="0">
              <a:buNone/>
              <a:defRPr sz="1100"/>
            </a:lvl2pPr>
            <a:lvl3pPr marL="801472" indent="0">
              <a:buNone/>
              <a:defRPr sz="900"/>
            </a:lvl3pPr>
            <a:lvl4pPr marL="1202207" indent="0">
              <a:buNone/>
              <a:defRPr sz="800"/>
            </a:lvl4pPr>
            <a:lvl5pPr marL="1602943" indent="0">
              <a:buNone/>
              <a:defRPr sz="800"/>
            </a:lvl5pPr>
            <a:lvl6pPr marL="2003679" indent="0">
              <a:buNone/>
              <a:defRPr sz="800"/>
            </a:lvl6pPr>
            <a:lvl7pPr marL="2404415" indent="0">
              <a:buNone/>
              <a:defRPr sz="800"/>
            </a:lvl7pPr>
            <a:lvl8pPr marL="2805151" indent="0">
              <a:buNone/>
              <a:defRPr sz="800"/>
            </a:lvl8pPr>
            <a:lvl9pPr marL="3205886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3391195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9516747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1"/>
            <a:ext cx="2286000" cy="59926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"/>
            <a:ext cx="6727682" cy="59926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005094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98EA3-FA9D-4CA1-BAA1-56F414042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36913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98EA3-FA9D-4CA1-BAA1-56F414042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16093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98EA3-FA9D-4CA1-BAA1-56F414042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90987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98EA3-FA9D-4CA1-BAA1-56F414042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46300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98EA3-FA9D-4CA1-BAA1-56F414042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35671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98EA3-FA9D-4CA1-BAA1-56F414042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52922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98EA3-FA9D-4CA1-BAA1-56F414042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8997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Grp="1"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5758"/>
          <a:stretch/>
        </p:blipFill>
        <p:spPr>
          <a:xfrm>
            <a:off x="0" y="5881254"/>
            <a:ext cx="9144000" cy="97674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33600" y="6356350"/>
            <a:ext cx="464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03227" y="6482482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98EA3-FA9D-4CA1-BAA1-56F414042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3279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2">
              <a:lumMod val="50000"/>
            </a:schemeClr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23827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96CCEE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2539" y="1380815"/>
            <a:ext cx="8291501" cy="4611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>
            <a:off x="0" y="1246909"/>
            <a:ext cx="9144000" cy="0"/>
          </a:xfrm>
          <a:prstGeom prst="line">
            <a:avLst/>
          </a:prstGeom>
          <a:noFill/>
          <a:ln w="38100">
            <a:solidFill>
              <a:srgbClr val="1E7FB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28398" dir="1593903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0147" tIns="40074" rIns="80147" bIns="40074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endParaRPr lang="en-GB" sz="3400" b="1" dirty="0">
              <a:solidFill>
                <a:srgbClr val="000066"/>
              </a:solidFill>
            </a:endParaRPr>
          </a:p>
        </p:txBody>
      </p:sp>
      <p:sp>
        <p:nvSpPr>
          <p:cNvPr id="7180" name="Rectangle 12"/>
          <p:cNvSpPr>
            <a:spLocks noChangeArrowheads="1"/>
          </p:cNvSpPr>
          <p:nvPr/>
        </p:nvSpPr>
        <p:spPr bwMode="auto">
          <a:xfrm>
            <a:off x="1358" y="6015688"/>
            <a:ext cx="9144000" cy="842312"/>
          </a:xfrm>
          <a:prstGeom prst="rect">
            <a:avLst/>
          </a:prstGeom>
          <a:solidFill>
            <a:srgbClr val="1E7FB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147" tIns="40074" rIns="80147" bIns="40074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endParaRPr lang="en-GB" sz="3400" b="1" dirty="0">
              <a:solidFill>
                <a:srgbClr val="000066"/>
              </a:solidFill>
            </a:endParaRPr>
          </a:p>
        </p:txBody>
      </p:sp>
      <p:sp>
        <p:nvSpPr>
          <p:cNvPr id="7181" name="Rectangle 13"/>
          <p:cNvSpPr>
            <a:spLocks noChangeArrowheads="1"/>
          </p:cNvSpPr>
          <p:nvPr/>
        </p:nvSpPr>
        <p:spPr bwMode="auto">
          <a:xfrm>
            <a:off x="927161" y="6426045"/>
            <a:ext cx="4247561" cy="431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r" defTabSz="10429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20700" algn="r" defTabSz="10429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42988" algn="r" defTabSz="10429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63688" algn="r" defTabSz="10429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85975" algn="r" defTabSz="10429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43175" algn="r" defTabSz="1042988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00375" algn="r" defTabSz="1042988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57575" algn="r" defTabSz="1042988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14775" algn="r" defTabSz="1042988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200" b="1" dirty="0">
                <a:solidFill>
                  <a:srgbClr val="96CCEE"/>
                </a:solidFill>
                <a:latin typeface="Arial Narrow" pitchFamily="34" charset="0"/>
              </a:rPr>
              <a:t>Tier 3 discussion for 3.8/UHC.  IAEG meeting, Mexico City, 30 March – 1 April 2016</a:t>
            </a:r>
          </a:p>
        </p:txBody>
      </p:sp>
      <p:sp>
        <p:nvSpPr>
          <p:cNvPr id="7182" name="Rectangle 14"/>
          <p:cNvSpPr>
            <a:spLocks noChangeArrowheads="1"/>
          </p:cNvSpPr>
          <p:nvPr/>
        </p:nvSpPr>
        <p:spPr bwMode="auto">
          <a:xfrm>
            <a:off x="359734" y="6398688"/>
            <a:ext cx="355660" cy="332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r" defTabSz="10429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20700" algn="r" defTabSz="10429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42988" algn="r" defTabSz="10429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63688" algn="r" defTabSz="10429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85975" algn="r" defTabSz="10429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43175" algn="r" defTabSz="1042988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00375" algn="r" defTabSz="1042988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57575" algn="r" defTabSz="1042988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14775" algn="r" defTabSz="1042988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5441D49-7D7D-4EFE-9BC0-7F4E82A0927C}" type="slidenum">
              <a:rPr lang="ar-SA" altLang="en-US" sz="1500" b="1">
                <a:solidFill>
                  <a:srgbClr val="72BBE8"/>
                </a:solidFill>
                <a:latin typeface="Arial Narrow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r>
              <a:rPr lang="en-GB" altLang="en-US" sz="1500" b="1" dirty="0">
                <a:solidFill>
                  <a:srgbClr val="72BBE8"/>
                </a:solidFill>
                <a:latin typeface="Arial Narrow" pitchFamily="34" charset="0"/>
              </a:rPr>
              <a:t> </a:t>
            </a:r>
            <a:r>
              <a:rPr lang="en-US" altLang="en-US" sz="2100" b="1" baseline="14000" dirty="0">
                <a:solidFill>
                  <a:srgbClr val="FFFFFF"/>
                </a:solidFill>
                <a:latin typeface="Arial Narrow" pitchFamily="34" charset="0"/>
              </a:rPr>
              <a:t>|</a:t>
            </a:r>
          </a:p>
        </p:txBody>
      </p:sp>
      <p:pic>
        <p:nvPicPr>
          <p:cNvPr id="7185" name="Picture 17" descr="WHO-EN-white-H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31751" y="6040166"/>
            <a:ext cx="2207266" cy="717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88968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179" rtl="0" fontAlgn="base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+mj-lt"/>
          <a:ea typeface="+mj-ea"/>
          <a:cs typeface="+mj-cs"/>
        </a:defRPr>
      </a:lvl1pPr>
      <a:lvl2pPr algn="ctr" defTabSz="914179" rtl="0" fontAlgn="base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cs typeface="Arial" charset="0"/>
        </a:defRPr>
      </a:lvl2pPr>
      <a:lvl3pPr algn="ctr" defTabSz="914179" rtl="0" fontAlgn="base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cs typeface="Arial" charset="0"/>
        </a:defRPr>
      </a:lvl3pPr>
      <a:lvl4pPr algn="ctr" defTabSz="914179" rtl="0" fontAlgn="base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cs typeface="Arial" charset="0"/>
        </a:defRPr>
      </a:lvl4pPr>
      <a:lvl5pPr algn="ctr" defTabSz="914179" rtl="0" fontAlgn="base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cs typeface="Arial" charset="0"/>
        </a:defRPr>
      </a:lvl5pPr>
      <a:lvl6pPr marL="400736" algn="ctr" defTabSz="914179" rtl="0" fontAlgn="base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cs typeface="Arial" charset="0"/>
        </a:defRPr>
      </a:lvl6pPr>
      <a:lvl7pPr marL="801472" algn="ctr" defTabSz="914179" rtl="0" fontAlgn="base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cs typeface="Arial" charset="0"/>
        </a:defRPr>
      </a:lvl7pPr>
      <a:lvl8pPr marL="1202207" algn="ctr" defTabSz="914179" rtl="0" fontAlgn="base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cs typeface="Arial" charset="0"/>
        </a:defRPr>
      </a:lvl8pPr>
      <a:lvl9pPr marL="1602943" algn="ctr" defTabSz="914179" rtl="0" fontAlgn="base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cs typeface="Arial" charset="0"/>
        </a:defRPr>
      </a:lvl9pPr>
    </p:titleStyle>
    <p:bodyStyle>
      <a:lvl1pPr marL="342295" indent="-342295" algn="l" defTabSz="914179" rtl="0" fontAlgn="base">
        <a:spcBef>
          <a:spcPct val="80000"/>
        </a:spcBef>
        <a:spcAft>
          <a:spcPct val="0"/>
        </a:spcAft>
        <a:buClr>
          <a:srgbClr val="1E7FB8"/>
        </a:buClr>
        <a:buFont typeface="Wingdings" pitchFamily="2" charset="2"/>
        <a:buChar char="l"/>
        <a:defRPr sz="2500">
          <a:solidFill>
            <a:srgbClr val="000066"/>
          </a:solidFill>
          <a:latin typeface="+mn-lt"/>
          <a:ea typeface="+mn-ea"/>
          <a:cs typeface="+mn-cs"/>
        </a:defRPr>
      </a:lvl1pPr>
      <a:lvl2pPr marL="805646" indent="-282464" algn="l" defTabSz="914179" rtl="0" fontAlgn="base">
        <a:spcBef>
          <a:spcPct val="20000"/>
        </a:spcBef>
        <a:spcAft>
          <a:spcPct val="0"/>
        </a:spcAft>
        <a:buClr>
          <a:srgbClr val="1E7FB8"/>
        </a:buClr>
        <a:buFont typeface="Arial" charset="0"/>
        <a:buChar char="–"/>
        <a:defRPr sz="2100">
          <a:solidFill>
            <a:srgbClr val="000066"/>
          </a:solidFill>
          <a:latin typeface="+mn-lt"/>
          <a:cs typeface="+mn-cs"/>
        </a:defRPr>
      </a:lvl2pPr>
      <a:lvl3pPr marL="1256474" indent="-269940" algn="l" defTabSz="914179" rtl="0" fontAlgn="base">
        <a:spcBef>
          <a:spcPct val="20000"/>
        </a:spcBef>
        <a:spcAft>
          <a:spcPct val="0"/>
        </a:spcAft>
        <a:buClr>
          <a:srgbClr val="1E7FB8"/>
        </a:buClr>
        <a:buChar char="•"/>
        <a:defRPr sz="2100">
          <a:solidFill>
            <a:srgbClr val="000066"/>
          </a:solidFill>
          <a:latin typeface="Arial Narrow" pitchFamily="34" charset="0"/>
          <a:cs typeface="+mn-cs"/>
        </a:defRPr>
      </a:lvl3pPr>
      <a:lvl4pPr marL="1664167" indent="-226806" algn="l" defTabSz="914179" rtl="0" fontAlgn="base">
        <a:spcBef>
          <a:spcPct val="20000"/>
        </a:spcBef>
        <a:spcAft>
          <a:spcPct val="0"/>
        </a:spcAft>
        <a:buClr>
          <a:srgbClr val="1E7FB8"/>
        </a:buClr>
        <a:buChar char="–"/>
        <a:defRPr sz="2100">
          <a:solidFill>
            <a:srgbClr val="000066"/>
          </a:solidFill>
          <a:latin typeface="Arial Narrow" pitchFamily="34" charset="0"/>
          <a:cs typeface="+mn-cs"/>
        </a:defRPr>
      </a:lvl4pPr>
      <a:lvl5pPr marL="1988374" indent="-144710" algn="r" defTabSz="914179" rtl="1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  <a:cs typeface="+mn-cs"/>
        </a:defRPr>
      </a:lvl5pPr>
      <a:lvl6pPr marL="2389109" indent="-144710" algn="r" defTabSz="914179" rtl="1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  <a:cs typeface="+mn-cs"/>
        </a:defRPr>
      </a:lvl6pPr>
      <a:lvl7pPr marL="2789845" indent="-144710" algn="r" defTabSz="914179" rtl="1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  <a:cs typeface="+mn-cs"/>
        </a:defRPr>
      </a:lvl7pPr>
      <a:lvl8pPr marL="3190581" indent="-144710" algn="r" defTabSz="914179" rtl="1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  <a:cs typeface="+mn-cs"/>
        </a:defRPr>
      </a:lvl8pPr>
      <a:lvl9pPr marL="3591317" indent="-144710" algn="r" defTabSz="914179" rtl="1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736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472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2207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943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3679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4415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5151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5886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762000"/>
            <a:ext cx="8382000" cy="2286000"/>
          </a:xfrm>
        </p:spPr>
        <p:txBody>
          <a:bodyPr>
            <a:noAutofit/>
          </a:bodyPr>
          <a:lstStyle/>
          <a:p>
            <a:r>
              <a:rPr lang="en-US" sz="3600" dirty="0"/>
              <a:t>Using Strategic Purchasing to Leverage the Role of Private Sector in UHC</a:t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2800" dirty="0"/>
              <a:t>Lessons for the MENA Region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733800"/>
            <a:ext cx="7924800" cy="1676400"/>
          </a:xfrm>
        </p:spPr>
        <p:txBody>
          <a:bodyPr>
            <a:noAutofit/>
          </a:bodyPr>
          <a:lstStyle/>
          <a:p>
            <a:r>
              <a:rPr lang="en-US" sz="2000" b="1" dirty="0"/>
              <a:t>MENA HPF CONFERENCE ON</a:t>
            </a:r>
            <a:endParaRPr lang="en-US" sz="2000" dirty="0"/>
          </a:p>
          <a:p>
            <a:r>
              <a:rPr lang="en-US" sz="2000" b="1" dirty="0"/>
              <a:t>PUBLIC - PRIVATE PARTNERSHIP FOR UNIVERSAL HEALTH COVERAGE</a:t>
            </a:r>
          </a:p>
          <a:p>
            <a:endParaRPr lang="en-US" sz="2000" b="1" dirty="0"/>
          </a:p>
          <a:p>
            <a:r>
              <a:rPr lang="en-US" sz="2000" dirty="0"/>
              <a:t>12-13 NOVEMBER 2017, Cairo-Egypt</a:t>
            </a:r>
            <a:r>
              <a:rPr lang="en-US" sz="1600" dirty="0">
                <a:solidFill>
                  <a:schemeClr val="tx2"/>
                </a:solidFill>
              </a:rPr>
              <a:t/>
            </a:r>
            <a:br>
              <a:rPr lang="en-US" sz="1600" dirty="0">
                <a:solidFill>
                  <a:schemeClr val="tx2"/>
                </a:solidFill>
              </a:rPr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3673114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28650" y="2125266"/>
            <a:ext cx="7845247" cy="3165537"/>
          </a:xfrm>
        </p:spPr>
        <p:txBody>
          <a:bodyPr>
            <a:normAutofit lnSpcReduction="10000"/>
          </a:bodyPr>
          <a:lstStyle/>
          <a:p>
            <a:endParaRPr lang="en-US" altLang="ko-KR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altLang="ko-K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Primary Care: Use of Capitation with Fee-for-Service</a:t>
            </a:r>
          </a:p>
          <a:p>
            <a:endParaRPr lang="en-US" altLang="ko-K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altLang="ko-K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Hospital Care: Use of Case-Based Payment (e.g., DRG) with Global Budget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Provider Payment Methods General Trends</a:t>
            </a:r>
          </a:p>
        </p:txBody>
      </p:sp>
    </p:spTree>
    <p:extLst>
      <p:ext uri="{BB962C8B-B14F-4D97-AF65-F5344CB8AC3E}">
        <p14:creationId xmlns:p14="http://schemas.microsoft.com/office/powerpoint/2010/main" xmlns="" val="415026437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10457"/>
            <a:ext cx="8229600" cy="762000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Key Messages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382000" cy="4953000"/>
          </a:xfrm>
        </p:spPr>
        <p:txBody>
          <a:bodyPr>
            <a:noAutofit/>
          </a:bodyPr>
          <a:lstStyle/>
          <a:p>
            <a:pPr marL="457200" indent="-457200"/>
            <a:r>
              <a:rPr lang="en-US" sz="2400" b="1" dirty="0"/>
              <a:t>Strategic purchasing </a:t>
            </a:r>
            <a:r>
              <a:rPr lang="en-US" sz="2400" dirty="0"/>
              <a:t>is an effective mechanism for </a:t>
            </a:r>
            <a:r>
              <a:rPr lang="en-US" sz="2400" b="1" dirty="0"/>
              <a:t>engaging the private sector </a:t>
            </a:r>
            <a:r>
              <a:rPr lang="en-US" sz="2400" dirty="0"/>
              <a:t>for quality and efficiency</a:t>
            </a:r>
          </a:p>
          <a:p>
            <a:pPr marL="457200" indent="-457200"/>
            <a:endParaRPr lang="en-US" sz="2400" dirty="0"/>
          </a:p>
          <a:p>
            <a:pPr marL="457200" indent="-457200"/>
            <a:r>
              <a:rPr lang="en-US" sz="2400" dirty="0"/>
              <a:t>Different </a:t>
            </a:r>
            <a:r>
              <a:rPr lang="en-US" sz="2400" b="1" dirty="0"/>
              <a:t>Provider Payment Methods</a:t>
            </a:r>
            <a:r>
              <a:rPr lang="en-US" sz="2400" dirty="0"/>
              <a:t> can be a lever for </a:t>
            </a:r>
            <a:r>
              <a:rPr lang="en-US" sz="2400" b="1" i="1" dirty="0"/>
              <a:t>regulating</a:t>
            </a:r>
            <a:r>
              <a:rPr lang="en-US" sz="2400" dirty="0"/>
              <a:t>, </a:t>
            </a:r>
            <a:r>
              <a:rPr lang="en-US" sz="2400" b="1" i="1" dirty="0"/>
              <a:t>incentivizing</a:t>
            </a:r>
            <a:r>
              <a:rPr lang="en-US" sz="2400" dirty="0"/>
              <a:t> and </a:t>
            </a:r>
            <a:r>
              <a:rPr lang="en-US" sz="2400" b="1" i="1" dirty="0"/>
              <a:t>integrating</a:t>
            </a:r>
            <a:r>
              <a:rPr lang="en-US" sz="2400" dirty="0"/>
              <a:t> the Private Sector in Health</a:t>
            </a:r>
          </a:p>
          <a:p>
            <a:pPr marL="457200" indent="-457200"/>
            <a:endParaRPr lang="en-US" sz="2400" dirty="0"/>
          </a:p>
          <a:p>
            <a:pPr marL="457200" indent="-457200"/>
            <a:r>
              <a:rPr lang="en-US" sz="2400" b="1" dirty="0"/>
              <a:t>Good governance </a:t>
            </a:r>
            <a:r>
              <a:rPr lang="en-US" sz="2400" dirty="0"/>
              <a:t>is key for ensuring </a:t>
            </a:r>
            <a:r>
              <a:rPr lang="en-US" sz="2400" b="1" dirty="0"/>
              <a:t>effective engagement </a:t>
            </a:r>
            <a:r>
              <a:rPr lang="en-US" sz="2400" dirty="0"/>
              <a:t>of the Private Sector in Health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83743-AF7C-4296-A8B2-33140AE71EF9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66217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xmlns="" val="3965982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/>
              <a:t>Presentation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610600" cy="475456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Purchasing: </a:t>
            </a:r>
            <a:r>
              <a:rPr lang="en-US" i="1" dirty="0"/>
              <a:t>Interface </a:t>
            </a:r>
            <a:r>
              <a:rPr lang="en-US" dirty="0"/>
              <a:t>between Financing and Provision</a:t>
            </a:r>
          </a:p>
          <a:p>
            <a:pPr>
              <a:lnSpc>
                <a:spcPct val="110000"/>
              </a:lnSpc>
            </a:pPr>
            <a:endParaRPr lang="en-US" i="1" dirty="0"/>
          </a:p>
          <a:p>
            <a:pPr>
              <a:lnSpc>
                <a:spcPct val="110000"/>
              </a:lnSpc>
            </a:pPr>
            <a:r>
              <a:rPr lang="en-US" i="1" dirty="0"/>
              <a:t>Strategic</a:t>
            </a:r>
            <a:r>
              <a:rPr lang="en-US" dirty="0"/>
              <a:t> versus </a:t>
            </a:r>
            <a:r>
              <a:rPr lang="en-US" i="1" dirty="0"/>
              <a:t>Passive</a:t>
            </a:r>
            <a:r>
              <a:rPr lang="en-US" dirty="0"/>
              <a:t> Purchasing</a:t>
            </a:r>
          </a:p>
          <a:p>
            <a:pPr>
              <a:lnSpc>
                <a:spcPct val="110000"/>
              </a:lnSpc>
            </a:pPr>
            <a:endParaRPr lang="en-US" i="1" dirty="0"/>
          </a:p>
          <a:p>
            <a:pPr>
              <a:lnSpc>
                <a:spcPct val="110000"/>
              </a:lnSpc>
            </a:pPr>
            <a:r>
              <a:rPr lang="en-US" i="1" dirty="0"/>
              <a:t>Strategic Purchasing</a:t>
            </a:r>
            <a:r>
              <a:rPr lang="en-US" dirty="0"/>
              <a:t>: a Tool to Engage the Private Sector in Health</a:t>
            </a:r>
          </a:p>
          <a:p>
            <a:pPr>
              <a:lnSpc>
                <a:spcPct val="110000"/>
              </a:lnSpc>
            </a:pPr>
            <a:endParaRPr lang="en-US" dirty="0"/>
          </a:p>
          <a:p>
            <a:pPr>
              <a:lnSpc>
                <a:spcPct val="110000"/>
              </a:lnSpc>
            </a:pPr>
            <a:r>
              <a:rPr lang="en-US" dirty="0"/>
              <a:t>Provider Payment Methods: Instruments to Regulate, Incentivize and Integrate the Private Sector in Health</a:t>
            </a:r>
          </a:p>
          <a:p>
            <a:pPr>
              <a:lnSpc>
                <a:spcPct val="110000"/>
              </a:lnSpc>
            </a:pPr>
            <a:endParaRPr lang="en-US" dirty="0"/>
          </a:p>
          <a:p>
            <a:pPr>
              <a:lnSpc>
                <a:spcPct val="110000"/>
              </a:lnSpc>
            </a:pPr>
            <a:r>
              <a:rPr lang="en-US" dirty="0"/>
              <a:t>Key Messages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27273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44000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4267200"/>
            <a:ext cx="3733800" cy="762000"/>
          </a:xfrm>
          <a:prstGeom prst="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791200" y="3505200"/>
            <a:ext cx="3352800" cy="685800"/>
          </a:xfrm>
          <a:prstGeom prst="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4784" y="1219200"/>
            <a:ext cx="3566615" cy="762000"/>
          </a:xfrm>
          <a:prstGeom prst="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83743-AF7C-4296-A8B2-33140AE71EF9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91200" y="4343400"/>
            <a:ext cx="3352800" cy="685800"/>
          </a:xfrm>
          <a:prstGeom prst="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93850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/>
                </a:solidFill>
              </a:rPr>
              <a:t>What is Purchasing?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tx2"/>
                </a:solidFill>
              </a:rPr>
              <a:t>Revenue collection </a:t>
            </a:r>
            <a:r>
              <a:rPr lang="en-US" sz="2400" dirty="0"/>
              <a:t>is the process by which the health system receives money – households, organizations, donors;</a:t>
            </a:r>
          </a:p>
          <a:p>
            <a:r>
              <a:rPr lang="en-US" sz="2400" b="1" dirty="0">
                <a:solidFill>
                  <a:schemeClr val="tx2"/>
                </a:solidFill>
              </a:rPr>
              <a:t>Pooling</a:t>
            </a:r>
            <a:r>
              <a:rPr lang="en-US" sz="2400" b="1" i="1" dirty="0"/>
              <a:t> </a:t>
            </a:r>
            <a:r>
              <a:rPr lang="en-US" sz="2400" dirty="0"/>
              <a:t>ensures that the risk of having to pay for health care is borne by all members of the pool and not individually;</a:t>
            </a:r>
          </a:p>
          <a:p>
            <a:r>
              <a:rPr lang="en-US" sz="4000" b="1" i="1" dirty="0">
                <a:solidFill>
                  <a:schemeClr val="tx2"/>
                </a:solidFill>
              </a:rPr>
              <a:t>Purchasing</a:t>
            </a:r>
            <a:r>
              <a:rPr lang="en-US" b="1" i="1" dirty="0"/>
              <a:t> </a:t>
            </a:r>
            <a:r>
              <a:rPr lang="en-US" dirty="0"/>
              <a:t>is the process by which pooled funds are paid to providers in order to deliver a set of health interventions.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257800" y="6297816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Source: World Health Report 2000</a:t>
            </a:r>
          </a:p>
        </p:txBody>
      </p:sp>
      <p:sp>
        <p:nvSpPr>
          <p:cNvPr id="5" name="Rectangle 4"/>
          <p:cNvSpPr/>
          <p:nvPr/>
        </p:nvSpPr>
        <p:spPr>
          <a:xfrm>
            <a:off x="424543" y="3886200"/>
            <a:ext cx="8305800" cy="1600200"/>
          </a:xfrm>
          <a:prstGeom prst="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83743-AF7C-4296-A8B2-33140AE71EF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92167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59911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Purchasing – Passive vs. Strategic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990600"/>
            <a:ext cx="8610599" cy="4876800"/>
          </a:xfrm>
        </p:spPr>
        <p:txBody>
          <a:bodyPr>
            <a:noAutofit/>
          </a:bodyPr>
          <a:lstStyle/>
          <a:p>
            <a:r>
              <a:rPr lang="en-US" sz="2400" b="1" i="1" dirty="0">
                <a:solidFill>
                  <a:schemeClr val="tx2"/>
                </a:solidFill>
              </a:rPr>
              <a:t>Passive purchasing </a:t>
            </a:r>
            <a:r>
              <a:rPr lang="en-US" sz="2400" dirty="0"/>
              <a:t>- providers are </a:t>
            </a:r>
            <a:r>
              <a:rPr lang="en-US" sz="2400" b="1" i="1" dirty="0">
                <a:solidFill>
                  <a:srgbClr val="002060"/>
                </a:solidFill>
              </a:rPr>
              <a:t>reimbursed for services </a:t>
            </a:r>
            <a:r>
              <a:rPr lang="en-US" sz="2400" dirty="0"/>
              <a:t>and national governments </a:t>
            </a:r>
            <a:r>
              <a:rPr lang="en-US" sz="2400" b="1" i="1" dirty="0">
                <a:solidFill>
                  <a:srgbClr val="002060"/>
                </a:solidFill>
              </a:rPr>
              <a:t>allocate budgets </a:t>
            </a:r>
            <a:r>
              <a:rPr lang="en-US" sz="2400" dirty="0"/>
              <a:t>to various levels of administration based on previous year’s funding</a:t>
            </a:r>
          </a:p>
          <a:p>
            <a:endParaRPr lang="en-US" sz="2400" b="1" i="1" dirty="0">
              <a:solidFill>
                <a:schemeClr val="tx2"/>
              </a:solidFill>
            </a:endParaRPr>
          </a:p>
          <a:p>
            <a:r>
              <a:rPr lang="en-US" sz="2400" b="1" i="1" dirty="0">
                <a:solidFill>
                  <a:schemeClr val="tx2"/>
                </a:solidFill>
              </a:rPr>
              <a:t>Strategic purchasing</a:t>
            </a:r>
            <a:r>
              <a:rPr lang="en-US" sz="2400" dirty="0"/>
              <a:t> – is extent to which purchasing is based on evidence informed decisions and promotes quality and efficiency by asking explicit questions:</a:t>
            </a:r>
          </a:p>
          <a:p>
            <a:pPr lvl="1"/>
            <a:r>
              <a:rPr lang="en-US" sz="2000" dirty="0"/>
              <a:t>What interventions and services to purchase?</a:t>
            </a:r>
          </a:p>
          <a:p>
            <a:pPr lvl="1"/>
            <a:r>
              <a:rPr lang="en-US" sz="2000" dirty="0"/>
              <a:t>For whom to purchase?</a:t>
            </a:r>
          </a:p>
          <a:p>
            <a:pPr lvl="1"/>
            <a:r>
              <a:rPr lang="en-US" sz="2000" dirty="0"/>
              <a:t>From whom to purchase?</a:t>
            </a:r>
          </a:p>
          <a:p>
            <a:pPr lvl="1"/>
            <a:r>
              <a:rPr lang="en-US" sz="2000" dirty="0"/>
              <a:t>How to pay the providers?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00600" y="6095007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Source: World Health Report 2010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83743-AF7C-4296-A8B2-33140AE71EF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94957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tx2"/>
                </a:solidFill>
              </a:rPr>
              <a:t>Strategic Purchasing, Purchaser-Provider Split, and Private Sector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83743-AF7C-4296-A8B2-33140AE71EF9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03256217"/>
              </p:ext>
            </p:extLst>
          </p:nvPr>
        </p:nvGraphicFramePr>
        <p:xfrm>
          <a:off x="457200" y="1828800"/>
          <a:ext cx="822960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Provision</a:t>
                      </a:r>
                    </a:p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Public </a:t>
                      </a:r>
                    </a:p>
                    <a:p>
                      <a:pPr algn="ctr"/>
                      <a:endParaRPr lang="en-US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Private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Financing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Public</a:t>
                      </a:r>
                    </a:p>
                    <a:p>
                      <a:pPr algn="ctr"/>
                      <a:endParaRPr lang="en-US" sz="2400"/>
                    </a:p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Public hospitals and network</a:t>
                      </a:r>
                      <a:r>
                        <a:rPr lang="en-US" sz="2400" baseline="0" dirty="0"/>
                        <a:t> of PHC facilities</a:t>
                      </a:r>
                    </a:p>
                    <a:p>
                      <a:pPr algn="ctr"/>
                      <a:r>
                        <a:rPr lang="en-US" sz="2400" baseline="0" dirty="0"/>
                        <a:t>[All countries]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1" dirty="0">
                          <a:solidFill>
                            <a:schemeClr val="bg1"/>
                          </a:solidFill>
                        </a:rPr>
                        <a:t>Outsourcing,</a:t>
                      </a:r>
                      <a:r>
                        <a:rPr lang="en-US" sz="2400" b="1" i="1" baseline="0" dirty="0">
                          <a:solidFill>
                            <a:schemeClr val="bg1"/>
                          </a:solidFill>
                        </a:rPr>
                        <a:t> contracting, grants to non-state providers [most countries]</a:t>
                      </a:r>
                      <a:endParaRPr lang="en-US" sz="2400" b="1" i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Private</a:t>
                      </a:r>
                    </a:p>
                    <a:p>
                      <a:pPr algn="ctr"/>
                      <a:endParaRPr lang="en-US" sz="2400" dirty="0"/>
                    </a:p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1" dirty="0">
                          <a:solidFill>
                            <a:schemeClr val="bg1"/>
                          </a:solidFill>
                        </a:rPr>
                        <a:t>Building</a:t>
                      </a:r>
                      <a:r>
                        <a:rPr lang="en-US" sz="2400" b="1" i="1" baseline="0" dirty="0">
                          <a:solidFill>
                            <a:schemeClr val="bg1"/>
                          </a:solidFill>
                        </a:rPr>
                        <a:t> trust hospitals [UK]</a:t>
                      </a:r>
                    </a:p>
                    <a:p>
                      <a:pPr algn="ctr"/>
                      <a:r>
                        <a:rPr lang="en-US" sz="2400" b="1" i="0" baseline="0" dirty="0">
                          <a:solidFill>
                            <a:schemeClr val="bg1"/>
                          </a:solidFill>
                        </a:rPr>
                        <a:t>BOT, BOOT, Etc.</a:t>
                      </a:r>
                      <a:endParaRPr lang="en-US" sz="2400" b="1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Private providers paid directly by users [most countries]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31709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534400" cy="1143000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chemeClr val="tx2"/>
                </a:solidFill>
              </a:rPr>
              <a:t>Provider Payment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82000" cy="4525963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b="1" dirty="0"/>
              <a:t>The way in which money is distributed </a:t>
            </a:r>
          </a:p>
          <a:p>
            <a:endParaRPr lang="en-US" dirty="0"/>
          </a:p>
          <a:p>
            <a:r>
              <a:rPr lang="en-US" dirty="0"/>
              <a:t>From a source of funds [fund holders]:</a:t>
            </a:r>
          </a:p>
          <a:p>
            <a:pPr lvl="1"/>
            <a:r>
              <a:rPr lang="en-US" dirty="0"/>
              <a:t>government</a:t>
            </a:r>
          </a:p>
          <a:p>
            <a:pPr lvl="1"/>
            <a:r>
              <a:rPr lang="en-US" dirty="0"/>
              <a:t>insurance company  </a:t>
            </a:r>
          </a:p>
          <a:p>
            <a:pPr lvl="1"/>
            <a:r>
              <a:rPr lang="en-US" dirty="0"/>
              <a:t>other payer </a:t>
            </a:r>
          </a:p>
          <a:p>
            <a:endParaRPr lang="en-US" dirty="0"/>
          </a:p>
          <a:p>
            <a:r>
              <a:rPr lang="en-US" dirty="0"/>
              <a:t>To:</a:t>
            </a:r>
          </a:p>
          <a:p>
            <a:pPr lvl="1"/>
            <a:r>
              <a:rPr lang="en-US" dirty="0"/>
              <a:t>health care facility (including laboratory, pharmacy) [Public or Private]</a:t>
            </a:r>
          </a:p>
          <a:p>
            <a:pPr lvl="1"/>
            <a:r>
              <a:rPr lang="en-US" dirty="0"/>
              <a:t>individual provider (physician, nurse, physiotherapist) [Public or Private]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Each PPM carries a set of </a:t>
            </a:r>
            <a:r>
              <a:rPr lang="en-US" b="1" dirty="0"/>
              <a:t>incentives </a:t>
            </a:r>
            <a:r>
              <a:rPr lang="en-US" dirty="0"/>
              <a:t>that encourage providers to behave in specific ways in terms of the types, amounts, and quality of services they offer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83743-AF7C-4296-A8B2-33140AE71EF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59022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14777" y="173445"/>
            <a:ext cx="8458200" cy="838200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rgbClr val="002060"/>
                </a:solidFill>
              </a:rPr>
              <a:t>Major Payment Methods: Advantages and Disadvantages</a:t>
            </a:r>
            <a:endParaRPr lang="en-US" sz="24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202661724"/>
              </p:ext>
            </p:extLst>
          </p:nvPr>
        </p:nvGraphicFramePr>
        <p:xfrm>
          <a:off x="533400" y="1011645"/>
          <a:ext cx="8229600" cy="56433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70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770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4456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249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0606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334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/>
                          <a:ea typeface="Calibri"/>
                          <a:cs typeface="Calibri"/>
                        </a:rPr>
                        <a:t>Payment mechanism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/>
                          <a:ea typeface="Calibri"/>
                          <a:cs typeface="Calibri"/>
                        </a:rPr>
                        <a:t>Unit of Payment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/>
                          <a:ea typeface="Calibri"/>
                          <a:cs typeface="Calibri"/>
                        </a:rPr>
                        <a:t>Advantages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/>
                          <a:ea typeface="Calibri"/>
                          <a:cs typeface="Calibri"/>
                        </a:rPr>
                        <a:t>Disadvantages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libri"/>
                          <a:ea typeface="Calibri"/>
                          <a:cs typeface="Calibri"/>
                        </a:rPr>
                        <a:t>Financial risk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501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Line item budget [e.g. salaries]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Functional budget categories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Simple to administer, well understood in most systems 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Little flexibility in resource use, tendency to spend even if unnecessary, rationing occurs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Provider = LOW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Payer = LOW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851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Global budget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Health facility: hospital, clinic, health center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Cost containment, simple to administrate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Low investment in technologies, patient selection, patient shifting 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Provider = HIGH 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Payer = LOW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501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Capitation 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Per person per year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Cost containment, provision of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preventive care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Under provision, increase in referral to hospitals and specialists, low quality of care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Provider = HIGH 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Payer = LOW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287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Case based payment (DRGs - Diagnosis Related Groups)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Per case or episode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Cost containment, cost-effective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treatment, reduction in unnecessary care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Selection of patients, increase in admission, premature discharge, monitoring cost, under-treatment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Provider = MODERATE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Payer = MODERATE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669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Per diem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Per day for different hospital departments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Simple administration, more attention given to patients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Increase in number of admission and length of stays, provision of less cost effective treatment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Provider = LOW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Payer = HIGH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1725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Fee for service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Per unit of service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High accessibility, high quality, competition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Overprovision who can pay, under service poor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Provider = LOW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Payer = HIGH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83743-AF7C-4296-A8B2-33140AE71EF9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219200" y="1600201"/>
            <a:ext cx="6553200" cy="4343400"/>
          </a:xfrm>
          <a:prstGeom prst="rect">
            <a:avLst/>
          </a:prstGeom>
          <a:solidFill>
            <a:srgbClr val="FFCC66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900"/>
              </a:spcAft>
            </a:pP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There is no perfect payment method.</a:t>
            </a:r>
          </a:p>
          <a:p>
            <a:pPr algn="ctr">
              <a:spcAft>
                <a:spcPts val="900"/>
              </a:spcAft>
            </a:pP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They all have strengths and weaknesses.</a:t>
            </a:r>
          </a:p>
          <a:p>
            <a:pPr algn="ctr">
              <a:spcAft>
                <a:spcPts val="900"/>
              </a:spcAft>
            </a:pP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They all can create undesirable incentives and adverse consequences.</a:t>
            </a:r>
          </a:p>
          <a:p>
            <a:pPr algn="ctr">
              <a:spcAft>
                <a:spcPts val="900"/>
              </a:spcAft>
            </a:pP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They all can be useful at different times depending on the objectives.</a:t>
            </a:r>
          </a:p>
          <a:p>
            <a:pPr algn="ctr">
              <a:spcAft>
                <a:spcPts val="900"/>
              </a:spcAft>
            </a:pP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However, it is always preferable to move from </a:t>
            </a:r>
            <a:r>
              <a:rPr lang="en-US" sz="2400" b="1" i="1" dirty="0">
                <a:solidFill>
                  <a:srgbClr val="FF0000"/>
                </a:solidFill>
              </a:rPr>
              <a:t>input-based</a:t>
            </a: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 to </a:t>
            </a:r>
            <a:r>
              <a:rPr lang="en-US" sz="2400" b="1" i="1" dirty="0">
                <a:solidFill>
                  <a:srgbClr val="FF0000"/>
                </a:solidFill>
              </a:rPr>
              <a:t>output-based</a:t>
            </a: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 payment</a:t>
            </a:r>
          </a:p>
        </p:txBody>
      </p:sp>
    </p:spTree>
    <p:extLst>
      <p:ext uri="{BB962C8B-B14F-4D97-AF65-F5344CB8AC3E}">
        <p14:creationId xmlns:p14="http://schemas.microsoft.com/office/powerpoint/2010/main" xmlns="" val="296014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Financial risk trade off between Payers and Providers</a:t>
            </a:r>
            <a:endParaRPr lang="en-US" sz="2400" dirty="0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4ACC50-24C7-4377-85F1-43F56A667FC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23561" name="12 CuadroTexto"/>
          <p:cNvSpPr txBox="1">
            <a:spLocks noChangeArrowheads="1"/>
          </p:cNvSpPr>
          <p:nvPr/>
        </p:nvSpPr>
        <p:spPr bwMode="auto">
          <a:xfrm rot="-5400000">
            <a:off x="981789" y="3231968"/>
            <a:ext cx="1632178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100" b="1" dirty="0"/>
              <a:t>Financial risk</a:t>
            </a:r>
          </a:p>
        </p:txBody>
      </p:sp>
      <p:sp>
        <p:nvSpPr>
          <p:cNvPr id="23562" name="13 CuadroTexto"/>
          <p:cNvSpPr txBox="1">
            <a:spLocks noChangeArrowheads="1"/>
          </p:cNvSpPr>
          <p:nvPr/>
        </p:nvSpPr>
        <p:spPr bwMode="auto">
          <a:xfrm>
            <a:off x="3383869" y="5319210"/>
            <a:ext cx="2512419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s-ES"/>
            </a:defPPr>
            <a:lvl1pPr>
              <a:defRPr sz="2800" b="1"/>
            </a:lvl1pPr>
          </a:lstStyle>
          <a:p>
            <a:r>
              <a:rPr lang="en-US" sz="2100" dirty="0"/>
              <a:t>Payment mechanism</a:t>
            </a:r>
          </a:p>
        </p:txBody>
      </p:sp>
      <p:sp>
        <p:nvSpPr>
          <p:cNvPr id="23563" name="14 CuadroTexto"/>
          <p:cNvSpPr txBox="1">
            <a:spLocks noChangeArrowheads="1"/>
          </p:cNvSpPr>
          <p:nvPr/>
        </p:nvSpPr>
        <p:spPr bwMode="auto">
          <a:xfrm>
            <a:off x="2557241" y="4995174"/>
            <a:ext cx="424412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350" b="1" dirty="0"/>
              <a:t>FFS</a:t>
            </a:r>
          </a:p>
        </p:txBody>
      </p:sp>
      <p:sp>
        <p:nvSpPr>
          <p:cNvPr id="23564" name="15 CuadroTexto"/>
          <p:cNvSpPr txBox="1">
            <a:spLocks noChangeArrowheads="1"/>
          </p:cNvSpPr>
          <p:nvPr/>
        </p:nvSpPr>
        <p:spPr bwMode="auto">
          <a:xfrm>
            <a:off x="3600451" y="4995174"/>
            <a:ext cx="715709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350" b="1" dirty="0"/>
              <a:t>Per day</a:t>
            </a:r>
          </a:p>
        </p:txBody>
      </p:sp>
      <p:sp>
        <p:nvSpPr>
          <p:cNvPr id="23565" name="16 CuadroTexto"/>
          <p:cNvSpPr txBox="1">
            <a:spLocks noChangeArrowheads="1"/>
          </p:cNvSpPr>
          <p:nvPr/>
        </p:nvSpPr>
        <p:spPr bwMode="auto">
          <a:xfrm>
            <a:off x="4895851" y="4995174"/>
            <a:ext cx="770724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350" b="1"/>
              <a:t>Per case</a:t>
            </a:r>
          </a:p>
        </p:txBody>
      </p:sp>
      <p:sp>
        <p:nvSpPr>
          <p:cNvPr id="23566" name="17 CuadroTexto"/>
          <p:cNvSpPr txBox="1">
            <a:spLocks noChangeArrowheads="1"/>
          </p:cNvSpPr>
          <p:nvPr/>
        </p:nvSpPr>
        <p:spPr bwMode="auto">
          <a:xfrm>
            <a:off x="6030163" y="4995174"/>
            <a:ext cx="926792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350" b="1"/>
              <a:t>Capitation</a:t>
            </a:r>
          </a:p>
        </p:txBody>
      </p:sp>
      <p:sp>
        <p:nvSpPr>
          <p:cNvPr id="23567" name="18 CuadroTexto"/>
          <p:cNvSpPr txBox="1">
            <a:spLocks noChangeArrowheads="1"/>
          </p:cNvSpPr>
          <p:nvPr/>
        </p:nvSpPr>
        <p:spPr bwMode="auto">
          <a:xfrm>
            <a:off x="2069690" y="4772181"/>
            <a:ext cx="479298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350" b="1" dirty="0"/>
              <a:t>Low</a:t>
            </a:r>
          </a:p>
        </p:txBody>
      </p:sp>
      <p:sp>
        <p:nvSpPr>
          <p:cNvPr id="23568" name="19 CuadroTexto"/>
          <p:cNvSpPr txBox="1">
            <a:spLocks noChangeArrowheads="1"/>
          </p:cNvSpPr>
          <p:nvPr/>
        </p:nvSpPr>
        <p:spPr bwMode="auto">
          <a:xfrm>
            <a:off x="2033719" y="2078831"/>
            <a:ext cx="511679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350" b="1" dirty="0"/>
              <a:t>High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1960159" y="5723752"/>
            <a:ext cx="127310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i="1"/>
              <a:t>Source: Cid  C, 2012</a:t>
            </a:r>
          </a:p>
        </p:txBody>
      </p:sp>
      <p:sp>
        <p:nvSpPr>
          <p:cNvPr id="2" name="Right Triangle 1"/>
          <p:cNvSpPr/>
          <p:nvPr/>
        </p:nvSpPr>
        <p:spPr>
          <a:xfrm>
            <a:off x="2618007" y="2194247"/>
            <a:ext cx="4384263" cy="2793522"/>
          </a:xfrm>
          <a:prstGeom prst="rtTriangle">
            <a:avLst/>
          </a:prstGeom>
          <a:solidFill>
            <a:srgbClr val="00000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559" name="10 CuadroTexto"/>
          <p:cNvSpPr txBox="1">
            <a:spLocks noChangeArrowheads="1"/>
          </p:cNvSpPr>
          <p:nvPr/>
        </p:nvSpPr>
        <p:spPr bwMode="auto">
          <a:xfrm>
            <a:off x="2653545" y="2941064"/>
            <a:ext cx="807913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100" b="1" dirty="0">
                <a:solidFill>
                  <a:schemeClr val="tx2"/>
                </a:solidFill>
              </a:rPr>
              <a:t>Payer</a:t>
            </a:r>
          </a:p>
        </p:txBody>
      </p:sp>
      <p:sp>
        <p:nvSpPr>
          <p:cNvPr id="19" name="Right Triangle 18"/>
          <p:cNvSpPr/>
          <p:nvPr/>
        </p:nvSpPr>
        <p:spPr>
          <a:xfrm flipH="1">
            <a:off x="2618007" y="2196569"/>
            <a:ext cx="4369629" cy="2793522"/>
          </a:xfrm>
          <a:prstGeom prst="rtTriangle">
            <a:avLst/>
          </a:prstGeom>
          <a:solidFill>
            <a:srgbClr val="FADA7A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560" name="11 CuadroTexto"/>
          <p:cNvSpPr txBox="1">
            <a:spLocks noChangeArrowheads="1"/>
          </p:cNvSpPr>
          <p:nvPr/>
        </p:nvSpPr>
        <p:spPr bwMode="auto">
          <a:xfrm>
            <a:off x="5760133" y="2996952"/>
            <a:ext cx="1132811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100" b="1" dirty="0">
                <a:solidFill>
                  <a:schemeClr val="accent6"/>
                </a:solidFill>
              </a:rPr>
              <a:t>Provider</a:t>
            </a:r>
          </a:p>
        </p:txBody>
      </p:sp>
      <p:sp>
        <p:nvSpPr>
          <p:cNvPr id="6" name="Up Arrow 5"/>
          <p:cNvSpPr/>
          <p:nvPr/>
        </p:nvSpPr>
        <p:spPr>
          <a:xfrm>
            <a:off x="2189728" y="2381635"/>
            <a:ext cx="222032" cy="228950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xmlns="" val="523693683"/>
      </p:ext>
    </p:extLst>
  </p:cSld>
  <p:clrMapOvr>
    <a:masterClrMapping/>
  </p:clrMapOvr>
</p:sld>
</file>

<file path=ppt/theme/theme1.xml><?xml version="1.0" encoding="utf-8"?>
<a:theme xmlns:a="http://schemas.openxmlformats.org/drawingml/2006/main" name="RC 59 Template 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aster">
  <a:themeElements>
    <a:clrScheme name="master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master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3900" b="1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3900" b="1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RC 59 Template EN</Template>
  <TotalTime>1766</TotalTime>
  <Words>775</Words>
  <Application>Microsoft Office PowerPoint</Application>
  <PresentationFormat>On-screen Show (4:3)</PresentationFormat>
  <Paragraphs>136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RC 59 Template EN</vt:lpstr>
      <vt:lpstr>master</vt:lpstr>
      <vt:lpstr>Using Strategic Purchasing to Leverage the Role of Private Sector in UHC  Lessons for the MENA Region</vt:lpstr>
      <vt:lpstr>Presentation Outline</vt:lpstr>
      <vt:lpstr>Slide 3</vt:lpstr>
      <vt:lpstr>What is Purchasing?</vt:lpstr>
      <vt:lpstr>Purchasing – Passive vs. Strategic</vt:lpstr>
      <vt:lpstr>Strategic Purchasing, Purchaser-Provider Split, and Private Sector</vt:lpstr>
      <vt:lpstr>Provider Payment Methods</vt:lpstr>
      <vt:lpstr>Major Payment Methods: Advantages and Disadvantages</vt:lpstr>
      <vt:lpstr>Financial risk trade off between Payers and Providers</vt:lpstr>
      <vt:lpstr>Provider Payment Methods General Trends</vt:lpstr>
      <vt:lpstr>Key Messages</vt:lpstr>
      <vt:lpstr>Slide 12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the presentation</dc:title>
  <dc:creator>Elhadary, Mr Kareem    ITT/CSS</dc:creator>
  <cp:lastModifiedBy>menahpf</cp:lastModifiedBy>
  <cp:revision>182</cp:revision>
  <dcterms:created xsi:type="dcterms:W3CDTF">2014-08-24T07:38:50Z</dcterms:created>
  <dcterms:modified xsi:type="dcterms:W3CDTF">2017-11-16T08:36:59Z</dcterms:modified>
</cp:coreProperties>
</file>