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8" r:id="rId2"/>
    <p:sldId id="359" r:id="rId3"/>
    <p:sldId id="362" r:id="rId4"/>
    <p:sldId id="360" r:id="rId5"/>
    <p:sldId id="361" r:id="rId6"/>
    <p:sldId id="367" r:id="rId7"/>
    <p:sldId id="363" r:id="rId8"/>
    <p:sldId id="366" r:id="rId9"/>
    <p:sldId id="3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orge Gotsadze" initials="GG" lastIdx="14" clrIdx="0">
    <p:extLst/>
  </p:cmAuthor>
  <p:cmAuthor id="2" name="George Gotsadze" initials="GG [2]" lastIdx="1" clrIdx="1"/>
  <p:cmAuthor id="3" name="George Gotsadze" initials="GG [3]" lastIdx="1" clrIdx="2"/>
  <p:cmAuthor id="4" name="George Gotsadze" initials="GG [4]" lastIdx="1" clrIdx="3"/>
  <p:cmAuthor id="5" name="George Gotsadze" initials="GG [5]" lastIdx="1" clrIdx="4"/>
  <p:cmAuthor id="6" name="George Gotsadze" initials="GG [6]" lastIdx="2" clrIdx="5"/>
  <p:cmAuthor id="7" name="George Gotsadze" initials="GG [7]" lastIdx="2" clrIdx="6"/>
  <p:cmAuthor id="8" name="George Gotsadze" initials="GG [8]" lastIdx="2" clrIdx="7"/>
  <p:cmAuthor id="9" name="George Gotsadze" initials="GG [9]" lastIdx="2" clrIdx="8"/>
  <p:cmAuthor id="10" name="George Gotsadze" initials="GG [10]" lastIdx="1" clrIdx="9"/>
  <p:cmAuthor id="11" name="George Gotsadze" initials="GG [11]" lastIdx="1" clrIdx="10"/>
  <p:cmAuthor id="12" name="George Gotsadze" initials="GG [12]" lastIdx="1" clrIdx="11"/>
  <p:cmAuthor id="13" name="George Gotsadze" initials="GG [13]" lastIdx="1" clrIdx="12"/>
  <p:cmAuthor id="14" name="George Gotsadze" initials="GG [14]" lastIdx="1" clrIdx="13"/>
  <p:cmAuthor id="15" name="George Gotsadze" initials="GG [15]" lastIdx="1" clrIdx="14"/>
  <p:cmAuthor id="16" name="Natia Rukhadze" initials="N.R" lastIdx="5" clrIdx="1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B8E6"/>
    <a:srgbClr val="F7ABE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391"/>
    <p:restoredTop sz="90179"/>
  </p:normalViewPr>
  <p:slideViewPr>
    <p:cSldViewPr snapToGrid="0" snapToObjects="1">
      <p:cViewPr varScale="1">
        <p:scale>
          <a:sx n="82" d="100"/>
          <a:sy n="82" d="100"/>
        </p:scale>
        <p:origin x="-46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640"/>
    </p:cViewPr>
  </p:outlineViewPr>
  <p:notesTextViewPr>
    <p:cViewPr>
      <p:scale>
        <a:sx n="55" d="100"/>
        <a:sy n="55" d="100"/>
      </p:scale>
      <p:origin x="0" y="0"/>
    </p:cViewPr>
  </p:notesTextViewPr>
  <p:sorterViewPr>
    <p:cViewPr>
      <p:scale>
        <a:sx n="100" d="100"/>
        <a:sy n="100" d="100"/>
      </p:scale>
      <p:origin x="0" y="575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1E9A7-68D6-C44B-BAEC-3CF1F8D87DA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37721-9E84-BF46-B0CF-EE26CD4A3E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8261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D822C-BEFC-4F4B-B3B0-89F940973566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CE0E1-BDC1-2A4F-8BD8-84BD509C36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3402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26775" cy="1244184"/>
          </a:xfrm>
          <a:prstGeom prst="rect">
            <a:avLst/>
          </a:prstGeom>
        </p:spPr>
      </p:pic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015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667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2383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30805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6689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2238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7712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5391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53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97676"/>
            <a:ext cx="10364451" cy="9215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516878"/>
            <a:ext cx="10363826" cy="4274322"/>
          </a:xfrm>
        </p:spPr>
        <p:txBody>
          <a:bodyPr/>
          <a:lstStyle>
            <a:lvl1pPr>
              <a:defRPr cap="small" baseline="0"/>
            </a:lvl1pPr>
            <a:lvl2pPr>
              <a:defRPr cap="small" baseline="0"/>
            </a:lvl2pPr>
            <a:lvl3pPr>
              <a:defRPr cap="small" baseline="0"/>
            </a:lvl3pPr>
            <a:lvl4pPr>
              <a:defRPr cap="small" baseline="0"/>
            </a:lvl4pPr>
            <a:lvl5pPr>
              <a:defRPr cap="small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462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870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029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>
            <a:lvl1pPr>
              <a:defRPr cap="none" baseline="0">
                <a:latin typeface="Calibri" charset="0"/>
                <a:ea typeface="Calibri" charset="0"/>
                <a:cs typeface="Calibri" charset="0"/>
              </a:defRPr>
            </a:lvl1pPr>
            <a:lvl2pPr>
              <a:defRPr cap="none" baseline="0">
                <a:latin typeface="Calibri" charset="0"/>
                <a:ea typeface="Calibri" charset="0"/>
                <a:cs typeface="Calibri" charset="0"/>
              </a:defRPr>
            </a:lvl2pPr>
            <a:lvl3pPr>
              <a:defRPr cap="none" baseline="0">
                <a:latin typeface="Calibri" charset="0"/>
                <a:ea typeface="Calibri" charset="0"/>
                <a:cs typeface="Calibri" charset="0"/>
              </a:defRPr>
            </a:lvl3pPr>
            <a:lvl4pPr>
              <a:defRPr cap="none" baseline="0">
                <a:latin typeface="Calibri" charset="0"/>
                <a:ea typeface="Calibri" charset="0"/>
                <a:cs typeface="Calibri" charset="0"/>
              </a:defRPr>
            </a:lvl4pPr>
            <a:lvl5pPr>
              <a:defRPr cap="none" baseline="0"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991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332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342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784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5603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33000"/>
                <a:lumOff val="67000"/>
                <a:alpha val="53000"/>
              </a:schemeClr>
            </a:gs>
          </a:gsLst>
          <a:lin ang="1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831BBFB-42F2-7C41-A42B-C70C7BEAE6D4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D4E4CEF-3B61-0349-BE61-BA1DBE9551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454531" cy="7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5070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healthsystemsglobal.org/" TargetMode="External"/><Relationship Id="rId2" Type="http://schemas.openxmlformats.org/officeDocument/2006/relationships/hyperlink" Target="http://healthsystemsresearch.org/hsr2018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456" y="1661333"/>
            <a:ext cx="10987770" cy="2317643"/>
          </a:xfrm>
        </p:spPr>
        <p:txBody>
          <a:bodyPr anchor="ctr" anchorCtr="0">
            <a:normAutofit/>
          </a:bodyPr>
          <a:lstStyle/>
          <a:p>
            <a:r>
              <a:rPr lang="en-US" b="1" dirty="0" smtClean="0"/>
              <a:t>Public-private partnership for UHC</a:t>
            </a:r>
            <a:br>
              <a:rPr lang="en-US" b="1" dirty="0" smtClean="0"/>
            </a:br>
            <a:r>
              <a:rPr lang="en-US" b="1" dirty="0" smtClean="0"/>
              <a:t>THE WAY FORWARD</a:t>
            </a:r>
            <a:endParaRPr lang="en-US" sz="36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50987" y="4104456"/>
            <a:ext cx="8689976" cy="196138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800" b="1" cap="small" dirty="0" smtClean="0">
                <a:solidFill>
                  <a:schemeClr val="tx1"/>
                </a:solidFill>
              </a:rPr>
              <a:t>November 13</a:t>
            </a:r>
            <a:r>
              <a:rPr lang="en-US" sz="2800" b="1" cap="small" baseline="30000" dirty="0" smtClean="0">
                <a:solidFill>
                  <a:schemeClr val="tx1"/>
                </a:solidFill>
              </a:rPr>
              <a:t>th</a:t>
            </a:r>
            <a:r>
              <a:rPr lang="en-US" sz="2800" b="1" cap="small" dirty="0" smtClean="0">
                <a:solidFill>
                  <a:schemeClr val="tx1"/>
                </a:solidFill>
              </a:rPr>
              <a:t>,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C9AB-AC14-F54C-9F3C-D6EC2D71D16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746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xmlns="" id="{48FE65CB-EFD8-497D-A30A-093E20EACB0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1" name="Picture 4" descr="mage result for universal health coverage c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759" y="961400"/>
            <a:ext cx="7264186" cy="5197929"/>
          </a:xfrm>
          <a:prstGeom prst="roundRect">
            <a:avLst>
              <a:gd name="adj" fmla="val 298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xmlns="" id="{E3265C2A-0A58-43AD-A406-8F4478E287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2295" y="1909011"/>
            <a:ext cx="3816241" cy="2134483"/>
          </a:xfrm>
        </p:spPr>
        <p:txBody>
          <a:bodyPr>
            <a:normAutofit/>
          </a:bodyPr>
          <a:lstStyle/>
          <a:p>
            <a:r>
              <a:rPr lang="en-US" dirty="0" smtClean="0"/>
              <a:t>Let’s be clear where PPP Could help </a:t>
            </a:r>
            <a:r>
              <a:rPr lang="en-US" dirty="0" err="1" smtClean="0"/>
              <a:t>uhc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90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Planning Horizons for </a:t>
            </a:r>
            <a:r>
              <a:rPr lang="en-US" dirty="0"/>
              <a:t>UHC and health system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84421" y="1363580"/>
            <a:ext cx="8887326" cy="35613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5 years of </a:t>
            </a:r>
          </a:p>
          <a:p>
            <a:pPr algn="ctr"/>
            <a:endParaRPr lang="en-US" sz="4400" dirty="0"/>
          </a:p>
          <a:p>
            <a:pPr algn="ctr"/>
            <a:r>
              <a:rPr lang="en-US" sz="4400" dirty="0" smtClean="0"/>
              <a:t>20-30 years?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57007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Areas for </a:t>
            </a:r>
            <a:r>
              <a:rPr lang="en-US" dirty="0" err="1" smtClean="0"/>
              <a:t>ppp</a:t>
            </a:r>
            <a:r>
              <a:rPr lang="en-US" dirty="0"/>
              <a:t> </a:t>
            </a:r>
            <a:r>
              <a:rPr lang="en-US" dirty="0" smtClean="0"/>
              <a:t>(incomplete list)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14855" y="1516877"/>
            <a:ext cx="10662745" cy="48366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b="1" dirty="0" smtClean="0"/>
              <a:t>Expand service coverage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Use existing capacities within private sector, when public capacities are overstretched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Reach hard to reach population by engaging NGOs (Sudan, Jordan</a:t>
            </a:r>
            <a:r>
              <a:rPr lang="en-US" sz="2000" dirty="0"/>
              <a:t>,  </a:t>
            </a:r>
            <a:r>
              <a:rPr lang="en-US" sz="2000" dirty="0" smtClean="0"/>
              <a:t>Lebanon, etc.)</a:t>
            </a:r>
          </a:p>
          <a:p>
            <a:pPr marL="0" indent="0">
              <a:buNone/>
            </a:pPr>
            <a:r>
              <a:rPr lang="en-US" sz="2400" b="1" dirty="0" smtClean="0"/>
              <a:t>Include other services or alternative approaches</a:t>
            </a:r>
            <a:endParaRPr lang="en-US" sz="2400" b="1" dirty="0"/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Develop </a:t>
            </a:r>
            <a:r>
              <a:rPr lang="en-US" sz="2000" dirty="0"/>
              <a:t>new capacities through PPP e.g. screening centers in shopping malls, dialysis centers, etc</a:t>
            </a:r>
            <a:r>
              <a:rPr lang="en-US" sz="2000" dirty="0" smtClean="0"/>
              <a:t>.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Hospital investments in UK</a:t>
            </a:r>
            <a:endParaRPr lang="en-US" sz="2000" dirty="0"/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Elderly care </a:t>
            </a:r>
            <a:r>
              <a:rPr lang="mr-IN" sz="2000" dirty="0" smtClean="0"/>
              <a:t>–</a:t>
            </a:r>
            <a:r>
              <a:rPr lang="en-US" sz="2000" dirty="0" smtClean="0"/>
              <a:t> home management e.g. Dubai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Google surveillance in US</a:t>
            </a:r>
          </a:p>
          <a:p>
            <a:pPr marL="0" indent="0">
              <a:buNone/>
            </a:pPr>
            <a:r>
              <a:rPr lang="en-US" sz="2200" b="1" dirty="0" smtClean="0"/>
              <a:t>Reduce cost sharing and/or costs and increase value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Complimentary or basic insurance to pool the risks and reduce OOPs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Engagements with technology providers for securing better pricing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Assess the value afforded by new technologies using HTA</a:t>
            </a:r>
          </a:p>
          <a:p>
            <a:pPr lvl="1">
              <a:buFont typeface="Courier New" charset="0"/>
              <a:buChar char="o"/>
            </a:pPr>
            <a:r>
              <a:rPr lang="en-US" sz="2000" dirty="0" smtClean="0"/>
              <a:t>More efficient production through economies of scale (if feasible and realistic????) telemedicine, etc.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1975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are Gaps in policies and regulations?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C00000"/>
                </a:solidFill>
              </a:rPr>
              <a:t>A LOT such </a:t>
            </a:r>
            <a:r>
              <a:rPr lang="en-US" sz="2800" b="1" dirty="0" smtClean="0">
                <a:solidFill>
                  <a:srgbClr val="C00000"/>
                </a:solidFill>
              </a:rPr>
              <a:t>as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(incomplete </a:t>
            </a:r>
            <a:r>
              <a:rPr lang="en-US" sz="2800" b="1" dirty="0">
                <a:solidFill>
                  <a:srgbClr val="C00000"/>
                </a:solidFill>
              </a:rPr>
              <a:t>listing</a:t>
            </a:r>
            <a:r>
              <a:rPr lang="en-US" sz="2800" b="1" dirty="0" smtClean="0">
                <a:solidFill>
                  <a:srgbClr val="C00000"/>
                </a:solidFill>
              </a:rPr>
              <a:t>):</a:t>
            </a:r>
          </a:p>
          <a:p>
            <a:pPr lvl="1"/>
            <a:r>
              <a:rPr lang="en-US" sz="2800" dirty="0" smtClean="0"/>
              <a:t>Lack of understanding </a:t>
            </a:r>
          </a:p>
          <a:p>
            <a:pPr lvl="2"/>
            <a:r>
              <a:rPr lang="en-US" sz="2600" dirty="0" smtClean="0"/>
              <a:t>Why do we need PPPs?</a:t>
            </a:r>
          </a:p>
          <a:p>
            <a:pPr lvl="2"/>
            <a:r>
              <a:rPr lang="en-US" sz="2600" dirty="0" smtClean="0"/>
              <a:t>What triggers need for PPP and when?</a:t>
            </a:r>
          </a:p>
          <a:p>
            <a:pPr lvl="1"/>
            <a:r>
              <a:rPr lang="en-US" sz="2800" dirty="0" smtClean="0"/>
              <a:t>Lack of willingness to engage private sector</a:t>
            </a:r>
          </a:p>
          <a:p>
            <a:pPr lvl="1"/>
            <a:r>
              <a:rPr lang="en-US" sz="2800" dirty="0" smtClean="0"/>
              <a:t>Lack/or weak capacity within the public sector entities/organizations</a:t>
            </a:r>
          </a:p>
          <a:p>
            <a:pPr lvl="1"/>
            <a:r>
              <a:rPr lang="en-US" sz="2800" dirty="0" smtClean="0"/>
              <a:t>Lack of information but (solvable) with information technology</a:t>
            </a:r>
          </a:p>
          <a:p>
            <a:pPr lvl="1"/>
            <a:r>
              <a:rPr lang="en-US" sz="2800" dirty="0" smtClean="0"/>
              <a:t>Rule of law and corruption related issues</a:t>
            </a:r>
          </a:p>
          <a:p>
            <a:pPr lvl="1"/>
            <a:r>
              <a:rPr lang="en-US" sz="2800" dirty="0" smtClean="0"/>
              <a:t>Capacity to develop contracts, lack for templates on HOW THINGS ARE BEING DONE?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94835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Added value of global-regional partnerships</a:t>
            </a:r>
          </a:p>
        </p:txBody>
      </p:sp>
      <p:pic>
        <p:nvPicPr>
          <p:cNvPr id="10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33891" y="1060451"/>
            <a:ext cx="8576757" cy="561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588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Added value of global-regional partnerships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6657" y="1114425"/>
            <a:ext cx="9076267" cy="5672667"/>
          </a:xfrm>
        </p:spPr>
      </p:pic>
    </p:spTree>
    <p:extLst>
      <p:ext uri="{BB962C8B-B14F-4D97-AF65-F5344CB8AC3E}">
        <p14:creationId xmlns:p14="http://schemas.microsoft.com/office/powerpoint/2010/main" xmlns="" val="190463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B1981535-B5AA-4E0C-ACE5-925CC19B20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97D060-AA7E-4411-BA62-28BD1EBD55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9935250F-9475-4A7C-BD20-F3DD2BCA321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">
            <a:extLst>
              <a:ext uri="{FF2B5EF4-FFF2-40B4-BE49-F238E27FC236}">
                <a16:creationId xmlns="" xmlns:a16="http://schemas.microsoft.com/office/drawing/2014/main" id="{CCE9F723-9A0F-4D08-A318-9BECBA07DEE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3" y="321733"/>
            <a:ext cx="11548531" cy="6214534"/>
          </a:xfrm>
          <a:prstGeom prst="roundRect">
            <a:avLst>
              <a:gd name="adj" fmla="val 8642"/>
            </a:avLst>
          </a:prstGeom>
          <a:solidFill>
            <a:srgbClr val="FFFFFF"/>
          </a:solidFill>
          <a:ln>
            <a:noFill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C751CDD-D58E-46E4-9537-5DD051D62B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1856280" y="965201"/>
            <a:ext cx="8479437" cy="491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510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707579"/>
            <a:ext cx="10364451" cy="9215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Advancing Health Systems for All in the SDG </a:t>
            </a:r>
            <a:r>
              <a:rPr lang="en-US" b="1" dirty="0" smtClean="0"/>
              <a:t>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 smtClean="0"/>
              <a:t>Symposium 4 sub-themes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/>
              <a:t>The </a:t>
            </a:r>
            <a:r>
              <a:rPr lang="en-US" sz="2800" b="1" dirty="0"/>
              <a:t>SDGs as a stimulus for renewed </a:t>
            </a:r>
            <a:r>
              <a:rPr lang="en-US" sz="2800" b="1" dirty="0" err="1"/>
              <a:t>multisectoral</a:t>
            </a:r>
            <a:r>
              <a:rPr lang="en-US" sz="2800" b="1" dirty="0"/>
              <a:t> action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Polemic and pragmatism: engaging the private sector in moving towards universal health coverage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Leaving no one behind: health systems that deliver for all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Community health systems – where community needs are located, but often the invisible level of health </a:t>
            </a:r>
            <a:r>
              <a:rPr lang="en-US" sz="2800" b="1" dirty="0" smtClean="0"/>
              <a:t>systems</a:t>
            </a:r>
          </a:p>
          <a:p>
            <a:pPr marL="0" indent="0">
              <a:buNone/>
            </a:pPr>
            <a:r>
              <a:rPr lang="en-US" sz="2800" b="1" dirty="0">
                <a:hlinkClick r:id="rId2"/>
              </a:rPr>
              <a:t>http://healthsystemsresearch.org/hsr2018</a:t>
            </a:r>
            <a:r>
              <a:rPr lang="en-US" sz="2800" b="1" dirty="0" smtClean="0">
                <a:hlinkClick r:id="rId2"/>
              </a:rPr>
              <a:t>/</a:t>
            </a:r>
            <a:endParaRPr lang="en-US" sz="2800" b="1" dirty="0" smtClean="0"/>
          </a:p>
          <a:p>
            <a:pPr marL="0" indent="0">
              <a:buNone/>
            </a:pPr>
            <a:r>
              <a:rPr lang="en-US" sz="2800" b="1" dirty="0">
                <a:hlinkClick r:id="rId3"/>
              </a:rPr>
              <a:t>http://healthsystemsglobal.org</a:t>
            </a:r>
            <a:r>
              <a:rPr lang="en-US" sz="2800" b="1" dirty="0" smtClean="0">
                <a:hlinkClick r:id="rId3"/>
              </a:rPr>
              <a:t>/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49247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41350</TotalTime>
  <Words>326</Words>
  <Application>Microsoft Macintosh PowerPoint</Application>
  <PresentationFormat>Custom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Droplet</vt:lpstr>
      <vt:lpstr>Public-private partnership for UHC THE WAY FORWARD</vt:lpstr>
      <vt:lpstr>Let’s be clear where PPP Could help uhc?</vt:lpstr>
      <vt:lpstr>Planning Horizons for UHC and health system </vt:lpstr>
      <vt:lpstr>Potential Areas for ppp (incomplete list)</vt:lpstr>
      <vt:lpstr>What are Gaps in policies and regulations?</vt:lpstr>
      <vt:lpstr>Added value of global-regional partnerships</vt:lpstr>
      <vt:lpstr>Added value of global-regional partnerships</vt:lpstr>
      <vt:lpstr>Slide 8</vt:lpstr>
      <vt:lpstr>Advancing Health Systems for All in the SDG Era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Gotsadze</dc:creator>
  <cp:lastModifiedBy>menahpf</cp:lastModifiedBy>
  <cp:revision>282</cp:revision>
  <dcterms:created xsi:type="dcterms:W3CDTF">2016-09-02T17:24:17Z</dcterms:created>
  <dcterms:modified xsi:type="dcterms:W3CDTF">2017-11-16T08:39:48Z</dcterms:modified>
</cp:coreProperties>
</file>