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 id="2147483660" r:id="rId2"/>
    <p:sldMasterId id="2147483672" r:id="rId3"/>
  </p:sldMasterIdLst>
  <p:sldIdLst>
    <p:sldId id="256" r:id="rId4"/>
    <p:sldId id="284" r:id="rId5"/>
    <p:sldId id="257" r:id="rId6"/>
    <p:sldId id="287" r:id="rId7"/>
    <p:sldId id="282" r:id="rId8"/>
    <p:sldId id="288" r:id="rId9"/>
    <p:sldId id="281" r:id="rId10"/>
    <p:sldId id="293" r:id="rId11"/>
    <p:sldId id="279" r:id="rId12"/>
    <p:sldId id="292" r:id="rId13"/>
    <p:sldId id="259" r:id="rId14"/>
    <p:sldId id="261" r:id="rId15"/>
    <p:sldId id="262" r:id="rId16"/>
    <p:sldId id="283" r:id="rId17"/>
    <p:sldId id="291" r:id="rId18"/>
    <p:sldId id="263" r:id="rId19"/>
    <p:sldId id="266" r:id="rId20"/>
    <p:sldId id="268" r:id="rId21"/>
    <p:sldId id="294" r:id="rId22"/>
    <p:sldId id="269" r:id="rId23"/>
    <p:sldId id="295" r:id="rId24"/>
    <p:sldId id="290" r:id="rId25"/>
    <p:sldId id="270" r:id="rId26"/>
    <p:sldId id="271" r:id="rId27"/>
    <p:sldId id="27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861296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90579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939284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728915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57707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646036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738847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fld id="{57A8BB82-9EAF-4D03-9767-294B83CAE6A3}" type="slidenum">
              <a:rPr lang="ar-EG"/>
              <a:pPr/>
              <a:t>‹#›</a:t>
            </a:fld>
            <a:endParaRPr lang="en-US"/>
          </a:p>
        </p:txBody>
      </p:sp>
    </p:spTree>
    <p:extLst>
      <p:ext uri="{BB962C8B-B14F-4D97-AF65-F5344CB8AC3E}">
        <p14:creationId xmlns:p14="http://schemas.microsoft.com/office/powerpoint/2010/main" xmlns="" val="3229133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657225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r>
              <a:rPr lang="en-US"/>
              <a:t>CID</a:t>
            </a:r>
          </a:p>
        </p:txBody>
      </p:sp>
      <p:sp>
        <p:nvSpPr>
          <p:cNvPr id="8" name="Slide Number Placeholder 7"/>
          <p:cNvSpPr>
            <a:spLocks noGrp="1"/>
          </p:cNvSpPr>
          <p:nvPr>
            <p:ph type="sldNum" sz="quarter" idx="12"/>
          </p:nvPr>
        </p:nvSpPr>
        <p:spPr>
          <a:xfrm>
            <a:off x="4751388" y="6248400"/>
            <a:ext cx="1905000" cy="457200"/>
          </a:xfrm>
        </p:spPr>
        <p:txBody>
          <a:bodyPr/>
          <a:lstStyle>
            <a:lvl1pPr>
              <a:defRPr/>
            </a:lvl1pPr>
          </a:lstStyle>
          <a:p>
            <a:fld id="{BAD548E3-8D94-4AB9-8700-873EBFF16AD1}" type="slidenum">
              <a:rPr lang="ar-EG"/>
              <a:pPr/>
              <a:t>‹#›</a:t>
            </a:fld>
            <a:endParaRPr lang="en-US"/>
          </a:p>
        </p:txBody>
      </p:sp>
    </p:spTree>
    <p:extLst>
      <p:ext uri="{BB962C8B-B14F-4D97-AF65-F5344CB8AC3E}">
        <p14:creationId xmlns:p14="http://schemas.microsoft.com/office/powerpoint/2010/main" xmlns="" val="2970654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57225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r>
              <a:rPr lang="en-US"/>
              <a:t>CID</a:t>
            </a:r>
          </a:p>
        </p:txBody>
      </p:sp>
      <p:sp>
        <p:nvSpPr>
          <p:cNvPr id="7" name="Slide Number Placeholder 6"/>
          <p:cNvSpPr>
            <a:spLocks noGrp="1"/>
          </p:cNvSpPr>
          <p:nvPr>
            <p:ph type="sldNum" sz="quarter" idx="12"/>
          </p:nvPr>
        </p:nvSpPr>
        <p:spPr>
          <a:xfrm>
            <a:off x="4751388" y="6248400"/>
            <a:ext cx="1905000" cy="457200"/>
          </a:xfrm>
        </p:spPr>
        <p:txBody>
          <a:bodyPr/>
          <a:lstStyle>
            <a:lvl1pPr>
              <a:defRPr/>
            </a:lvl1pPr>
          </a:lstStyle>
          <a:p>
            <a:fld id="{45E97973-90DC-4B56-9C83-DBBC012D6784}" type="slidenum">
              <a:rPr lang="ar-EG"/>
              <a:pPr/>
              <a:t>‹#›</a:t>
            </a:fld>
            <a:endParaRPr lang="en-US"/>
          </a:p>
        </p:txBody>
      </p:sp>
    </p:spTree>
    <p:extLst>
      <p:ext uri="{BB962C8B-B14F-4D97-AF65-F5344CB8AC3E}">
        <p14:creationId xmlns:p14="http://schemas.microsoft.com/office/powerpoint/2010/main" xmlns="" val="6132884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27B45E-5DA0-455B-9680-D29388609AD5}" type="datetimeFigureOut">
              <a:rPr lang="en-US" smtClean="0"/>
              <a:pPr/>
              <a:t>11/16/2017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0C21A4-286E-4FDA-B7AE-F4E543861BAA}" type="slidenum">
              <a:rPr lang="en-US" smtClean="0"/>
              <a:pPr/>
              <a:t>‹#›</a:t>
            </a:fld>
            <a:endParaRPr lang="en-US"/>
          </a:p>
        </p:txBody>
      </p:sp>
    </p:spTree>
    <p:extLst>
      <p:ext uri="{BB962C8B-B14F-4D97-AF65-F5344CB8AC3E}">
        <p14:creationId xmlns:p14="http://schemas.microsoft.com/office/powerpoint/2010/main" xmlns="" val="181522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xmlns="" val="11497971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5181600"/>
            <a:ext cx="8229600" cy="1143000"/>
          </a:xfrm>
        </p:spPr>
        <p:txBody>
          <a:bodyPr/>
          <a:lstStyle/>
          <a:p>
            <a:r>
              <a:rPr lang="en-US" smtClean="0"/>
              <a:t>Click to edit Master title style</a:t>
            </a:r>
            <a:endParaRPr lang="en-US"/>
          </a:p>
        </p:txBody>
      </p:sp>
    </p:spTree>
    <p:extLst>
      <p:ext uri="{BB962C8B-B14F-4D97-AF65-F5344CB8AC3E}">
        <p14:creationId xmlns:p14="http://schemas.microsoft.com/office/powerpoint/2010/main" xmlns="" val="3400365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930C19-D2CC-485E-ADB7-B432EA6D5A82}" type="datetimeFigureOut">
              <a:rPr lang="en-US" smtClean="0"/>
              <a:pPr/>
              <a:t>11/16/2017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392C43-8EA7-4C62-BC16-C11BE144EDB1}" type="slidenum">
              <a:rPr lang="en-US" smtClean="0"/>
              <a:pPr/>
              <a:t>‹#›</a:t>
            </a:fld>
            <a:endParaRPr lang="en-US"/>
          </a:p>
        </p:txBody>
      </p:sp>
    </p:spTree>
    <p:extLst>
      <p:ext uri="{BB962C8B-B14F-4D97-AF65-F5344CB8AC3E}">
        <p14:creationId xmlns:p14="http://schemas.microsoft.com/office/powerpoint/2010/main" xmlns="" val="2247898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3463272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735195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xmlns="" val="936353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944076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823099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42715989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2.jpeg"/><Relationship Id="rId2" Type="http://schemas.openxmlformats.org/officeDocument/2006/relationships/slideLayout" Target="../slideLayouts/slideLayout5.xml"/><Relationship Id="rId16"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930C19-D2CC-485E-ADB7-B432EA6D5A82}" type="datetimeFigureOut">
              <a:rPr lang="en-US" smtClean="0"/>
              <a:pPr/>
              <a:t>11/16/2017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392C43-8EA7-4C62-BC16-C11BE144EDB1}" type="slidenum">
              <a:rPr lang="en-US" smtClean="0"/>
              <a:pPr/>
              <a:t>‹#›</a:t>
            </a:fld>
            <a:endParaRPr lang="en-US"/>
          </a:p>
        </p:txBody>
      </p:sp>
      <p:pic>
        <p:nvPicPr>
          <p:cNvPr id="1026" name="Picture 2" descr="C:\Users\MENA_Health_Assist\Desktop\PPT Theme 1.jpg"/>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0" y="6729"/>
            <a:ext cx="9144000" cy="684454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01334403"/>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8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5FD549-8343-4DA8-8B4E-A440BAA67692}" type="datetimeFigureOut">
              <a:rPr lang="en-US" smtClean="0"/>
              <a:pPr/>
              <a:t>11/16/2017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BC45E-FCC1-4D11-B399-8D22ECAAC51F}" type="slidenum">
              <a:rPr lang="en-US" smtClean="0"/>
              <a:pPr/>
              <a:t>‹#›</a:t>
            </a:fld>
            <a:endParaRPr lang="en-US"/>
          </a:p>
        </p:txBody>
      </p:sp>
      <p:pic>
        <p:nvPicPr>
          <p:cNvPr id="4098" name="Picture 2" descr="C:\Users\MENA_Health_Assist\Desktop\PPT Theme 2.jpg"/>
          <p:cNvPicPr>
            <a:picLocks noChangeAspect="1" noChangeArrowheads="1"/>
          </p:cNvPicPr>
          <p:nvPr/>
        </p:nvPicPr>
        <p:blipFill>
          <a:blip r:embed="rId17">
            <a:extLst>
              <a:ext uri="{28A0092B-C50C-407E-A947-70E740481C1C}">
                <a14:useLocalDpi xmlns:a14="http://schemas.microsoft.com/office/drawing/2010/main" xmlns="" val="0"/>
              </a:ext>
            </a:extLst>
          </a:blip>
          <a:srcRect/>
          <a:stretch>
            <a:fillRect/>
          </a:stretch>
        </p:blipFill>
        <p:spPr bwMode="auto">
          <a:xfrm>
            <a:off x="3822" y="0"/>
            <a:ext cx="9136355"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947590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0" r:id="rId12"/>
    <p:sldLayoutId id="2147483690" r:id="rId13"/>
    <p:sldLayoutId id="2147483691" r:id="rId14"/>
    <p:sldLayoutId id="2147483692"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27B45E-5DA0-455B-9680-D29388609AD5}" type="datetimeFigureOut">
              <a:rPr lang="en-US" smtClean="0"/>
              <a:pPr/>
              <a:t>11/16/2017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0C21A4-286E-4FDA-B7AE-F4E543861BAA}" type="slidenum">
              <a:rPr lang="en-US" smtClean="0"/>
              <a:pPr/>
              <a:t>‹#›</a:t>
            </a:fld>
            <a:endParaRPr lang="en-US"/>
          </a:p>
        </p:txBody>
      </p:sp>
      <p:pic>
        <p:nvPicPr>
          <p:cNvPr id="5122" name="Picture 2" descr="C:\Users\MENA_Health_Assist\Desktop\PPT Theme 3.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822" y="0"/>
            <a:ext cx="9136355"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0893123"/>
      </p:ext>
    </p:extLst>
  </p:cSld>
  <p:clrMap bg1="lt1" tx1="dk1" bg2="lt2" tx2="dk2" accent1="accent1" accent2="accent2" accent3="accent3" accent4="accent4" accent5="accent5" accent6="accent6" hlink="hlink" folHlink="folHlink"/>
  <p:sldLayoutIdLst>
    <p:sldLayoutId id="2147483679" r:id="rId1"/>
    <p:sldLayoutId id="214748367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7.xml"/><Relationship Id="rId5" Type="http://schemas.openxmlformats.org/officeDocument/2006/relationships/image" Target="../media/image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895600"/>
            <a:ext cx="6400800" cy="2057400"/>
          </a:xfrm>
        </p:spPr>
        <p:txBody>
          <a:bodyPr>
            <a:normAutofit lnSpcReduction="10000"/>
          </a:bodyPr>
          <a:lstStyle/>
          <a:p>
            <a:r>
              <a:rPr lang="en-US" b="1" dirty="0" smtClean="0">
                <a:solidFill>
                  <a:schemeClr val="tx1"/>
                </a:solidFill>
              </a:rPr>
              <a:t>Community Partnerships for Social Justice in the Health Sector</a:t>
            </a:r>
          </a:p>
          <a:p>
            <a:r>
              <a:rPr lang="en-US" b="1" dirty="0" smtClean="0">
                <a:solidFill>
                  <a:schemeClr val="tx1"/>
                </a:solidFill>
              </a:rPr>
              <a:t>Dr. Laila Iskandar</a:t>
            </a:r>
          </a:p>
          <a:p>
            <a:r>
              <a:rPr lang="en-US" b="1" dirty="0" smtClean="0">
                <a:solidFill>
                  <a:schemeClr val="tx1"/>
                </a:solidFill>
              </a:rPr>
              <a:t>CID Consulting </a:t>
            </a:r>
            <a:endParaRPr lang="en-US" b="1"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600" y="5943600"/>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13028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5800" y="152400"/>
            <a:ext cx="4514850" cy="5791200"/>
          </a:xfrm>
          <a:prstGeom prst="rect">
            <a:avLst/>
          </a:prstGeom>
        </p:spPr>
      </p:pic>
      <p:sp>
        <p:nvSpPr>
          <p:cNvPr id="8" name="Title 7"/>
          <p:cNvSpPr>
            <a:spLocks noGrp="1"/>
          </p:cNvSpPr>
          <p:nvPr>
            <p:ph type="title"/>
          </p:nvPr>
        </p:nvSpPr>
        <p:spPr>
          <a:xfrm>
            <a:off x="5410200" y="274638"/>
            <a:ext cx="3276600" cy="4830762"/>
          </a:xfrm>
        </p:spPr>
        <p:txBody>
          <a:bodyPr/>
          <a:lstStyle/>
          <a:p>
            <a:r>
              <a:rPr lang="en-US" dirty="0" smtClean="0"/>
              <a:t>This requires mobilizing, training, and managing people and resources</a:t>
            </a:r>
            <a:endParaRPr lang="en-US"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 y="6019800"/>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79459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93405" y="1600200"/>
            <a:ext cx="6157190" cy="4084167"/>
          </a:xfrm>
          <a:prstGeom prst="rect">
            <a:avLst/>
          </a:prstGeom>
        </p:spPr>
      </p:pic>
      <p:sp>
        <p:nvSpPr>
          <p:cNvPr id="2" name="Title 1"/>
          <p:cNvSpPr>
            <a:spLocks noGrp="1"/>
          </p:cNvSpPr>
          <p:nvPr>
            <p:ph type="title"/>
          </p:nvPr>
        </p:nvSpPr>
        <p:spPr/>
        <p:txBody>
          <a:bodyPr/>
          <a:lstStyle/>
          <a:p>
            <a:r>
              <a:rPr lang="en-US" dirty="0" smtClean="0"/>
              <a:t>Linking to Government Services</a:t>
            </a:r>
            <a:endParaRPr lang="en-US" dirty="0"/>
          </a:p>
        </p:txBody>
      </p:sp>
    </p:spTree>
    <p:extLst>
      <p:ext uri="{BB962C8B-B14F-4D97-AF65-F5344CB8AC3E}">
        <p14:creationId xmlns:p14="http://schemas.microsoft.com/office/powerpoint/2010/main" xmlns="" val="1522368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5562600" cy="417195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191000" y="2825016"/>
            <a:ext cx="4809024" cy="3206016"/>
          </a:xfrm>
          <a:prstGeom prst="rect">
            <a:avLst/>
          </a:prstGeom>
        </p:spPr>
      </p:pic>
      <p:pic>
        <p:nvPicPr>
          <p:cNvPr id="1126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9507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9600" y="228600"/>
            <a:ext cx="7848600" cy="5886450"/>
          </a:xfrm>
          <a:prstGeom prst="rect">
            <a:avLst/>
          </a:prstGeom>
        </p:spPr>
      </p:pic>
      <p:pic>
        <p:nvPicPr>
          <p:cNvPr id="1229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75" y="4763"/>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43757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5800" y="381000"/>
            <a:ext cx="7620000" cy="5715000"/>
          </a:xfrm>
          <a:prstGeom prst="rect">
            <a:avLst/>
          </a:prstGeom>
        </p:spPr>
      </p:pic>
    </p:spTree>
    <p:extLst>
      <p:ext uri="{BB962C8B-B14F-4D97-AF65-F5344CB8AC3E}">
        <p14:creationId xmlns:p14="http://schemas.microsoft.com/office/powerpoint/2010/main" xmlns="" val="3199920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7620000" cy="5715000"/>
          </a:xfrm>
          <a:prstGeom prst="rect">
            <a:avLst/>
          </a:prstGeom>
        </p:spPr>
      </p:pic>
      <p:pic>
        <p:nvPicPr>
          <p:cNvPr id="3"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43849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52400"/>
            <a:ext cx="5876223" cy="391748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24400" y="3352800"/>
            <a:ext cx="3742944" cy="2804160"/>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45775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28600"/>
            <a:ext cx="5791200" cy="396386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033247" y="2743200"/>
            <a:ext cx="5133212" cy="3484869"/>
          </a:xfrm>
          <a:prstGeom prst="rect">
            <a:avLst/>
          </a:prstGeom>
        </p:spPr>
      </p:pic>
      <p:sp>
        <p:nvSpPr>
          <p:cNvPr id="2" name="Subtitle 1"/>
          <p:cNvSpPr>
            <a:spLocks noGrp="1"/>
          </p:cNvSpPr>
          <p:nvPr>
            <p:ph type="subTitle" idx="1"/>
          </p:nvPr>
        </p:nvSpPr>
        <p:spPr>
          <a:xfrm>
            <a:off x="152400" y="4343400"/>
            <a:ext cx="3810000" cy="1295400"/>
          </a:xfrm>
        </p:spPr>
        <p:txBody>
          <a:bodyPr/>
          <a:lstStyle/>
          <a:p>
            <a:r>
              <a:rPr lang="en-US" dirty="0" smtClean="0">
                <a:solidFill>
                  <a:schemeClr val="tx1"/>
                </a:solidFill>
              </a:rPr>
              <a:t>Home Based Rural focus</a:t>
            </a:r>
            <a:endParaRPr lang="en-US" dirty="0">
              <a:solidFill>
                <a:schemeClr val="tx1"/>
              </a:solidFill>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02873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14400" y="914400"/>
            <a:ext cx="7581900" cy="5054600"/>
          </a:xfrm>
          <a:prstGeom prst="rect">
            <a:avLst/>
          </a:prstGeom>
        </p:spPr>
      </p:pic>
      <p:sp>
        <p:nvSpPr>
          <p:cNvPr id="2" name="Title 1"/>
          <p:cNvSpPr>
            <a:spLocks noGrp="1"/>
          </p:cNvSpPr>
          <p:nvPr>
            <p:ph type="title"/>
          </p:nvPr>
        </p:nvSpPr>
        <p:spPr>
          <a:xfrm>
            <a:off x="457200" y="274638"/>
            <a:ext cx="8229600" cy="792162"/>
          </a:xfrm>
        </p:spPr>
        <p:txBody>
          <a:bodyPr/>
          <a:lstStyle/>
          <a:p>
            <a:r>
              <a:rPr lang="en-US" dirty="0" smtClean="0"/>
              <a:t>Who Finances these?</a:t>
            </a:r>
            <a:endParaRPr 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11643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546116"/>
            <a:ext cx="9144000" cy="607755"/>
          </a:xfrm>
          <a:prstGeom prst="rect">
            <a:avLst/>
          </a:prstGeom>
          <a:noFill/>
          <a:ln>
            <a:noFill/>
            <a:headEnd/>
            <a:tailEnd/>
          </a:ln>
        </p:spPr>
        <p:style>
          <a:lnRef idx="1">
            <a:schemeClr val="accent5"/>
          </a:lnRef>
          <a:fillRef idx="3">
            <a:schemeClr val="accent5"/>
          </a:fillRef>
          <a:effectRef idx="2">
            <a:schemeClr val="accent5"/>
          </a:effectRef>
          <a:fontRef idx="minor">
            <a:schemeClr val="lt1"/>
          </a:fontRef>
        </p:style>
        <p:txBody>
          <a:bodyPr lIns="88162" tIns="44081" rIns="88162" bIns="44081" anchor="ctr">
            <a:spAutoFit/>
          </a:bodyPr>
          <a:lstStyle/>
          <a:p>
            <a:pPr algn="ctr" defTabSz="881022">
              <a:spcBef>
                <a:spcPct val="50000"/>
              </a:spcBef>
              <a:defRPr/>
            </a:pPr>
            <a:r>
              <a:rPr lang="en-US" sz="3371" b="1" dirty="0" smtClean="0">
                <a:solidFill>
                  <a:srgbClr val="EA8B00"/>
                </a:solidFill>
              </a:rPr>
              <a:t>Health Related Housing Improvements</a:t>
            </a:r>
            <a:endParaRPr lang="en-US" sz="3371" b="1" dirty="0">
              <a:solidFill>
                <a:srgbClr val="EA8B00"/>
              </a:solidFill>
            </a:endParaRPr>
          </a:p>
        </p:txBody>
      </p:sp>
      <p:sp>
        <p:nvSpPr>
          <p:cNvPr id="18" name="TextBox 17"/>
          <p:cNvSpPr txBox="1"/>
          <p:nvPr/>
        </p:nvSpPr>
        <p:spPr bwMode="auto">
          <a:xfrm>
            <a:off x="4572000" y="4286301"/>
            <a:ext cx="4074885" cy="299932"/>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88116" tIns="44058" rIns="88116" bIns="44058" anchor="ctr">
            <a:spAutoFit/>
          </a:bodyPr>
          <a:lstStyle/>
          <a:p>
            <a:pPr algn="ctr">
              <a:defRPr/>
            </a:pPr>
            <a:r>
              <a:rPr lang="ar-EG" sz="1371" b="1" dirty="0">
                <a:solidFill>
                  <a:schemeClr val="bg1"/>
                </a:solidFill>
              </a:rPr>
              <a:t>منطقة الجنيدي - المنيا</a:t>
            </a:r>
            <a:endParaRPr lang="en-US" sz="1371" b="1" dirty="0">
              <a:solidFill>
                <a:schemeClr val="bg1"/>
              </a:solidFill>
            </a:endParaRPr>
          </a:p>
        </p:txBody>
      </p:sp>
      <p:sp>
        <p:nvSpPr>
          <p:cNvPr id="20" name="TextBox 19"/>
          <p:cNvSpPr txBox="1"/>
          <p:nvPr/>
        </p:nvSpPr>
        <p:spPr bwMode="auto">
          <a:xfrm>
            <a:off x="225879" y="4327123"/>
            <a:ext cx="4063093" cy="299932"/>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88116" tIns="44058" rIns="88116" bIns="44058" anchor="ctr">
            <a:spAutoFit/>
          </a:bodyPr>
          <a:lstStyle/>
          <a:p>
            <a:pPr algn="ctr">
              <a:defRPr/>
            </a:pPr>
            <a:r>
              <a:rPr lang="ar-EG" sz="1371" b="1" dirty="0">
                <a:solidFill>
                  <a:schemeClr val="bg1"/>
                </a:solidFill>
              </a:rPr>
              <a:t>منطقة الاشراف - المنيا</a:t>
            </a:r>
            <a:endParaRPr lang="en-US" sz="1371" b="1" dirty="0">
              <a:solidFill>
                <a:schemeClr val="bg1"/>
              </a:solidFill>
            </a:endParaRPr>
          </a:p>
        </p:txBody>
      </p:sp>
      <p:pic>
        <p:nvPicPr>
          <p:cNvPr id="14346" name="Picture 3" descr="المنطقة1 سمالوط"/>
          <p:cNvPicPr>
            <a:picLocks noChangeAspect="1" noChangeArrowheads="1"/>
          </p:cNvPicPr>
          <p:nvPr/>
        </p:nvPicPr>
        <p:blipFill>
          <a:blip r:embed="rId2" cstate="email"/>
          <a:srcRect/>
          <a:stretch>
            <a:fillRect/>
          </a:stretch>
        </p:blipFill>
        <p:spPr bwMode="auto">
          <a:xfrm>
            <a:off x="4572000" y="1346200"/>
            <a:ext cx="4042229" cy="2694214"/>
          </a:xfrm>
          <a:prstGeom prst="rect">
            <a:avLst/>
          </a:prstGeom>
          <a:noFill/>
          <a:ln w="9525">
            <a:noFill/>
            <a:miter lim="800000"/>
            <a:headEnd/>
            <a:tailEnd/>
          </a:ln>
        </p:spPr>
      </p:pic>
      <p:pic>
        <p:nvPicPr>
          <p:cNvPr id="14347" name="Picture 1" descr="050820091764"/>
          <p:cNvPicPr>
            <a:picLocks noChangeAspect="1" noChangeArrowheads="1"/>
          </p:cNvPicPr>
          <p:nvPr/>
        </p:nvPicPr>
        <p:blipFill>
          <a:blip r:embed="rId3" cstate="email"/>
          <a:srcRect/>
          <a:stretch>
            <a:fillRect/>
          </a:stretch>
        </p:blipFill>
        <p:spPr bwMode="auto">
          <a:xfrm>
            <a:off x="225879" y="1346200"/>
            <a:ext cx="3733800" cy="2802165"/>
          </a:xfrm>
          <a:prstGeom prst="rect">
            <a:avLst/>
          </a:prstGeom>
          <a:noFill/>
          <a:ln w="9525">
            <a:noFill/>
            <a:miter lim="800000"/>
            <a:headEnd/>
            <a:tailEnd/>
          </a:ln>
        </p:spPr>
      </p:pic>
      <p:pic>
        <p:nvPicPr>
          <p:cNvPr id="7"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56843601"/>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524000" y="1752600"/>
            <a:ext cx="6096000" cy="4102100"/>
          </a:xfrm>
          <a:prstGeom prst="rect">
            <a:avLst/>
          </a:prstGeom>
        </p:spPr>
      </p:pic>
      <p:sp>
        <p:nvSpPr>
          <p:cNvPr id="2" name="Title 1"/>
          <p:cNvSpPr>
            <a:spLocks noGrp="1"/>
          </p:cNvSpPr>
          <p:nvPr>
            <p:ph type="title"/>
          </p:nvPr>
        </p:nvSpPr>
        <p:spPr/>
        <p:txBody>
          <a:bodyPr/>
          <a:lstStyle/>
          <a:p>
            <a:r>
              <a:rPr lang="en-US" b="1" dirty="0" smtClean="0"/>
              <a:t>Reaching the Unreached</a:t>
            </a:r>
            <a:endParaRPr lang="en-US"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 y="5943600"/>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84227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52400" y="228600"/>
            <a:ext cx="5463540" cy="3447288"/>
          </a:xfrm>
          <a:prstGeom prst="rect">
            <a:avLst/>
          </a:prstGeom>
        </p:spPr>
      </p:pic>
      <p:pic>
        <p:nvPicPr>
          <p:cNvPr id="3" name="Picture 1" descr="IMG_0040"/>
          <p:cNvPicPr>
            <a:picLocks noChangeAspect="1" noChangeArrowheads="1"/>
          </p:cNvPicPr>
          <p:nvPr/>
        </p:nvPicPr>
        <p:blipFill>
          <a:blip r:embed="rId3"/>
          <a:srcRect/>
          <a:stretch>
            <a:fillRect/>
          </a:stretch>
        </p:blipFill>
        <p:spPr bwMode="auto">
          <a:xfrm>
            <a:off x="4876800" y="2667000"/>
            <a:ext cx="3895726" cy="3559127"/>
          </a:xfrm>
          <a:prstGeom prst="rect">
            <a:avLst/>
          </a:prstGeom>
          <a:noFill/>
          <a:ln w="9525">
            <a:noFill/>
            <a:miter lim="800000"/>
            <a:headEnd/>
            <a:tailEnd/>
          </a:ln>
        </p:spPr>
      </p:pic>
      <p:pic>
        <p:nvPicPr>
          <p:cNvPr id="4"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5559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HOME BASED CARE</a:t>
            </a:r>
            <a:endParaRPr lang="en-US" dirty="0"/>
          </a:p>
        </p:txBody>
      </p:sp>
      <p:sp>
        <p:nvSpPr>
          <p:cNvPr id="5" name="Content Placeholder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marL="0" indent="0" algn="just">
              <a:buFontTx/>
              <a:buNone/>
            </a:pPr>
            <a:r>
              <a:rPr lang="en-US" dirty="0" smtClean="0">
                <a:latin typeface="Garamond" panose="02020404030301010803" pitchFamily="18" charset="0"/>
                <a:ea typeface="Gautami" pitchFamily="2"/>
                <a:cs typeface="Gautami" pitchFamily="2"/>
              </a:rPr>
              <a:t>Care with Love (CWL) was established to fill a gap in providing home based health care. CWL started the first program for training and employing home health care providers to provide needed health care in communities through a system ensuring affordable and accountable health care for those who need and desire it. CWL started in 1996 as a program under an NGO, and then became an independent entity in 2003. It started with expatriate health trainers, and then started selecting and training graduates of the program to be CWL trainers.</a:t>
            </a:r>
          </a:p>
          <a:p>
            <a:pPr marL="0" indent="0" algn="just">
              <a:buFontTx/>
              <a:buNone/>
            </a:pPr>
            <a:r>
              <a:rPr lang="en-US" dirty="0" smtClean="0">
                <a:latin typeface="Garamond" panose="02020404030301010803" pitchFamily="18" charset="0"/>
                <a:ea typeface="Gautami" pitchFamily="2"/>
                <a:cs typeface="Gautami" pitchFamily="2"/>
              </a:rPr>
              <a:t>Care with love transferred its experience to other NGOs in partnership and not in competition</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78004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81000" y="1219200"/>
            <a:ext cx="8915400" cy="4495800"/>
          </a:xfrm>
          <a:prstGeom prst="rect">
            <a:avLst/>
          </a:prstGeom>
        </p:spPr>
      </p:pic>
      <p:pic>
        <p:nvPicPr>
          <p:cNvPr id="3"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itle 5"/>
          <p:cNvSpPr>
            <a:spLocks noGrp="1"/>
          </p:cNvSpPr>
          <p:nvPr>
            <p:ph type="title"/>
          </p:nvPr>
        </p:nvSpPr>
        <p:spPr>
          <a:xfrm>
            <a:off x="457200" y="274638"/>
            <a:ext cx="8229600" cy="715962"/>
          </a:xfrm>
        </p:spPr>
        <p:txBody>
          <a:bodyPr>
            <a:normAutofit fontScale="90000"/>
          </a:bodyPr>
          <a:lstStyle/>
          <a:p>
            <a:r>
              <a:rPr lang="en-US" dirty="0" smtClean="0"/>
              <a:t>Various levels of Community Based Tertiary Care</a:t>
            </a:r>
            <a:endParaRPr lang="en-US" dirty="0"/>
          </a:p>
        </p:txBody>
      </p:sp>
    </p:spTree>
    <p:extLst>
      <p:ext uri="{BB962C8B-B14F-4D97-AF65-F5344CB8AC3E}">
        <p14:creationId xmlns:p14="http://schemas.microsoft.com/office/powerpoint/2010/main" xmlns="" val="3441381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04800" y="1143000"/>
            <a:ext cx="8382000" cy="5029200"/>
          </a:xfrm>
          <a:prstGeom prst="rect">
            <a:avLst/>
          </a:prstGeom>
        </p:spPr>
      </p:pic>
      <p:sp>
        <p:nvSpPr>
          <p:cNvPr id="3" name="Title 2"/>
          <p:cNvSpPr>
            <a:spLocks noGrp="1"/>
          </p:cNvSpPr>
          <p:nvPr>
            <p:ph type="title"/>
          </p:nvPr>
        </p:nvSpPr>
        <p:spPr>
          <a:xfrm>
            <a:off x="457200" y="76200"/>
            <a:ext cx="8229600" cy="990600"/>
          </a:xfrm>
        </p:spPr>
        <p:txBody>
          <a:bodyPr>
            <a:normAutofit fontScale="90000"/>
          </a:bodyPr>
          <a:lstStyle/>
          <a:p>
            <a:r>
              <a:rPr lang="en-US" dirty="0" smtClean="0"/>
              <a:t>State of the Art Tertiary Care</a:t>
            </a:r>
            <a:br>
              <a:rPr lang="en-US" dirty="0" smtClean="0"/>
            </a:br>
            <a:r>
              <a:rPr lang="en-US" dirty="0" err="1" smtClean="0"/>
              <a:t>Raei</a:t>
            </a:r>
            <a:r>
              <a:rPr lang="en-US" dirty="0" smtClean="0"/>
              <a:t> </a:t>
            </a:r>
            <a:r>
              <a:rPr lang="en-US" dirty="0" err="1" smtClean="0"/>
              <a:t>Misr</a:t>
            </a:r>
            <a:r>
              <a:rPr lang="en-US" dirty="0" smtClean="0"/>
              <a:t> Hospital in </a:t>
            </a:r>
            <a:r>
              <a:rPr lang="en-US" dirty="0" err="1" smtClean="0"/>
              <a:t>Beni</a:t>
            </a:r>
            <a:r>
              <a:rPr lang="en-US" dirty="0" smtClean="0"/>
              <a:t> </a:t>
            </a:r>
            <a:r>
              <a:rPr lang="en-US" dirty="0" err="1" smtClean="0"/>
              <a:t>Mazar</a:t>
            </a:r>
            <a:r>
              <a:rPr lang="en-US" dirty="0" smtClean="0"/>
              <a:t>, </a:t>
            </a:r>
            <a:endParaRPr lang="en-US" dirty="0"/>
          </a:p>
        </p:txBody>
      </p:sp>
    </p:spTree>
    <p:extLst>
      <p:ext uri="{BB962C8B-B14F-4D97-AF65-F5344CB8AC3E}">
        <p14:creationId xmlns:p14="http://schemas.microsoft.com/office/powerpoint/2010/main" xmlns="" val="273596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685800"/>
            <a:ext cx="9144000" cy="5486400"/>
          </a:xfrm>
          <a:prstGeom prst="rect">
            <a:avLst/>
          </a:prstGeom>
        </p:spPr>
      </p:pic>
    </p:spTree>
    <p:extLst>
      <p:ext uri="{BB962C8B-B14F-4D97-AF65-F5344CB8AC3E}">
        <p14:creationId xmlns:p14="http://schemas.microsoft.com/office/powerpoint/2010/main" xmlns="" val="2713259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Prospects for PPP with Non Profits</a:t>
            </a:r>
            <a:endParaRPr lang="en-US" dirty="0"/>
          </a:p>
        </p:txBody>
      </p:sp>
      <p:sp>
        <p:nvSpPr>
          <p:cNvPr id="3" name="Content Placeholder 2"/>
          <p:cNvSpPr>
            <a:spLocks noGrp="1"/>
          </p:cNvSpPr>
          <p:nvPr>
            <p:ph idx="1"/>
          </p:nvPr>
        </p:nvSpPr>
        <p:spPr>
          <a:xfrm>
            <a:off x="457200" y="1295401"/>
            <a:ext cx="8229600" cy="4495800"/>
          </a:xfrm>
        </p:spPr>
        <p:txBody>
          <a:bodyPr>
            <a:normAutofit fontScale="92500" lnSpcReduction="20000"/>
          </a:bodyPr>
          <a:lstStyle/>
          <a:p>
            <a:r>
              <a:rPr lang="en-US" dirty="0" smtClean="0"/>
              <a:t>Expand the space available for NGOs to operate: remove barriers to funding, link to medical regulatory authorities, monitor but allow them to maintain some autonomy, recognize their contributions</a:t>
            </a:r>
          </a:p>
          <a:p>
            <a:r>
              <a:rPr lang="en-US" dirty="0" smtClean="0"/>
              <a:t>Recognize the non medical needs which contribute to improved health</a:t>
            </a:r>
          </a:p>
          <a:p>
            <a:r>
              <a:rPr lang="en-US" dirty="0" smtClean="0"/>
              <a:t>Design PPPs for Social Justice and then for universal coverage - the unreached and the unserved constitute a major segment of the population particularly in rural and slum areas</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4306" y="603103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39388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6200" y="457200"/>
            <a:ext cx="3644540" cy="3886200"/>
          </a:xfrm>
          <a:prstGeom prst="rect">
            <a:avLst/>
          </a:prstGeom>
        </p:spPr>
      </p:pic>
      <p:pic>
        <p:nvPicPr>
          <p:cNvPr id="14" name="Picture 4" descr="D:\COAL\1 (1).jpg"/>
          <p:cNvPicPr>
            <a:picLocks noChangeAspect="1" noChangeArrowheads="1"/>
          </p:cNvPicPr>
          <p:nvPr/>
        </p:nvPicPr>
        <p:blipFill>
          <a:blip r:embed="rId3" cstate="print"/>
          <a:stretch>
            <a:fillRect/>
          </a:stretch>
        </p:blipFill>
        <p:spPr bwMode="auto">
          <a:xfrm>
            <a:off x="3606800" y="2286000"/>
            <a:ext cx="5537200" cy="3810000"/>
          </a:xfrm>
          <a:prstGeom prst="rect">
            <a:avLst/>
          </a:prstGeom>
          <a:noFill/>
        </p:spPr>
      </p:pic>
      <p:sp>
        <p:nvSpPr>
          <p:cNvPr id="2" name="Title 1"/>
          <p:cNvSpPr>
            <a:spLocks noGrp="1"/>
          </p:cNvSpPr>
          <p:nvPr>
            <p:ph type="title"/>
          </p:nvPr>
        </p:nvSpPr>
        <p:spPr>
          <a:xfrm>
            <a:off x="3720740" y="274638"/>
            <a:ext cx="4966060" cy="1782762"/>
          </a:xfrm>
        </p:spPr>
        <p:txBody>
          <a:bodyPr>
            <a:normAutofit fontScale="90000"/>
          </a:bodyPr>
          <a:lstStyle/>
          <a:p>
            <a:r>
              <a:rPr lang="en-US" b="1" dirty="0" smtClean="0"/>
              <a:t>Addressing non medical aspects of Health</a:t>
            </a:r>
            <a:endParaRPr lang="en-US" b="1"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6200" y="5943600"/>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9382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14400" y="1524000"/>
            <a:ext cx="7336831" cy="4561622"/>
          </a:xfrm>
          <a:prstGeom prst="rect">
            <a:avLst/>
          </a:prstGeom>
        </p:spPr>
      </p:pic>
      <p:sp>
        <p:nvSpPr>
          <p:cNvPr id="3" name="Title 2"/>
          <p:cNvSpPr>
            <a:spLocks noGrp="1"/>
          </p:cNvSpPr>
          <p:nvPr>
            <p:ph type="title"/>
          </p:nvPr>
        </p:nvSpPr>
        <p:spPr>
          <a:xfrm>
            <a:off x="457200" y="274638"/>
            <a:ext cx="8229600" cy="1020762"/>
          </a:xfrm>
        </p:spPr>
        <p:txBody>
          <a:bodyPr>
            <a:normAutofit fontScale="90000"/>
          </a:bodyPr>
          <a:lstStyle/>
          <a:p>
            <a:r>
              <a:rPr lang="en-US" b="1" dirty="0" smtClean="0"/>
              <a:t>Home Based Family Health – Gender approach to power over resources</a:t>
            </a:r>
            <a:endParaRPr lang="en-US" b="1"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6200" y="6052284"/>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34207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011" y="14438"/>
            <a:ext cx="5257800" cy="35052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48000" y="2286000"/>
            <a:ext cx="6019800" cy="3886200"/>
          </a:xfrm>
          <a:prstGeom prst="rect">
            <a:avLst/>
          </a:prstGeom>
        </p:spPr>
      </p:pic>
      <p:sp>
        <p:nvSpPr>
          <p:cNvPr id="4" name="Title 3"/>
          <p:cNvSpPr>
            <a:spLocks noGrp="1"/>
          </p:cNvSpPr>
          <p:nvPr>
            <p:ph type="title"/>
          </p:nvPr>
        </p:nvSpPr>
        <p:spPr>
          <a:xfrm>
            <a:off x="5410200" y="14438"/>
            <a:ext cx="3276600" cy="2271562"/>
          </a:xfrm>
        </p:spPr>
        <p:txBody>
          <a:bodyPr>
            <a:normAutofit fontScale="90000"/>
          </a:bodyPr>
          <a:lstStyle/>
          <a:p>
            <a:r>
              <a:rPr lang="en-US" dirty="0" smtClean="0"/>
              <a:t>Financing non medical home based health needs</a:t>
            </a: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011" y="591026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14063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6"/>
          <p:cNvSpPr>
            <a:spLocks noGrp="1"/>
          </p:cNvSpPr>
          <p:nvPr>
            <p:ph type="ftr" sz="quarter" idx="11"/>
          </p:nvPr>
        </p:nvSpPr>
        <p:spPr/>
        <p:txBody>
          <a:bodyPr/>
          <a:lstStyle/>
          <a:p>
            <a:r>
              <a:rPr lang="en-US"/>
              <a:t>CID</a:t>
            </a:r>
          </a:p>
        </p:txBody>
      </p:sp>
      <p:sp>
        <p:nvSpPr>
          <p:cNvPr id="6" name="Slide Number Placeholder 7"/>
          <p:cNvSpPr>
            <a:spLocks noGrp="1"/>
          </p:cNvSpPr>
          <p:nvPr>
            <p:ph type="sldNum" sz="quarter" idx="12"/>
          </p:nvPr>
        </p:nvSpPr>
        <p:spPr/>
        <p:txBody>
          <a:bodyPr/>
          <a:lstStyle/>
          <a:p>
            <a:fld id="{D64AD749-1ECF-4918-8D46-C3C3E752D6A7}" type="slidenum">
              <a:rPr lang="ar-EG"/>
              <a:pPr/>
              <a:t>6</a:t>
            </a:fld>
            <a:endParaRPr lang="en-US"/>
          </a:p>
        </p:txBody>
      </p:sp>
      <p:pic>
        <p:nvPicPr>
          <p:cNvPr id="32772" name="Picture 4" descr="05"/>
          <p:cNvPicPr>
            <a:picLocks noGrp="1" noChangeAspect="1" noChangeArrowheads="1"/>
          </p:cNvPicPr>
          <p:nvPr>
            <p:ph sz="half" idx="1"/>
          </p:nvPr>
        </p:nvPicPr>
        <p:blipFill>
          <a:blip r:embed="rId2" cstate="print">
            <a:extLst>
              <a:ext uri="{28A0092B-C50C-407E-A947-70E740481C1C}">
                <a14:useLocalDpi xmlns:a14="http://schemas.microsoft.com/office/drawing/2010/main" xmlns="" val="0"/>
              </a:ext>
            </a:extLst>
          </a:blip>
          <a:srcRect/>
          <a:stretch>
            <a:fillRect/>
          </a:stretch>
        </p:blipFill>
        <p:spPr>
          <a:xfrm>
            <a:off x="233971" y="430848"/>
            <a:ext cx="2755900"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2775" name="Picture 7" descr="100-0008_IMG"/>
          <p:cNvPicPr>
            <a:picLocks noGrp="1" noChangeAspect="1" noChangeArrowheads="1"/>
          </p:cNvPicPr>
          <p:nvPr>
            <p:ph sz="quarter" idx="2"/>
          </p:nvPr>
        </p:nvPicPr>
        <p:blipFill>
          <a:blip r:embed="rId3" cstate="print">
            <a:extLst>
              <a:ext uri="{28A0092B-C50C-407E-A947-70E740481C1C}">
                <a14:useLocalDpi xmlns:a14="http://schemas.microsoft.com/office/drawing/2010/main" xmlns="" val="0"/>
              </a:ext>
            </a:extLst>
          </a:blip>
          <a:srcRect/>
          <a:stretch>
            <a:fillRect/>
          </a:stretch>
        </p:blipFill>
        <p:spPr>
          <a:xfrm>
            <a:off x="6417744" y="2362200"/>
            <a:ext cx="2411413" cy="3744912"/>
          </a:xfrm>
          <a:noFill/>
          <a:ln/>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2782" name="Picture 14" descr="Transport0001"/>
          <p:cNvPicPr>
            <a:picLocks noGrp="1" noChangeAspect="1" noChangeArrowheads="1"/>
          </p:cNvPicPr>
          <p:nvPr>
            <p:ph type="title"/>
          </p:nvPr>
        </p:nvPicPr>
        <p:blipFill>
          <a:blip r:embed="rId4" cstate="print">
            <a:extLst>
              <a:ext uri="{28A0092B-C50C-407E-A947-70E740481C1C}">
                <a14:useLocalDpi xmlns:a14="http://schemas.microsoft.com/office/drawing/2010/main" xmlns="" val="0"/>
              </a:ext>
            </a:extLst>
          </a:blip>
          <a:srcRect/>
          <a:stretch>
            <a:fillRect/>
          </a:stretch>
        </p:blipFill>
        <p:spPr>
          <a:xfrm>
            <a:off x="3065502" y="1524000"/>
            <a:ext cx="3306763" cy="4076984"/>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6146"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52400" y="598646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37673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755650" y="0"/>
            <a:ext cx="7772400" cy="1143000"/>
          </a:xfrm>
        </p:spPr>
        <p:txBody>
          <a:bodyPr/>
          <a:lstStyle/>
          <a:p>
            <a:r>
              <a:rPr lang="en-US" b="1" dirty="0"/>
              <a:t>Children in Brick Factories</a:t>
            </a:r>
          </a:p>
        </p:txBody>
      </p:sp>
      <p:sp>
        <p:nvSpPr>
          <p:cNvPr id="48131" name="Rectangle 3"/>
          <p:cNvSpPr>
            <a:spLocks noGrp="1" noChangeArrowheads="1"/>
          </p:cNvSpPr>
          <p:nvPr>
            <p:ph type="body" sz="half" idx="1"/>
          </p:nvPr>
        </p:nvSpPr>
        <p:spPr/>
        <p:txBody>
          <a:bodyPr/>
          <a:lstStyle/>
          <a:p>
            <a:pPr>
              <a:buFontTx/>
              <a:buNone/>
            </a:pPr>
            <a:endParaRPr lang="ar-EG" sz="2800" b="1"/>
          </a:p>
          <a:p>
            <a:endParaRPr lang="ar-SA" sz="2800"/>
          </a:p>
        </p:txBody>
      </p:sp>
      <p:pic>
        <p:nvPicPr>
          <p:cNvPr id="48135" name="Picture 7" descr="05"/>
          <p:cNvPicPr>
            <a:picLocks noGrp="1" noChangeAspect="1" noChangeArrowheads="1"/>
          </p:cNvPicPr>
          <p:nvPr>
            <p:ph sz="quarter" idx="3"/>
          </p:nvPr>
        </p:nvPicPr>
        <p:blipFill>
          <a:blip r:embed="rId2" cstate="print">
            <a:extLst>
              <a:ext uri="{28A0092B-C50C-407E-A947-70E740481C1C}">
                <a14:useLocalDpi xmlns:a14="http://schemas.microsoft.com/office/drawing/2010/main" xmlns="" val="0"/>
              </a:ext>
            </a:extLst>
          </a:blip>
          <a:srcRect/>
          <a:stretch>
            <a:fillRect/>
          </a:stretch>
        </p:blipFill>
        <p:spPr>
          <a:xfrm>
            <a:off x="6156325" y="1628775"/>
            <a:ext cx="2808288"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48137" name="Rectangle 9"/>
          <p:cNvSpPr>
            <a:spLocks noChangeArrowheads="1"/>
          </p:cNvSpPr>
          <p:nvPr/>
        </p:nvSpPr>
        <p:spPr bwMode="auto">
          <a:xfrm>
            <a:off x="1692275" y="2492375"/>
            <a:ext cx="4033838" cy="2498725"/>
          </a:xfrm>
          <a:prstGeom prst="rect">
            <a:avLst/>
          </a:prstGeom>
          <a:solidFill>
            <a:srgbClr val="C0C0C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grpSp>
        <p:nvGrpSpPr>
          <p:cNvPr id="48138" name="Group 10"/>
          <p:cNvGrpSpPr>
            <a:grpSpLocks noChangeAspect="1"/>
          </p:cNvGrpSpPr>
          <p:nvPr/>
        </p:nvGrpSpPr>
        <p:grpSpPr bwMode="auto">
          <a:xfrm>
            <a:off x="323850" y="1341438"/>
            <a:ext cx="5667375" cy="4967287"/>
            <a:chOff x="1303" y="180"/>
            <a:chExt cx="6997" cy="4788"/>
          </a:xfrm>
        </p:grpSpPr>
        <p:sp>
          <p:nvSpPr>
            <p:cNvPr id="48139" name="AutoShape 11"/>
            <p:cNvSpPr>
              <a:spLocks noChangeAspect="1" noChangeArrowheads="1"/>
            </p:cNvSpPr>
            <p:nvPr/>
          </p:nvSpPr>
          <p:spPr bwMode="auto">
            <a:xfrm>
              <a:off x="1303" y="180"/>
              <a:ext cx="6997" cy="4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48140" name="Freeform 12"/>
            <p:cNvSpPr>
              <a:spLocks/>
            </p:cNvSpPr>
            <p:nvPr/>
          </p:nvSpPr>
          <p:spPr bwMode="auto">
            <a:xfrm>
              <a:off x="1506" y="4419"/>
              <a:ext cx="6595" cy="184"/>
            </a:xfrm>
            <a:custGeom>
              <a:avLst/>
              <a:gdLst>
                <a:gd name="T0" fmla="*/ 0 w 6595"/>
                <a:gd name="T1" fmla="*/ 184 h 184"/>
                <a:gd name="T2" fmla="*/ 242 w 6595"/>
                <a:gd name="T3" fmla="*/ 0 h 184"/>
                <a:gd name="T4" fmla="*/ 6595 w 6595"/>
                <a:gd name="T5" fmla="*/ 0 h 184"/>
                <a:gd name="T6" fmla="*/ 6353 w 6595"/>
                <a:gd name="T7" fmla="*/ 184 h 184"/>
                <a:gd name="T8" fmla="*/ 0 w 6595"/>
                <a:gd name="T9" fmla="*/ 184 h 184"/>
              </a:gdLst>
              <a:ahLst/>
              <a:cxnLst>
                <a:cxn ang="0">
                  <a:pos x="T0" y="T1"/>
                </a:cxn>
                <a:cxn ang="0">
                  <a:pos x="T2" y="T3"/>
                </a:cxn>
                <a:cxn ang="0">
                  <a:pos x="T4" y="T5"/>
                </a:cxn>
                <a:cxn ang="0">
                  <a:pos x="T6" y="T7"/>
                </a:cxn>
                <a:cxn ang="0">
                  <a:pos x="T8" y="T9"/>
                </a:cxn>
              </a:cxnLst>
              <a:rect l="0" t="0" r="r" b="b"/>
              <a:pathLst>
                <a:path w="6595" h="184">
                  <a:moveTo>
                    <a:pt x="0" y="184"/>
                  </a:moveTo>
                  <a:lnTo>
                    <a:pt x="242" y="0"/>
                  </a:lnTo>
                  <a:lnTo>
                    <a:pt x="6595" y="0"/>
                  </a:lnTo>
                  <a:lnTo>
                    <a:pt x="6353" y="184"/>
                  </a:lnTo>
                  <a:lnTo>
                    <a:pt x="0" y="184"/>
                  </a:lnTo>
                  <a:close/>
                </a:path>
              </a:pathLst>
            </a:custGeom>
            <a:solidFill>
              <a:srgbClr val="80808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8141" name="Freeform 13"/>
            <p:cNvSpPr>
              <a:spLocks/>
            </p:cNvSpPr>
            <p:nvPr/>
          </p:nvSpPr>
          <p:spPr bwMode="auto">
            <a:xfrm>
              <a:off x="1506" y="485"/>
              <a:ext cx="242" cy="4118"/>
            </a:xfrm>
            <a:custGeom>
              <a:avLst/>
              <a:gdLst>
                <a:gd name="T0" fmla="*/ 0 w 242"/>
                <a:gd name="T1" fmla="*/ 4118 h 4118"/>
                <a:gd name="T2" fmla="*/ 0 w 242"/>
                <a:gd name="T3" fmla="*/ 184 h 4118"/>
                <a:gd name="T4" fmla="*/ 242 w 242"/>
                <a:gd name="T5" fmla="*/ 0 h 4118"/>
                <a:gd name="T6" fmla="*/ 242 w 242"/>
                <a:gd name="T7" fmla="*/ 3934 h 4118"/>
                <a:gd name="T8" fmla="*/ 0 w 242"/>
                <a:gd name="T9" fmla="*/ 4118 h 4118"/>
              </a:gdLst>
              <a:ahLst/>
              <a:cxnLst>
                <a:cxn ang="0">
                  <a:pos x="T0" y="T1"/>
                </a:cxn>
                <a:cxn ang="0">
                  <a:pos x="T2" y="T3"/>
                </a:cxn>
                <a:cxn ang="0">
                  <a:pos x="T4" y="T5"/>
                </a:cxn>
                <a:cxn ang="0">
                  <a:pos x="T6" y="T7"/>
                </a:cxn>
                <a:cxn ang="0">
                  <a:pos x="T8" y="T9"/>
                </a:cxn>
              </a:cxnLst>
              <a:rect l="0" t="0" r="r" b="b"/>
              <a:pathLst>
                <a:path w="242" h="4118">
                  <a:moveTo>
                    <a:pt x="0" y="4118"/>
                  </a:moveTo>
                  <a:lnTo>
                    <a:pt x="0" y="184"/>
                  </a:lnTo>
                  <a:lnTo>
                    <a:pt x="242" y="0"/>
                  </a:lnTo>
                  <a:lnTo>
                    <a:pt x="242" y="3934"/>
                  </a:lnTo>
                  <a:lnTo>
                    <a:pt x="0" y="4118"/>
                  </a:lnTo>
                  <a:close/>
                </a:path>
              </a:pathLst>
            </a:custGeom>
            <a:solidFill>
              <a:srgbClr val="C0C0C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8142" name="Rectangle 14"/>
            <p:cNvSpPr>
              <a:spLocks noChangeArrowheads="1"/>
            </p:cNvSpPr>
            <p:nvPr/>
          </p:nvSpPr>
          <p:spPr bwMode="auto">
            <a:xfrm>
              <a:off x="1748" y="485"/>
              <a:ext cx="6353" cy="3934"/>
            </a:xfrm>
            <a:prstGeom prst="rect">
              <a:avLst/>
            </a:prstGeom>
            <a:solidFill>
              <a:srgbClr val="C0C0C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48143" name="Freeform 15"/>
            <p:cNvSpPr>
              <a:spLocks/>
            </p:cNvSpPr>
            <p:nvPr/>
          </p:nvSpPr>
          <p:spPr bwMode="auto">
            <a:xfrm>
              <a:off x="1506" y="4419"/>
              <a:ext cx="6595" cy="184"/>
            </a:xfrm>
            <a:custGeom>
              <a:avLst/>
              <a:gdLst>
                <a:gd name="T0" fmla="*/ 0 w 4844"/>
                <a:gd name="T1" fmla="*/ 135 h 135"/>
                <a:gd name="T2" fmla="*/ 178 w 4844"/>
                <a:gd name="T3" fmla="*/ 0 h 135"/>
                <a:gd name="T4" fmla="*/ 4844 w 4844"/>
                <a:gd name="T5" fmla="*/ 0 h 135"/>
              </a:gdLst>
              <a:ahLst/>
              <a:cxnLst>
                <a:cxn ang="0">
                  <a:pos x="T0" y="T1"/>
                </a:cxn>
                <a:cxn ang="0">
                  <a:pos x="T2" y="T3"/>
                </a:cxn>
                <a:cxn ang="0">
                  <a:pos x="T4" y="T5"/>
                </a:cxn>
              </a:cxnLst>
              <a:rect l="0" t="0" r="r" b="b"/>
              <a:pathLst>
                <a:path w="4844" h="135">
                  <a:moveTo>
                    <a:pt x="0" y="135"/>
                  </a:moveTo>
                  <a:lnTo>
                    <a:pt x="178" y="0"/>
                  </a:lnTo>
                  <a:lnTo>
                    <a:pt x="4844" y="0"/>
                  </a:lnTo>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44" name="Freeform 16"/>
            <p:cNvSpPr>
              <a:spLocks/>
            </p:cNvSpPr>
            <p:nvPr/>
          </p:nvSpPr>
          <p:spPr bwMode="auto">
            <a:xfrm>
              <a:off x="1506" y="3858"/>
              <a:ext cx="6595" cy="182"/>
            </a:xfrm>
            <a:custGeom>
              <a:avLst/>
              <a:gdLst>
                <a:gd name="T0" fmla="*/ 0 w 4844"/>
                <a:gd name="T1" fmla="*/ 134 h 134"/>
                <a:gd name="T2" fmla="*/ 178 w 4844"/>
                <a:gd name="T3" fmla="*/ 0 h 134"/>
                <a:gd name="T4" fmla="*/ 4844 w 4844"/>
                <a:gd name="T5" fmla="*/ 0 h 134"/>
              </a:gdLst>
              <a:ahLst/>
              <a:cxnLst>
                <a:cxn ang="0">
                  <a:pos x="T0" y="T1"/>
                </a:cxn>
                <a:cxn ang="0">
                  <a:pos x="T2" y="T3"/>
                </a:cxn>
                <a:cxn ang="0">
                  <a:pos x="T4" y="T5"/>
                </a:cxn>
              </a:cxnLst>
              <a:rect l="0" t="0" r="r" b="b"/>
              <a:pathLst>
                <a:path w="4844" h="134">
                  <a:moveTo>
                    <a:pt x="0" y="134"/>
                  </a:moveTo>
                  <a:lnTo>
                    <a:pt x="178" y="0"/>
                  </a:lnTo>
                  <a:lnTo>
                    <a:pt x="4844" y="0"/>
                  </a:lnTo>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45" name="Freeform 17"/>
            <p:cNvSpPr>
              <a:spLocks/>
            </p:cNvSpPr>
            <p:nvPr/>
          </p:nvSpPr>
          <p:spPr bwMode="auto">
            <a:xfrm>
              <a:off x="1506" y="3296"/>
              <a:ext cx="6595" cy="182"/>
            </a:xfrm>
            <a:custGeom>
              <a:avLst/>
              <a:gdLst>
                <a:gd name="T0" fmla="*/ 0 w 4844"/>
                <a:gd name="T1" fmla="*/ 134 h 134"/>
                <a:gd name="T2" fmla="*/ 178 w 4844"/>
                <a:gd name="T3" fmla="*/ 0 h 134"/>
                <a:gd name="T4" fmla="*/ 4844 w 4844"/>
                <a:gd name="T5" fmla="*/ 0 h 134"/>
              </a:gdLst>
              <a:ahLst/>
              <a:cxnLst>
                <a:cxn ang="0">
                  <a:pos x="T0" y="T1"/>
                </a:cxn>
                <a:cxn ang="0">
                  <a:pos x="T2" y="T3"/>
                </a:cxn>
                <a:cxn ang="0">
                  <a:pos x="T4" y="T5"/>
                </a:cxn>
              </a:cxnLst>
              <a:rect l="0" t="0" r="r" b="b"/>
              <a:pathLst>
                <a:path w="4844" h="134">
                  <a:moveTo>
                    <a:pt x="0" y="134"/>
                  </a:moveTo>
                  <a:lnTo>
                    <a:pt x="178" y="0"/>
                  </a:lnTo>
                  <a:lnTo>
                    <a:pt x="4844" y="0"/>
                  </a:lnTo>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46" name="Freeform 18"/>
            <p:cNvSpPr>
              <a:spLocks/>
            </p:cNvSpPr>
            <p:nvPr/>
          </p:nvSpPr>
          <p:spPr bwMode="auto">
            <a:xfrm>
              <a:off x="1506" y="2734"/>
              <a:ext cx="6595" cy="183"/>
            </a:xfrm>
            <a:custGeom>
              <a:avLst/>
              <a:gdLst>
                <a:gd name="T0" fmla="*/ 0 w 4844"/>
                <a:gd name="T1" fmla="*/ 134 h 134"/>
                <a:gd name="T2" fmla="*/ 178 w 4844"/>
                <a:gd name="T3" fmla="*/ 0 h 134"/>
                <a:gd name="T4" fmla="*/ 4844 w 4844"/>
                <a:gd name="T5" fmla="*/ 0 h 134"/>
              </a:gdLst>
              <a:ahLst/>
              <a:cxnLst>
                <a:cxn ang="0">
                  <a:pos x="T0" y="T1"/>
                </a:cxn>
                <a:cxn ang="0">
                  <a:pos x="T2" y="T3"/>
                </a:cxn>
                <a:cxn ang="0">
                  <a:pos x="T4" y="T5"/>
                </a:cxn>
              </a:cxnLst>
              <a:rect l="0" t="0" r="r" b="b"/>
              <a:pathLst>
                <a:path w="4844" h="134">
                  <a:moveTo>
                    <a:pt x="0" y="134"/>
                  </a:moveTo>
                  <a:lnTo>
                    <a:pt x="178" y="0"/>
                  </a:lnTo>
                  <a:lnTo>
                    <a:pt x="4844" y="0"/>
                  </a:lnTo>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47" name="Freeform 19"/>
            <p:cNvSpPr>
              <a:spLocks/>
            </p:cNvSpPr>
            <p:nvPr/>
          </p:nvSpPr>
          <p:spPr bwMode="auto">
            <a:xfrm>
              <a:off x="1506" y="2172"/>
              <a:ext cx="6595" cy="182"/>
            </a:xfrm>
            <a:custGeom>
              <a:avLst/>
              <a:gdLst>
                <a:gd name="T0" fmla="*/ 0 w 4844"/>
                <a:gd name="T1" fmla="*/ 134 h 134"/>
                <a:gd name="T2" fmla="*/ 178 w 4844"/>
                <a:gd name="T3" fmla="*/ 0 h 134"/>
                <a:gd name="T4" fmla="*/ 4844 w 4844"/>
                <a:gd name="T5" fmla="*/ 0 h 134"/>
              </a:gdLst>
              <a:ahLst/>
              <a:cxnLst>
                <a:cxn ang="0">
                  <a:pos x="T0" y="T1"/>
                </a:cxn>
                <a:cxn ang="0">
                  <a:pos x="T2" y="T3"/>
                </a:cxn>
                <a:cxn ang="0">
                  <a:pos x="T4" y="T5"/>
                </a:cxn>
              </a:cxnLst>
              <a:rect l="0" t="0" r="r" b="b"/>
              <a:pathLst>
                <a:path w="4844" h="134">
                  <a:moveTo>
                    <a:pt x="0" y="134"/>
                  </a:moveTo>
                  <a:lnTo>
                    <a:pt x="178" y="0"/>
                  </a:lnTo>
                  <a:lnTo>
                    <a:pt x="4844" y="0"/>
                  </a:lnTo>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48" name="Freeform 20"/>
            <p:cNvSpPr>
              <a:spLocks/>
            </p:cNvSpPr>
            <p:nvPr/>
          </p:nvSpPr>
          <p:spPr bwMode="auto">
            <a:xfrm>
              <a:off x="1506" y="1610"/>
              <a:ext cx="6595" cy="182"/>
            </a:xfrm>
            <a:custGeom>
              <a:avLst/>
              <a:gdLst>
                <a:gd name="T0" fmla="*/ 0 w 4844"/>
                <a:gd name="T1" fmla="*/ 134 h 134"/>
                <a:gd name="T2" fmla="*/ 178 w 4844"/>
                <a:gd name="T3" fmla="*/ 0 h 134"/>
                <a:gd name="T4" fmla="*/ 4844 w 4844"/>
                <a:gd name="T5" fmla="*/ 0 h 134"/>
              </a:gdLst>
              <a:ahLst/>
              <a:cxnLst>
                <a:cxn ang="0">
                  <a:pos x="T0" y="T1"/>
                </a:cxn>
                <a:cxn ang="0">
                  <a:pos x="T2" y="T3"/>
                </a:cxn>
                <a:cxn ang="0">
                  <a:pos x="T4" y="T5"/>
                </a:cxn>
              </a:cxnLst>
              <a:rect l="0" t="0" r="r" b="b"/>
              <a:pathLst>
                <a:path w="4844" h="134">
                  <a:moveTo>
                    <a:pt x="0" y="134"/>
                  </a:moveTo>
                  <a:lnTo>
                    <a:pt x="178" y="0"/>
                  </a:lnTo>
                  <a:lnTo>
                    <a:pt x="4844" y="0"/>
                  </a:lnTo>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49" name="Freeform 21"/>
            <p:cNvSpPr>
              <a:spLocks/>
            </p:cNvSpPr>
            <p:nvPr/>
          </p:nvSpPr>
          <p:spPr bwMode="auto">
            <a:xfrm>
              <a:off x="1506" y="1048"/>
              <a:ext cx="6595" cy="183"/>
            </a:xfrm>
            <a:custGeom>
              <a:avLst/>
              <a:gdLst>
                <a:gd name="T0" fmla="*/ 0 w 4844"/>
                <a:gd name="T1" fmla="*/ 134 h 134"/>
                <a:gd name="T2" fmla="*/ 178 w 4844"/>
                <a:gd name="T3" fmla="*/ 0 h 134"/>
                <a:gd name="T4" fmla="*/ 4844 w 4844"/>
                <a:gd name="T5" fmla="*/ 0 h 134"/>
              </a:gdLst>
              <a:ahLst/>
              <a:cxnLst>
                <a:cxn ang="0">
                  <a:pos x="T0" y="T1"/>
                </a:cxn>
                <a:cxn ang="0">
                  <a:pos x="T2" y="T3"/>
                </a:cxn>
                <a:cxn ang="0">
                  <a:pos x="T4" y="T5"/>
                </a:cxn>
              </a:cxnLst>
              <a:rect l="0" t="0" r="r" b="b"/>
              <a:pathLst>
                <a:path w="4844" h="134">
                  <a:moveTo>
                    <a:pt x="0" y="134"/>
                  </a:moveTo>
                  <a:lnTo>
                    <a:pt x="178" y="0"/>
                  </a:lnTo>
                  <a:lnTo>
                    <a:pt x="4844" y="0"/>
                  </a:lnTo>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50" name="Freeform 22"/>
            <p:cNvSpPr>
              <a:spLocks/>
            </p:cNvSpPr>
            <p:nvPr/>
          </p:nvSpPr>
          <p:spPr bwMode="auto">
            <a:xfrm>
              <a:off x="1506" y="485"/>
              <a:ext cx="6595" cy="184"/>
            </a:xfrm>
            <a:custGeom>
              <a:avLst/>
              <a:gdLst>
                <a:gd name="T0" fmla="*/ 0 w 4844"/>
                <a:gd name="T1" fmla="*/ 135 h 135"/>
                <a:gd name="T2" fmla="*/ 178 w 4844"/>
                <a:gd name="T3" fmla="*/ 0 h 135"/>
                <a:gd name="T4" fmla="*/ 4844 w 4844"/>
                <a:gd name="T5" fmla="*/ 0 h 135"/>
              </a:gdLst>
              <a:ahLst/>
              <a:cxnLst>
                <a:cxn ang="0">
                  <a:pos x="T0" y="T1"/>
                </a:cxn>
                <a:cxn ang="0">
                  <a:pos x="T2" y="T3"/>
                </a:cxn>
                <a:cxn ang="0">
                  <a:pos x="T4" y="T5"/>
                </a:cxn>
              </a:cxnLst>
              <a:rect l="0" t="0" r="r" b="b"/>
              <a:pathLst>
                <a:path w="4844" h="135">
                  <a:moveTo>
                    <a:pt x="0" y="135"/>
                  </a:moveTo>
                  <a:lnTo>
                    <a:pt x="178" y="0"/>
                  </a:lnTo>
                  <a:lnTo>
                    <a:pt x="4844" y="0"/>
                  </a:lnTo>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51" name="Freeform 23"/>
            <p:cNvSpPr>
              <a:spLocks/>
            </p:cNvSpPr>
            <p:nvPr/>
          </p:nvSpPr>
          <p:spPr bwMode="auto">
            <a:xfrm>
              <a:off x="1506" y="4419"/>
              <a:ext cx="6595" cy="184"/>
            </a:xfrm>
            <a:custGeom>
              <a:avLst/>
              <a:gdLst>
                <a:gd name="T0" fmla="*/ 6595 w 6595"/>
                <a:gd name="T1" fmla="*/ 0 h 184"/>
                <a:gd name="T2" fmla="*/ 6353 w 6595"/>
                <a:gd name="T3" fmla="*/ 184 h 184"/>
                <a:gd name="T4" fmla="*/ 0 w 6595"/>
                <a:gd name="T5" fmla="*/ 184 h 184"/>
                <a:gd name="T6" fmla="*/ 242 w 6595"/>
                <a:gd name="T7" fmla="*/ 0 h 184"/>
                <a:gd name="T8" fmla="*/ 6595 w 6595"/>
                <a:gd name="T9" fmla="*/ 0 h 184"/>
              </a:gdLst>
              <a:ahLst/>
              <a:cxnLst>
                <a:cxn ang="0">
                  <a:pos x="T0" y="T1"/>
                </a:cxn>
                <a:cxn ang="0">
                  <a:pos x="T2" y="T3"/>
                </a:cxn>
                <a:cxn ang="0">
                  <a:pos x="T4" y="T5"/>
                </a:cxn>
                <a:cxn ang="0">
                  <a:pos x="T6" y="T7"/>
                </a:cxn>
                <a:cxn ang="0">
                  <a:pos x="T8" y="T9"/>
                </a:cxn>
              </a:cxnLst>
              <a:rect l="0" t="0" r="r" b="b"/>
              <a:pathLst>
                <a:path w="6595" h="184">
                  <a:moveTo>
                    <a:pt x="6595" y="0"/>
                  </a:moveTo>
                  <a:lnTo>
                    <a:pt x="6353" y="184"/>
                  </a:lnTo>
                  <a:lnTo>
                    <a:pt x="0" y="184"/>
                  </a:lnTo>
                  <a:lnTo>
                    <a:pt x="242" y="0"/>
                  </a:lnTo>
                  <a:lnTo>
                    <a:pt x="6595" y="0"/>
                  </a:lnTo>
                  <a:close/>
                </a:path>
              </a:pathLst>
            </a:custGeom>
            <a:noFill/>
            <a:ln w="0">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52" name="Freeform 24"/>
            <p:cNvSpPr>
              <a:spLocks/>
            </p:cNvSpPr>
            <p:nvPr/>
          </p:nvSpPr>
          <p:spPr bwMode="auto">
            <a:xfrm>
              <a:off x="1506" y="485"/>
              <a:ext cx="242" cy="4118"/>
            </a:xfrm>
            <a:custGeom>
              <a:avLst/>
              <a:gdLst>
                <a:gd name="T0" fmla="*/ 0 w 242"/>
                <a:gd name="T1" fmla="*/ 4118 h 4118"/>
                <a:gd name="T2" fmla="*/ 0 w 242"/>
                <a:gd name="T3" fmla="*/ 184 h 4118"/>
                <a:gd name="T4" fmla="*/ 242 w 242"/>
                <a:gd name="T5" fmla="*/ 0 h 4118"/>
                <a:gd name="T6" fmla="*/ 242 w 242"/>
                <a:gd name="T7" fmla="*/ 3934 h 4118"/>
                <a:gd name="T8" fmla="*/ 0 w 242"/>
                <a:gd name="T9" fmla="*/ 4118 h 4118"/>
              </a:gdLst>
              <a:ahLst/>
              <a:cxnLst>
                <a:cxn ang="0">
                  <a:pos x="T0" y="T1"/>
                </a:cxn>
                <a:cxn ang="0">
                  <a:pos x="T2" y="T3"/>
                </a:cxn>
                <a:cxn ang="0">
                  <a:pos x="T4" y="T5"/>
                </a:cxn>
                <a:cxn ang="0">
                  <a:pos x="T6" y="T7"/>
                </a:cxn>
                <a:cxn ang="0">
                  <a:pos x="T8" y="T9"/>
                </a:cxn>
              </a:cxnLst>
              <a:rect l="0" t="0" r="r" b="b"/>
              <a:pathLst>
                <a:path w="242" h="4118">
                  <a:moveTo>
                    <a:pt x="0" y="4118"/>
                  </a:moveTo>
                  <a:lnTo>
                    <a:pt x="0" y="184"/>
                  </a:lnTo>
                  <a:lnTo>
                    <a:pt x="242" y="0"/>
                  </a:lnTo>
                  <a:lnTo>
                    <a:pt x="242" y="3934"/>
                  </a:lnTo>
                  <a:lnTo>
                    <a:pt x="0" y="4118"/>
                  </a:lnTo>
                  <a:close/>
                </a:path>
              </a:pathLst>
            </a:custGeom>
            <a:noFill/>
            <a:ln w="6985">
              <a:solidFill>
                <a:srgbClr val="80808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53" name="Rectangle 25"/>
            <p:cNvSpPr>
              <a:spLocks noChangeArrowheads="1"/>
            </p:cNvSpPr>
            <p:nvPr/>
          </p:nvSpPr>
          <p:spPr bwMode="auto">
            <a:xfrm>
              <a:off x="1748" y="485"/>
              <a:ext cx="6353" cy="3934"/>
            </a:xfrm>
            <a:prstGeom prst="rect">
              <a:avLst/>
            </a:prstGeom>
            <a:noFill/>
            <a:ln w="6985">
              <a:solidFill>
                <a:srgbClr val="808080"/>
              </a:solidFill>
              <a:miter lim="800000"/>
              <a:headEnd/>
              <a:tailEnd/>
            </a:ln>
            <a:extLst>
              <a:ext uri="{909E8E84-426E-40DD-AFC4-6F175D3DCCD1}">
                <a14:hiddenFill xmlns:a14="http://schemas.microsoft.com/office/drawing/2010/main" xmlns="">
                  <a:solidFill>
                    <a:srgbClr val="FFFFFF"/>
                  </a:solidFill>
                </a14:hiddenFill>
              </a:ext>
            </a:extLst>
          </p:spPr>
          <p:txBody>
            <a:bodyPr/>
            <a:lstStyle/>
            <a:p>
              <a:endParaRPr lang="en-US"/>
            </a:p>
          </p:txBody>
        </p:sp>
        <p:sp>
          <p:nvSpPr>
            <p:cNvPr id="48154" name="Freeform 26"/>
            <p:cNvSpPr>
              <a:spLocks/>
            </p:cNvSpPr>
            <p:nvPr/>
          </p:nvSpPr>
          <p:spPr bwMode="auto">
            <a:xfrm>
              <a:off x="1790" y="4475"/>
              <a:ext cx="379" cy="72"/>
            </a:xfrm>
            <a:custGeom>
              <a:avLst/>
              <a:gdLst>
                <a:gd name="T0" fmla="*/ 282 w 379"/>
                <a:gd name="T1" fmla="*/ 72 h 72"/>
                <a:gd name="T2" fmla="*/ 379 w 379"/>
                <a:gd name="T3" fmla="*/ 0 h 72"/>
                <a:gd name="T4" fmla="*/ 97 w 379"/>
                <a:gd name="T5" fmla="*/ 0 h 72"/>
                <a:gd name="T6" fmla="*/ 0 w 379"/>
                <a:gd name="T7" fmla="*/ 72 h 72"/>
                <a:gd name="T8" fmla="*/ 282 w 379"/>
                <a:gd name="T9" fmla="*/ 72 h 72"/>
              </a:gdLst>
              <a:ahLst/>
              <a:cxnLst>
                <a:cxn ang="0">
                  <a:pos x="T0" y="T1"/>
                </a:cxn>
                <a:cxn ang="0">
                  <a:pos x="T2" y="T3"/>
                </a:cxn>
                <a:cxn ang="0">
                  <a:pos x="T4" y="T5"/>
                </a:cxn>
                <a:cxn ang="0">
                  <a:pos x="T6" y="T7"/>
                </a:cxn>
                <a:cxn ang="0">
                  <a:pos x="T8" y="T9"/>
                </a:cxn>
              </a:cxnLst>
              <a:rect l="0" t="0" r="r" b="b"/>
              <a:pathLst>
                <a:path w="379" h="72">
                  <a:moveTo>
                    <a:pt x="282" y="72"/>
                  </a:moveTo>
                  <a:lnTo>
                    <a:pt x="379" y="0"/>
                  </a:lnTo>
                  <a:lnTo>
                    <a:pt x="97" y="0"/>
                  </a:lnTo>
                  <a:lnTo>
                    <a:pt x="0" y="72"/>
                  </a:lnTo>
                  <a:lnTo>
                    <a:pt x="282" y="72"/>
                  </a:lnTo>
                  <a:close/>
                </a:path>
              </a:pathLst>
            </a:custGeom>
            <a:solidFill>
              <a:srgbClr val="7373BF"/>
            </a:solidFill>
            <a:ln w="6985">
              <a:solidFill>
                <a:srgbClr val="000000"/>
              </a:solidFill>
              <a:prstDash val="solid"/>
              <a:round/>
              <a:headEnd/>
              <a:tailEnd/>
            </a:ln>
          </p:spPr>
          <p:txBody>
            <a:bodyPr/>
            <a:lstStyle/>
            <a:p>
              <a:endParaRPr lang="en-US"/>
            </a:p>
          </p:txBody>
        </p:sp>
        <p:sp>
          <p:nvSpPr>
            <p:cNvPr id="48155" name="Rectangle 27"/>
            <p:cNvSpPr>
              <a:spLocks noChangeArrowheads="1"/>
            </p:cNvSpPr>
            <p:nvPr/>
          </p:nvSpPr>
          <p:spPr bwMode="auto">
            <a:xfrm>
              <a:off x="1943" y="4393"/>
              <a:ext cx="81"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0</a:t>
              </a:r>
              <a:endParaRPr lang="en-US" sz="900"/>
            </a:p>
          </p:txBody>
        </p:sp>
        <p:sp>
          <p:nvSpPr>
            <p:cNvPr id="48156" name="Freeform 28"/>
            <p:cNvSpPr>
              <a:spLocks/>
            </p:cNvSpPr>
            <p:nvPr/>
          </p:nvSpPr>
          <p:spPr bwMode="auto">
            <a:xfrm>
              <a:off x="2779" y="3743"/>
              <a:ext cx="97" cy="804"/>
            </a:xfrm>
            <a:custGeom>
              <a:avLst/>
              <a:gdLst>
                <a:gd name="T0" fmla="*/ 0 w 97"/>
                <a:gd name="T1" fmla="*/ 804 h 804"/>
                <a:gd name="T2" fmla="*/ 0 w 97"/>
                <a:gd name="T3" fmla="*/ 74 h 804"/>
                <a:gd name="T4" fmla="*/ 97 w 97"/>
                <a:gd name="T5" fmla="*/ 0 h 804"/>
                <a:gd name="T6" fmla="*/ 97 w 97"/>
                <a:gd name="T7" fmla="*/ 732 h 804"/>
                <a:gd name="T8" fmla="*/ 0 w 97"/>
                <a:gd name="T9" fmla="*/ 804 h 804"/>
              </a:gdLst>
              <a:ahLst/>
              <a:cxnLst>
                <a:cxn ang="0">
                  <a:pos x="T0" y="T1"/>
                </a:cxn>
                <a:cxn ang="0">
                  <a:pos x="T2" y="T3"/>
                </a:cxn>
                <a:cxn ang="0">
                  <a:pos x="T4" y="T5"/>
                </a:cxn>
                <a:cxn ang="0">
                  <a:pos x="T6" y="T7"/>
                </a:cxn>
                <a:cxn ang="0">
                  <a:pos x="T8" y="T9"/>
                </a:cxn>
              </a:cxnLst>
              <a:rect l="0" t="0" r="r" b="b"/>
              <a:pathLst>
                <a:path w="97" h="804">
                  <a:moveTo>
                    <a:pt x="0" y="804"/>
                  </a:moveTo>
                  <a:lnTo>
                    <a:pt x="0" y="74"/>
                  </a:lnTo>
                  <a:lnTo>
                    <a:pt x="97" y="0"/>
                  </a:lnTo>
                  <a:lnTo>
                    <a:pt x="97" y="732"/>
                  </a:lnTo>
                  <a:lnTo>
                    <a:pt x="0" y="804"/>
                  </a:lnTo>
                  <a:close/>
                </a:path>
              </a:pathLst>
            </a:custGeom>
            <a:solidFill>
              <a:srgbClr val="4D4D80"/>
            </a:solidFill>
            <a:ln w="6985">
              <a:solidFill>
                <a:srgbClr val="000000"/>
              </a:solidFill>
              <a:prstDash val="solid"/>
              <a:round/>
              <a:headEnd/>
              <a:tailEnd/>
            </a:ln>
          </p:spPr>
          <p:txBody>
            <a:bodyPr/>
            <a:lstStyle/>
            <a:p>
              <a:endParaRPr lang="en-US"/>
            </a:p>
          </p:txBody>
        </p:sp>
        <p:sp>
          <p:nvSpPr>
            <p:cNvPr id="48157" name="Rectangle 29"/>
            <p:cNvSpPr>
              <a:spLocks noChangeArrowheads="1"/>
            </p:cNvSpPr>
            <p:nvPr/>
          </p:nvSpPr>
          <p:spPr bwMode="auto">
            <a:xfrm>
              <a:off x="2497" y="3817"/>
              <a:ext cx="282" cy="730"/>
            </a:xfrm>
            <a:prstGeom prst="rect">
              <a:avLst/>
            </a:prstGeom>
            <a:solidFill>
              <a:srgbClr val="9999FF"/>
            </a:solidFill>
            <a:ln w="6985">
              <a:solidFill>
                <a:srgbClr val="000000"/>
              </a:solidFill>
              <a:miter lim="800000"/>
              <a:headEnd/>
              <a:tailEnd/>
            </a:ln>
          </p:spPr>
          <p:txBody>
            <a:bodyPr/>
            <a:lstStyle/>
            <a:p>
              <a:endParaRPr lang="en-US"/>
            </a:p>
          </p:txBody>
        </p:sp>
        <p:sp>
          <p:nvSpPr>
            <p:cNvPr id="48158" name="Freeform 30"/>
            <p:cNvSpPr>
              <a:spLocks/>
            </p:cNvSpPr>
            <p:nvPr/>
          </p:nvSpPr>
          <p:spPr bwMode="auto">
            <a:xfrm>
              <a:off x="2497" y="3743"/>
              <a:ext cx="379" cy="74"/>
            </a:xfrm>
            <a:custGeom>
              <a:avLst/>
              <a:gdLst>
                <a:gd name="T0" fmla="*/ 282 w 379"/>
                <a:gd name="T1" fmla="*/ 74 h 74"/>
                <a:gd name="T2" fmla="*/ 379 w 379"/>
                <a:gd name="T3" fmla="*/ 0 h 74"/>
                <a:gd name="T4" fmla="*/ 95 w 379"/>
                <a:gd name="T5" fmla="*/ 0 h 74"/>
                <a:gd name="T6" fmla="*/ 0 w 379"/>
                <a:gd name="T7" fmla="*/ 74 h 74"/>
                <a:gd name="T8" fmla="*/ 282 w 379"/>
                <a:gd name="T9" fmla="*/ 74 h 74"/>
              </a:gdLst>
              <a:ahLst/>
              <a:cxnLst>
                <a:cxn ang="0">
                  <a:pos x="T0" y="T1"/>
                </a:cxn>
                <a:cxn ang="0">
                  <a:pos x="T2" y="T3"/>
                </a:cxn>
                <a:cxn ang="0">
                  <a:pos x="T4" y="T5"/>
                </a:cxn>
                <a:cxn ang="0">
                  <a:pos x="T6" y="T7"/>
                </a:cxn>
                <a:cxn ang="0">
                  <a:pos x="T8" y="T9"/>
                </a:cxn>
              </a:cxnLst>
              <a:rect l="0" t="0" r="r" b="b"/>
              <a:pathLst>
                <a:path w="379" h="74">
                  <a:moveTo>
                    <a:pt x="282" y="74"/>
                  </a:moveTo>
                  <a:lnTo>
                    <a:pt x="379" y="0"/>
                  </a:lnTo>
                  <a:lnTo>
                    <a:pt x="95" y="0"/>
                  </a:lnTo>
                  <a:lnTo>
                    <a:pt x="0" y="74"/>
                  </a:lnTo>
                  <a:lnTo>
                    <a:pt x="282" y="74"/>
                  </a:lnTo>
                  <a:close/>
                </a:path>
              </a:pathLst>
            </a:custGeom>
            <a:solidFill>
              <a:srgbClr val="7373BF"/>
            </a:solidFill>
            <a:ln w="6985">
              <a:solidFill>
                <a:srgbClr val="000000"/>
              </a:solidFill>
              <a:prstDash val="solid"/>
              <a:round/>
              <a:headEnd/>
              <a:tailEnd/>
            </a:ln>
          </p:spPr>
          <p:txBody>
            <a:bodyPr/>
            <a:lstStyle/>
            <a:p>
              <a:endParaRPr lang="en-US"/>
            </a:p>
          </p:txBody>
        </p:sp>
        <p:sp>
          <p:nvSpPr>
            <p:cNvPr id="48159" name="Rectangle 31"/>
            <p:cNvSpPr>
              <a:spLocks noChangeArrowheads="1"/>
            </p:cNvSpPr>
            <p:nvPr/>
          </p:nvSpPr>
          <p:spPr bwMode="auto">
            <a:xfrm>
              <a:off x="2622" y="3602"/>
              <a:ext cx="157"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13</a:t>
              </a:r>
              <a:endParaRPr lang="en-US" sz="900"/>
            </a:p>
          </p:txBody>
        </p:sp>
        <p:sp>
          <p:nvSpPr>
            <p:cNvPr id="48160" name="Freeform 32"/>
            <p:cNvSpPr>
              <a:spLocks/>
            </p:cNvSpPr>
            <p:nvPr/>
          </p:nvSpPr>
          <p:spPr bwMode="auto">
            <a:xfrm>
              <a:off x="3484" y="821"/>
              <a:ext cx="97" cy="3726"/>
            </a:xfrm>
            <a:custGeom>
              <a:avLst/>
              <a:gdLst>
                <a:gd name="T0" fmla="*/ 0 w 97"/>
                <a:gd name="T1" fmla="*/ 3726 h 3726"/>
                <a:gd name="T2" fmla="*/ 0 w 97"/>
                <a:gd name="T3" fmla="*/ 74 h 3726"/>
                <a:gd name="T4" fmla="*/ 97 w 97"/>
                <a:gd name="T5" fmla="*/ 0 h 3726"/>
                <a:gd name="T6" fmla="*/ 97 w 97"/>
                <a:gd name="T7" fmla="*/ 3654 h 3726"/>
                <a:gd name="T8" fmla="*/ 0 w 97"/>
                <a:gd name="T9" fmla="*/ 3726 h 3726"/>
              </a:gdLst>
              <a:ahLst/>
              <a:cxnLst>
                <a:cxn ang="0">
                  <a:pos x="T0" y="T1"/>
                </a:cxn>
                <a:cxn ang="0">
                  <a:pos x="T2" y="T3"/>
                </a:cxn>
                <a:cxn ang="0">
                  <a:pos x="T4" y="T5"/>
                </a:cxn>
                <a:cxn ang="0">
                  <a:pos x="T6" y="T7"/>
                </a:cxn>
                <a:cxn ang="0">
                  <a:pos x="T8" y="T9"/>
                </a:cxn>
              </a:cxnLst>
              <a:rect l="0" t="0" r="r" b="b"/>
              <a:pathLst>
                <a:path w="97" h="3726">
                  <a:moveTo>
                    <a:pt x="0" y="3726"/>
                  </a:moveTo>
                  <a:lnTo>
                    <a:pt x="0" y="74"/>
                  </a:lnTo>
                  <a:lnTo>
                    <a:pt x="97" y="0"/>
                  </a:lnTo>
                  <a:lnTo>
                    <a:pt x="97" y="3654"/>
                  </a:lnTo>
                  <a:lnTo>
                    <a:pt x="0" y="3726"/>
                  </a:lnTo>
                  <a:close/>
                </a:path>
              </a:pathLst>
            </a:custGeom>
            <a:solidFill>
              <a:srgbClr val="4D4D80"/>
            </a:solidFill>
            <a:ln w="6985">
              <a:solidFill>
                <a:srgbClr val="000000"/>
              </a:solidFill>
              <a:prstDash val="solid"/>
              <a:round/>
              <a:headEnd/>
              <a:tailEnd/>
            </a:ln>
          </p:spPr>
          <p:txBody>
            <a:bodyPr/>
            <a:lstStyle/>
            <a:p>
              <a:endParaRPr lang="en-US"/>
            </a:p>
          </p:txBody>
        </p:sp>
        <p:sp>
          <p:nvSpPr>
            <p:cNvPr id="48161" name="Rectangle 33"/>
            <p:cNvSpPr>
              <a:spLocks noChangeArrowheads="1"/>
            </p:cNvSpPr>
            <p:nvPr/>
          </p:nvSpPr>
          <p:spPr bwMode="auto">
            <a:xfrm>
              <a:off x="3202" y="895"/>
              <a:ext cx="282" cy="3652"/>
            </a:xfrm>
            <a:prstGeom prst="rect">
              <a:avLst/>
            </a:prstGeom>
            <a:solidFill>
              <a:srgbClr val="9999FF"/>
            </a:solidFill>
            <a:ln w="6985">
              <a:solidFill>
                <a:srgbClr val="000000"/>
              </a:solidFill>
              <a:miter lim="800000"/>
              <a:headEnd/>
              <a:tailEnd/>
            </a:ln>
          </p:spPr>
          <p:txBody>
            <a:bodyPr/>
            <a:lstStyle/>
            <a:p>
              <a:endParaRPr lang="en-US"/>
            </a:p>
          </p:txBody>
        </p:sp>
        <p:sp>
          <p:nvSpPr>
            <p:cNvPr id="48162" name="Freeform 34"/>
            <p:cNvSpPr>
              <a:spLocks/>
            </p:cNvSpPr>
            <p:nvPr/>
          </p:nvSpPr>
          <p:spPr bwMode="auto">
            <a:xfrm>
              <a:off x="3202" y="821"/>
              <a:ext cx="379" cy="74"/>
            </a:xfrm>
            <a:custGeom>
              <a:avLst/>
              <a:gdLst>
                <a:gd name="T0" fmla="*/ 282 w 379"/>
                <a:gd name="T1" fmla="*/ 74 h 74"/>
                <a:gd name="T2" fmla="*/ 379 w 379"/>
                <a:gd name="T3" fmla="*/ 0 h 74"/>
                <a:gd name="T4" fmla="*/ 97 w 379"/>
                <a:gd name="T5" fmla="*/ 0 h 74"/>
                <a:gd name="T6" fmla="*/ 0 w 379"/>
                <a:gd name="T7" fmla="*/ 74 h 74"/>
                <a:gd name="T8" fmla="*/ 282 w 379"/>
                <a:gd name="T9" fmla="*/ 74 h 74"/>
              </a:gdLst>
              <a:ahLst/>
              <a:cxnLst>
                <a:cxn ang="0">
                  <a:pos x="T0" y="T1"/>
                </a:cxn>
                <a:cxn ang="0">
                  <a:pos x="T2" y="T3"/>
                </a:cxn>
                <a:cxn ang="0">
                  <a:pos x="T4" y="T5"/>
                </a:cxn>
                <a:cxn ang="0">
                  <a:pos x="T6" y="T7"/>
                </a:cxn>
                <a:cxn ang="0">
                  <a:pos x="T8" y="T9"/>
                </a:cxn>
              </a:cxnLst>
              <a:rect l="0" t="0" r="r" b="b"/>
              <a:pathLst>
                <a:path w="379" h="74">
                  <a:moveTo>
                    <a:pt x="282" y="74"/>
                  </a:moveTo>
                  <a:lnTo>
                    <a:pt x="379" y="0"/>
                  </a:lnTo>
                  <a:lnTo>
                    <a:pt x="97" y="0"/>
                  </a:lnTo>
                  <a:lnTo>
                    <a:pt x="0" y="74"/>
                  </a:lnTo>
                  <a:lnTo>
                    <a:pt x="282" y="74"/>
                  </a:lnTo>
                  <a:close/>
                </a:path>
              </a:pathLst>
            </a:custGeom>
            <a:solidFill>
              <a:srgbClr val="7373BF"/>
            </a:solidFill>
            <a:ln w="6985">
              <a:solidFill>
                <a:srgbClr val="000000"/>
              </a:solidFill>
              <a:prstDash val="solid"/>
              <a:round/>
              <a:headEnd/>
              <a:tailEnd/>
            </a:ln>
          </p:spPr>
          <p:txBody>
            <a:bodyPr/>
            <a:lstStyle/>
            <a:p>
              <a:endParaRPr lang="en-US"/>
            </a:p>
          </p:txBody>
        </p:sp>
        <p:sp>
          <p:nvSpPr>
            <p:cNvPr id="48163" name="Rectangle 35"/>
            <p:cNvSpPr>
              <a:spLocks noChangeArrowheads="1"/>
            </p:cNvSpPr>
            <p:nvPr/>
          </p:nvSpPr>
          <p:spPr bwMode="auto">
            <a:xfrm>
              <a:off x="3328" y="680"/>
              <a:ext cx="156" cy="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65</a:t>
              </a:r>
              <a:endParaRPr lang="en-US" sz="900"/>
            </a:p>
          </p:txBody>
        </p:sp>
        <p:sp>
          <p:nvSpPr>
            <p:cNvPr id="48164" name="Freeform 36"/>
            <p:cNvSpPr>
              <a:spLocks/>
            </p:cNvSpPr>
            <p:nvPr/>
          </p:nvSpPr>
          <p:spPr bwMode="auto">
            <a:xfrm>
              <a:off x="4191" y="1327"/>
              <a:ext cx="97" cy="3220"/>
            </a:xfrm>
            <a:custGeom>
              <a:avLst/>
              <a:gdLst>
                <a:gd name="T0" fmla="*/ 0 w 97"/>
                <a:gd name="T1" fmla="*/ 3220 h 3220"/>
                <a:gd name="T2" fmla="*/ 0 w 97"/>
                <a:gd name="T3" fmla="*/ 74 h 3220"/>
                <a:gd name="T4" fmla="*/ 97 w 97"/>
                <a:gd name="T5" fmla="*/ 0 h 3220"/>
                <a:gd name="T6" fmla="*/ 97 w 97"/>
                <a:gd name="T7" fmla="*/ 3148 h 3220"/>
                <a:gd name="T8" fmla="*/ 0 w 97"/>
                <a:gd name="T9" fmla="*/ 3220 h 3220"/>
              </a:gdLst>
              <a:ahLst/>
              <a:cxnLst>
                <a:cxn ang="0">
                  <a:pos x="T0" y="T1"/>
                </a:cxn>
                <a:cxn ang="0">
                  <a:pos x="T2" y="T3"/>
                </a:cxn>
                <a:cxn ang="0">
                  <a:pos x="T4" y="T5"/>
                </a:cxn>
                <a:cxn ang="0">
                  <a:pos x="T6" y="T7"/>
                </a:cxn>
                <a:cxn ang="0">
                  <a:pos x="T8" y="T9"/>
                </a:cxn>
              </a:cxnLst>
              <a:rect l="0" t="0" r="r" b="b"/>
              <a:pathLst>
                <a:path w="97" h="3220">
                  <a:moveTo>
                    <a:pt x="0" y="3220"/>
                  </a:moveTo>
                  <a:lnTo>
                    <a:pt x="0" y="74"/>
                  </a:lnTo>
                  <a:lnTo>
                    <a:pt x="97" y="0"/>
                  </a:lnTo>
                  <a:lnTo>
                    <a:pt x="97" y="3148"/>
                  </a:lnTo>
                  <a:lnTo>
                    <a:pt x="0" y="3220"/>
                  </a:lnTo>
                  <a:close/>
                </a:path>
              </a:pathLst>
            </a:custGeom>
            <a:solidFill>
              <a:srgbClr val="4D4D80"/>
            </a:solidFill>
            <a:ln w="6985">
              <a:solidFill>
                <a:srgbClr val="000000"/>
              </a:solidFill>
              <a:prstDash val="solid"/>
              <a:round/>
              <a:headEnd/>
              <a:tailEnd/>
            </a:ln>
          </p:spPr>
          <p:txBody>
            <a:bodyPr/>
            <a:lstStyle/>
            <a:p>
              <a:endParaRPr lang="en-US"/>
            </a:p>
          </p:txBody>
        </p:sp>
        <p:sp>
          <p:nvSpPr>
            <p:cNvPr id="48165" name="Rectangle 37"/>
            <p:cNvSpPr>
              <a:spLocks noChangeArrowheads="1"/>
            </p:cNvSpPr>
            <p:nvPr/>
          </p:nvSpPr>
          <p:spPr bwMode="auto">
            <a:xfrm>
              <a:off x="3908" y="1401"/>
              <a:ext cx="283" cy="3146"/>
            </a:xfrm>
            <a:prstGeom prst="rect">
              <a:avLst/>
            </a:prstGeom>
            <a:solidFill>
              <a:srgbClr val="9999FF"/>
            </a:solidFill>
            <a:ln w="6985">
              <a:solidFill>
                <a:srgbClr val="000000"/>
              </a:solidFill>
              <a:miter lim="800000"/>
              <a:headEnd/>
              <a:tailEnd/>
            </a:ln>
          </p:spPr>
          <p:txBody>
            <a:bodyPr/>
            <a:lstStyle/>
            <a:p>
              <a:endParaRPr lang="en-US"/>
            </a:p>
          </p:txBody>
        </p:sp>
        <p:sp>
          <p:nvSpPr>
            <p:cNvPr id="48166" name="Freeform 38"/>
            <p:cNvSpPr>
              <a:spLocks/>
            </p:cNvSpPr>
            <p:nvPr/>
          </p:nvSpPr>
          <p:spPr bwMode="auto">
            <a:xfrm>
              <a:off x="3908" y="1327"/>
              <a:ext cx="380" cy="74"/>
            </a:xfrm>
            <a:custGeom>
              <a:avLst/>
              <a:gdLst>
                <a:gd name="T0" fmla="*/ 283 w 380"/>
                <a:gd name="T1" fmla="*/ 74 h 74"/>
                <a:gd name="T2" fmla="*/ 380 w 380"/>
                <a:gd name="T3" fmla="*/ 0 h 74"/>
                <a:gd name="T4" fmla="*/ 96 w 380"/>
                <a:gd name="T5" fmla="*/ 0 h 74"/>
                <a:gd name="T6" fmla="*/ 0 w 380"/>
                <a:gd name="T7" fmla="*/ 74 h 74"/>
                <a:gd name="T8" fmla="*/ 283 w 380"/>
                <a:gd name="T9" fmla="*/ 74 h 74"/>
              </a:gdLst>
              <a:ahLst/>
              <a:cxnLst>
                <a:cxn ang="0">
                  <a:pos x="T0" y="T1"/>
                </a:cxn>
                <a:cxn ang="0">
                  <a:pos x="T2" y="T3"/>
                </a:cxn>
                <a:cxn ang="0">
                  <a:pos x="T4" y="T5"/>
                </a:cxn>
                <a:cxn ang="0">
                  <a:pos x="T6" y="T7"/>
                </a:cxn>
                <a:cxn ang="0">
                  <a:pos x="T8" y="T9"/>
                </a:cxn>
              </a:cxnLst>
              <a:rect l="0" t="0" r="r" b="b"/>
              <a:pathLst>
                <a:path w="380" h="74">
                  <a:moveTo>
                    <a:pt x="283" y="74"/>
                  </a:moveTo>
                  <a:lnTo>
                    <a:pt x="380" y="0"/>
                  </a:lnTo>
                  <a:lnTo>
                    <a:pt x="96" y="0"/>
                  </a:lnTo>
                  <a:lnTo>
                    <a:pt x="0" y="74"/>
                  </a:lnTo>
                  <a:lnTo>
                    <a:pt x="283" y="74"/>
                  </a:lnTo>
                  <a:close/>
                </a:path>
              </a:pathLst>
            </a:custGeom>
            <a:solidFill>
              <a:srgbClr val="7373BF"/>
            </a:solidFill>
            <a:ln w="6985">
              <a:solidFill>
                <a:srgbClr val="000000"/>
              </a:solidFill>
              <a:prstDash val="solid"/>
              <a:round/>
              <a:headEnd/>
              <a:tailEnd/>
            </a:ln>
          </p:spPr>
          <p:txBody>
            <a:bodyPr/>
            <a:lstStyle/>
            <a:p>
              <a:endParaRPr lang="en-US"/>
            </a:p>
          </p:txBody>
        </p:sp>
        <p:sp>
          <p:nvSpPr>
            <p:cNvPr id="48167" name="Rectangle 39"/>
            <p:cNvSpPr>
              <a:spLocks noChangeArrowheads="1"/>
            </p:cNvSpPr>
            <p:nvPr/>
          </p:nvSpPr>
          <p:spPr bwMode="auto">
            <a:xfrm>
              <a:off x="4019" y="1185"/>
              <a:ext cx="157" cy="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56</a:t>
              </a:r>
              <a:endParaRPr lang="en-US" sz="900"/>
            </a:p>
          </p:txBody>
        </p:sp>
        <p:sp>
          <p:nvSpPr>
            <p:cNvPr id="48168" name="Freeform 40"/>
            <p:cNvSpPr>
              <a:spLocks/>
            </p:cNvSpPr>
            <p:nvPr/>
          </p:nvSpPr>
          <p:spPr bwMode="auto">
            <a:xfrm>
              <a:off x="4614" y="4475"/>
              <a:ext cx="379" cy="72"/>
            </a:xfrm>
            <a:custGeom>
              <a:avLst/>
              <a:gdLst>
                <a:gd name="T0" fmla="*/ 282 w 379"/>
                <a:gd name="T1" fmla="*/ 72 h 72"/>
                <a:gd name="T2" fmla="*/ 379 w 379"/>
                <a:gd name="T3" fmla="*/ 0 h 72"/>
                <a:gd name="T4" fmla="*/ 97 w 379"/>
                <a:gd name="T5" fmla="*/ 0 h 72"/>
                <a:gd name="T6" fmla="*/ 0 w 379"/>
                <a:gd name="T7" fmla="*/ 72 h 72"/>
                <a:gd name="T8" fmla="*/ 282 w 379"/>
                <a:gd name="T9" fmla="*/ 72 h 72"/>
              </a:gdLst>
              <a:ahLst/>
              <a:cxnLst>
                <a:cxn ang="0">
                  <a:pos x="T0" y="T1"/>
                </a:cxn>
                <a:cxn ang="0">
                  <a:pos x="T2" y="T3"/>
                </a:cxn>
                <a:cxn ang="0">
                  <a:pos x="T4" y="T5"/>
                </a:cxn>
                <a:cxn ang="0">
                  <a:pos x="T6" y="T7"/>
                </a:cxn>
                <a:cxn ang="0">
                  <a:pos x="T8" y="T9"/>
                </a:cxn>
              </a:cxnLst>
              <a:rect l="0" t="0" r="r" b="b"/>
              <a:pathLst>
                <a:path w="379" h="72">
                  <a:moveTo>
                    <a:pt x="282" y="72"/>
                  </a:moveTo>
                  <a:lnTo>
                    <a:pt x="379" y="0"/>
                  </a:lnTo>
                  <a:lnTo>
                    <a:pt x="97" y="0"/>
                  </a:lnTo>
                  <a:lnTo>
                    <a:pt x="0" y="72"/>
                  </a:lnTo>
                  <a:lnTo>
                    <a:pt x="282" y="72"/>
                  </a:lnTo>
                  <a:close/>
                </a:path>
              </a:pathLst>
            </a:custGeom>
            <a:solidFill>
              <a:srgbClr val="7373BF"/>
            </a:solidFill>
            <a:ln w="6985">
              <a:solidFill>
                <a:srgbClr val="000000"/>
              </a:solidFill>
              <a:prstDash val="solid"/>
              <a:round/>
              <a:headEnd/>
              <a:tailEnd/>
            </a:ln>
          </p:spPr>
          <p:txBody>
            <a:bodyPr/>
            <a:lstStyle/>
            <a:p>
              <a:endParaRPr lang="en-US"/>
            </a:p>
          </p:txBody>
        </p:sp>
        <p:sp>
          <p:nvSpPr>
            <p:cNvPr id="48169" name="Rectangle 41"/>
            <p:cNvSpPr>
              <a:spLocks noChangeArrowheads="1"/>
            </p:cNvSpPr>
            <p:nvPr/>
          </p:nvSpPr>
          <p:spPr bwMode="auto">
            <a:xfrm>
              <a:off x="4764" y="4393"/>
              <a:ext cx="79"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0</a:t>
              </a:r>
              <a:endParaRPr lang="en-US" sz="900"/>
            </a:p>
          </p:txBody>
        </p:sp>
        <p:sp>
          <p:nvSpPr>
            <p:cNvPr id="48170" name="Freeform 42"/>
            <p:cNvSpPr>
              <a:spLocks/>
            </p:cNvSpPr>
            <p:nvPr/>
          </p:nvSpPr>
          <p:spPr bwMode="auto">
            <a:xfrm>
              <a:off x="5603" y="4418"/>
              <a:ext cx="97" cy="129"/>
            </a:xfrm>
            <a:custGeom>
              <a:avLst/>
              <a:gdLst>
                <a:gd name="T0" fmla="*/ 0 w 97"/>
                <a:gd name="T1" fmla="*/ 129 h 129"/>
                <a:gd name="T2" fmla="*/ 0 w 97"/>
                <a:gd name="T3" fmla="*/ 73 h 129"/>
                <a:gd name="T4" fmla="*/ 97 w 97"/>
                <a:gd name="T5" fmla="*/ 0 h 129"/>
                <a:gd name="T6" fmla="*/ 97 w 97"/>
                <a:gd name="T7" fmla="*/ 57 h 129"/>
                <a:gd name="T8" fmla="*/ 0 w 97"/>
                <a:gd name="T9" fmla="*/ 129 h 129"/>
              </a:gdLst>
              <a:ahLst/>
              <a:cxnLst>
                <a:cxn ang="0">
                  <a:pos x="T0" y="T1"/>
                </a:cxn>
                <a:cxn ang="0">
                  <a:pos x="T2" y="T3"/>
                </a:cxn>
                <a:cxn ang="0">
                  <a:pos x="T4" y="T5"/>
                </a:cxn>
                <a:cxn ang="0">
                  <a:pos x="T6" y="T7"/>
                </a:cxn>
                <a:cxn ang="0">
                  <a:pos x="T8" y="T9"/>
                </a:cxn>
              </a:cxnLst>
              <a:rect l="0" t="0" r="r" b="b"/>
              <a:pathLst>
                <a:path w="97" h="129">
                  <a:moveTo>
                    <a:pt x="0" y="129"/>
                  </a:moveTo>
                  <a:lnTo>
                    <a:pt x="0" y="73"/>
                  </a:lnTo>
                  <a:lnTo>
                    <a:pt x="97" y="0"/>
                  </a:lnTo>
                  <a:lnTo>
                    <a:pt x="97" y="57"/>
                  </a:lnTo>
                  <a:lnTo>
                    <a:pt x="0" y="129"/>
                  </a:lnTo>
                  <a:close/>
                </a:path>
              </a:pathLst>
            </a:custGeom>
            <a:solidFill>
              <a:srgbClr val="4D4D80"/>
            </a:solidFill>
            <a:ln w="6985">
              <a:solidFill>
                <a:srgbClr val="000000"/>
              </a:solidFill>
              <a:prstDash val="solid"/>
              <a:round/>
              <a:headEnd/>
              <a:tailEnd/>
            </a:ln>
          </p:spPr>
          <p:txBody>
            <a:bodyPr/>
            <a:lstStyle/>
            <a:p>
              <a:endParaRPr lang="en-US"/>
            </a:p>
          </p:txBody>
        </p:sp>
        <p:sp>
          <p:nvSpPr>
            <p:cNvPr id="48171" name="Rectangle 43"/>
            <p:cNvSpPr>
              <a:spLocks noChangeArrowheads="1"/>
            </p:cNvSpPr>
            <p:nvPr/>
          </p:nvSpPr>
          <p:spPr bwMode="auto">
            <a:xfrm>
              <a:off x="5320" y="4491"/>
              <a:ext cx="283" cy="56"/>
            </a:xfrm>
            <a:prstGeom prst="rect">
              <a:avLst/>
            </a:prstGeom>
            <a:solidFill>
              <a:srgbClr val="9999FF"/>
            </a:solidFill>
            <a:ln w="6985">
              <a:solidFill>
                <a:srgbClr val="000000"/>
              </a:solidFill>
              <a:miter lim="800000"/>
              <a:headEnd/>
              <a:tailEnd/>
            </a:ln>
          </p:spPr>
          <p:txBody>
            <a:bodyPr/>
            <a:lstStyle/>
            <a:p>
              <a:endParaRPr lang="en-US"/>
            </a:p>
          </p:txBody>
        </p:sp>
        <p:sp>
          <p:nvSpPr>
            <p:cNvPr id="48172" name="Freeform 44"/>
            <p:cNvSpPr>
              <a:spLocks/>
            </p:cNvSpPr>
            <p:nvPr/>
          </p:nvSpPr>
          <p:spPr bwMode="auto">
            <a:xfrm>
              <a:off x="5320" y="4418"/>
              <a:ext cx="380" cy="73"/>
            </a:xfrm>
            <a:custGeom>
              <a:avLst/>
              <a:gdLst>
                <a:gd name="T0" fmla="*/ 283 w 380"/>
                <a:gd name="T1" fmla="*/ 73 h 73"/>
                <a:gd name="T2" fmla="*/ 380 w 380"/>
                <a:gd name="T3" fmla="*/ 0 h 73"/>
                <a:gd name="T4" fmla="*/ 96 w 380"/>
                <a:gd name="T5" fmla="*/ 0 h 73"/>
                <a:gd name="T6" fmla="*/ 0 w 380"/>
                <a:gd name="T7" fmla="*/ 73 h 73"/>
                <a:gd name="T8" fmla="*/ 283 w 380"/>
                <a:gd name="T9" fmla="*/ 73 h 73"/>
              </a:gdLst>
              <a:ahLst/>
              <a:cxnLst>
                <a:cxn ang="0">
                  <a:pos x="T0" y="T1"/>
                </a:cxn>
                <a:cxn ang="0">
                  <a:pos x="T2" y="T3"/>
                </a:cxn>
                <a:cxn ang="0">
                  <a:pos x="T4" y="T5"/>
                </a:cxn>
                <a:cxn ang="0">
                  <a:pos x="T6" y="T7"/>
                </a:cxn>
                <a:cxn ang="0">
                  <a:pos x="T8" y="T9"/>
                </a:cxn>
              </a:cxnLst>
              <a:rect l="0" t="0" r="r" b="b"/>
              <a:pathLst>
                <a:path w="380" h="73">
                  <a:moveTo>
                    <a:pt x="283" y="73"/>
                  </a:moveTo>
                  <a:lnTo>
                    <a:pt x="380" y="0"/>
                  </a:lnTo>
                  <a:lnTo>
                    <a:pt x="96" y="0"/>
                  </a:lnTo>
                  <a:lnTo>
                    <a:pt x="0" y="73"/>
                  </a:lnTo>
                  <a:lnTo>
                    <a:pt x="283" y="73"/>
                  </a:lnTo>
                  <a:close/>
                </a:path>
              </a:pathLst>
            </a:custGeom>
            <a:solidFill>
              <a:srgbClr val="7373BF"/>
            </a:solidFill>
            <a:ln w="6985">
              <a:solidFill>
                <a:srgbClr val="000000"/>
              </a:solidFill>
              <a:prstDash val="solid"/>
              <a:round/>
              <a:headEnd/>
              <a:tailEnd/>
            </a:ln>
          </p:spPr>
          <p:txBody>
            <a:bodyPr/>
            <a:lstStyle/>
            <a:p>
              <a:endParaRPr lang="en-US"/>
            </a:p>
          </p:txBody>
        </p:sp>
        <p:sp>
          <p:nvSpPr>
            <p:cNvPr id="48173" name="Rectangle 45"/>
            <p:cNvSpPr>
              <a:spLocks noChangeArrowheads="1"/>
            </p:cNvSpPr>
            <p:nvPr/>
          </p:nvSpPr>
          <p:spPr bwMode="auto">
            <a:xfrm>
              <a:off x="5470" y="4260"/>
              <a:ext cx="81"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1</a:t>
              </a:r>
              <a:endParaRPr lang="en-US" sz="900"/>
            </a:p>
          </p:txBody>
        </p:sp>
        <p:sp>
          <p:nvSpPr>
            <p:cNvPr id="48174" name="Freeform 46"/>
            <p:cNvSpPr>
              <a:spLocks/>
            </p:cNvSpPr>
            <p:nvPr/>
          </p:nvSpPr>
          <p:spPr bwMode="auto">
            <a:xfrm>
              <a:off x="6026" y="4475"/>
              <a:ext cx="379" cy="72"/>
            </a:xfrm>
            <a:custGeom>
              <a:avLst/>
              <a:gdLst>
                <a:gd name="T0" fmla="*/ 282 w 379"/>
                <a:gd name="T1" fmla="*/ 72 h 72"/>
                <a:gd name="T2" fmla="*/ 379 w 379"/>
                <a:gd name="T3" fmla="*/ 0 h 72"/>
                <a:gd name="T4" fmla="*/ 97 w 379"/>
                <a:gd name="T5" fmla="*/ 0 h 72"/>
                <a:gd name="T6" fmla="*/ 0 w 379"/>
                <a:gd name="T7" fmla="*/ 72 h 72"/>
                <a:gd name="T8" fmla="*/ 282 w 379"/>
                <a:gd name="T9" fmla="*/ 72 h 72"/>
              </a:gdLst>
              <a:ahLst/>
              <a:cxnLst>
                <a:cxn ang="0">
                  <a:pos x="T0" y="T1"/>
                </a:cxn>
                <a:cxn ang="0">
                  <a:pos x="T2" y="T3"/>
                </a:cxn>
                <a:cxn ang="0">
                  <a:pos x="T4" y="T5"/>
                </a:cxn>
                <a:cxn ang="0">
                  <a:pos x="T6" y="T7"/>
                </a:cxn>
                <a:cxn ang="0">
                  <a:pos x="T8" y="T9"/>
                </a:cxn>
              </a:cxnLst>
              <a:rect l="0" t="0" r="r" b="b"/>
              <a:pathLst>
                <a:path w="379" h="72">
                  <a:moveTo>
                    <a:pt x="282" y="72"/>
                  </a:moveTo>
                  <a:lnTo>
                    <a:pt x="379" y="0"/>
                  </a:lnTo>
                  <a:lnTo>
                    <a:pt x="97" y="0"/>
                  </a:lnTo>
                  <a:lnTo>
                    <a:pt x="0" y="72"/>
                  </a:lnTo>
                  <a:lnTo>
                    <a:pt x="282" y="72"/>
                  </a:lnTo>
                  <a:close/>
                </a:path>
              </a:pathLst>
            </a:custGeom>
            <a:solidFill>
              <a:srgbClr val="7373BF"/>
            </a:solidFill>
            <a:ln w="6985">
              <a:solidFill>
                <a:srgbClr val="000000"/>
              </a:solidFill>
              <a:prstDash val="solid"/>
              <a:round/>
              <a:headEnd/>
              <a:tailEnd/>
            </a:ln>
          </p:spPr>
          <p:txBody>
            <a:bodyPr/>
            <a:lstStyle/>
            <a:p>
              <a:endParaRPr lang="en-US"/>
            </a:p>
          </p:txBody>
        </p:sp>
        <p:sp>
          <p:nvSpPr>
            <p:cNvPr id="48175" name="Rectangle 47"/>
            <p:cNvSpPr>
              <a:spLocks noChangeArrowheads="1"/>
            </p:cNvSpPr>
            <p:nvPr/>
          </p:nvSpPr>
          <p:spPr bwMode="auto">
            <a:xfrm>
              <a:off x="6175" y="4393"/>
              <a:ext cx="81"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0</a:t>
              </a:r>
              <a:endParaRPr lang="en-US" sz="900"/>
            </a:p>
          </p:txBody>
        </p:sp>
        <p:sp>
          <p:nvSpPr>
            <p:cNvPr id="48176" name="Freeform 48"/>
            <p:cNvSpPr>
              <a:spLocks/>
            </p:cNvSpPr>
            <p:nvPr/>
          </p:nvSpPr>
          <p:spPr bwMode="auto">
            <a:xfrm>
              <a:off x="7015" y="4306"/>
              <a:ext cx="95" cy="241"/>
            </a:xfrm>
            <a:custGeom>
              <a:avLst/>
              <a:gdLst>
                <a:gd name="T0" fmla="*/ 0 w 95"/>
                <a:gd name="T1" fmla="*/ 241 h 241"/>
                <a:gd name="T2" fmla="*/ 0 w 95"/>
                <a:gd name="T3" fmla="*/ 72 h 241"/>
                <a:gd name="T4" fmla="*/ 95 w 95"/>
                <a:gd name="T5" fmla="*/ 0 h 241"/>
                <a:gd name="T6" fmla="*/ 95 w 95"/>
                <a:gd name="T7" fmla="*/ 169 h 241"/>
                <a:gd name="T8" fmla="*/ 0 w 95"/>
                <a:gd name="T9" fmla="*/ 241 h 241"/>
              </a:gdLst>
              <a:ahLst/>
              <a:cxnLst>
                <a:cxn ang="0">
                  <a:pos x="T0" y="T1"/>
                </a:cxn>
                <a:cxn ang="0">
                  <a:pos x="T2" y="T3"/>
                </a:cxn>
                <a:cxn ang="0">
                  <a:pos x="T4" y="T5"/>
                </a:cxn>
                <a:cxn ang="0">
                  <a:pos x="T6" y="T7"/>
                </a:cxn>
                <a:cxn ang="0">
                  <a:pos x="T8" y="T9"/>
                </a:cxn>
              </a:cxnLst>
              <a:rect l="0" t="0" r="r" b="b"/>
              <a:pathLst>
                <a:path w="95" h="241">
                  <a:moveTo>
                    <a:pt x="0" y="241"/>
                  </a:moveTo>
                  <a:lnTo>
                    <a:pt x="0" y="72"/>
                  </a:lnTo>
                  <a:lnTo>
                    <a:pt x="95" y="0"/>
                  </a:lnTo>
                  <a:lnTo>
                    <a:pt x="95" y="169"/>
                  </a:lnTo>
                  <a:lnTo>
                    <a:pt x="0" y="241"/>
                  </a:lnTo>
                  <a:close/>
                </a:path>
              </a:pathLst>
            </a:custGeom>
            <a:solidFill>
              <a:srgbClr val="4D4D80"/>
            </a:solidFill>
            <a:ln w="6985">
              <a:solidFill>
                <a:srgbClr val="000000"/>
              </a:solidFill>
              <a:prstDash val="solid"/>
              <a:round/>
              <a:headEnd/>
              <a:tailEnd/>
            </a:ln>
          </p:spPr>
          <p:txBody>
            <a:bodyPr/>
            <a:lstStyle/>
            <a:p>
              <a:endParaRPr lang="en-US"/>
            </a:p>
          </p:txBody>
        </p:sp>
        <p:sp>
          <p:nvSpPr>
            <p:cNvPr id="48177" name="Rectangle 49"/>
            <p:cNvSpPr>
              <a:spLocks noChangeArrowheads="1"/>
            </p:cNvSpPr>
            <p:nvPr/>
          </p:nvSpPr>
          <p:spPr bwMode="auto">
            <a:xfrm>
              <a:off x="6732" y="4378"/>
              <a:ext cx="283" cy="169"/>
            </a:xfrm>
            <a:prstGeom prst="rect">
              <a:avLst/>
            </a:prstGeom>
            <a:solidFill>
              <a:srgbClr val="9999FF"/>
            </a:solidFill>
            <a:ln w="6985">
              <a:solidFill>
                <a:srgbClr val="000000"/>
              </a:solidFill>
              <a:miter lim="800000"/>
              <a:headEnd/>
              <a:tailEnd/>
            </a:ln>
          </p:spPr>
          <p:txBody>
            <a:bodyPr/>
            <a:lstStyle/>
            <a:p>
              <a:endParaRPr lang="en-US"/>
            </a:p>
          </p:txBody>
        </p:sp>
        <p:sp>
          <p:nvSpPr>
            <p:cNvPr id="48178" name="Freeform 50"/>
            <p:cNvSpPr>
              <a:spLocks/>
            </p:cNvSpPr>
            <p:nvPr/>
          </p:nvSpPr>
          <p:spPr bwMode="auto">
            <a:xfrm>
              <a:off x="6732" y="4306"/>
              <a:ext cx="378" cy="72"/>
            </a:xfrm>
            <a:custGeom>
              <a:avLst/>
              <a:gdLst>
                <a:gd name="T0" fmla="*/ 283 w 378"/>
                <a:gd name="T1" fmla="*/ 72 h 72"/>
                <a:gd name="T2" fmla="*/ 378 w 378"/>
                <a:gd name="T3" fmla="*/ 0 h 72"/>
                <a:gd name="T4" fmla="*/ 96 w 378"/>
                <a:gd name="T5" fmla="*/ 0 h 72"/>
                <a:gd name="T6" fmla="*/ 0 w 378"/>
                <a:gd name="T7" fmla="*/ 72 h 72"/>
                <a:gd name="T8" fmla="*/ 283 w 378"/>
                <a:gd name="T9" fmla="*/ 72 h 72"/>
              </a:gdLst>
              <a:ahLst/>
              <a:cxnLst>
                <a:cxn ang="0">
                  <a:pos x="T0" y="T1"/>
                </a:cxn>
                <a:cxn ang="0">
                  <a:pos x="T2" y="T3"/>
                </a:cxn>
                <a:cxn ang="0">
                  <a:pos x="T4" y="T5"/>
                </a:cxn>
                <a:cxn ang="0">
                  <a:pos x="T6" y="T7"/>
                </a:cxn>
                <a:cxn ang="0">
                  <a:pos x="T8" y="T9"/>
                </a:cxn>
              </a:cxnLst>
              <a:rect l="0" t="0" r="r" b="b"/>
              <a:pathLst>
                <a:path w="378" h="72">
                  <a:moveTo>
                    <a:pt x="283" y="72"/>
                  </a:moveTo>
                  <a:lnTo>
                    <a:pt x="378" y="0"/>
                  </a:lnTo>
                  <a:lnTo>
                    <a:pt x="96" y="0"/>
                  </a:lnTo>
                  <a:lnTo>
                    <a:pt x="0" y="72"/>
                  </a:lnTo>
                  <a:lnTo>
                    <a:pt x="283" y="72"/>
                  </a:lnTo>
                  <a:close/>
                </a:path>
              </a:pathLst>
            </a:custGeom>
            <a:solidFill>
              <a:srgbClr val="7373BF"/>
            </a:solidFill>
            <a:ln w="6985">
              <a:solidFill>
                <a:srgbClr val="000000"/>
              </a:solidFill>
              <a:prstDash val="solid"/>
              <a:round/>
              <a:headEnd/>
              <a:tailEnd/>
            </a:ln>
          </p:spPr>
          <p:txBody>
            <a:bodyPr/>
            <a:lstStyle/>
            <a:p>
              <a:endParaRPr lang="en-US"/>
            </a:p>
          </p:txBody>
        </p:sp>
        <p:sp>
          <p:nvSpPr>
            <p:cNvPr id="48179" name="Rectangle 51"/>
            <p:cNvSpPr>
              <a:spLocks noChangeArrowheads="1"/>
            </p:cNvSpPr>
            <p:nvPr/>
          </p:nvSpPr>
          <p:spPr bwMode="auto">
            <a:xfrm>
              <a:off x="6869" y="4139"/>
              <a:ext cx="79"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3</a:t>
              </a:r>
              <a:endParaRPr lang="en-US" sz="900"/>
            </a:p>
          </p:txBody>
        </p:sp>
        <p:sp>
          <p:nvSpPr>
            <p:cNvPr id="48180" name="Freeform 52"/>
            <p:cNvSpPr>
              <a:spLocks/>
            </p:cNvSpPr>
            <p:nvPr/>
          </p:nvSpPr>
          <p:spPr bwMode="auto">
            <a:xfrm>
              <a:off x="7438" y="4475"/>
              <a:ext cx="379" cy="72"/>
            </a:xfrm>
            <a:custGeom>
              <a:avLst/>
              <a:gdLst>
                <a:gd name="T0" fmla="*/ 282 w 379"/>
                <a:gd name="T1" fmla="*/ 72 h 72"/>
                <a:gd name="T2" fmla="*/ 379 w 379"/>
                <a:gd name="T3" fmla="*/ 0 h 72"/>
                <a:gd name="T4" fmla="*/ 97 w 379"/>
                <a:gd name="T5" fmla="*/ 0 h 72"/>
                <a:gd name="T6" fmla="*/ 0 w 379"/>
                <a:gd name="T7" fmla="*/ 72 h 72"/>
                <a:gd name="T8" fmla="*/ 282 w 379"/>
                <a:gd name="T9" fmla="*/ 72 h 72"/>
              </a:gdLst>
              <a:ahLst/>
              <a:cxnLst>
                <a:cxn ang="0">
                  <a:pos x="T0" y="T1"/>
                </a:cxn>
                <a:cxn ang="0">
                  <a:pos x="T2" y="T3"/>
                </a:cxn>
                <a:cxn ang="0">
                  <a:pos x="T4" y="T5"/>
                </a:cxn>
                <a:cxn ang="0">
                  <a:pos x="T6" y="T7"/>
                </a:cxn>
                <a:cxn ang="0">
                  <a:pos x="T8" y="T9"/>
                </a:cxn>
              </a:cxnLst>
              <a:rect l="0" t="0" r="r" b="b"/>
              <a:pathLst>
                <a:path w="379" h="72">
                  <a:moveTo>
                    <a:pt x="282" y="72"/>
                  </a:moveTo>
                  <a:lnTo>
                    <a:pt x="379" y="0"/>
                  </a:lnTo>
                  <a:lnTo>
                    <a:pt x="97" y="0"/>
                  </a:lnTo>
                  <a:lnTo>
                    <a:pt x="0" y="72"/>
                  </a:lnTo>
                  <a:lnTo>
                    <a:pt x="282" y="72"/>
                  </a:lnTo>
                  <a:close/>
                </a:path>
              </a:pathLst>
            </a:custGeom>
            <a:solidFill>
              <a:srgbClr val="7373BF"/>
            </a:solidFill>
            <a:ln w="6985">
              <a:solidFill>
                <a:srgbClr val="000000"/>
              </a:solidFill>
              <a:prstDash val="solid"/>
              <a:round/>
              <a:headEnd/>
              <a:tailEnd/>
            </a:ln>
          </p:spPr>
          <p:txBody>
            <a:bodyPr/>
            <a:lstStyle/>
            <a:p>
              <a:endParaRPr lang="en-US"/>
            </a:p>
          </p:txBody>
        </p:sp>
        <p:sp>
          <p:nvSpPr>
            <p:cNvPr id="48181" name="Rectangle 53"/>
            <p:cNvSpPr>
              <a:spLocks noChangeArrowheads="1"/>
            </p:cNvSpPr>
            <p:nvPr/>
          </p:nvSpPr>
          <p:spPr bwMode="auto">
            <a:xfrm>
              <a:off x="7591" y="4393"/>
              <a:ext cx="78"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0</a:t>
              </a:r>
              <a:endParaRPr lang="en-US" sz="900"/>
            </a:p>
          </p:txBody>
        </p:sp>
        <p:sp>
          <p:nvSpPr>
            <p:cNvPr id="48182" name="Line 54"/>
            <p:cNvSpPr>
              <a:spLocks noChangeShapeType="1"/>
            </p:cNvSpPr>
            <p:nvPr/>
          </p:nvSpPr>
          <p:spPr bwMode="auto">
            <a:xfrm flipV="1">
              <a:off x="1506" y="669"/>
              <a:ext cx="1" cy="393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83" name="Line 55"/>
            <p:cNvSpPr>
              <a:spLocks noChangeShapeType="1"/>
            </p:cNvSpPr>
            <p:nvPr/>
          </p:nvSpPr>
          <p:spPr bwMode="auto">
            <a:xfrm flipH="1">
              <a:off x="1445" y="4603"/>
              <a:ext cx="61"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84" name="Line 56"/>
            <p:cNvSpPr>
              <a:spLocks noChangeShapeType="1"/>
            </p:cNvSpPr>
            <p:nvPr/>
          </p:nvSpPr>
          <p:spPr bwMode="auto">
            <a:xfrm flipH="1">
              <a:off x="1445" y="4040"/>
              <a:ext cx="61"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85" name="Line 57"/>
            <p:cNvSpPr>
              <a:spLocks noChangeShapeType="1"/>
            </p:cNvSpPr>
            <p:nvPr/>
          </p:nvSpPr>
          <p:spPr bwMode="auto">
            <a:xfrm flipH="1">
              <a:off x="1445" y="3478"/>
              <a:ext cx="61"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86" name="Line 58"/>
            <p:cNvSpPr>
              <a:spLocks noChangeShapeType="1"/>
            </p:cNvSpPr>
            <p:nvPr/>
          </p:nvSpPr>
          <p:spPr bwMode="auto">
            <a:xfrm flipH="1">
              <a:off x="1445" y="2917"/>
              <a:ext cx="61"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87" name="Line 59"/>
            <p:cNvSpPr>
              <a:spLocks noChangeShapeType="1"/>
            </p:cNvSpPr>
            <p:nvPr/>
          </p:nvSpPr>
          <p:spPr bwMode="auto">
            <a:xfrm flipH="1">
              <a:off x="1445" y="2354"/>
              <a:ext cx="61"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88" name="Line 60"/>
            <p:cNvSpPr>
              <a:spLocks noChangeShapeType="1"/>
            </p:cNvSpPr>
            <p:nvPr/>
          </p:nvSpPr>
          <p:spPr bwMode="auto">
            <a:xfrm flipH="1">
              <a:off x="1445" y="1792"/>
              <a:ext cx="61"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89" name="Line 61"/>
            <p:cNvSpPr>
              <a:spLocks noChangeShapeType="1"/>
            </p:cNvSpPr>
            <p:nvPr/>
          </p:nvSpPr>
          <p:spPr bwMode="auto">
            <a:xfrm flipH="1">
              <a:off x="1445" y="1231"/>
              <a:ext cx="61"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90" name="Line 62"/>
            <p:cNvSpPr>
              <a:spLocks noChangeShapeType="1"/>
            </p:cNvSpPr>
            <p:nvPr/>
          </p:nvSpPr>
          <p:spPr bwMode="auto">
            <a:xfrm flipH="1">
              <a:off x="1445" y="669"/>
              <a:ext cx="61"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191" name="Rectangle 63"/>
            <p:cNvSpPr>
              <a:spLocks noChangeArrowheads="1"/>
            </p:cNvSpPr>
            <p:nvPr/>
          </p:nvSpPr>
          <p:spPr bwMode="auto">
            <a:xfrm>
              <a:off x="1364" y="4533"/>
              <a:ext cx="78" cy="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0</a:t>
              </a:r>
              <a:endParaRPr lang="en-US" sz="900"/>
            </a:p>
          </p:txBody>
        </p:sp>
        <p:sp>
          <p:nvSpPr>
            <p:cNvPr id="48192" name="Rectangle 64"/>
            <p:cNvSpPr>
              <a:spLocks noChangeArrowheads="1"/>
            </p:cNvSpPr>
            <p:nvPr/>
          </p:nvSpPr>
          <p:spPr bwMode="auto">
            <a:xfrm>
              <a:off x="1303" y="3973"/>
              <a:ext cx="157" cy="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10</a:t>
              </a:r>
              <a:endParaRPr lang="en-US" sz="900"/>
            </a:p>
          </p:txBody>
        </p:sp>
        <p:sp>
          <p:nvSpPr>
            <p:cNvPr id="48193" name="Rectangle 65"/>
            <p:cNvSpPr>
              <a:spLocks noChangeArrowheads="1"/>
            </p:cNvSpPr>
            <p:nvPr/>
          </p:nvSpPr>
          <p:spPr bwMode="auto">
            <a:xfrm>
              <a:off x="1303" y="3410"/>
              <a:ext cx="157" cy="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20</a:t>
              </a:r>
              <a:endParaRPr lang="en-US" sz="900"/>
            </a:p>
          </p:txBody>
        </p:sp>
        <p:sp>
          <p:nvSpPr>
            <p:cNvPr id="48194" name="Rectangle 66"/>
            <p:cNvSpPr>
              <a:spLocks noChangeArrowheads="1"/>
            </p:cNvSpPr>
            <p:nvPr/>
          </p:nvSpPr>
          <p:spPr bwMode="auto">
            <a:xfrm>
              <a:off x="1303" y="2849"/>
              <a:ext cx="157"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30</a:t>
              </a:r>
              <a:endParaRPr lang="en-US" sz="900"/>
            </a:p>
          </p:txBody>
        </p:sp>
        <p:sp>
          <p:nvSpPr>
            <p:cNvPr id="48195" name="Rectangle 67"/>
            <p:cNvSpPr>
              <a:spLocks noChangeArrowheads="1"/>
            </p:cNvSpPr>
            <p:nvPr/>
          </p:nvSpPr>
          <p:spPr bwMode="auto">
            <a:xfrm>
              <a:off x="1303" y="2286"/>
              <a:ext cx="157"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40</a:t>
              </a:r>
              <a:endParaRPr lang="en-US" sz="900"/>
            </a:p>
          </p:txBody>
        </p:sp>
        <p:sp>
          <p:nvSpPr>
            <p:cNvPr id="48196" name="Rectangle 68"/>
            <p:cNvSpPr>
              <a:spLocks noChangeArrowheads="1"/>
            </p:cNvSpPr>
            <p:nvPr/>
          </p:nvSpPr>
          <p:spPr bwMode="auto">
            <a:xfrm>
              <a:off x="1303" y="1724"/>
              <a:ext cx="157" cy="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50</a:t>
              </a:r>
              <a:endParaRPr lang="en-US" sz="900"/>
            </a:p>
          </p:txBody>
        </p:sp>
        <p:sp>
          <p:nvSpPr>
            <p:cNvPr id="48197" name="Rectangle 69"/>
            <p:cNvSpPr>
              <a:spLocks noChangeArrowheads="1"/>
            </p:cNvSpPr>
            <p:nvPr/>
          </p:nvSpPr>
          <p:spPr bwMode="auto">
            <a:xfrm>
              <a:off x="1303" y="1162"/>
              <a:ext cx="157" cy="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60</a:t>
              </a:r>
              <a:endParaRPr lang="en-US" sz="900"/>
            </a:p>
          </p:txBody>
        </p:sp>
        <p:sp>
          <p:nvSpPr>
            <p:cNvPr id="48198" name="Rectangle 70"/>
            <p:cNvSpPr>
              <a:spLocks noChangeArrowheads="1"/>
            </p:cNvSpPr>
            <p:nvPr/>
          </p:nvSpPr>
          <p:spPr bwMode="auto">
            <a:xfrm>
              <a:off x="1303" y="601"/>
              <a:ext cx="157"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70</a:t>
              </a:r>
              <a:endParaRPr lang="en-US" sz="900"/>
            </a:p>
          </p:txBody>
        </p:sp>
        <p:sp>
          <p:nvSpPr>
            <p:cNvPr id="48199" name="Line 71"/>
            <p:cNvSpPr>
              <a:spLocks noChangeShapeType="1"/>
            </p:cNvSpPr>
            <p:nvPr/>
          </p:nvSpPr>
          <p:spPr bwMode="auto">
            <a:xfrm>
              <a:off x="1506" y="4603"/>
              <a:ext cx="6353"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0" name="Line 72"/>
            <p:cNvSpPr>
              <a:spLocks noChangeShapeType="1"/>
            </p:cNvSpPr>
            <p:nvPr/>
          </p:nvSpPr>
          <p:spPr bwMode="auto">
            <a:xfrm>
              <a:off x="1506"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1" name="Line 73"/>
            <p:cNvSpPr>
              <a:spLocks noChangeShapeType="1"/>
            </p:cNvSpPr>
            <p:nvPr/>
          </p:nvSpPr>
          <p:spPr bwMode="auto">
            <a:xfrm>
              <a:off x="2213"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2" name="Line 74"/>
            <p:cNvSpPr>
              <a:spLocks noChangeShapeType="1"/>
            </p:cNvSpPr>
            <p:nvPr/>
          </p:nvSpPr>
          <p:spPr bwMode="auto">
            <a:xfrm>
              <a:off x="2918"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3" name="Line 75"/>
            <p:cNvSpPr>
              <a:spLocks noChangeShapeType="1"/>
            </p:cNvSpPr>
            <p:nvPr/>
          </p:nvSpPr>
          <p:spPr bwMode="auto">
            <a:xfrm>
              <a:off x="3624"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4" name="Line 76"/>
            <p:cNvSpPr>
              <a:spLocks noChangeShapeType="1"/>
            </p:cNvSpPr>
            <p:nvPr/>
          </p:nvSpPr>
          <p:spPr bwMode="auto">
            <a:xfrm>
              <a:off x="4330"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5" name="Line 77"/>
            <p:cNvSpPr>
              <a:spLocks noChangeShapeType="1"/>
            </p:cNvSpPr>
            <p:nvPr/>
          </p:nvSpPr>
          <p:spPr bwMode="auto">
            <a:xfrm>
              <a:off x="5036"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6" name="Line 78"/>
            <p:cNvSpPr>
              <a:spLocks noChangeShapeType="1"/>
            </p:cNvSpPr>
            <p:nvPr/>
          </p:nvSpPr>
          <p:spPr bwMode="auto">
            <a:xfrm>
              <a:off x="5742"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7" name="Line 79"/>
            <p:cNvSpPr>
              <a:spLocks noChangeShapeType="1"/>
            </p:cNvSpPr>
            <p:nvPr/>
          </p:nvSpPr>
          <p:spPr bwMode="auto">
            <a:xfrm>
              <a:off x="6447"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8" name="Line 80"/>
            <p:cNvSpPr>
              <a:spLocks noChangeShapeType="1"/>
            </p:cNvSpPr>
            <p:nvPr/>
          </p:nvSpPr>
          <p:spPr bwMode="auto">
            <a:xfrm>
              <a:off x="7154"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09" name="Line 81"/>
            <p:cNvSpPr>
              <a:spLocks noChangeShapeType="1"/>
            </p:cNvSpPr>
            <p:nvPr/>
          </p:nvSpPr>
          <p:spPr bwMode="auto">
            <a:xfrm>
              <a:off x="7859" y="4603"/>
              <a:ext cx="1" cy="6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48210" name="Rectangle 82"/>
            <p:cNvSpPr>
              <a:spLocks noChangeArrowheads="1"/>
            </p:cNvSpPr>
            <p:nvPr/>
          </p:nvSpPr>
          <p:spPr bwMode="auto">
            <a:xfrm>
              <a:off x="1742" y="4693"/>
              <a:ext cx="290"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Harii</a:t>
              </a:r>
              <a:endParaRPr lang="en-US" sz="900"/>
            </a:p>
          </p:txBody>
        </p:sp>
        <p:sp>
          <p:nvSpPr>
            <p:cNvPr id="48211" name="Rectangle 83"/>
            <p:cNvSpPr>
              <a:spLocks noChangeArrowheads="1"/>
            </p:cNvSpPr>
            <p:nvPr/>
          </p:nvSpPr>
          <p:spPr bwMode="auto">
            <a:xfrm>
              <a:off x="2395" y="4693"/>
              <a:ext cx="423"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Hamra</a:t>
              </a:r>
              <a:endParaRPr lang="en-US" sz="900"/>
            </a:p>
          </p:txBody>
        </p:sp>
        <p:sp>
          <p:nvSpPr>
            <p:cNvPr id="48212" name="Rectangle 84"/>
            <p:cNvSpPr>
              <a:spLocks noChangeArrowheads="1"/>
            </p:cNvSpPr>
            <p:nvPr/>
          </p:nvSpPr>
          <p:spPr bwMode="auto">
            <a:xfrm>
              <a:off x="3089" y="4693"/>
              <a:ext cx="454"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Khadra</a:t>
              </a:r>
              <a:endParaRPr lang="en-US" sz="900"/>
            </a:p>
          </p:txBody>
        </p:sp>
        <p:sp>
          <p:nvSpPr>
            <p:cNvPr id="48213" name="Rectangle 85"/>
            <p:cNvSpPr>
              <a:spLocks noChangeArrowheads="1"/>
            </p:cNvSpPr>
            <p:nvPr/>
          </p:nvSpPr>
          <p:spPr bwMode="auto">
            <a:xfrm>
              <a:off x="3845" y="4693"/>
              <a:ext cx="329"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Khatt</a:t>
              </a:r>
              <a:endParaRPr lang="en-US" sz="900"/>
            </a:p>
          </p:txBody>
        </p:sp>
        <p:sp>
          <p:nvSpPr>
            <p:cNvPr id="48214" name="Rectangle 86"/>
            <p:cNvSpPr>
              <a:spLocks noChangeArrowheads="1"/>
            </p:cNvSpPr>
            <p:nvPr/>
          </p:nvSpPr>
          <p:spPr bwMode="auto">
            <a:xfrm>
              <a:off x="4455" y="4693"/>
              <a:ext cx="564"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Cleaners</a:t>
              </a:r>
              <a:endParaRPr lang="en-US" sz="900"/>
            </a:p>
          </p:txBody>
        </p:sp>
        <p:sp>
          <p:nvSpPr>
            <p:cNvPr id="48215" name="Rectangle 87"/>
            <p:cNvSpPr>
              <a:spLocks noChangeArrowheads="1"/>
            </p:cNvSpPr>
            <p:nvPr/>
          </p:nvSpPr>
          <p:spPr bwMode="auto">
            <a:xfrm>
              <a:off x="5239" y="4693"/>
              <a:ext cx="376"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Sikkin</a:t>
              </a:r>
              <a:endParaRPr lang="en-US" sz="900"/>
            </a:p>
          </p:txBody>
        </p:sp>
        <p:sp>
          <p:nvSpPr>
            <p:cNvPr id="48216" name="Rectangle 88"/>
            <p:cNvSpPr>
              <a:spLocks noChangeArrowheads="1"/>
            </p:cNvSpPr>
            <p:nvPr/>
          </p:nvSpPr>
          <p:spPr bwMode="auto">
            <a:xfrm>
              <a:off x="5825" y="4693"/>
              <a:ext cx="674"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Mechanics</a:t>
              </a:r>
              <a:endParaRPr lang="en-US" sz="900"/>
            </a:p>
          </p:txBody>
        </p:sp>
        <p:sp>
          <p:nvSpPr>
            <p:cNvPr id="48217" name="Rectangle 89"/>
            <p:cNvSpPr>
              <a:spLocks noChangeArrowheads="1"/>
            </p:cNvSpPr>
            <p:nvPr/>
          </p:nvSpPr>
          <p:spPr bwMode="auto">
            <a:xfrm>
              <a:off x="6516" y="4693"/>
              <a:ext cx="792"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  Clay loader</a:t>
              </a:r>
              <a:endParaRPr lang="en-US" sz="900"/>
            </a:p>
          </p:txBody>
        </p:sp>
        <p:sp>
          <p:nvSpPr>
            <p:cNvPr id="48218" name="Rectangle 90"/>
            <p:cNvSpPr>
              <a:spLocks noChangeArrowheads="1"/>
            </p:cNvSpPr>
            <p:nvPr/>
          </p:nvSpPr>
          <p:spPr bwMode="auto">
            <a:xfrm>
              <a:off x="7177" y="4693"/>
              <a:ext cx="972" cy="1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a:solidFill>
                    <a:srgbClr val="000000"/>
                  </a:solidFill>
                  <a:latin typeface="Arial" panose="020B0604020202020204" pitchFamily="34" charset="0"/>
                </a:rPr>
                <a:t>    Truck drivers</a:t>
              </a:r>
              <a:endParaRPr lang="en-US" sz="900"/>
            </a:p>
          </p:txBody>
        </p:sp>
        <p:sp>
          <p:nvSpPr>
            <p:cNvPr id="48219" name="Rectangle 91"/>
            <p:cNvSpPr>
              <a:spLocks noChangeArrowheads="1"/>
            </p:cNvSpPr>
            <p:nvPr/>
          </p:nvSpPr>
          <p:spPr bwMode="auto">
            <a:xfrm>
              <a:off x="3420" y="180"/>
              <a:ext cx="1983" cy="1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1200" b="1">
                  <a:solidFill>
                    <a:srgbClr val="000000"/>
                  </a:solidFill>
                </a:rPr>
                <a:t>No. of Children by Task </a:t>
              </a:r>
              <a:endParaRPr lang="en-US" sz="1200"/>
            </a:p>
          </p:txBody>
        </p:sp>
        <p:sp>
          <p:nvSpPr>
            <p:cNvPr id="48220" name="Rectangle 92"/>
            <p:cNvSpPr>
              <a:spLocks noChangeArrowheads="1"/>
            </p:cNvSpPr>
            <p:nvPr/>
          </p:nvSpPr>
          <p:spPr bwMode="auto">
            <a:xfrm>
              <a:off x="6386" y="624"/>
              <a:ext cx="1337" cy="317"/>
            </a:xfrm>
            <a:prstGeom prst="rect">
              <a:avLst/>
            </a:prstGeom>
            <a:solidFill>
              <a:srgbClr val="FFFFFF"/>
            </a:solidFill>
            <a:ln w="0">
              <a:solidFill>
                <a:srgbClr val="000000"/>
              </a:solidFill>
              <a:miter lim="800000"/>
              <a:headEnd/>
              <a:tailEnd/>
            </a:ln>
          </p:spPr>
          <p:txBody>
            <a:bodyPr/>
            <a:lstStyle/>
            <a:p>
              <a:endParaRPr lang="en-US"/>
            </a:p>
          </p:txBody>
        </p:sp>
        <p:sp>
          <p:nvSpPr>
            <p:cNvPr id="48221" name="Rectangle 93"/>
            <p:cNvSpPr>
              <a:spLocks noChangeArrowheads="1"/>
            </p:cNvSpPr>
            <p:nvPr/>
          </p:nvSpPr>
          <p:spPr bwMode="auto">
            <a:xfrm>
              <a:off x="6518" y="742"/>
              <a:ext cx="86" cy="86"/>
            </a:xfrm>
            <a:prstGeom prst="rect">
              <a:avLst/>
            </a:prstGeom>
            <a:solidFill>
              <a:srgbClr val="9999FF"/>
            </a:solidFill>
            <a:ln w="6985">
              <a:solidFill>
                <a:srgbClr val="000000"/>
              </a:solidFill>
              <a:miter lim="800000"/>
              <a:headEnd/>
              <a:tailEnd/>
            </a:ln>
          </p:spPr>
          <p:txBody>
            <a:bodyPr/>
            <a:lstStyle/>
            <a:p>
              <a:endParaRPr lang="en-US"/>
            </a:p>
          </p:txBody>
        </p:sp>
        <p:sp>
          <p:nvSpPr>
            <p:cNvPr id="48222" name="Rectangle 94"/>
            <p:cNvSpPr>
              <a:spLocks noChangeArrowheads="1"/>
            </p:cNvSpPr>
            <p:nvPr/>
          </p:nvSpPr>
          <p:spPr bwMode="auto">
            <a:xfrm>
              <a:off x="6638" y="708"/>
              <a:ext cx="1011" cy="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r>
                <a:rPr lang="en-US" sz="900" b="1">
                  <a:solidFill>
                    <a:srgbClr val="000000"/>
                  </a:solidFill>
                  <a:latin typeface="Arial" panose="020B0604020202020204" pitchFamily="34" charset="0"/>
                </a:rPr>
                <a:t>No. of Children</a:t>
              </a:r>
              <a:endParaRPr lang="en-US" sz="900"/>
            </a:p>
          </p:txBody>
        </p:sp>
      </p:grpSp>
      <p:pic>
        <p:nvPicPr>
          <p:cNvPr id="7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2186" y="184185"/>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67099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CID</a:t>
            </a:r>
          </a:p>
        </p:txBody>
      </p:sp>
      <p:sp>
        <p:nvSpPr>
          <p:cNvPr id="7" name="Slide Number Placeholder 6"/>
          <p:cNvSpPr>
            <a:spLocks noGrp="1"/>
          </p:cNvSpPr>
          <p:nvPr>
            <p:ph type="sldNum" sz="quarter" idx="12"/>
          </p:nvPr>
        </p:nvSpPr>
        <p:spPr/>
        <p:txBody>
          <a:bodyPr/>
          <a:lstStyle/>
          <a:p>
            <a:fld id="{1372A011-0784-4C85-80C5-C7B37CD583DD}" type="slidenum">
              <a:rPr lang="ar-EG"/>
              <a:pPr/>
              <a:t>8</a:t>
            </a:fld>
            <a:endParaRPr lang="en-US"/>
          </a:p>
        </p:txBody>
      </p:sp>
      <p:sp>
        <p:nvSpPr>
          <p:cNvPr id="36866" name="Rectangle 1026"/>
          <p:cNvSpPr>
            <a:spLocks noGrp="1" noChangeArrowheads="1"/>
          </p:cNvSpPr>
          <p:nvPr>
            <p:ph type="title"/>
          </p:nvPr>
        </p:nvSpPr>
        <p:spPr>
          <a:xfrm>
            <a:off x="719138" y="296863"/>
            <a:ext cx="7772400" cy="1143000"/>
          </a:xfrm>
        </p:spPr>
        <p:txBody>
          <a:bodyPr/>
          <a:lstStyle/>
          <a:p>
            <a:r>
              <a:rPr lang="en-US" sz="3200" b="1" dirty="0"/>
              <a:t>Issues Identified by Brick Factory </a:t>
            </a:r>
            <a:r>
              <a:rPr lang="en-US" sz="3200" b="1" dirty="0" smtClean="0"/>
              <a:t>Workers</a:t>
            </a:r>
            <a:endParaRPr lang="en-US" sz="3200" b="1" dirty="0"/>
          </a:p>
        </p:txBody>
      </p:sp>
      <p:sp>
        <p:nvSpPr>
          <p:cNvPr id="36867" name="Rectangle 1027"/>
          <p:cNvSpPr>
            <a:spLocks noGrp="1" noChangeArrowheads="1"/>
          </p:cNvSpPr>
          <p:nvPr>
            <p:ph type="body" sz="half" idx="1"/>
          </p:nvPr>
        </p:nvSpPr>
        <p:spPr>
          <a:xfrm>
            <a:off x="611188" y="1520825"/>
            <a:ext cx="3810000" cy="5040313"/>
          </a:xfrm>
        </p:spPr>
        <p:txBody>
          <a:bodyPr/>
          <a:lstStyle/>
          <a:p>
            <a:pPr marL="609600" indent="-609600" algn="l" rtl="0">
              <a:lnSpc>
                <a:spcPct val="90000"/>
              </a:lnSpc>
              <a:buFontTx/>
              <a:buAutoNum type="arabicPeriod"/>
            </a:pPr>
            <a:r>
              <a:rPr lang="en-US" sz="2000" b="1" dirty="0"/>
              <a:t>Water Supply and Quality</a:t>
            </a:r>
          </a:p>
          <a:p>
            <a:pPr marL="609600" indent="-609600" algn="l" rtl="0">
              <a:lnSpc>
                <a:spcPct val="90000"/>
              </a:lnSpc>
              <a:buFontTx/>
              <a:buAutoNum type="arabicPeriod"/>
            </a:pPr>
            <a:r>
              <a:rPr lang="en-US" sz="2000" b="1" dirty="0"/>
              <a:t>Upgrading the Waste Water System</a:t>
            </a:r>
          </a:p>
          <a:p>
            <a:pPr marL="609600" indent="-609600" algn="l" rtl="0">
              <a:lnSpc>
                <a:spcPct val="90000"/>
              </a:lnSpc>
              <a:buFontTx/>
              <a:buAutoNum type="arabicPeriod"/>
            </a:pPr>
            <a:r>
              <a:rPr lang="en-US" sz="2000" b="1" dirty="0"/>
              <a:t>Improving and Paving Main Roads</a:t>
            </a:r>
          </a:p>
          <a:p>
            <a:pPr marL="609600" indent="-609600" algn="l" rtl="0">
              <a:lnSpc>
                <a:spcPct val="90000"/>
              </a:lnSpc>
              <a:buFontTx/>
              <a:buAutoNum type="arabicPeriod"/>
            </a:pPr>
            <a:r>
              <a:rPr lang="en-US" sz="2000" b="1" dirty="0"/>
              <a:t>Establishing Emergency Health Services</a:t>
            </a:r>
          </a:p>
          <a:p>
            <a:pPr marL="609600" indent="-609600" algn="l" rtl="0">
              <a:lnSpc>
                <a:spcPct val="90000"/>
              </a:lnSpc>
              <a:buFontTx/>
              <a:buAutoNum type="arabicPeriod"/>
            </a:pPr>
            <a:r>
              <a:rPr lang="en-US" sz="2000" b="1" dirty="0"/>
              <a:t>Providing Telephone Lines (Infrastructure)</a:t>
            </a:r>
          </a:p>
          <a:p>
            <a:pPr marL="609600" indent="-609600" algn="l" rtl="0">
              <a:lnSpc>
                <a:spcPct val="90000"/>
              </a:lnSpc>
              <a:buFontTx/>
              <a:buAutoNum type="arabicPeriod"/>
            </a:pPr>
            <a:r>
              <a:rPr lang="en-US" sz="2000" b="1" dirty="0"/>
              <a:t>Toilets</a:t>
            </a:r>
          </a:p>
          <a:p>
            <a:pPr marL="609600" indent="-609600" algn="l" rtl="0">
              <a:lnSpc>
                <a:spcPct val="90000"/>
              </a:lnSpc>
              <a:buFontTx/>
              <a:buAutoNum type="arabicPeriod"/>
            </a:pPr>
            <a:r>
              <a:rPr lang="en-US" sz="2000" b="1" dirty="0"/>
              <a:t>Living </a:t>
            </a:r>
            <a:r>
              <a:rPr lang="en-US" sz="2000" b="1" dirty="0" smtClean="0"/>
              <a:t>Conditions/Accommodations </a:t>
            </a:r>
            <a:r>
              <a:rPr lang="en-US" sz="2000" b="1" dirty="0"/>
              <a:t>for Workers in Factories</a:t>
            </a:r>
          </a:p>
          <a:p>
            <a:pPr marL="609600" indent="-609600" algn="l" rtl="0">
              <a:lnSpc>
                <a:spcPct val="90000"/>
              </a:lnSpc>
              <a:buFontTx/>
              <a:buAutoNum type="arabicPeriod"/>
            </a:pPr>
            <a:r>
              <a:rPr lang="en-US" sz="2000" b="1" dirty="0"/>
              <a:t>Children's Education (Vocational and Academic)</a:t>
            </a:r>
          </a:p>
          <a:p>
            <a:pPr marL="609600" indent="-609600" algn="l" rtl="0">
              <a:lnSpc>
                <a:spcPct val="90000"/>
              </a:lnSpc>
              <a:buFontTx/>
              <a:buAutoNum type="arabicPeriod"/>
            </a:pPr>
            <a:endParaRPr lang="en-US" sz="2000" b="1" dirty="0"/>
          </a:p>
          <a:p>
            <a:pPr marL="609600" indent="-609600">
              <a:lnSpc>
                <a:spcPct val="90000"/>
              </a:lnSpc>
            </a:pPr>
            <a:endParaRPr lang="en-US" sz="2800" b="1" dirty="0"/>
          </a:p>
        </p:txBody>
      </p:sp>
      <p:sp>
        <p:nvSpPr>
          <p:cNvPr id="36868" name="Text Box 1028"/>
          <p:cNvSpPr txBox="1">
            <a:spLocks noChangeArrowheads="1"/>
          </p:cNvSpPr>
          <p:nvPr/>
        </p:nvSpPr>
        <p:spPr bwMode="auto">
          <a:xfrm>
            <a:off x="3059113" y="1989138"/>
            <a:ext cx="18415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en-US"/>
          </a:p>
        </p:txBody>
      </p:sp>
      <p:pic>
        <p:nvPicPr>
          <p:cNvPr id="9" name="Picture 5" descr="100-0044_IMG"/>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a:xfrm>
            <a:off x="4670055" y="1981200"/>
            <a:ext cx="3766289"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5406" y="152401"/>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501358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219200"/>
            <a:ext cx="5257800" cy="348433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62400" y="2114550"/>
            <a:ext cx="5334000" cy="4000500"/>
          </a:xfrm>
          <a:prstGeom prst="rect">
            <a:avLst/>
          </a:prstGeom>
        </p:spPr>
      </p:pic>
      <p:sp>
        <p:nvSpPr>
          <p:cNvPr id="4" name="Title 3"/>
          <p:cNvSpPr>
            <a:spLocks noGrp="1"/>
          </p:cNvSpPr>
          <p:nvPr>
            <p:ph type="title"/>
          </p:nvPr>
        </p:nvSpPr>
        <p:spPr>
          <a:xfrm>
            <a:off x="457200" y="152400"/>
            <a:ext cx="8229600" cy="990600"/>
          </a:xfrm>
        </p:spPr>
        <p:txBody>
          <a:bodyPr>
            <a:normAutofit fontScale="90000"/>
          </a:bodyPr>
          <a:lstStyle/>
          <a:p>
            <a:r>
              <a:rPr lang="en-US" dirty="0" smtClean="0"/>
              <a:t>Non Formal Education on Health Issues - Urban and Rural</a:t>
            </a:r>
            <a:endParaRPr lang="en-US" dirty="0"/>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28600" y="5853112"/>
            <a:ext cx="1287463" cy="5238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37518882"/>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MENA HPF Trial 4</Template>
  <TotalTime>187</TotalTime>
  <Words>385</Words>
  <Application>Microsoft Office PowerPoint</Application>
  <PresentationFormat>On-screen Show (4:3)</PresentationFormat>
  <Paragraphs>66</Paragraphs>
  <Slides>25</Slides>
  <Notes>0</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2_Custom Design</vt:lpstr>
      <vt:lpstr>Custom Design</vt:lpstr>
      <vt:lpstr>1_Custom Design</vt:lpstr>
      <vt:lpstr>Slide 1</vt:lpstr>
      <vt:lpstr>Reaching the Unreached</vt:lpstr>
      <vt:lpstr>Addressing non medical aspects of Health</vt:lpstr>
      <vt:lpstr>Home Based Family Health – Gender approach to power over resources</vt:lpstr>
      <vt:lpstr>Financing non medical home based health needs</vt:lpstr>
      <vt:lpstr>Slide 6</vt:lpstr>
      <vt:lpstr>Children in Brick Factories</vt:lpstr>
      <vt:lpstr>Issues Identified by Brick Factory Workers</vt:lpstr>
      <vt:lpstr>Non Formal Education on Health Issues - Urban and Rural</vt:lpstr>
      <vt:lpstr>This requires mobilizing, training, and managing people and resources</vt:lpstr>
      <vt:lpstr>Linking to Government Services</vt:lpstr>
      <vt:lpstr>Slide 12</vt:lpstr>
      <vt:lpstr>Slide 13</vt:lpstr>
      <vt:lpstr>Slide 14</vt:lpstr>
      <vt:lpstr>Slide 15</vt:lpstr>
      <vt:lpstr>Slide 16</vt:lpstr>
      <vt:lpstr>Slide 17</vt:lpstr>
      <vt:lpstr>Who Finances these?</vt:lpstr>
      <vt:lpstr>Slide 19</vt:lpstr>
      <vt:lpstr>Slide 20</vt:lpstr>
      <vt:lpstr>HOME BASED CARE</vt:lpstr>
      <vt:lpstr>Various levels of Community Based Tertiary Care</vt:lpstr>
      <vt:lpstr>State of the Art Tertiary Care Raei Misr Hospital in Beni Mazar, </vt:lpstr>
      <vt:lpstr>Slide 24</vt:lpstr>
      <vt:lpstr>Prospects for PPP with Non Profits</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Soha Hakky</dc:creator>
  <cp:lastModifiedBy>menahpf</cp:lastModifiedBy>
  <cp:revision>27</cp:revision>
  <dcterms:created xsi:type="dcterms:W3CDTF">2014-12-25T12:17:45Z</dcterms:created>
  <dcterms:modified xsi:type="dcterms:W3CDTF">2017-11-16T08:38:24Z</dcterms:modified>
</cp:coreProperties>
</file>