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8"/>
  </p:notesMasterIdLst>
  <p:handoutMasterIdLst>
    <p:handoutMasterId r:id="rId19"/>
  </p:handoutMasterIdLst>
  <p:sldIdLst>
    <p:sldId id="265" r:id="rId2"/>
    <p:sldId id="267" r:id="rId3"/>
    <p:sldId id="257" r:id="rId4"/>
    <p:sldId id="258" r:id="rId5"/>
    <p:sldId id="270" r:id="rId6"/>
    <p:sldId id="300" r:id="rId7"/>
    <p:sldId id="304" r:id="rId8"/>
    <p:sldId id="313" r:id="rId9"/>
    <p:sldId id="306" r:id="rId10"/>
    <p:sldId id="309" r:id="rId11"/>
    <p:sldId id="295" r:id="rId12"/>
    <p:sldId id="285" r:id="rId13"/>
    <p:sldId id="289" r:id="rId14"/>
    <p:sldId id="311" r:id="rId15"/>
    <p:sldId id="268" r:id="rId16"/>
    <p:sldId id="264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39" autoAdjust="0"/>
    <p:restoredTop sz="94693" autoAdjust="0"/>
  </p:normalViewPr>
  <p:slideViewPr>
    <p:cSldViewPr snapToGrid="0" snapToObjects="1"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BDA385-9780-D54C-8CF5-928BF399B1DD}" type="datetimeFigureOut">
              <a:rPr lang="en-US" smtClean="0"/>
              <a:pPr/>
              <a:t>11/16/2017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EDB065-6285-A343-9B9A-002BEF2F54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639335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F98049-DAAA-F74A-8DA1-31F73F1B646D}" type="datetimeFigureOut">
              <a:rPr lang="en-US" smtClean="0"/>
              <a:pPr/>
              <a:t>11/16/2017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D2B38F-BC64-9643-9252-056AE515C5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53621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E2307-1E40-4E12-8716-25BFDA8E7013}" type="datetime1">
              <a:rPr lang="en-US" smtClean="0"/>
              <a:pPr/>
              <a:t>11/16/2017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MENA logo-01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89314" y="980554"/>
            <a:ext cx="6054922" cy="123929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FCF5A-EA79-452C-A52C-1A2668C2E7DF}" type="datetime1">
              <a:rPr lang="en-US" smtClean="0"/>
              <a:pPr/>
              <a:t>11/16/2017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C4C28-BD4B-4892-9A2D-6E19BD753A9A}" type="datetime1">
              <a:rPr lang="en-US" smtClean="0"/>
              <a:pPr/>
              <a:t>11/16/2017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2" name="Picture 21" descr="MENA logo-01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47438" y="6041319"/>
            <a:ext cx="2804296" cy="5739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4393922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07C73FF-DA8E-9A4C-8DD9-AFE914A26DD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211464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9D02-426E-46C9-9EE9-0DE1EF8B2838}" type="datetime1">
              <a:rPr lang="en-US" smtClean="0"/>
              <a:pPr/>
              <a:t>11/16/2017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AEBBE-F8B2-42CF-9895-E86A608384EB}" type="datetime1">
              <a:rPr lang="en-US" smtClean="0"/>
              <a:pPr/>
              <a:t>11/16/2017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6" name="Picture 15" descr="MENA logo-01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47438" y="6041318"/>
            <a:ext cx="2804296" cy="5739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AA6B6-10E5-4810-BC9F-DA72D8452E73}" type="datetime1">
              <a:rPr lang="en-US" smtClean="0"/>
              <a:pPr/>
              <a:t>11/16/2017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D072-EF12-4AA2-BD71-ABC68B06D0E2}" type="datetime1">
              <a:rPr lang="en-US" smtClean="0"/>
              <a:pPr/>
              <a:t>11/16/2017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DBF60-6CC3-4B74-A60D-3486985E4346}" type="datetime1">
              <a:rPr lang="en-US" smtClean="0"/>
              <a:pPr/>
              <a:t>11/16/2017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14818-984F-4759-BF72-A33BDC1963BD}" type="datetime1">
              <a:rPr lang="en-US" smtClean="0"/>
              <a:pPr/>
              <a:t>11/16/2017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Picture 13" descr="MENA logo-01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47438" y="6041318"/>
            <a:ext cx="2804296" cy="5739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E191-5F94-4FC1-B823-BD7CABF7FA06}" type="datetime1">
              <a:rPr lang="en-US" smtClean="0"/>
              <a:pPr/>
              <a:t>11/16/2017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7" name="Picture 16" descr="MENA logo-01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47438" y="6041318"/>
            <a:ext cx="2804296" cy="5739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6D55-EFBE-4F9B-8A5F-09D42CA22A9B}" type="datetime1">
              <a:rPr lang="en-US" smtClean="0"/>
              <a:pPr/>
              <a:t>11/16/2017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17" name="Picture 16" descr="MENA logo-01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47438" y="6041318"/>
            <a:ext cx="2804296" cy="57397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238585" y="6250163"/>
            <a:ext cx="7417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D1D110F-3F4E-48D9-B8AA-5D0E825AFDBA}" type="datetime1">
              <a:rPr lang="en-US" smtClean="0"/>
              <a:pPr/>
              <a:t>11/16/2017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5"/>
            <a:ext cx="3044947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5" name="Picture 14" descr="MENA logo-01.jpg"/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82504" y="6126163"/>
            <a:ext cx="2804296" cy="57397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2743200"/>
            <a:ext cx="7543800" cy="2743200"/>
          </a:xfrm>
        </p:spPr>
        <p:txBody>
          <a:bodyPr>
            <a:normAutofit fontScale="40000" lnSpcReduction="20000"/>
          </a:bodyPr>
          <a:lstStyle/>
          <a:p>
            <a:endParaRPr lang="en-US" sz="4400" dirty="0"/>
          </a:p>
          <a:p>
            <a:endParaRPr lang="en-US" sz="4400" dirty="0"/>
          </a:p>
          <a:p>
            <a:r>
              <a:rPr lang="en-US" sz="7000" dirty="0"/>
              <a:t> </a:t>
            </a:r>
            <a:r>
              <a:rPr lang="en-US" sz="7000" b="1" dirty="0">
                <a:solidFill>
                  <a:srgbClr val="000000"/>
                </a:solidFill>
              </a:rPr>
              <a:t>PUBLIC - PRIVATE PARTNERSHIP </a:t>
            </a:r>
            <a:endParaRPr lang="en-US" sz="7000" dirty="0">
              <a:solidFill>
                <a:srgbClr val="000000"/>
              </a:solidFill>
            </a:endParaRPr>
          </a:p>
          <a:p>
            <a:r>
              <a:rPr lang="en-US" sz="7000" b="1" dirty="0">
                <a:solidFill>
                  <a:srgbClr val="000000"/>
                </a:solidFill>
              </a:rPr>
              <a:t>FOR UNIVERSAL HEALTH COVERAGE </a:t>
            </a:r>
          </a:p>
          <a:p>
            <a:r>
              <a:rPr lang="en-US" sz="6600" i="1" dirty="0">
                <a:solidFill>
                  <a:schemeClr val="tx1"/>
                </a:solidFill>
              </a:rPr>
              <a:t>Regional Conference</a:t>
            </a:r>
          </a:p>
          <a:p>
            <a:endParaRPr lang="en-US" sz="6400" dirty="0"/>
          </a:p>
          <a:p>
            <a:endParaRPr lang="en-US" dirty="0"/>
          </a:p>
          <a:p>
            <a:r>
              <a:rPr lang="en-US" sz="2900" b="1" dirty="0"/>
              <a:t>2017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533400"/>
            <a:ext cx="807720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427688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rgbClr val="000000"/>
                </a:solidFill>
              </a:rPr>
              <a:t>What are partnerships not...? 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Getting the public sector out of providing services</a:t>
            </a:r>
          </a:p>
          <a:p>
            <a:r>
              <a:rPr lang="en-US" dirty="0"/>
              <a:t> </a:t>
            </a:r>
          </a:p>
          <a:p>
            <a:r>
              <a:rPr lang="en-US" dirty="0"/>
              <a:t>Privatization! </a:t>
            </a:r>
          </a:p>
          <a:p>
            <a:endParaRPr lang="en-US" dirty="0"/>
          </a:p>
          <a:p>
            <a:endParaRPr lang="en-US" dirty="0"/>
          </a:p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IF IT IS PROPERLY and EFFECTIVELY REGULATED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819689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Optimum regulation </a:t>
            </a:r>
            <a:r>
              <a:rPr lang="en-US" dirty="0"/>
              <a:t>of the private sector growth policies and those of the health sector </a:t>
            </a:r>
          </a:p>
          <a:p>
            <a:endParaRPr lang="en-US" dirty="0"/>
          </a:p>
          <a:p>
            <a:r>
              <a:rPr lang="en-US" dirty="0"/>
              <a:t>This calls for </a:t>
            </a:r>
            <a:r>
              <a:rPr lang="en-US" b="1" dirty="0"/>
              <a:t>effective governance </a:t>
            </a:r>
            <a:r>
              <a:rPr lang="en-US" dirty="0"/>
              <a:t>mechanisms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001362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Path to partnership is not so well- known and can be challenging.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460855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72C62"/>
                </a:solidFill>
              </a:rPr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2067" y="2147455"/>
            <a:ext cx="7408333" cy="397870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Providing decision makers with policy options to expand access to quality and efficient essential health services </a:t>
            </a:r>
          </a:p>
          <a:p>
            <a:endParaRPr lang="en-US" dirty="0"/>
          </a:p>
          <a:p>
            <a:r>
              <a:rPr lang="en-US" dirty="0"/>
              <a:t>Provide a platform for policy dialogue and experience exchange  </a:t>
            </a:r>
          </a:p>
          <a:p>
            <a:endParaRPr lang="en-US" dirty="0"/>
          </a:p>
          <a:p>
            <a:r>
              <a:rPr lang="en-US" dirty="0"/>
              <a:t>To answer the question: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“</a:t>
            </a:r>
            <a:r>
              <a:rPr lang="en-US" b="1" i="1" dirty="0">
                <a:solidFill>
                  <a:schemeClr val="bg2">
                    <a:lumMod val="25000"/>
                  </a:schemeClr>
                </a:solidFill>
              </a:rPr>
              <a:t>how can public/private interests become better aligned for the provision of equitable services toward universal health coverage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?</a:t>
            </a:r>
            <a:r>
              <a:rPr lang="en-US" dirty="0"/>
              <a:t>” </a:t>
            </a:r>
          </a:p>
        </p:txBody>
      </p:sp>
    </p:spTree>
    <p:extLst>
      <p:ext uri="{BB962C8B-B14F-4D97-AF65-F5344CB8AC3E}">
        <p14:creationId xmlns:p14="http://schemas.microsoft.com/office/powerpoint/2010/main" xmlns="" val="29128607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72C62"/>
                </a:solidFill>
              </a:rPr>
              <a:t>Sponsors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The conference is supported by major financial contributions from the Arab Fund for Economic and Social Development and by the financial and technical support of the World Health Organization. </a:t>
            </a:r>
          </a:p>
        </p:txBody>
      </p:sp>
    </p:spTree>
    <p:extLst>
      <p:ext uri="{BB962C8B-B14F-4D97-AF65-F5344CB8AC3E}">
        <p14:creationId xmlns:p14="http://schemas.microsoft.com/office/powerpoint/2010/main" xmlns="" val="22363269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Sessions are interactive we are offering opportunities for discussions  at the end of each session</a:t>
            </a:r>
          </a:p>
          <a:p>
            <a:endParaRPr lang="en-US" dirty="0"/>
          </a:p>
          <a:p>
            <a:r>
              <a:rPr lang="en-US" dirty="0"/>
              <a:t>Please note that the issues we are addressing might be wide ranging and that discrepancies are present in  and between countries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APPROACH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331695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b="1" dirty="0">
                <a:solidFill>
                  <a:srgbClr val="000000"/>
                </a:solidFill>
              </a:rPr>
              <a:t>THANK YOU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09777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2743200"/>
            <a:ext cx="7543800" cy="2743200"/>
          </a:xfrm>
        </p:spPr>
        <p:txBody>
          <a:bodyPr>
            <a:normAutofit fontScale="40000" lnSpcReduction="20000"/>
          </a:bodyPr>
          <a:lstStyle/>
          <a:p>
            <a:r>
              <a:rPr lang="en-US" sz="6600" dirty="0"/>
              <a:t> </a:t>
            </a:r>
            <a:r>
              <a:rPr lang="en-US" sz="6600" b="1" dirty="0">
                <a:solidFill>
                  <a:srgbClr val="000000"/>
                </a:solidFill>
              </a:rPr>
              <a:t>PUBLIC - PRIVATE PARTNERSHIP </a:t>
            </a:r>
            <a:endParaRPr lang="en-US" sz="6600" dirty="0">
              <a:solidFill>
                <a:srgbClr val="000000"/>
              </a:solidFill>
            </a:endParaRPr>
          </a:p>
          <a:p>
            <a:r>
              <a:rPr lang="en-US" sz="6600" b="1" dirty="0">
                <a:solidFill>
                  <a:srgbClr val="000000"/>
                </a:solidFill>
              </a:rPr>
              <a:t>FOR UNIVERSAL HEALTH COVERAGE </a:t>
            </a:r>
          </a:p>
          <a:p>
            <a:endParaRPr lang="en-US" sz="6600" i="1" dirty="0"/>
          </a:p>
          <a:p>
            <a:r>
              <a:rPr lang="en-US" sz="6600" i="1" dirty="0">
                <a:solidFill>
                  <a:srgbClr val="000000"/>
                </a:solidFill>
              </a:rPr>
              <a:t>Maha El Rabbat</a:t>
            </a:r>
          </a:p>
          <a:p>
            <a:endParaRPr lang="en-US" sz="6400" dirty="0"/>
          </a:p>
          <a:p>
            <a:endParaRPr lang="en-US" dirty="0"/>
          </a:p>
          <a:p>
            <a:r>
              <a:rPr lang="en-US" sz="5000" dirty="0">
                <a:solidFill>
                  <a:srgbClr val="000000"/>
                </a:solidFill>
              </a:rPr>
              <a:t>2017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533400"/>
            <a:ext cx="807720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800914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1905215"/>
            <a:ext cx="7408333" cy="422094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“A time to urgently  and significantly scale up efforts to accelerate the transition towards universal access and availability to affordable and quality healthcare services in line with the SDGs”</a:t>
            </a:r>
          </a:p>
          <a:p>
            <a:endParaRPr lang="en-US" dirty="0"/>
          </a:p>
          <a:p>
            <a:r>
              <a:rPr lang="en-US" dirty="0"/>
              <a:t>“achieve UHC including financial risk protection , access to quality essential health care services , and to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>
                <a:solidFill>
                  <a:srgbClr val="072C62"/>
                </a:solidFill>
              </a:rPr>
              <a:t>safe, effective and affordable essential  medicines and vaccines for all</a:t>
            </a:r>
            <a:r>
              <a:rPr lang="en-US" dirty="0"/>
              <a:t>”</a:t>
            </a:r>
          </a:p>
          <a:p>
            <a:endParaRPr lang="en-US" dirty="0"/>
          </a:p>
          <a:p>
            <a:endParaRPr lang="en-US" dirty="0"/>
          </a:p>
          <a:p>
            <a:r>
              <a:rPr lang="en-US" i="1" dirty="0"/>
              <a:t>Population coverage, service coverage , financial risk protection 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0000"/>
                </a:solidFill>
              </a:rPr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xmlns="" val="4158699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1734830"/>
            <a:ext cx="7408333" cy="439133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Challenges faced by countries in the region show that countries: </a:t>
            </a:r>
          </a:p>
          <a:p>
            <a:r>
              <a:rPr lang="en-US" dirty="0"/>
              <a:t> Implementing complex health reforms; </a:t>
            </a:r>
          </a:p>
          <a:p>
            <a:endParaRPr lang="en-US" dirty="0"/>
          </a:p>
          <a:p>
            <a:r>
              <a:rPr lang="en-US" dirty="0"/>
              <a:t>Recent shifts in needs: economic, demographic, epidemiological transitions ( communicable and NCDs), conflict and limited resources;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0000"/>
                </a:solidFill>
              </a:rPr>
              <a:t>INTRODUCTION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4821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182091"/>
            <a:ext cx="7408333" cy="3944072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*Governments are faced with :</a:t>
            </a:r>
          </a:p>
          <a:p>
            <a:r>
              <a:rPr lang="en-US" dirty="0"/>
              <a:t>- Rising healthcare costs </a:t>
            </a:r>
          </a:p>
          <a:p>
            <a:endParaRPr lang="en-US" dirty="0"/>
          </a:p>
          <a:p>
            <a:r>
              <a:rPr lang="en-US" dirty="0"/>
              <a:t>- Increased demand for healthcare services in the face of ongoing budget constraints </a:t>
            </a:r>
          </a:p>
          <a:p>
            <a:r>
              <a:rPr lang="en-US" dirty="0"/>
              <a:t>*</a:t>
            </a:r>
            <a:r>
              <a:rPr lang="en-US" i="1" dirty="0"/>
              <a:t>“quality of care in the public sector is poor, and accessibility and affordability to comprehensive health services is a challenge</a:t>
            </a:r>
            <a:r>
              <a:rPr lang="en-US" dirty="0"/>
              <a:t>”</a:t>
            </a:r>
          </a:p>
          <a:p>
            <a:endParaRPr lang="en-US" dirty="0"/>
          </a:p>
          <a:p>
            <a:r>
              <a:rPr lang="en-US" i="1" dirty="0"/>
              <a:t>Many are increasingly turning to partnerships with the private sector</a:t>
            </a:r>
          </a:p>
          <a:p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0000"/>
                </a:solidFill>
              </a:rPr>
              <a:t>INTRODUCTION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02448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072C62"/>
                </a:solidFill>
              </a:rPr>
              <a:t>Public Private Partnerships in Health</a:t>
            </a:r>
            <a:endParaRPr lang="en-GB" sz="4000" dirty="0">
              <a:solidFill>
                <a:srgbClr val="072C62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458200" cy="3657600"/>
          </a:xfrm>
        </p:spPr>
        <p:txBody>
          <a:bodyPr/>
          <a:lstStyle/>
          <a:p>
            <a:pPr marL="0" indent="0">
              <a:lnSpc>
                <a:spcPct val="110000"/>
              </a:lnSpc>
              <a:buFont typeface="Wingdings" charset="0"/>
              <a:buNone/>
            </a:pPr>
            <a:r>
              <a:rPr lang="en-US" sz="3100" b="1" dirty="0"/>
              <a:t>An approach to address public health problems through the combined efforts of public, private and development organizations by contributing or sharing their core competency</a:t>
            </a:r>
            <a:r>
              <a:rPr lang="en-US" sz="3000" b="1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xmlns="" val="254189879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0000"/>
                </a:solidFill>
              </a:rPr>
              <a:t>Why Partnerships In Health Sector</a:t>
            </a:r>
            <a:r>
              <a:rPr lang="en-US" dirty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2067" y="2112818"/>
            <a:ext cx="7408333" cy="4013345"/>
          </a:xfrm>
        </p:spPr>
        <p:txBody>
          <a:bodyPr>
            <a:normAutofit lnSpcReduction="10000"/>
          </a:bodyPr>
          <a:lstStyle/>
          <a:p>
            <a:pPr fontAlgn="auto"/>
            <a:r>
              <a:rPr lang="en-US" dirty="0"/>
              <a:t>- Desire to improve operations of public health services and facilities and to expand access to higher quality services </a:t>
            </a:r>
          </a:p>
          <a:p>
            <a:pPr fontAlgn="auto"/>
            <a:endParaRPr lang="en-US" dirty="0"/>
          </a:p>
          <a:p>
            <a:r>
              <a:rPr lang="en-US" dirty="0"/>
              <a:t>- Opportunity to leverage private investment for the benefit of public services </a:t>
            </a:r>
          </a:p>
          <a:p>
            <a:endParaRPr lang="en-US" dirty="0"/>
          </a:p>
          <a:p>
            <a:r>
              <a:rPr lang="en-US" dirty="0"/>
              <a:t>- Desire to formalize arrangements with non-profit partners who deliver an important share of public services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45496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en-US" dirty="0"/>
              <a:t>Filling gaps in coverage</a:t>
            </a:r>
          </a:p>
          <a:p>
            <a:pPr>
              <a:buFont typeface="Wingdings" charset="2"/>
              <a:buChar char="u"/>
            </a:pPr>
            <a:endParaRPr lang="en-US" dirty="0"/>
          </a:p>
          <a:p>
            <a:pPr>
              <a:buFont typeface="Wingdings" charset="2"/>
              <a:buChar char="u"/>
            </a:pPr>
            <a:r>
              <a:rPr lang="en-US" dirty="0"/>
              <a:t>Preventing government from overstretching its capacity in delivering for all, and </a:t>
            </a:r>
          </a:p>
          <a:p>
            <a:pPr>
              <a:buFont typeface="Wingdings" charset="2"/>
              <a:buChar char="u"/>
            </a:pPr>
            <a:endParaRPr lang="en-US" dirty="0"/>
          </a:p>
          <a:p>
            <a:pPr>
              <a:buFont typeface="Wingdings" charset="2"/>
              <a:buChar char="u"/>
            </a:pPr>
            <a:r>
              <a:rPr lang="en-US" dirty="0"/>
              <a:t>Harnessing the rapidly growing private sector towards national and state policy </a:t>
            </a:r>
            <a:r>
              <a:rPr lang="nl-NL" dirty="0"/>
              <a:t>goals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0000"/>
                </a:solidFill>
              </a:rPr>
              <a:t>Public–private partnerships are essential in moving towards UHC</a:t>
            </a:r>
            <a:br>
              <a:rPr lang="en-US" b="1" dirty="0">
                <a:solidFill>
                  <a:srgbClr val="000000"/>
                </a:solidFill>
              </a:rPr>
            </a:br>
            <a:endParaRPr lang="en-US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92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72C62"/>
                </a:solidFill>
              </a:rPr>
              <a:t>Note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2067" y="1847273"/>
            <a:ext cx="7408333" cy="427889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Path to partnership is not so well- known and can be challenging</a:t>
            </a:r>
          </a:p>
          <a:p>
            <a:endParaRPr lang="en-US" dirty="0"/>
          </a:p>
          <a:p>
            <a:pPr>
              <a:buFont typeface="Wingdings" charset="2"/>
              <a:buChar char="§"/>
            </a:pPr>
            <a:r>
              <a:rPr lang="en-US" dirty="0"/>
              <a:t>Private sector growth has taken place with too little policy to guide growth</a:t>
            </a:r>
          </a:p>
          <a:p>
            <a:pPr>
              <a:buFont typeface="Wingdings" charset="2"/>
              <a:buChar char="§"/>
            </a:pPr>
            <a:endParaRPr lang="en-US" dirty="0"/>
          </a:p>
          <a:p>
            <a:r>
              <a:rPr lang="en-US" dirty="0"/>
              <a:t>Private sector utilization is particularly high in countries in the Region where public sector spending on health is low </a:t>
            </a:r>
            <a:r>
              <a:rPr lang="en-US" i="1" dirty="0">
                <a:solidFill>
                  <a:srgbClr val="376092"/>
                </a:solidFill>
              </a:rPr>
              <a:t>the private sector emergence to be a result of insufficient or underperforming public sector services </a:t>
            </a:r>
          </a:p>
          <a:p>
            <a:endParaRPr lang="en-US" i="1" dirty="0">
              <a:solidFill>
                <a:srgbClr val="376092"/>
              </a:solidFill>
            </a:endParaRPr>
          </a:p>
          <a:p>
            <a:r>
              <a:rPr lang="en-US" dirty="0"/>
              <a:t>Essential information on private sector composition, service coverage, quality and pricing continues to be patchy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971199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Custom 6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FFFFFF"/>
      </a:accent1>
      <a:accent2>
        <a:srgbClr val="E9F3F0"/>
      </a:accent2>
      <a:accent3>
        <a:srgbClr val="005D84"/>
      </a:accent3>
      <a:accent4>
        <a:srgbClr val="006284"/>
      </a:accent4>
      <a:accent5>
        <a:srgbClr val="434343"/>
      </a:accent5>
      <a:accent6>
        <a:srgbClr val="414245"/>
      </a:accent6>
      <a:hlink>
        <a:srgbClr val="85B3E5"/>
      </a:hlink>
      <a:folHlink>
        <a:srgbClr val="375FE4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Waveform.thmx</Template>
  <TotalTime>827</TotalTime>
  <Words>566</Words>
  <Application>Microsoft Office PowerPoint</Application>
  <PresentationFormat>On-screen Show (4:3)</PresentationFormat>
  <Paragraphs>86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Waveform</vt:lpstr>
      <vt:lpstr>Slide 1</vt:lpstr>
      <vt:lpstr>Slide 2</vt:lpstr>
      <vt:lpstr>INTRODUCTION</vt:lpstr>
      <vt:lpstr>INTRODUCTION</vt:lpstr>
      <vt:lpstr>INTRODUCTION</vt:lpstr>
      <vt:lpstr>Public Private Partnerships in Health</vt:lpstr>
      <vt:lpstr>Why Partnerships In Health Sector?</vt:lpstr>
      <vt:lpstr>Public–private partnerships are essential in moving towards UHC </vt:lpstr>
      <vt:lpstr>Note</vt:lpstr>
      <vt:lpstr>What are partnerships not...? </vt:lpstr>
      <vt:lpstr>Slide 11</vt:lpstr>
      <vt:lpstr>Slide 12</vt:lpstr>
      <vt:lpstr>Objectives</vt:lpstr>
      <vt:lpstr>Sponsors</vt:lpstr>
      <vt:lpstr>APPROACH </vt:lpstr>
      <vt:lpstr>Slide 16</vt:lpstr>
    </vt:vector>
  </TitlesOfParts>
  <Company>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Yousef Rabah</dc:creator>
  <cp:lastModifiedBy>menahpf</cp:lastModifiedBy>
  <cp:revision>23</cp:revision>
  <dcterms:created xsi:type="dcterms:W3CDTF">2012-10-08T14:55:03Z</dcterms:created>
  <dcterms:modified xsi:type="dcterms:W3CDTF">2017-11-16T08:24:31Z</dcterms:modified>
</cp:coreProperties>
</file>