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diagrams/quickStyle1.xml" ContentType="application/vnd.openxmlformats-officedocument.drawingml.diagramStyle+xml"/>
  <Override PartName="/ppt/tags/tag3.xml" ContentType="application/vnd.openxmlformats-officedocument.presentationml.tags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Default Extension="tiff" ContentType="image/tiff"/>
  <Override PartName="/ppt/notesSlides/notesSlide20.xml" ContentType="application/vnd.openxmlformats-officedocument.presentationml.notesSlide+xml"/>
  <Override PartName="/ppt/diagrams/layout2.xml" ContentType="application/vnd.openxmlformats-officedocument.drawingml.diagramLayout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tags/tag2.xml" ContentType="application/vnd.openxmlformats-officedocument.presentationml.tags+xml"/>
  <Override PartName="/ppt/notesSlides/notesSlide18.xml" ContentType="application/vnd.openxmlformats-officedocument.presentationml.notesSlide+xml"/>
  <Default Extension="wmf" ContentType="image/x-wmf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1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7"/>
  </p:notesMasterIdLst>
  <p:handoutMasterIdLst>
    <p:handoutMasterId r:id="rId58"/>
  </p:handoutMasterIdLst>
  <p:sldIdLst>
    <p:sldId id="266" r:id="rId2"/>
    <p:sldId id="433" r:id="rId3"/>
    <p:sldId id="502" r:id="rId4"/>
    <p:sldId id="583" r:id="rId5"/>
    <p:sldId id="606" r:id="rId6"/>
    <p:sldId id="607" r:id="rId7"/>
    <p:sldId id="616" r:id="rId8"/>
    <p:sldId id="619" r:id="rId9"/>
    <p:sldId id="620" r:id="rId10"/>
    <p:sldId id="621" r:id="rId11"/>
    <p:sldId id="622" r:id="rId12"/>
    <p:sldId id="624" r:id="rId13"/>
    <p:sldId id="625" r:id="rId14"/>
    <p:sldId id="629" r:id="rId15"/>
    <p:sldId id="628" r:id="rId16"/>
    <p:sldId id="623" r:id="rId17"/>
    <p:sldId id="630" r:id="rId18"/>
    <p:sldId id="632" r:id="rId19"/>
    <p:sldId id="631" r:id="rId20"/>
    <p:sldId id="633" r:id="rId21"/>
    <p:sldId id="634" r:id="rId22"/>
    <p:sldId id="626" r:id="rId23"/>
    <p:sldId id="617" r:id="rId24"/>
    <p:sldId id="608" r:id="rId25"/>
    <p:sldId id="580" r:id="rId26"/>
    <p:sldId id="589" r:id="rId27"/>
    <p:sldId id="568" r:id="rId28"/>
    <p:sldId id="636" r:id="rId29"/>
    <p:sldId id="588" r:id="rId30"/>
    <p:sldId id="586" r:id="rId31"/>
    <p:sldId id="598" r:id="rId32"/>
    <p:sldId id="545" r:id="rId33"/>
    <p:sldId id="584" r:id="rId34"/>
    <p:sldId id="575" r:id="rId35"/>
    <p:sldId id="597" r:id="rId36"/>
    <p:sldId id="579" r:id="rId37"/>
    <p:sldId id="596" r:id="rId38"/>
    <p:sldId id="593" r:id="rId39"/>
    <p:sldId id="638" r:id="rId40"/>
    <p:sldId id="637" r:id="rId41"/>
    <p:sldId id="639" r:id="rId42"/>
    <p:sldId id="644" r:id="rId43"/>
    <p:sldId id="645" r:id="rId44"/>
    <p:sldId id="642" r:id="rId45"/>
    <p:sldId id="643" r:id="rId46"/>
    <p:sldId id="641" r:id="rId47"/>
    <p:sldId id="646" r:id="rId48"/>
    <p:sldId id="648" r:id="rId49"/>
    <p:sldId id="647" r:id="rId50"/>
    <p:sldId id="650" r:id="rId51"/>
    <p:sldId id="649" r:id="rId52"/>
    <p:sldId id="363" r:id="rId53"/>
    <p:sldId id="574" r:id="rId54"/>
    <p:sldId id="573" r:id="rId55"/>
    <p:sldId id="572" r:id="rId56"/>
  </p:sldIdLst>
  <p:sldSz cx="9144000" cy="6858000" type="screen4x3"/>
  <p:notesSz cx="6797675" cy="9874250"/>
  <p:defaultTextStyle>
    <a:defPPr>
      <a:defRPr lang="da-DK"/>
    </a:defPPr>
    <a:lvl1pPr algn="l" rtl="0" fontAlgn="base">
      <a:spcBef>
        <a:spcPct val="0"/>
      </a:spcBef>
      <a:spcAft>
        <a:spcPct val="0"/>
      </a:spcAft>
      <a:defRPr sz="1600" i="1" kern="1200">
        <a:solidFill>
          <a:srgbClr val="6E6E6F"/>
        </a:solidFill>
        <a:latin typeface="Verdana" pitchFamily="34" charset="0"/>
        <a:ea typeface="MS PGothic"/>
        <a:cs typeface="MS PGothic"/>
      </a:defRPr>
    </a:lvl1pPr>
    <a:lvl2pPr marL="457200" algn="l" rtl="0" fontAlgn="base">
      <a:spcBef>
        <a:spcPct val="0"/>
      </a:spcBef>
      <a:spcAft>
        <a:spcPct val="0"/>
      </a:spcAft>
      <a:defRPr sz="1600" i="1" kern="1200">
        <a:solidFill>
          <a:srgbClr val="6E6E6F"/>
        </a:solidFill>
        <a:latin typeface="Verdana" pitchFamily="34" charset="0"/>
        <a:ea typeface="MS PGothic"/>
        <a:cs typeface="MS PGothic"/>
      </a:defRPr>
    </a:lvl2pPr>
    <a:lvl3pPr marL="914400" algn="l" rtl="0" fontAlgn="base">
      <a:spcBef>
        <a:spcPct val="0"/>
      </a:spcBef>
      <a:spcAft>
        <a:spcPct val="0"/>
      </a:spcAft>
      <a:defRPr sz="1600" i="1" kern="1200">
        <a:solidFill>
          <a:srgbClr val="6E6E6F"/>
        </a:solidFill>
        <a:latin typeface="Verdana" pitchFamily="34" charset="0"/>
        <a:ea typeface="MS PGothic"/>
        <a:cs typeface="MS PGothic"/>
      </a:defRPr>
    </a:lvl3pPr>
    <a:lvl4pPr marL="1371600" algn="l" rtl="0" fontAlgn="base">
      <a:spcBef>
        <a:spcPct val="0"/>
      </a:spcBef>
      <a:spcAft>
        <a:spcPct val="0"/>
      </a:spcAft>
      <a:defRPr sz="1600" i="1" kern="1200">
        <a:solidFill>
          <a:srgbClr val="6E6E6F"/>
        </a:solidFill>
        <a:latin typeface="Verdana" pitchFamily="34" charset="0"/>
        <a:ea typeface="MS PGothic"/>
        <a:cs typeface="MS PGothic"/>
      </a:defRPr>
    </a:lvl4pPr>
    <a:lvl5pPr marL="1828800" algn="l" rtl="0" fontAlgn="base">
      <a:spcBef>
        <a:spcPct val="0"/>
      </a:spcBef>
      <a:spcAft>
        <a:spcPct val="0"/>
      </a:spcAft>
      <a:defRPr sz="1600" i="1" kern="1200">
        <a:solidFill>
          <a:srgbClr val="6E6E6F"/>
        </a:solidFill>
        <a:latin typeface="Verdana" pitchFamily="34" charset="0"/>
        <a:ea typeface="MS PGothic"/>
        <a:cs typeface="MS PGothic"/>
      </a:defRPr>
    </a:lvl5pPr>
    <a:lvl6pPr marL="2286000" algn="l" defTabSz="914400" rtl="0" eaLnBrk="1" latinLnBrk="0" hangingPunct="1">
      <a:defRPr sz="1600" i="1" kern="1200">
        <a:solidFill>
          <a:srgbClr val="6E6E6F"/>
        </a:solidFill>
        <a:latin typeface="Verdana" pitchFamily="34" charset="0"/>
        <a:ea typeface="MS PGothic"/>
        <a:cs typeface="MS PGothic"/>
      </a:defRPr>
    </a:lvl6pPr>
    <a:lvl7pPr marL="2743200" algn="l" defTabSz="914400" rtl="0" eaLnBrk="1" latinLnBrk="0" hangingPunct="1">
      <a:defRPr sz="1600" i="1" kern="1200">
        <a:solidFill>
          <a:srgbClr val="6E6E6F"/>
        </a:solidFill>
        <a:latin typeface="Verdana" pitchFamily="34" charset="0"/>
        <a:ea typeface="MS PGothic"/>
        <a:cs typeface="MS PGothic"/>
      </a:defRPr>
    </a:lvl7pPr>
    <a:lvl8pPr marL="3200400" algn="l" defTabSz="914400" rtl="0" eaLnBrk="1" latinLnBrk="0" hangingPunct="1">
      <a:defRPr sz="1600" i="1" kern="1200">
        <a:solidFill>
          <a:srgbClr val="6E6E6F"/>
        </a:solidFill>
        <a:latin typeface="Verdana" pitchFamily="34" charset="0"/>
        <a:ea typeface="MS PGothic"/>
        <a:cs typeface="MS PGothic"/>
      </a:defRPr>
    </a:lvl8pPr>
    <a:lvl9pPr marL="3657600" algn="l" defTabSz="914400" rtl="0" eaLnBrk="1" latinLnBrk="0" hangingPunct="1">
      <a:defRPr sz="1600" i="1" kern="1200">
        <a:solidFill>
          <a:srgbClr val="6E6E6F"/>
        </a:solidFill>
        <a:latin typeface="Verdana" pitchFamily="34" charset="0"/>
        <a:ea typeface="MS PGothic"/>
        <a:cs typeface="MS PGothic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4032">
          <p15:clr>
            <a:srgbClr val="A4A3A4"/>
          </p15:clr>
        </p15:guide>
        <p15:guide id="2" pos="528">
          <p15:clr>
            <a:srgbClr val="A4A3A4"/>
          </p15:clr>
        </p15:guide>
        <p15:guide id="3" pos="52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09">
          <p15:clr>
            <a:srgbClr val="A4A3A4"/>
          </p15:clr>
        </p15:guide>
        <p15:guide id="2" pos="214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40404"/>
    <a:srgbClr val="1B0807"/>
    <a:srgbClr val="FFFFFF"/>
    <a:srgbClr val="DC0217"/>
    <a:srgbClr val="4B4F55"/>
    <a:srgbClr val="C59A95"/>
    <a:srgbClr val="CCFFCC"/>
    <a:srgbClr val="6E6E6F"/>
    <a:srgbClr val="C2C2C2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0441" autoAdjust="0"/>
    <p:restoredTop sz="95988" autoAdjust="0"/>
  </p:normalViewPr>
  <p:slideViewPr>
    <p:cSldViewPr>
      <p:cViewPr>
        <p:scale>
          <a:sx n="90" d="100"/>
          <a:sy n="90" d="100"/>
        </p:scale>
        <p:origin x="-1284" y="-72"/>
      </p:cViewPr>
      <p:guideLst>
        <p:guide orient="horz" pos="4032"/>
        <p:guide pos="528"/>
        <p:guide pos="5280"/>
      </p:guideLst>
    </p:cSldViewPr>
  </p:slideViewPr>
  <p:outlineViewPr>
    <p:cViewPr>
      <p:scale>
        <a:sx n="33" d="100"/>
        <a:sy n="33" d="100"/>
      </p:scale>
      <p:origin x="0" y="114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2120"/>
    </p:cViewPr>
  </p:sorterViewPr>
  <p:notesViewPr>
    <p:cSldViewPr>
      <p:cViewPr>
        <p:scale>
          <a:sx n="75" d="100"/>
          <a:sy n="75" d="100"/>
        </p:scale>
        <p:origin x="-1800" y="-72"/>
      </p:cViewPr>
      <p:guideLst>
        <p:guide orient="horz" pos="3109"/>
        <p:guide pos="2142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G:\MEDICINA\SMSDC\SAP\ESTATISTICA\promessas_prefeito\2012.08.29_promessas_prefeito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 sz="1800">
                <a:solidFill>
                  <a:srgbClr val="0581B3"/>
                </a:solidFill>
              </a:defRPr>
            </a:pPr>
            <a:r>
              <a:rPr lang="pt-BR" sz="1800" dirty="0" err="1" smtClean="0">
                <a:solidFill>
                  <a:srgbClr val="0581B3"/>
                </a:solidFill>
              </a:rPr>
              <a:t>Proportion</a:t>
            </a:r>
            <a:r>
              <a:rPr lang="pt-BR" sz="1800" dirty="0" smtClean="0">
                <a:solidFill>
                  <a:srgbClr val="0581B3"/>
                </a:solidFill>
              </a:rPr>
              <a:t> </a:t>
            </a:r>
            <a:r>
              <a:rPr lang="pt-BR" sz="1800" dirty="0" err="1" smtClean="0">
                <a:solidFill>
                  <a:srgbClr val="0581B3"/>
                </a:solidFill>
              </a:rPr>
              <a:t>of</a:t>
            </a:r>
            <a:r>
              <a:rPr lang="pt-BR" sz="1800" dirty="0" smtClean="0">
                <a:solidFill>
                  <a:srgbClr val="0581B3"/>
                </a:solidFill>
              </a:rPr>
              <a:t> complete </a:t>
            </a:r>
            <a:r>
              <a:rPr lang="pt-BR" sz="1800" dirty="0" err="1" smtClean="0">
                <a:solidFill>
                  <a:srgbClr val="0581B3"/>
                </a:solidFill>
              </a:rPr>
              <a:t>teams</a:t>
            </a:r>
            <a:r>
              <a:rPr lang="pt-BR" sz="1800" dirty="0" smtClean="0">
                <a:solidFill>
                  <a:srgbClr val="0581B3"/>
                </a:solidFill>
              </a:rPr>
              <a:t> (w/</a:t>
            </a:r>
            <a:r>
              <a:rPr lang="pt-BR" sz="1800" dirty="0" err="1" smtClean="0">
                <a:solidFill>
                  <a:srgbClr val="0581B3"/>
                </a:solidFill>
              </a:rPr>
              <a:t>doctor</a:t>
            </a:r>
            <a:r>
              <a:rPr lang="pt-BR" sz="1800" dirty="0" smtClean="0">
                <a:solidFill>
                  <a:srgbClr val="0581B3"/>
                </a:solidFill>
              </a:rPr>
              <a:t>). </a:t>
            </a:r>
            <a:r>
              <a:rPr lang="pt-BR" sz="1800" dirty="0" err="1" smtClean="0">
                <a:solidFill>
                  <a:srgbClr val="0581B3"/>
                </a:solidFill>
              </a:rPr>
              <a:t>Dec</a:t>
            </a:r>
            <a:r>
              <a:rPr lang="pt-BR" sz="1800" dirty="0" smtClean="0">
                <a:solidFill>
                  <a:srgbClr val="0581B3"/>
                </a:solidFill>
              </a:rPr>
              <a:t>/2008 </a:t>
            </a:r>
            <a:r>
              <a:rPr lang="pt-BR" sz="1800" dirty="0">
                <a:solidFill>
                  <a:srgbClr val="0581B3"/>
                </a:solidFill>
              </a:rPr>
              <a:t>a jul/2012</a:t>
            </a:r>
          </a:p>
        </c:rich>
      </c:tx>
    </c:title>
    <c:plotArea>
      <c:layout/>
      <c:barChart>
        <c:barDir val="col"/>
        <c:grouping val="percentStacked"/>
        <c:ser>
          <c:idx val="0"/>
          <c:order val="0"/>
          <c:tx>
            <c:v>ESF COM MÉDICO</c:v>
          </c:tx>
          <c:spPr>
            <a:solidFill>
              <a:srgbClr val="00B0F0"/>
            </a:solidFill>
          </c:spPr>
          <c:cat>
            <c:strRef>
              <c:f>equipes_completas!$F$3:$F$7</c:f>
              <c:strCache>
                <c:ptCount val="5"/>
                <c:pt idx="0">
                  <c:v>DEZ/2008</c:v>
                </c:pt>
                <c:pt idx="1">
                  <c:v>DEZ/2009</c:v>
                </c:pt>
                <c:pt idx="2">
                  <c:v>DEZ/2010</c:v>
                </c:pt>
                <c:pt idx="3">
                  <c:v>DEZ/2011</c:v>
                </c:pt>
                <c:pt idx="4">
                  <c:v>JUL/2012</c:v>
                </c:pt>
              </c:strCache>
            </c:strRef>
          </c:cat>
          <c:val>
            <c:numRef>
              <c:f>equipes_completas!$I$3:$I$7</c:f>
              <c:numCache>
                <c:formatCode>0.00%</c:formatCode>
                <c:ptCount val="5"/>
                <c:pt idx="0">
                  <c:v>0.25403225806451596</c:v>
                </c:pt>
                <c:pt idx="1">
                  <c:v>0.46920821114369504</c:v>
                </c:pt>
                <c:pt idx="2">
                  <c:v>0.79539641943733996</c:v>
                </c:pt>
                <c:pt idx="3">
                  <c:v>0.85152838427947608</c:v>
                </c:pt>
                <c:pt idx="4">
                  <c:v>0.91891891891891897</c:v>
                </c:pt>
              </c:numCache>
            </c:numRef>
          </c:val>
        </c:ser>
        <c:ser>
          <c:idx val="1"/>
          <c:order val="1"/>
          <c:tx>
            <c:v>ESF SEM MÉDICO</c:v>
          </c:tx>
          <c:spPr>
            <a:solidFill>
              <a:srgbClr val="C00000"/>
            </a:solidFill>
          </c:spPr>
          <c:cat>
            <c:strRef>
              <c:f>equipes_completas!$F$3:$F$7</c:f>
              <c:strCache>
                <c:ptCount val="5"/>
                <c:pt idx="0">
                  <c:v>DEZ/2008</c:v>
                </c:pt>
                <c:pt idx="1">
                  <c:v>DEZ/2009</c:v>
                </c:pt>
                <c:pt idx="2">
                  <c:v>DEZ/2010</c:v>
                </c:pt>
                <c:pt idx="3">
                  <c:v>DEZ/2011</c:v>
                </c:pt>
                <c:pt idx="4">
                  <c:v>JUL/2012</c:v>
                </c:pt>
              </c:strCache>
            </c:strRef>
          </c:cat>
          <c:val>
            <c:numRef>
              <c:f>equipes_completas!$J$3:$J$7</c:f>
              <c:numCache>
                <c:formatCode>0.00%</c:formatCode>
                <c:ptCount val="5"/>
                <c:pt idx="0">
                  <c:v>0.74596774193548399</c:v>
                </c:pt>
                <c:pt idx="1">
                  <c:v>0.53079178885630496</c:v>
                </c:pt>
                <c:pt idx="2">
                  <c:v>0.20460358056266004</c:v>
                </c:pt>
                <c:pt idx="3">
                  <c:v>0.148471615720524</c:v>
                </c:pt>
                <c:pt idx="4">
                  <c:v>8.108108108108103E-2</c:v>
                </c:pt>
              </c:numCache>
            </c:numRef>
          </c:val>
        </c:ser>
        <c:dLbls/>
        <c:gapWidth val="34"/>
        <c:overlap val="100"/>
        <c:axId val="62266752"/>
        <c:axId val="62295424"/>
      </c:barChart>
      <c:catAx>
        <c:axId val="62266752"/>
        <c:scaling>
          <c:orientation val="minMax"/>
        </c:scaling>
        <c:axPos val="b"/>
        <c:numFmt formatCode="General" sourceLinked="0"/>
        <c:majorTickMark val="none"/>
        <c:tickLblPos val="nextTo"/>
        <c:crossAx val="62295424"/>
        <c:crosses val="autoZero"/>
        <c:auto val="1"/>
        <c:lblAlgn val="ctr"/>
        <c:lblOffset val="100"/>
      </c:catAx>
      <c:valAx>
        <c:axId val="62295424"/>
        <c:scaling>
          <c:orientation val="minMax"/>
        </c:scaling>
        <c:axPos val="l"/>
        <c:majorGridlines/>
        <c:numFmt formatCode="0%" sourceLinked="1"/>
        <c:majorTickMark val="none"/>
        <c:tickLblPos val="nextTo"/>
        <c:spPr>
          <a:ln w="9525">
            <a:noFill/>
          </a:ln>
        </c:spPr>
        <c:crossAx val="62266752"/>
        <c:crosses val="autoZero"/>
        <c:crossBetween val="between"/>
      </c:valAx>
    </c:plotArea>
    <c:legend>
      <c:legendPos val="b"/>
    </c:legend>
    <c:plotVisOnly val="1"/>
    <c:dispBlanksAs val="gap"/>
  </c:chart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EDD9A16-F95F-4445-A76F-66D2A447DC4E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3D15CA4C-5A5B-4259-AA1E-9B8F788FCCE2}">
      <dgm:prSet phldrT="[Metin]"/>
      <dgm:spPr/>
      <dgm:t>
        <a:bodyPr/>
        <a:lstStyle/>
        <a:p>
          <a:pPr algn="l"/>
          <a:r>
            <a:rPr lang="tr-TR" b="1" dirty="0" smtClean="0">
              <a:solidFill>
                <a:srgbClr val="FFFFFF"/>
              </a:solidFill>
            </a:rPr>
            <a:t>Public </a:t>
          </a:r>
          <a:br>
            <a:rPr lang="tr-TR" b="1" dirty="0" smtClean="0">
              <a:solidFill>
                <a:srgbClr val="FFFFFF"/>
              </a:solidFill>
            </a:rPr>
          </a:br>
          <a:r>
            <a:rPr lang="tr-TR" b="1" dirty="0" smtClean="0">
              <a:solidFill>
                <a:srgbClr val="FFFFFF"/>
              </a:solidFill>
            </a:rPr>
            <a:t>care </a:t>
          </a:r>
          <a:br>
            <a:rPr lang="tr-TR" b="1" dirty="0" smtClean="0">
              <a:solidFill>
                <a:srgbClr val="FFFFFF"/>
              </a:solidFill>
            </a:rPr>
          </a:br>
          <a:r>
            <a:rPr lang="tr-TR" b="1" dirty="0" err="1" smtClean="0">
              <a:solidFill>
                <a:srgbClr val="FFFFFF"/>
              </a:solidFill>
            </a:rPr>
            <a:t>facilities</a:t>
          </a:r>
          <a:endParaRPr lang="tr-TR" b="1" dirty="0" smtClean="0">
            <a:solidFill>
              <a:srgbClr val="FFFFFF"/>
            </a:solidFill>
          </a:endParaRPr>
        </a:p>
        <a:p>
          <a:pPr algn="l"/>
          <a:r>
            <a:rPr lang="fr-CH" b="1" dirty="0" smtClean="0">
              <a:solidFill>
                <a:srgbClr val="FFFFFF"/>
              </a:solidFill>
            </a:rPr>
            <a:t>   </a:t>
          </a:r>
          <a:r>
            <a:rPr lang="tr-TR" b="1" dirty="0" smtClean="0">
              <a:solidFill>
                <a:srgbClr val="FFFFFF"/>
              </a:solidFill>
            </a:rPr>
            <a:t>84%</a:t>
          </a:r>
          <a:endParaRPr lang="tr-TR" b="1" dirty="0">
            <a:solidFill>
              <a:srgbClr val="FFFFFF"/>
            </a:solidFill>
          </a:endParaRPr>
        </a:p>
      </dgm:t>
    </dgm:pt>
    <dgm:pt modelId="{4850C9FA-8F51-49FE-A432-671F4B12EAA4}" type="parTrans" cxnId="{BAFC8B38-7E51-406C-B9AF-275BEAD483AE}">
      <dgm:prSet/>
      <dgm:spPr/>
      <dgm:t>
        <a:bodyPr/>
        <a:lstStyle/>
        <a:p>
          <a:endParaRPr lang="tr-TR"/>
        </a:p>
      </dgm:t>
    </dgm:pt>
    <dgm:pt modelId="{BBA5347E-2C5F-417F-8415-6E91BE5FEB25}" type="sibTrans" cxnId="{BAFC8B38-7E51-406C-B9AF-275BEAD483AE}">
      <dgm:prSet/>
      <dgm:spPr/>
      <dgm:t>
        <a:bodyPr/>
        <a:lstStyle/>
        <a:p>
          <a:endParaRPr lang="tr-TR"/>
        </a:p>
      </dgm:t>
    </dgm:pt>
    <dgm:pt modelId="{0A3D67A2-9C0A-4BFB-BC79-562E0E45534E}">
      <dgm:prSet phldrT="[Metin]"/>
      <dgm:spPr/>
      <dgm:t>
        <a:bodyPr/>
        <a:lstStyle/>
        <a:p>
          <a:r>
            <a:rPr lang="en-US" b="0" noProof="0" dirty="0" smtClean="0">
              <a:solidFill>
                <a:srgbClr val="FFFFFF"/>
              </a:solidFill>
            </a:rPr>
            <a:t>Private care facilities </a:t>
          </a:r>
          <a:br>
            <a:rPr lang="en-US" b="0" noProof="0" dirty="0" smtClean="0">
              <a:solidFill>
                <a:srgbClr val="FFFFFF"/>
              </a:solidFill>
            </a:rPr>
          </a:br>
          <a:r>
            <a:rPr lang="en-US" b="0" noProof="0" dirty="0" smtClean="0">
              <a:solidFill>
                <a:srgbClr val="FFFFFF"/>
              </a:solidFill>
            </a:rPr>
            <a:t>16</a:t>
          </a:r>
          <a:r>
            <a:rPr lang="en-US" noProof="0" dirty="0" smtClean="0">
              <a:solidFill>
                <a:srgbClr val="FF0000"/>
              </a:solidFill>
            </a:rPr>
            <a:t>%</a:t>
          </a:r>
          <a:endParaRPr lang="en-US" noProof="0" dirty="0">
            <a:solidFill>
              <a:srgbClr val="FF0000"/>
            </a:solidFill>
          </a:endParaRPr>
        </a:p>
      </dgm:t>
    </dgm:pt>
    <dgm:pt modelId="{1BEE511F-0DEE-4412-AE2A-56AD25962B89}" type="parTrans" cxnId="{FB04D840-0CB5-4EBF-A8CD-1D56A5D94153}">
      <dgm:prSet/>
      <dgm:spPr/>
      <dgm:t>
        <a:bodyPr/>
        <a:lstStyle/>
        <a:p>
          <a:endParaRPr lang="tr-TR"/>
        </a:p>
      </dgm:t>
    </dgm:pt>
    <dgm:pt modelId="{9FEA560D-66D4-416E-8C49-B53B91B2963E}" type="sibTrans" cxnId="{FB04D840-0CB5-4EBF-A8CD-1D56A5D94153}">
      <dgm:prSet/>
      <dgm:spPr/>
      <dgm:t>
        <a:bodyPr/>
        <a:lstStyle/>
        <a:p>
          <a:endParaRPr lang="tr-TR"/>
        </a:p>
      </dgm:t>
    </dgm:pt>
    <dgm:pt modelId="{B91A4081-7049-41B0-B9F5-1F034A4FF66F}" type="pres">
      <dgm:prSet presAssocID="{5EDD9A16-F95F-4445-A76F-66D2A447DC4E}" presName="compositeShape" presStyleCnt="0">
        <dgm:presLayoutVars>
          <dgm:chMax val="7"/>
          <dgm:dir/>
          <dgm:resizeHandles val="exact"/>
        </dgm:presLayoutVars>
      </dgm:prSet>
      <dgm:spPr/>
    </dgm:pt>
    <dgm:pt modelId="{1FEA9EDD-09BF-46A0-9FC2-6ADF925A1517}" type="pres">
      <dgm:prSet presAssocID="{3D15CA4C-5A5B-4259-AA1E-9B8F788FCCE2}" presName="circ1" presStyleLbl="vennNode1" presStyleIdx="0" presStyleCnt="2" custScaleX="167718" custScaleY="153329" custLinFactNeighborX="-2148" custLinFactNeighborY="1296"/>
      <dgm:spPr/>
      <dgm:t>
        <a:bodyPr/>
        <a:lstStyle/>
        <a:p>
          <a:endParaRPr lang="tr-TR"/>
        </a:p>
      </dgm:t>
    </dgm:pt>
    <dgm:pt modelId="{8495BB55-4C02-4B49-9D7E-E872D0CD50E7}" type="pres">
      <dgm:prSet presAssocID="{3D15CA4C-5A5B-4259-AA1E-9B8F788FCCE2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920B6F2-9CD9-43C6-8DD1-EFD04766BE81}" type="pres">
      <dgm:prSet presAssocID="{0A3D67A2-9C0A-4BFB-BC79-562E0E45534E}" presName="circ2" presStyleLbl="vennNode1" presStyleIdx="1" presStyleCnt="2" custScaleX="104886" custScaleY="110893" custLinFactNeighborX="-18814" custLinFactNeighborY="2525"/>
      <dgm:spPr/>
      <dgm:t>
        <a:bodyPr/>
        <a:lstStyle/>
        <a:p>
          <a:endParaRPr lang="tr-TR"/>
        </a:p>
      </dgm:t>
    </dgm:pt>
    <dgm:pt modelId="{76E46466-2100-4C35-A666-07F33D8CC25B}" type="pres">
      <dgm:prSet presAssocID="{0A3D67A2-9C0A-4BFB-BC79-562E0E45534E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5304C47D-A1C9-1B4D-B4D1-72FB0B409B66}" type="presOf" srcId="{0A3D67A2-9C0A-4BFB-BC79-562E0E45534E}" destId="{76E46466-2100-4C35-A666-07F33D8CC25B}" srcOrd="1" destOrd="0" presId="urn:microsoft.com/office/officeart/2005/8/layout/venn1"/>
    <dgm:cxn modelId="{4D6A9BA2-B885-E14C-A14D-85B20562349C}" type="presOf" srcId="{3D15CA4C-5A5B-4259-AA1E-9B8F788FCCE2}" destId="{8495BB55-4C02-4B49-9D7E-E872D0CD50E7}" srcOrd="1" destOrd="0" presId="urn:microsoft.com/office/officeart/2005/8/layout/venn1"/>
    <dgm:cxn modelId="{8BB71F7A-9EB8-0A4D-A5D1-FECF0EFF47EB}" type="presOf" srcId="{5EDD9A16-F95F-4445-A76F-66D2A447DC4E}" destId="{B91A4081-7049-41B0-B9F5-1F034A4FF66F}" srcOrd="0" destOrd="0" presId="urn:microsoft.com/office/officeart/2005/8/layout/venn1"/>
    <dgm:cxn modelId="{FB04D840-0CB5-4EBF-A8CD-1D56A5D94153}" srcId="{5EDD9A16-F95F-4445-A76F-66D2A447DC4E}" destId="{0A3D67A2-9C0A-4BFB-BC79-562E0E45534E}" srcOrd="1" destOrd="0" parTransId="{1BEE511F-0DEE-4412-AE2A-56AD25962B89}" sibTransId="{9FEA560D-66D4-416E-8C49-B53B91B2963E}"/>
    <dgm:cxn modelId="{BAFC8B38-7E51-406C-B9AF-275BEAD483AE}" srcId="{5EDD9A16-F95F-4445-A76F-66D2A447DC4E}" destId="{3D15CA4C-5A5B-4259-AA1E-9B8F788FCCE2}" srcOrd="0" destOrd="0" parTransId="{4850C9FA-8F51-49FE-A432-671F4B12EAA4}" sibTransId="{BBA5347E-2C5F-417F-8415-6E91BE5FEB25}"/>
    <dgm:cxn modelId="{2A692666-5094-234E-A197-F3C430292E29}" type="presOf" srcId="{0A3D67A2-9C0A-4BFB-BC79-562E0E45534E}" destId="{6920B6F2-9CD9-43C6-8DD1-EFD04766BE81}" srcOrd="0" destOrd="0" presId="urn:microsoft.com/office/officeart/2005/8/layout/venn1"/>
    <dgm:cxn modelId="{EA349498-7208-2B43-857D-B22E96A2F9C9}" type="presOf" srcId="{3D15CA4C-5A5B-4259-AA1E-9B8F788FCCE2}" destId="{1FEA9EDD-09BF-46A0-9FC2-6ADF925A1517}" srcOrd="0" destOrd="0" presId="urn:microsoft.com/office/officeart/2005/8/layout/venn1"/>
    <dgm:cxn modelId="{85C0B885-6D95-E340-8BD9-369A54976E0F}" type="presParOf" srcId="{B91A4081-7049-41B0-B9F5-1F034A4FF66F}" destId="{1FEA9EDD-09BF-46A0-9FC2-6ADF925A1517}" srcOrd="0" destOrd="0" presId="urn:microsoft.com/office/officeart/2005/8/layout/venn1"/>
    <dgm:cxn modelId="{801F02BE-94B6-B149-92D4-BDA1D9FAB88F}" type="presParOf" srcId="{B91A4081-7049-41B0-B9F5-1F034A4FF66F}" destId="{8495BB55-4C02-4B49-9D7E-E872D0CD50E7}" srcOrd="1" destOrd="0" presId="urn:microsoft.com/office/officeart/2005/8/layout/venn1"/>
    <dgm:cxn modelId="{D7513426-1CCE-6042-B618-F648EB64B0DD}" type="presParOf" srcId="{B91A4081-7049-41B0-B9F5-1F034A4FF66F}" destId="{6920B6F2-9CD9-43C6-8DD1-EFD04766BE81}" srcOrd="2" destOrd="0" presId="urn:microsoft.com/office/officeart/2005/8/layout/venn1"/>
    <dgm:cxn modelId="{4BE3CA9A-6E5B-CD41-B580-72ECCF6B78DE}" type="presParOf" srcId="{B91A4081-7049-41B0-B9F5-1F034A4FF66F}" destId="{76E46466-2100-4C35-A666-07F33D8CC25B}" srcOrd="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EDD9A16-F95F-4445-A76F-66D2A447DC4E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3D15CA4C-5A5B-4259-AA1E-9B8F788FCCE2}">
      <dgm:prSet phldrT="[Metin]"/>
      <dgm:spPr/>
      <dgm:t>
        <a:bodyPr/>
        <a:lstStyle/>
        <a:p>
          <a:pPr algn="l"/>
          <a:r>
            <a:rPr lang="tr-TR" b="1" dirty="0" smtClean="0">
              <a:solidFill>
                <a:srgbClr val="FFFFFF"/>
              </a:solidFill>
            </a:rPr>
            <a:t>Public </a:t>
          </a:r>
          <a:br>
            <a:rPr lang="tr-TR" b="1" dirty="0" smtClean="0">
              <a:solidFill>
                <a:srgbClr val="FFFFFF"/>
              </a:solidFill>
            </a:rPr>
          </a:br>
          <a:r>
            <a:rPr lang="tr-TR" b="1" dirty="0" smtClean="0">
              <a:solidFill>
                <a:srgbClr val="FFFFFF"/>
              </a:solidFill>
            </a:rPr>
            <a:t>care </a:t>
          </a:r>
          <a:br>
            <a:rPr lang="tr-TR" b="1" dirty="0" smtClean="0">
              <a:solidFill>
                <a:srgbClr val="FFFFFF"/>
              </a:solidFill>
            </a:rPr>
          </a:br>
          <a:r>
            <a:rPr lang="tr-TR" b="1" dirty="0" err="1" smtClean="0">
              <a:solidFill>
                <a:srgbClr val="FFFFFF"/>
              </a:solidFill>
            </a:rPr>
            <a:t>facilities</a:t>
          </a:r>
          <a:endParaRPr lang="tr-TR" b="1" dirty="0" smtClean="0">
            <a:solidFill>
              <a:srgbClr val="FFFFFF"/>
            </a:solidFill>
          </a:endParaRPr>
        </a:p>
        <a:p>
          <a:pPr algn="l"/>
          <a:r>
            <a:rPr lang="fr-CH" b="1" dirty="0" smtClean="0">
              <a:solidFill>
                <a:srgbClr val="FFFFFF"/>
              </a:solidFill>
            </a:rPr>
            <a:t>   </a:t>
          </a:r>
          <a:r>
            <a:rPr lang="tr-TR" b="1" dirty="0" smtClean="0">
              <a:solidFill>
                <a:srgbClr val="FFFFFF"/>
              </a:solidFill>
            </a:rPr>
            <a:t>84%</a:t>
          </a:r>
          <a:endParaRPr lang="tr-TR" b="1" dirty="0">
            <a:solidFill>
              <a:srgbClr val="FFFFFF"/>
            </a:solidFill>
          </a:endParaRPr>
        </a:p>
      </dgm:t>
    </dgm:pt>
    <dgm:pt modelId="{4850C9FA-8F51-49FE-A432-671F4B12EAA4}" type="parTrans" cxnId="{BAFC8B38-7E51-406C-B9AF-275BEAD483AE}">
      <dgm:prSet/>
      <dgm:spPr/>
      <dgm:t>
        <a:bodyPr/>
        <a:lstStyle/>
        <a:p>
          <a:endParaRPr lang="tr-TR"/>
        </a:p>
      </dgm:t>
    </dgm:pt>
    <dgm:pt modelId="{BBA5347E-2C5F-417F-8415-6E91BE5FEB25}" type="sibTrans" cxnId="{BAFC8B38-7E51-406C-B9AF-275BEAD483AE}">
      <dgm:prSet/>
      <dgm:spPr/>
      <dgm:t>
        <a:bodyPr/>
        <a:lstStyle/>
        <a:p>
          <a:endParaRPr lang="tr-TR"/>
        </a:p>
      </dgm:t>
    </dgm:pt>
    <dgm:pt modelId="{0A3D67A2-9C0A-4BFB-BC79-562E0E45534E}">
      <dgm:prSet phldrT="[Metin]"/>
      <dgm:spPr/>
      <dgm:t>
        <a:bodyPr/>
        <a:lstStyle/>
        <a:p>
          <a:r>
            <a:rPr lang="en-US" b="0" noProof="0" dirty="0" smtClean="0">
              <a:solidFill>
                <a:srgbClr val="FFFFFF"/>
              </a:solidFill>
            </a:rPr>
            <a:t>Private care facilities </a:t>
          </a:r>
          <a:br>
            <a:rPr lang="en-US" b="0" noProof="0" dirty="0" smtClean="0">
              <a:solidFill>
                <a:srgbClr val="FFFFFF"/>
              </a:solidFill>
            </a:rPr>
          </a:br>
          <a:r>
            <a:rPr lang="en-US" b="0" noProof="0" dirty="0" smtClean="0">
              <a:solidFill>
                <a:srgbClr val="FFFFFF"/>
              </a:solidFill>
            </a:rPr>
            <a:t>16</a:t>
          </a:r>
          <a:r>
            <a:rPr lang="en-US" noProof="0" dirty="0" smtClean="0">
              <a:solidFill>
                <a:srgbClr val="FF0000"/>
              </a:solidFill>
            </a:rPr>
            <a:t>%</a:t>
          </a:r>
          <a:endParaRPr lang="en-US" noProof="0" dirty="0">
            <a:solidFill>
              <a:srgbClr val="FF0000"/>
            </a:solidFill>
          </a:endParaRPr>
        </a:p>
      </dgm:t>
    </dgm:pt>
    <dgm:pt modelId="{1BEE511F-0DEE-4412-AE2A-56AD25962B89}" type="parTrans" cxnId="{FB04D840-0CB5-4EBF-A8CD-1D56A5D94153}">
      <dgm:prSet/>
      <dgm:spPr/>
      <dgm:t>
        <a:bodyPr/>
        <a:lstStyle/>
        <a:p>
          <a:endParaRPr lang="tr-TR"/>
        </a:p>
      </dgm:t>
    </dgm:pt>
    <dgm:pt modelId="{9FEA560D-66D4-416E-8C49-B53B91B2963E}" type="sibTrans" cxnId="{FB04D840-0CB5-4EBF-A8CD-1D56A5D94153}">
      <dgm:prSet/>
      <dgm:spPr/>
      <dgm:t>
        <a:bodyPr/>
        <a:lstStyle/>
        <a:p>
          <a:endParaRPr lang="tr-TR"/>
        </a:p>
      </dgm:t>
    </dgm:pt>
    <dgm:pt modelId="{B91A4081-7049-41B0-B9F5-1F034A4FF66F}" type="pres">
      <dgm:prSet presAssocID="{5EDD9A16-F95F-4445-A76F-66D2A447DC4E}" presName="compositeShape" presStyleCnt="0">
        <dgm:presLayoutVars>
          <dgm:chMax val="7"/>
          <dgm:dir/>
          <dgm:resizeHandles val="exact"/>
        </dgm:presLayoutVars>
      </dgm:prSet>
      <dgm:spPr/>
    </dgm:pt>
    <dgm:pt modelId="{1FEA9EDD-09BF-46A0-9FC2-6ADF925A1517}" type="pres">
      <dgm:prSet presAssocID="{3D15CA4C-5A5B-4259-AA1E-9B8F788FCCE2}" presName="circ1" presStyleLbl="vennNode1" presStyleIdx="0" presStyleCnt="2" custScaleX="167718" custScaleY="153329" custLinFactNeighborX="-2148" custLinFactNeighborY="1296"/>
      <dgm:spPr/>
      <dgm:t>
        <a:bodyPr/>
        <a:lstStyle/>
        <a:p>
          <a:endParaRPr lang="tr-TR"/>
        </a:p>
      </dgm:t>
    </dgm:pt>
    <dgm:pt modelId="{8495BB55-4C02-4B49-9D7E-E872D0CD50E7}" type="pres">
      <dgm:prSet presAssocID="{3D15CA4C-5A5B-4259-AA1E-9B8F788FCCE2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920B6F2-9CD9-43C6-8DD1-EFD04766BE81}" type="pres">
      <dgm:prSet presAssocID="{0A3D67A2-9C0A-4BFB-BC79-562E0E45534E}" presName="circ2" presStyleLbl="vennNode1" presStyleIdx="1" presStyleCnt="2" custScaleX="104886" custScaleY="110893" custLinFactNeighborX="-18814" custLinFactNeighborY="2525"/>
      <dgm:spPr/>
      <dgm:t>
        <a:bodyPr/>
        <a:lstStyle/>
        <a:p>
          <a:endParaRPr lang="tr-TR"/>
        </a:p>
      </dgm:t>
    </dgm:pt>
    <dgm:pt modelId="{76E46466-2100-4C35-A666-07F33D8CC25B}" type="pres">
      <dgm:prSet presAssocID="{0A3D67A2-9C0A-4BFB-BC79-562E0E45534E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03806E2F-D57C-4E4B-8738-E9EECA013DFE}" type="presOf" srcId="{3D15CA4C-5A5B-4259-AA1E-9B8F788FCCE2}" destId="{1FEA9EDD-09BF-46A0-9FC2-6ADF925A1517}" srcOrd="0" destOrd="0" presId="urn:microsoft.com/office/officeart/2005/8/layout/venn1"/>
    <dgm:cxn modelId="{DBD36D61-1251-FC4F-AAEE-1CD01E133A68}" type="presOf" srcId="{5EDD9A16-F95F-4445-A76F-66D2A447DC4E}" destId="{B91A4081-7049-41B0-B9F5-1F034A4FF66F}" srcOrd="0" destOrd="0" presId="urn:microsoft.com/office/officeart/2005/8/layout/venn1"/>
    <dgm:cxn modelId="{FB04D840-0CB5-4EBF-A8CD-1D56A5D94153}" srcId="{5EDD9A16-F95F-4445-A76F-66D2A447DC4E}" destId="{0A3D67A2-9C0A-4BFB-BC79-562E0E45534E}" srcOrd="1" destOrd="0" parTransId="{1BEE511F-0DEE-4412-AE2A-56AD25962B89}" sibTransId="{9FEA560D-66D4-416E-8C49-B53B91B2963E}"/>
    <dgm:cxn modelId="{76A952E4-1649-D240-AEA0-0BE7F4E940FA}" type="presOf" srcId="{3D15CA4C-5A5B-4259-AA1E-9B8F788FCCE2}" destId="{8495BB55-4C02-4B49-9D7E-E872D0CD50E7}" srcOrd="1" destOrd="0" presId="urn:microsoft.com/office/officeart/2005/8/layout/venn1"/>
    <dgm:cxn modelId="{9D1D5078-167F-4846-ACDB-E2EE17519AC7}" type="presOf" srcId="{0A3D67A2-9C0A-4BFB-BC79-562E0E45534E}" destId="{76E46466-2100-4C35-A666-07F33D8CC25B}" srcOrd="1" destOrd="0" presId="urn:microsoft.com/office/officeart/2005/8/layout/venn1"/>
    <dgm:cxn modelId="{E64B40C7-F71D-5E42-A3A1-14D52164FE14}" type="presOf" srcId="{0A3D67A2-9C0A-4BFB-BC79-562E0E45534E}" destId="{6920B6F2-9CD9-43C6-8DD1-EFD04766BE81}" srcOrd="0" destOrd="0" presId="urn:microsoft.com/office/officeart/2005/8/layout/venn1"/>
    <dgm:cxn modelId="{BAFC8B38-7E51-406C-B9AF-275BEAD483AE}" srcId="{5EDD9A16-F95F-4445-A76F-66D2A447DC4E}" destId="{3D15CA4C-5A5B-4259-AA1E-9B8F788FCCE2}" srcOrd="0" destOrd="0" parTransId="{4850C9FA-8F51-49FE-A432-671F4B12EAA4}" sibTransId="{BBA5347E-2C5F-417F-8415-6E91BE5FEB25}"/>
    <dgm:cxn modelId="{FBD8880A-F0E5-3749-A9BE-34B815801DCF}" type="presParOf" srcId="{B91A4081-7049-41B0-B9F5-1F034A4FF66F}" destId="{1FEA9EDD-09BF-46A0-9FC2-6ADF925A1517}" srcOrd="0" destOrd="0" presId="urn:microsoft.com/office/officeart/2005/8/layout/venn1"/>
    <dgm:cxn modelId="{4F449A0C-D5CF-CD40-8376-2A8729DF1260}" type="presParOf" srcId="{B91A4081-7049-41B0-B9F5-1F034A4FF66F}" destId="{8495BB55-4C02-4B49-9D7E-E872D0CD50E7}" srcOrd="1" destOrd="0" presId="urn:microsoft.com/office/officeart/2005/8/layout/venn1"/>
    <dgm:cxn modelId="{160AD530-A37A-144B-B71D-C48787C11023}" type="presParOf" srcId="{B91A4081-7049-41B0-B9F5-1F034A4FF66F}" destId="{6920B6F2-9CD9-43C6-8DD1-EFD04766BE81}" srcOrd="2" destOrd="0" presId="urn:microsoft.com/office/officeart/2005/8/layout/venn1"/>
    <dgm:cxn modelId="{1D8E9BBD-2CD0-E741-88C5-758914BECBD0}" type="presParOf" srcId="{B91A4081-7049-41B0-B9F5-1F034A4FF66F}" destId="{76E46466-2100-4C35-A666-07F33D8CC25B}" srcOrd="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EA9EDD-09BF-46A0-9FC2-6ADF925A1517}">
      <dsp:nvSpPr>
        <dsp:cNvPr id="0" name=""/>
        <dsp:cNvSpPr/>
      </dsp:nvSpPr>
      <dsp:spPr>
        <a:xfrm>
          <a:off x="-221702" y="7"/>
          <a:ext cx="2637693" cy="241139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 smtClean="0">
              <a:solidFill>
                <a:srgbClr val="FFFFFF"/>
              </a:solidFill>
            </a:rPr>
            <a:t>Public </a:t>
          </a:r>
          <a:br>
            <a:rPr lang="tr-TR" sz="2000" b="1" kern="1200" dirty="0" smtClean="0">
              <a:solidFill>
                <a:srgbClr val="FFFFFF"/>
              </a:solidFill>
            </a:rPr>
          </a:br>
          <a:r>
            <a:rPr lang="tr-TR" sz="2000" b="1" kern="1200" dirty="0" smtClean="0">
              <a:solidFill>
                <a:srgbClr val="FFFFFF"/>
              </a:solidFill>
            </a:rPr>
            <a:t>care </a:t>
          </a:r>
          <a:br>
            <a:rPr lang="tr-TR" sz="2000" b="1" kern="1200" dirty="0" smtClean="0">
              <a:solidFill>
                <a:srgbClr val="FFFFFF"/>
              </a:solidFill>
            </a:rPr>
          </a:br>
          <a:r>
            <a:rPr lang="tr-TR" sz="2000" b="1" kern="1200" dirty="0" err="1" smtClean="0">
              <a:solidFill>
                <a:srgbClr val="FFFFFF"/>
              </a:solidFill>
            </a:rPr>
            <a:t>facilities</a:t>
          </a:r>
          <a:endParaRPr lang="tr-TR" sz="2000" b="1" kern="1200" dirty="0" smtClean="0">
            <a:solidFill>
              <a:srgbClr val="FFFFFF"/>
            </a:solidFill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CH" sz="2000" b="1" kern="1200" dirty="0" smtClean="0">
              <a:solidFill>
                <a:srgbClr val="FFFFFF"/>
              </a:solidFill>
            </a:rPr>
            <a:t>   </a:t>
          </a:r>
          <a:r>
            <a:rPr lang="tr-TR" sz="2000" b="1" kern="1200" dirty="0" smtClean="0">
              <a:solidFill>
                <a:srgbClr val="FFFFFF"/>
              </a:solidFill>
            </a:rPr>
            <a:t>84%</a:t>
          </a:r>
          <a:endParaRPr lang="tr-TR" sz="2000" b="1" kern="1200" dirty="0">
            <a:solidFill>
              <a:srgbClr val="FFFFFF"/>
            </a:solidFill>
          </a:endParaRPr>
        </a:p>
      </dsp:txBody>
      <dsp:txXfrm>
        <a:off x="146624" y="284363"/>
        <a:ext cx="1520832" cy="1842687"/>
      </dsp:txXfrm>
    </dsp:sp>
    <dsp:sp modelId="{6920B6F2-9CD9-43C6-8DD1-EFD04766BE81}">
      <dsp:nvSpPr>
        <dsp:cNvPr id="0" name=""/>
        <dsp:cNvSpPr/>
      </dsp:nvSpPr>
      <dsp:spPr>
        <a:xfrm>
          <a:off x="1109963" y="373408"/>
          <a:ext cx="1649537" cy="174400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0" kern="1200" noProof="0" dirty="0" smtClean="0">
              <a:solidFill>
                <a:srgbClr val="FFFFFF"/>
              </a:solidFill>
            </a:rPr>
            <a:t>Private care facilities </a:t>
          </a:r>
          <a:br>
            <a:rPr lang="en-US" sz="2000" b="0" kern="1200" noProof="0" dirty="0" smtClean="0">
              <a:solidFill>
                <a:srgbClr val="FFFFFF"/>
              </a:solidFill>
            </a:rPr>
          </a:br>
          <a:r>
            <a:rPr lang="en-US" sz="2000" b="0" kern="1200" noProof="0" dirty="0" smtClean="0">
              <a:solidFill>
                <a:srgbClr val="FFFFFF"/>
              </a:solidFill>
            </a:rPr>
            <a:t>16</a:t>
          </a:r>
          <a:r>
            <a:rPr lang="en-US" sz="2000" kern="1200" noProof="0" dirty="0" smtClean="0">
              <a:solidFill>
                <a:srgbClr val="FF0000"/>
              </a:solidFill>
            </a:rPr>
            <a:t>%</a:t>
          </a:r>
          <a:endParaRPr lang="en-US" sz="2000" kern="1200" noProof="0" dirty="0">
            <a:solidFill>
              <a:srgbClr val="FF0000"/>
            </a:solidFill>
          </a:endParaRPr>
        </a:p>
      </dsp:txBody>
      <dsp:txXfrm>
        <a:off x="1578075" y="579065"/>
        <a:ext cx="951084" cy="133269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EA9EDD-09BF-46A0-9FC2-6ADF925A1517}">
      <dsp:nvSpPr>
        <dsp:cNvPr id="0" name=""/>
        <dsp:cNvSpPr/>
      </dsp:nvSpPr>
      <dsp:spPr>
        <a:xfrm>
          <a:off x="-221702" y="7"/>
          <a:ext cx="2637693" cy="241139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 smtClean="0">
              <a:solidFill>
                <a:srgbClr val="FFFFFF"/>
              </a:solidFill>
            </a:rPr>
            <a:t>Public </a:t>
          </a:r>
          <a:br>
            <a:rPr lang="tr-TR" sz="2000" b="1" kern="1200" dirty="0" smtClean="0">
              <a:solidFill>
                <a:srgbClr val="FFFFFF"/>
              </a:solidFill>
            </a:rPr>
          </a:br>
          <a:r>
            <a:rPr lang="tr-TR" sz="2000" b="1" kern="1200" dirty="0" smtClean="0">
              <a:solidFill>
                <a:srgbClr val="FFFFFF"/>
              </a:solidFill>
            </a:rPr>
            <a:t>care </a:t>
          </a:r>
          <a:br>
            <a:rPr lang="tr-TR" sz="2000" b="1" kern="1200" dirty="0" smtClean="0">
              <a:solidFill>
                <a:srgbClr val="FFFFFF"/>
              </a:solidFill>
            </a:rPr>
          </a:br>
          <a:r>
            <a:rPr lang="tr-TR" sz="2000" b="1" kern="1200" dirty="0" err="1" smtClean="0">
              <a:solidFill>
                <a:srgbClr val="FFFFFF"/>
              </a:solidFill>
            </a:rPr>
            <a:t>facilities</a:t>
          </a:r>
          <a:endParaRPr lang="tr-TR" sz="2000" b="1" kern="1200" dirty="0" smtClean="0">
            <a:solidFill>
              <a:srgbClr val="FFFFFF"/>
            </a:solidFill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CH" sz="2000" b="1" kern="1200" dirty="0" smtClean="0">
              <a:solidFill>
                <a:srgbClr val="FFFFFF"/>
              </a:solidFill>
            </a:rPr>
            <a:t>   </a:t>
          </a:r>
          <a:r>
            <a:rPr lang="tr-TR" sz="2000" b="1" kern="1200" dirty="0" smtClean="0">
              <a:solidFill>
                <a:srgbClr val="FFFFFF"/>
              </a:solidFill>
            </a:rPr>
            <a:t>84%</a:t>
          </a:r>
          <a:endParaRPr lang="tr-TR" sz="2000" b="1" kern="1200" dirty="0">
            <a:solidFill>
              <a:srgbClr val="FFFFFF"/>
            </a:solidFill>
          </a:endParaRPr>
        </a:p>
      </dsp:txBody>
      <dsp:txXfrm>
        <a:off x="146624" y="284363"/>
        <a:ext cx="1520832" cy="1842687"/>
      </dsp:txXfrm>
    </dsp:sp>
    <dsp:sp modelId="{6920B6F2-9CD9-43C6-8DD1-EFD04766BE81}">
      <dsp:nvSpPr>
        <dsp:cNvPr id="0" name=""/>
        <dsp:cNvSpPr/>
      </dsp:nvSpPr>
      <dsp:spPr>
        <a:xfrm>
          <a:off x="1109963" y="373408"/>
          <a:ext cx="1649537" cy="174400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0" kern="1200" noProof="0" dirty="0" smtClean="0">
              <a:solidFill>
                <a:srgbClr val="FFFFFF"/>
              </a:solidFill>
            </a:rPr>
            <a:t>Private care facilities </a:t>
          </a:r>
          <a:br>
            <a:rPr lang="en-US" sz="2000" b="0" kern="1200" noProof="0" dirty="0" smtClean="0">
              <a:solidFill>
                <a:srgbClr val="FFFFFF"/>
              </a:solidFill>
            </a:rPr>
          </a:br>
          <a:r>
            <a:rPr lang="en-US" sz="2000" b="0" kern="1200" noProof="0" dirty="0" smtClean="0">
              <a:solidFill>
                <a:srgbClr val="FFFFFF"/>
              </a:solidFill>
            </a:rPr>
            <a:t>16</a:t>
          </a:r>
          <a:r>
            <a:rPr lang="en-US" sz="2000" kern="1200" noProof="0" dirty="0" smtClean="0">
              <a:solidFill>
                <a:srgbClr val="FF0000"/>
              </a:solidFill>
            </a:rPr>
            <a:t>%</a:t>
          </a:r>
          <a:endParaRPr lang="en-US" sz="2000" kern="1200" noProof="0" dirty="0">
            <a:solidFill>
              <a:srgbClr val="FF0000"/>
            </a:solidFill>
          </a:endParaRPr>
        </a:p>
      </dsp:txBody>
      <dsp:txXfrm>
        <a:off x="1578075" y="579065"/>
        <a:ext cx="951084" cy="133269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i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2863" y="0"/>
            <a:ext cx="2944812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i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890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80538"/>
            <a:ext cx="2944813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i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890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2863" y="9380538"/>
            <a:ext cx="2944812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i="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  <a:cs typeface="Times New Roman" pitchFamily="18" charset="0"/>
              </a:defRPr>
            </a:lvl1pPr>
          </a:lstStyle>
          <a:p>
            <a:pPr>
              <a:defRPr/>
            </a:pPr>
            <a:fld id="{9CA5DC22-2AE6-44EA-AE25-293DE741FA8E}" type="slidenum">
              <a:rPr lang="da-DK"/>
              <a:pPr>
                <a:defRPr/>
              </a:pPr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14144210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i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863" y="0"/>
            <a:ext cx="2944812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i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1863" y="739775"/>
            <a:ext cx="4937125" cy="37036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463" y="4689475"/>
            <a:ext cx="4984750" cy="444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noProof="0" smtClean="0"/>
              <a:t>Klik for at redigere teksttypografierne i masteren</a:t>
            </a:r>
          </a:p>
          <a:p>
            <a:pPr lvl="1"/>
            <a:r>
              <a:rPr lang="da-DK" noProof="0" smtClean="0"/>
              <a:t>Andet niveau</a:t>
            </a:r>
          </a:p>
          <a:p>
            <a:pPr lvl="2"/>
            <a:r>
              <a:rPr lang="da-DK" noProof="0" smtClean="0"/>
              <a:t>Tredje niveau</a:t>
            </a:r>
          </a:p>
          <a:p>
            <a:pPr lvl="3"/>
            <a:r>
              <a:rPr lang="da-DK" noProof="0" smtClean="0"/>
              <a:t>Fjerde niveau</a:t>
            </a:r>
          </a:p>
          <a:p>
            <a:pPr lvl="4"/>
            <a:r>
              <a:rPr lang="da-DK" noProof="0" smtClean="0"/>
              <a:t>Femte niveau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80538"/>
            <a:ext cx="2944813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i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863" y="9380538"/>
            <a:ext cx="2944812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i="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  <a:cs typeface="Times New Roman" pitchFamily="18" charset="0"/>
              </a:defRPr>
            </a:lvl1pPr>
          </a:lstStyle>
          <a:p>
            <a:pPr>
              <a:defRPr/>
            </a:pPr>
            <a:fld id="{ED87B061-10D7-4392-BF36-13860512789C}" type="slidenum">
              <a:rPr lang="da-DK"/>
              <a:pPr>
                <a:defRPr/>
              </a:pPr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xmlns="" val="42402716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MS PGothic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MS PGothic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MS PGothic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MS PGothic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MS PGothic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023AEE-FF5B-4E5D-B1F1-4D72C7EA4390}" type="slidenum">
              <a:rPr lang="da-DK" smtClean="0">
                <a:ea typeface="MS PGothic"/>
              </a:rPr>
              <a:pPr/>
              <a:t>1</a:t>
            </a:fld>
            <a:endParaRPr lang="da-DK" smtClean="0">
              <a:ea typeface="MS PGothic"/>
            </a:endParaRPr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75" y="739775"/>
            <a:ext cx="3402013" cy="2551113"/>
          </a:xfrm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3621088"/>
            <a:ext cx="4984750" cy="5513387"/>
          </a:xfrm>
          <a:noFill/>
          <a:ln/>
        </p:spPr>
        <p:txBody>
          <a:bodyPr/>
          <a:lstStyle/>
          <a:p>
            <a:pPr eaLnBrk="1" hangingPunct="1"/>
            <a:endParaRPr lang="en-US" sz="1000" dirty="0" smtClean="0">
              <a:ea typeface="MS PGothic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213583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927010-624D-4F16-8AB3-CB93360E4E36}" type="slidenum">
              <a:rPr lang="da-DK" smtClean="0">
                <a:ea typeface="MS PGothic"/>
              </a:rPr>
              <a:pPr/>
              <a:t>11</a:t>
            </a:fld>
            <a:endParaRPr lang="da-DK" smtClean="0">
              <a:ea typeface="MS PGothic"/>
            </a:endParaRPr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dirty="0" smtClean="0">
              <a:ea typeface="MS PGothic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893898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dirty="0" smtClean="0">
              <a:ea typeface="MS PGothic"/>
            </a:endParaRPr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9653665-0FF4-4A2E-9F2D-02AC12EAF881}" type="slidenum">
              <a:rPr lang="da-DK" smtClean="0">
                <a:ea typeface="MS PGothic"/>
              </a:rPr>
              <a:pPr/>
              <a:t>12</a:t>
            </a:fld>
            <a:endParaRPr lang="da-DK" smtClean="0">
              <a:ea typeface="MS PGothic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dirty="0" smtClean="0">
              <a:ea typeface="MS PGothic"/>
            </a:endParaRPr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9653665-0FF4-4A2E-9F2D-02AC12EAF881}" type="slidenum">
              <a:rPr lang="da-DK" smtClean="0">
                <a:ea typeface="MS PGothic"/>
              </a:rPr>
              <a:pPr/>
              <a:t>13</a:t>
            </a:fld>
            <a:endParaRPr lang="da-DK" smtClean="0">
              <a:ea typeface="MS PGothic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927010-624D-4F16-8AB3-CB93360E4E36}" type="slidenum">
              <a:rPr lang="da-DK" smtClean="0">
                <a:ea typeface="MS PGothic"/>
              </a:rPr>
              <a:pPr/>
              <a:t>14</a:t>
            </a:fld>
            <a:endParaRPr lang="da-DK" smtClean="0">
              <a:ea typeface="MS PGothic"/>
            </a:endParaRPr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dirty="0" smtClean="0">
              <a:ea typeface="MS PGothic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893898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927010-624D-4F16-8AB3-CB93360E4E36}" type="slidenum">
              <a:rPr lang="da-DK" smtClean="0">
                <a:ea typeface="MS PGothic"/>
              </a:rPr>
              <a:pPr/>
              <a:t>16</a:t>
            </a:fld>
            <a:endParaRPr lang="da-DK" smtClean="0">
              <a:ea typeface="MS PGothic"/>
            </a:endParaRPr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dirty="0" smtClean="0">
              <a:ea typeface="MS PGothic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893898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927010-624D-4F16-8AB3-CB93360E4E36}" type="slidenum">
              <a:rPr lang="da-DK" smtClean="0">
                <a:ea typeface="MS PGothic"/>
              </a:rPr>
              <a:pPr/>
              <a:t>17</a:t>
            </a:fld>
            <a:endParaRPr lang="da-DK" smtClean="0">
              <a:ea typeface="MS PGothic"/>
            </a:endParaRPr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dirty="0" smtClean="0">
              <a:ea typeface="MS PGothic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893898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927010-624D-4F16-8AB3-CB93360E4E36}" type="slidenum">
              <a:rPr lang="da-DK" smtClean="0">
                <a:ea typeface="MS PGothic"/>
              </a:rPr>
              <a:pPr/>
              <a:t>18</a:t>
            </a:fld>
            <a:endParaRPr lang="da-DK" smtClean="0">
              <a:ea typeface="MS PGothic"/>
            </a:endParaRPr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dirty="0" smtClean="0">
              <a:ea typeface="MS PGothic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893898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927010-624D-4F16-8AB3-CB93360E4E36}" type="slidenum">
              <a:rPr lang="da-DK" smtClean="0">
                <a:ea typeface="MS PGothic"/>
              </a:rPr>
              <a:pPr/>
              <a:t>19</a:t>
            </a:fld>
            <a:endParaRPr lang="da-DK" smtClean="0">
              <a:ea typeface="MS PGothic"/>
            </a:endParaRPr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dirty="0" smtClean="0">
              <a:ea typeface="MS PGothic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8938981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927010-624D-4F16-8AB3-CB93360E4E36}" type="slidenum">
              <a:rPr lang="da-DK" smtClean="0">
                <a:ea typeface="MS PGothic"/>
              </a:rPr>
              <a:pPr/>
              <a:t>20</a:t>
            </a:fld>
            <a:endParaRPr lang="da-DK" smtClean="0">
              <a:ea typeface="MS PGothic"/>
            </a:endParaRPr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dirty="0" smtClean="0">
              <a:ea typeface="MS PGothic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8938981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927010-624D-4F16-8AB3-CB93360E4E36}" type="slidenum">
              <a:rPr lang="da-DK" smtClean="0">
                <a:ea typeface="MS PGothic"/>
              </a:rPr>
              <a:pPr/>
              <a:t>21</a:t>
            </a:fld>
            <a:endParaRPr lang="da-DK" smtClean="0">
              <a:ea typeface="MS PGothic"/>
            </a:endParaRPr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dirty="0" smtClean="0">
              <a:ea typeface="MS PGothic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893898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927010-624D-4F16-8AB3-CB93360E4E36}" type="slidenum">
              <a:rPr lang="da-DK" smtClean="0">
                <a:ea typeface="MS PGothic"/>
              </a:rPr>
              <a:pPr/>
              <a:t>3</a:t>
            </a:fld>
            <a:endParaRPr lang="da-DK" smtClean="0">
              <a:ea typeface="MS PGothic"/>
            </a:endParaRPr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dirty="0" smtClean="0">
              <a:ea typeface="MS PGothic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5322667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927010-624D-4F16-8AB3-CB93360E4E36}" type="slidenum">
              <a:rPr lang="da-DK" smtClean="0">
                <a:ea typeface="MS PGothic"/>
              </a:rPr>
              <a:pPr/>
              <a:t>22</a:t>
            </a:fld>
            <a:endParaRPr lang="da-DK" smtClean="0">
              <a:ea typeface="MS PGothic"/>
            </a:endParaRPr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dirty="0" smtClean="0">
              <a:ea typeface="MS PGothic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8938981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927010-624D-4F16-8AB3-CB93360E4E36}" type="slidenum">
              <a:rPr lang="da-DK" smtClean="0">
                <a:ea typeface="MS PGothic"/>
              </a:rPr>
              <a:pPr/>
              <a:t>23</a:t>
            </a:fld>
            <a:endParaRPr lang="da-DK" smtClean="0">
              <a:ea typeface="MS PGothic"/>
            </a:endParaRPr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dirty="0" smtClean="0">
              <a:ea typeface="MS PGothic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8938981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927010-624D-4F16-8AB3-CB93360E4E36}" type="slidenum">
              <a:rPr lang="da-DK" smtClean="0">
                <a:ea typeface="MS PGothic"/>
              </a:rPr>
              <a:pPr/>
              <a:t>24</a:t>
            </a:fld>
            <a:endParaRPr lang="da-DK" smtClean="0">
              <a:ea typeface="MS PGothic"/>
            </a:endParaRPr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dirty="0" smtClean="0">
              <a:ea typeface="MS PGothic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8938981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927010-624D-4F16-8AB3-CB93360E4E36}" type="slidenum">
              <a:rPr lang="da-DK" smtClean="0">
                <a:ea typeface="MS PGothic"/>
              </a:rPr>
              <a:pPr/>
              <a:t>27</a:t>
            </a:fld>
            <a:endParaRPr lang="da-DK" smtClean="0">
              <a:ea typeface="MS PGothic"/>
            </a:endParaRPr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dirty="0" smtClean="0">
              <a:ea typeface="MS PGothic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237192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927010-624D-4F16-8AB3-CB93360E4E36}" type="slidenum">
              <a:rPr lang="da-DK" smtClean="0">
                <a:ea typeface="MS PGothic"/>
              </a:rPr>
              <a:pPr/>
              <a:t>28</a:t>
            </a:fld>
            <a:endParaRPr lang="da-DK" smtClean="0">
              <a:ea typeface="MS PGothic"/>
            </a:endParaRPr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dirty="0" smtClean="0">
              <a:ea typeface="MS PGothic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8938981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927010-624D-4F16-8AB3-CB93360E4E36}" type="slidenum">
              <a:rPr lang="da-DK" smtClean="0">
                <a:ea typeface="MS PGothic"/>
              </a:rPr>
              <a:pPr/>
              <a:t>35</a:t>
            </a:fld>
            <a:endParaRPr lang="da-DK" smtClean="0">
              <a:ea typeface="MS PGothic"/>
            </a:endParaRPr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dirty="0" smtClean="0">
              <a:ea typeface="MS PGothic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0523601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927010-624D-4F16-8AB3-CB93360E4E36}" type="slidenum">
              <a:rPr lang="da-DK" smtClean="0">
                <a:ea typeface="MS PGothic"/>
              </a:rPr>
              <a:pPr/>
              <a:t>36</a:t>
            </a:fld>
            <a:endParaRPr lang="da-DK" smtClean="0">
              <a:ea typeface="MS PGothic"/>
            </a:endParaRPr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dirty="0" smtClean="0">
              <a:ea typeface="MS PGothic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4194741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927010-624D-4F16-8AB3-CB93360E4E36}" type="slidenum">
              <a:rPr lang="da-DK" smtClean="0">
                <a:ea typeface="MS PGothic"/>
              </a:rPr>
              <a:pPr/>
              <a:t>37</a:t>
            </a:fld>
            <a:endParaRPr lang="da-DK" smtClean="0">
              <a:ea typeface="MS PGothic"/>
            </a:endParaRPr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dirty="0" smtClean="0">
              <a:ea typeface="MS PGothic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7591769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927010-624D-4F16-8AB3-CB93360E4E36}" type="slidenum">
              <a:rPr lang="da-DK" smtClean="0">
                <a:ea typeface="MS PGothic"/>
              </a:rPr>
              <a:pPr/>
              <a:t>39</a:t>
            </a:fld>
            <a:endParaRPr lang="da-DK" smtClean="0">
              <a:ea typeface="MS PGothic"/>
            </a:endParaRPr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dirty="0" smtClean="0">
              <a:ea typeface="MS PGothic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8938981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77826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  <p:sp>
        <p:nvSpPr>
          <p:cNvPr id="77827" name="Date Placeholder 1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B7F3D720-2CA8-A540-89AF-A9E1BE10E668}" type="datetime1">
              <a:rPr lang="en-US" sz="120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11/16/2017</a:t>
            </a:fld>
            <a:endParaRPr lang="tr-TR" sz="1200"/>
          </a:p>
        </p:txBody>
      </p:sp>
      <p:sp>
        <p:nvSpPr>
          <p:cNvPr id="77828" name="Footer Placeholder 2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nn-NO" sz="1200"/>
              <a:t>© Muharrem CEVHER (2011), SGK, Ankara, Turkiye</a:t>
            </a:r>
            <a:endParaRPr lang="tr-TR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927010-624D-4F16-8AB3-CB93360E4E36}" type="slidenum">
              <a:rPr lang="da-DK" smtClean="0">
                <a:ea typeface="MS PGothic"/>
              </a:rPr>
              <a:pPr/>
              <a:t>4</a:t>
            </a:fld>
            <a:endParaRPr lang="da-DK" smtClean="0">
              <a:ea typeface="MS PGothic"/>
            </a:endParaRPr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dirty="0" smtClean="0">
              <a:ea typeface="MS PGothic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5322667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>
                <a:latin typeface="Arial" charset="0"/>
              </a:rPr>
              <a:t>Olympic London 2012 celebrating the NHS</a:t>
            </a:r>
          </a:p>
        </p:txBody>
      </p:sp>
      <p:sp>
        <p:nvSpPr>
          <p:cNvPr id="491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9pPr>
          </a:lstStyle>
          <a:p>
            <a:pPr eaLnBrk="1" hangingPunct="1"/>
            <a:fld id="{3C62256D-4B4B-114D-BEC9-D626064137ED}" type="slidenum">
              <a:rPr lang="en-GB" sz="1200">
                <a:solidFill>
                  <a:schemeClr val="tx1"/>
                </a:solidFill>
                <a:latin typeface="Arial" charset="0"/>
              </a:rPr>
              <a:pPr eaLnBrk="1" hangingPunct="1"/>
              <a:t>52</a:t>
            </a:fld>
            <a:endParaRPr lang="en-GB" sz="120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485003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927010-624D-4F16-8AB3-CB93360E4E36}" type="slidenum">
              <a:rPr lang="da-DK" smtClean="0">
                <a:ea typeface="MS PGothic"/>
              </a:rPr>
              <a:pPr/>
              <a:t>5</a:t>
            </a:fld>
            <a:endParaRPr lang="da-DK" smtClean="0">
              <a:ea typeface="MS PGothic"/>
            </a:endParaRPr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dirty="0" smtClean="0">
              <a:ea typeface="MS PGothic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893898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927010-624D-4F16-8AB3-CB93360E4E36}" type="slidenum">
              <a:rPr lang="da-DK" smtClean="0">
                <a:ea typeface="MS PGothic"/>
              </a:rPr>
              <a:pPr/>
              <a:t>6</a:t>
            </a:fld>
            <a:endParaRPr lang="da-DK" smtClean="0">
              <a:ea typeface="MS PGothic"/>
            </a:endParaRPr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dirty="0" smtClean="0">
              <a:ea typeface="MS PGothic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893898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927010-624D-4F16-8AB3-CB93360E4E36}" type="slidenum">
              <a:rPr lang="da-DK" smtClean="0">
                <a:ea typeface="MS PGothic"/>
              </a:rPr>
              <a:pPr/>
              <a:t>7</a:t>
            </a:fld>
            <a:endParaRPr lang="da-DK" smtClean="0">
              <a:ea typeface="MS PGothic"/>
            </a:endParaRPr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dirty="0" smtClean="0">
              <a:ea typeface="MS PGothic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893898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927010-624D-4F16-8AB3-CB93360E4E36}" type="slidenum">
              <a:rPr lang="da-DK" smtClean="0">
                <a:ea typeface="MS PGothic"/>
              </a:rPr>
              <a:pPr/>
              <a:t>8</a:t>
            </a:fld>
            <a:endParaRPr lang="da-DK" smtClean="0">
              <a:ea typeface="MS PGothic"/>
            </a:endParaRPr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dirty="0" smtClean="0">
              <a:ea typeface="MS PGothic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893898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927010-624D-4F16-8AB3-CB93360E4E36}" type="slidenum">
              <a:rPr lang="da-DK" smtClean="0">
                <a:ea typeface="MS PGothic"/>
              </a:rPr>
              <a:pPr/>
              <a:t>9</a:t>
            </a:fld>
            <a:endParaRPr lang="da-DK" smtClean="0">
              <a:ea typeface="MS PGothic"/>
            </a:endParaRPr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dirty="0" smtClean="0">
              <a:ea typeface="MS PGothic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893898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927010-624D-4F16-8AB3-CB93360E4E36}" type="slidenum">
              <a:rPr lang="da-DK" smtClean="0">
                <a:ea typeface="MS PGothic"/>
              </a:rPr>
              <a:pPr/>
              <a:t>10</a:t>
            </a:fld>
            <a:endParaRPr lang="da-DK" smtClean="0">
              <a:ea typeface="MS PGothic"/>
            </a:endParaRPr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dirty="0" smtClean="0">
              <a:ea typeface="MS PGothic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893898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oleObject" Target="../embeddings/oleObject1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0" descr="Front_Top_A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186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7" descr="IMP_Logo_White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838200" y="152400"/>
            <a:ext cx="2514600" cy="661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22"/>
          <p:cNvSpPr>
            <a:spLocks noChangeArrowheads="1"/>
          </p:cNvSpPr>
          <p:nvPr userDrawn="1"/>
        </p:nvSpPr>
        <p:spPr bwMode="auto">
          <a:xfrm>
            <a:off x="857250" y="3429000"/>
            <a:ext cx="7524750" cy="533400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/>
          <a:lstStyle/>
          <a:p>
            <a:pPr>
              <a:defRPr/>
            </a:pPr>
            <a:endParaRPr lang="en-US" sz="3900" i="0">
              <a:solidFill>
                <a:srgbClr val="C51538"/>
              </a:solidFill>
              <a:latin typeface="Impact" pitchFamily="34" charset="0"/>
              <a:ea typeface="MS PGothic" pitchFamily="34" charset="-128"/>
              <a:cs typeface="+mn-cs"/>
            </a:endParaRP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838200" y="2438400"/>
            <a:ext cx="7543800" cy="533400"/>
          </a:xfrm>
        </p:spPr>
        <p:txBody>
          <a:bodyPr anchor="t"/>
          <a:lstStyle>
            <a:lvl1pPr>
              <a:defRPr sz="3900"/>
            </a:lvl1pPr>
          </a:lstStyle>
          <a:p>
            <a:r>
              <a:rPr lang="da-DK"/>
              <a:t>Click to edit Master title style</a:t>
            </a:r>
          </a:p>
        </p:txBody>
      </p:sp>
      <p:sp>
        <p:nvSpPr>
          <p:cNvPr id="10250" name="Rectangle 1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838200" y="5562600"/>
            <a:ext cx="7543800" cy="228600"/>
          </a:xfrm>
        </p:spPr>
        <p:txBody>
          <a:bodyPr/>
          <a:lstStyle>
            <a:lvl1pPr>
              <a:defRPr sz="1600"/>
            </a:lvl1pPr>
          </a:lstStyle>
          <a:p>
            <a:r>
              <a:rPr lang="da-DK"/>
              <a:t>Name of speaker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838200" y="6553200"/>
            <a:ext cx="7543800" cy="2286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600" i="0">
                <a:solidFill>
                  <a:srgbClr val="6A6F77"/>
                </a:solidFill>
                <a:latin typeface="Verdana" pitchFamily="34" charset="0"/>
                <a:ea typeface="+mn-ea"/>
                <a:cs typeface="Times New Roman" pitchFamily="18" charset="0"/>
              </a:defRPr>
            </a:lvl1pPr>
          </a:lstStyle>
          <a:p>
            <a:pPr>
              <a:defRPr/>
            </a:pPr>
            <a:r>
              <a:rPr lang="da-DK"/>
              <a:t>sdfgafgafga</a:t>
            </a:r>
          </a:p>
        </p:txBody>
      </p:sp>
      <p:sp>
        <p:nvSpPr>
          <p:cNvPr id="8" name="Rectangle 11"/>
          <p:cNvSpPr>
            <a:spLocks noGrp="1" noChangeArrowheads="1"/>
          </p:cNvSpPr>
          <p:nvPr>
            <p:ph type="sldNum" sz="quarter" idx="11"/>
          </p:nvPr>
        </p:nvSpPr>
        <p:spPr bwMode="auto">
          <a:xfrm>
            <a:off x="8610600" y="6648450"/>
            <a:ext cx="419100" cy="1524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600" i="0">
                <a:solidFill>
                  <a:schemeClr val="tx1"/>
                </a:solidFill>
                <a:ea typeface="MS PGothic" pitchFamily="34" charset="-128"/>
                <a:cs typeface="Times New Roman" pitchFamily="18" charset="0"/>
              </a:defRPr>
            </a:lvl1pPr>
          </a:lstStyle>
          <a:p>
            <a:pPr>
              <a:defRPr/>
            </a:pPr>
            <a:fld id="{52B57C7B-0386-4B2B-84D5-CFD631984D15}" type="slidenum">
              <a:rPr lang="da-DK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96050" y="609600"/>
            <a:ext cx="188595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609600"/>
            <a:ext cx="550545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09600"/>
            <a:ext cx="7543800" cy="6381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38200" y="1943100"/>
            <a:ext cx="3695700" cy="4457700"/>
          </a:xfrm>
        </p:spPr>
        <p:txBody>
          <a:bodyPr/>
          <a:lstStyle>
            <a:lvl1pPr>
              <a:buFont typeface="Arial" pitchFamily="34" charset="0"/>
              <a:buNone/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86300" y="1943100"/>
            <a:ext cx="3695700" cy="4457700"/>
          </a:xfrm>
        </p:spPr>
        <p:txBody>
          <a:bodyPr/>
          <a:lstStyle/>
          <a:p>
            <a:pPr lvl="0"/>
            <a:endParaRPr lang="en-GB" noProof="0" smtClean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7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p:oleObj spid="_x0000_s1045" name="think-cell Slide" r:id="rId5" imgW="360" imgH="360" progId="">
              <p:embed/>
            </p:oleObj>
          </a:graphicData>
        </a:graphic>
      </p:graphicFrame>
      <p:sp>
        <p:nvSpPr>
          <p:cNvPr id="5" name="Slide Number"/>
          <p:cNvSpPr txBox="1">
            <a:spLocks/>
          </p:cNvSpPr>
          <p:nvPr userDrawn="1"/>
        </p:nvSpPr>
        <p:spPr bwMode="auto">
          <a:xfrm>
            <a:off x="8564563" y="6508750"/>
            <a:ext cx="122237" cy="122238"/>
          </a:xfrm>
          <a:prstGeom prst="rect">
            <a:avLst/>
          </a:prstGeom>
        </p:spPr>
        <p:txBody>
          <a:bodyPr wrap="none" lIns="0" tIns="0" rIns="0" bIns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>
              <a:defRPr/>
            </a:pPr>
            <a:fld id="{5A871933-3B4F-294B-ADC4-EDAF0251F2A9}" type="slidenum">
              <a:rPr lang="en-US" sz="800" smtClean="0">
                <a:solidFill>
                  <a:srgbClr val="808080"/>
                </a:solidFill>
                <a:ea typeface="+mn-ea"/>
                <a:cs typeface="Arial" charset="0"/>
              </a:rPr>
              <a:pPr>
                <a:defRPr/>
              </a:pPr>
              <a:t>‹#›</a:t>
            </a:fld>
            <a:endParaRPr lang="en-US" sz="800" dirty="0">
              <a:solidFill>
                <a:srgbClr val="808080"/>
              </a:solidFill>
              <a:ea typeface="+mn-ea"/>
              <a:cs typeface="Arial" charset="0"/>
            </a:endParaRPr>
          </a:p>
        </p:txBody>
      </p:sp>
      <p:graphicFrame>
        <p:nvGraphicFramePr>
          <p:cNvPr id="6" name="Object 2" hidden="1"/>
          <p:cNvGraphicFramePr>
            <a:graphicFrameLocks noChangeAspect="1"/>
          </p:cNvGraphicFramePr>
          <p:nvPr>
            <p:custDataLst>
              <p:tags r:id="rId3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p:oleObj spid="_x0000_s1046" name="think-cell Slide" r:id="rId6" imgW="360" imgH="360" progId="">
              <p:embed/>
            </p:oleObj>
          </a:graphicData>
        </a:graphic>
      </p:graphicFrame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39445" y="14147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39445" y="1546933"/>
            <a:ext cx="82296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993713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943100"/>
            <a:ext cx="3695700" cy="44577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943100"/>
            <a:ext cx="3695700" cy="44577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174625" indent="-174625">
              <a:buFont typeface="Arial" pitchFamily="34" charset="0"/>
              <a:buNone/>
              <a:tabLst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endParaRPr lang="en-US" dirty="0" smtClean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9" descr="Second_Top"/>
          <p:cNvPicPr>
            <a:picLocks noChangeAspect="1" noChangeArrowheads="1"/>
          </p:cNvPicPr>
          <p:nvPr userDrawn="1"/>
        </p:nvPicPr>
        <p:blipFill>
          <a:blip r:embed="rId15"/>
          <a:srcRect/>
          <a:stretch>
            <a:fillRect/>
          </a:stretch>
        </p:blipFill>
        <p:spPr bwMode="auto">
          <a:xfrm>
            <a:off x="0" y="17634"/>
            <a:ext cx="9144000" cy="1107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25"/>
          <p:cNvSpPr>
            <a:spLocks noGrp="1" noChangeArrowheads="1"/>
          </p:cNvSpPr>
          <p:nvPr>
            <p:ph type="title"/>
          </p:nvPr>
        </p:nvSpPr>
        <p:spPr bwMode="auto">
          <a:xfrm>
            <a:off x="827584" y="332656"/>
            <a:ext cx="7543800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a-DK" dirty="0" err="1" smtClean="0"/>
              <a:t>Click</a:t>
            </a:r>
            <a:r>
              <a:rPr lang="da-DK" dirty="0" smtClean="0"/>
              <a:t> to </a:t>
            </a:r>
            <a:r>
              <a:rPr lang="da-DK" dirty="0" err="1" smtClean="0"/>
              <a:t>edit</a:t>
            </a:r>
            <a:r>
              <a:rPr lang="da-DK" dirty="0" smtClean="0"/>
              <a:t> Master </a:t>
            </a:r>
            <a:r>
              <a:rPr lang="da-DK" dirty="0" err="1" smtClean="0"/>
              <a:t>title</a:t>
            </a:r>
            <a:r>
              <a:rPr lang="da-DK" dirty="0" smtClean="0"/>
              <a:t> </a:t>
            </a:r>
            <a:r>
              <a:rPr lang="da-DK" dirty="0" err="1" smtClean="0"/>
              <a:t>style</a:t>
            </a:r>
            <a:endParaRPr lang="da-DK" dirty="0" smtClean="0"/>
          </a:p>
        </p:txBody>
      </p:sp>
      <p:sp>
        <p:nvSpPr>
          <p:cNvPr id="1028" name="Rectangle 26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943100"/>
            <a:ext cx="7543800" cy="445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Click to edit Master text styles</a:t>
            </a:r>
          </a:p>
          <a:p>
            <a:pPr lvl="1"/>
            <a:r>
              <a:rPr lang="da-DK" smtClean="0"/>
              <a:t>Second level</a:t>
            </a:r>
          </a:p>
          <a:p>
            <a:pPr lvl="2"/>
            <a:r>
              <a:rPr lang="da-DK" smtClean="0"/>
              <a:t>Third level</a:t>
            </a:r>
          </a:p>
          <a:p>
            <a:pPr lvl="3"/>
            <a:r>
              <a:rPr lang="da-DK" smtClean="0"/>
              <a:t>Fourth level</a:t>
            </a:r>
          </a:p>
          <a:p>
            <a:pPr lvl="4"/>
            <a:r>
              <a:rPr lang="da-DK" smtClean="0"/>
              <a:t>Fifth level</a:t>
            </a:r>
          </a:p>
        </p:txBody>
      </p:sp>
      <p:pic>
        <p:nvPicPr>
          <p:cNvPr id="1029" name="Picture 40" descr="IMP_Logo_2Colour"/>
          <p:cNvPicPr>
            <a:picLocks noChangeAspect="1" noChangeArrowheads="1"/>
          </p:cNvPicPr>
          <p:nvPr userDrawn="1"/>
        </p:nvPicPr>
        <p:blipFill>
          <a:blip r:embed="rId16"/>
          <a:srcRect/>
          <a:stretch>
            <a:fillRect/>
          </a:stretch>
        </p:blipFill>
        <p:spPr bwMode="auto">
          <a:xfrm>
            <a:off x="838200" y="120650"/>
            <a:ext cx="1524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2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C51538"/>
          </a:solidFill>
          <a:latin typeface="Impact" pitchFamily="34" charset="0"/>
          <a:ea typeface="MS PGothic" pitchFamily="34" charset="-128"/>
          <a:cs typeface="MS PGothic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C51538"/>
          </a:solidFill>
          <a:latin typeface="Impact" pitchFamily="34" charset="0"/>
          <a:ea typeface="MS PGothic" pitchFamily="34" charset="-128"/>
          <a:cs typeface="MS PGothic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C51538"/>
          </a:solidFill>
          <a:latin typeface="Impact" pitchFamily="34" charset="0"/>
          <a:ea typeface="MS PGothic" pitchFamily="34" charset="-128"/>
          <a:cs typeface="MS PGothic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C51538"/>
          </a:solidFill>
          <a:latin typeface="Impact" pitchFamily="34" charset="0"/>
          <a:ea typeface="MS PGothic" pitchFamily="34" charset="-128"/>
          <a:cs typeface="MS PGothic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C51538"/>
          </a:solidFill>
          <a:latin typeface="Impact" pitchFamily="34" charset="0"/>
          <a:ea typeface="MS PGothic" pitchFamily="34" charset="-128"/>
          <a:cs typeface="MS PGothic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rgbClr val="C51538"/>
          </a:solidFill>
          <a:latin typeface="Impact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rgbClr val="C51538"/>
          </a:solidFill>
          <a:latin typeface="Impact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rgbClr val="C51538"/>
          </a:solidFill>
          <a:latin typeface="Impact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rgbClr val="C51538"/>
          </a:solidFill>
          <a:latin typeface="Impact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>
          <a:solidFill>
            <a:srgbClr val="4B4F55"/>
          </a:solidFill>
          <a:latin typeface="+mn-lt"/>
          <a:ea typeface="MS PGothic" pitchFamily="34" charset="-128"/>
          <a:cs typeface="MS PGothic"/>
        </a:defRPr>
      </a:lvl1pPr>
      <a:lvl2pPr marL="571500" indent="-1905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rgbClr val="4B4F55"/>
          </a:solidFill>
          <a:latin typeface="+mn-lt"/>
          <a:ea typeface="MS PGothic" pitchFamily="34" charset="-128"/>
          <a:cs typeface="MS PGothic"/>
        </a:defRPr>
      </a:lvl2pPr>
      <a:lvl3pPr marL="952500" indent="-1905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rgbClr val="4B4F55"/>
          </a:solidFill>
          <a:latin typeface="+mn-lt"/>
          <a:ea typeface="MS PGothic" pitchFamily="34" charset="-128"/>
          <a:cs typeface="MS PGothic"/>
        </a:defRPr>
      </a:lvl3pPr>
      <a:lvl4pPr marL="1333500" indent="-1905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1400">
          <a:solidFill>
            <a:srgbClr val="4B4F55"/>
          </a:solidFill>
          <a:latin typeface="+mn-lt"/>
          <a:ea typeface="MS PGothic" pitchFamily="34" charset="-128"/>
          <a:cs typeface="MS PGothic"/>
        </a:defRPr>
      </a:lvl4pPr>
      <a:lvl5pPr marL="1727200" indent="-203200" algn="l" rtl="0" eaLnBrk="0" fontAlgn="base" hangingPunct="0">
        <a:spcBef>
          <a:spcPct val="20000"/>
        </a:spcBef>
        <a:spcAft>
          <a:spcPct val="0"/>
        </a:spcAft>
        <a:buChar char="°"/>
        <a:defRPr sz="1400">
          <a:solidFill>
            <a:srgbClr val="4B4F55"/>
          </a:solidFill>
          <a:latin typeface="+mn-lt"/>
          <a:ea typeface="MS PGothic" pitchFamily="34" charset="-128"/>
          <a:cs typeface="MS PGothic"/>
        </a:defRPr>
      </a:lvl5pPr>
      <a:lvl6pPr marL="2184400" indent="-203200" algn="l" rtl="0" fontAlgn="base">
        <a:spcBef>
          <a:spcPct val="20000"/>
        </a:spcBef>
        <a:spcAft>
          <a:spcPct val="0"/>
        </a:spcAft>
        <a:buChar char="°"/>
        <a:defRPr sz="1400">
          <a:solidFill>
            <a:srgbClr val="4B4F55"/>
          </a:solidFill>
          <a:latin typeface="+mn-lt"/>
        </a:defRPr>
      </a:lvl6pPr>
      <a:lvl7pPr marL="2641600" indent="-203200" algn="l" rtl="0" fontAlgn="base">
        <a:spcBef>
          <a:spcPct val="20000"/>
        </a:spcBef>
        <a:spcAft>
          <a:spcPct val="0"/>
        </a:spcAft>
        <a:buChar char="°"/>
        <a:defRPr sz="1400">
          <a:solidFill>
            <a:srgbClr val="4B4F55"/>
          </a:solidFill>
          <a:latin typeface="+mn-lt"/>
        </a:defRPr>
      </a:lvl7pPr>
      <a:lvl8pPr marL="3098800" indent="-203200" algn="l" rtl="0" fontAlgn="base">
        <a:spcBef>
          <a:spcPct val="20000"/>
        </a:spcBef>
        <a:spcAft>
          <a:spcPct val="0"/>
        </a:spcAft>
        <a:buChar char="°"/>
        <a:defRPr sz="1400">
          <a:solidFill>
            <a:srgbClr val="4B4F55"/>
          </a:solidFill>
          <a:latin typeface="+mn-lt"/>
        </a:defRPr>
      </a:lvl8pPr>
      <a:lvl9pPr marL="3556000" indent="-203200" algn="l" rtl="0" fontAlgn="base">
        <a:spcBef>
          <a:spcPct val="20000"/>
        </a:spcBef>
        <a:spcAft>
          <a:spcPct val="0"/>
        </a:spcAft>
        <a:buChar char="°"/>
        <a:defRPr sz="1400">
          <a:solidFill>
            <a:srgbClr val="4B4F55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usinessdictionary.com/definition/partnership.htmlPartnership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usinessdictionary.com/definition/partnership.htmlPartnership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if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if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tif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3.bin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12" Type="http://schemas.openxmlformats.org/officeDocument/2006/relationships/image" Target="../media/image39.png"/><Relationship Id="rId2" Type="http://schemas.openxmlformats.org/officeDocument/2006/relationships/image" Target="../media/image29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5" Type="http://schemas.openxmlformats.org/officeDocument/2006/relationships/image" Target="../media/image42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Relationship Id="rId14" Type="http://schemas.openxmlformats.org/officeDocument/2006/relationships/image" Target="../media/image4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61628" y="2492896"/>
            <a:ext cx="8496944" cy="5334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3600" b="1" dirty="0" smtClean="0"/>
              <a:t>Private Health Sector:</a:t>
            </a:r>
            <a:br>
              <a:rPr lang="en-US" sz="3600" b="1" dirty="0" smtClean="0"/>
            </a:br>
            <a:r>
              <a:rPr lang="en-US" sz="3200" b="1" dirty="0" smtClean="0"/>
              <a:t>Challenges and Opportunities </a:t>
            </a:r>
            <a:r>
              <a:rPr lang="en-GB" sz="3200" dirty="0"/>
              <a:t/>
            </a:r>
            <a:br>
              <a:rPr lang="en-GB" sz="3200" dirty="0"/>
            </a:b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3200" b="1" dirty="0" smtClean="0"/>
              <a:t> </a:t>
            </a:r>
            <a:br>
              <a:rPr lang="en-US" sz="3200" b="1" dirty="0" smtClean="0"/>
            </a:br>
            <a:r>
              <a:rPr lang="en-GB" sz="3200" dirty="0" smtClean="0">
                <a:latin typeface="Impact" charset="0"/>
                <a:ea typeface="ＭＳ Ｐゴシック" charset="0"/>
                <a:cs typeface="+mj-cs"/>
              </a:rPr>
              <a:t/>
            </a:r>
            <a:br>
              <a:rPr lang="en-GB" sz="3200" dirty="0" smtClean="0">
                <a:latin typeface="Impact" charset="0"/>
                <a:ea typeface="ＭＳ Ｐゴシック" charset="0"/>
                <a:cs typeface="+mj-cs"/>
              </a:rPr>
            </a:br>
            <a:endParaRPr lang="en-GB" sz="3200" dirty="0" smtClean="0">
              <a:latin typeface="Impact" charset="0"/>
              <a:ea typeface="ＭＳ Ｐゴシック" charset="0"/>
              <a:cs typeface="+mj-cs"/>
            </a:endParaRPr>
          </a:p>
        </p:txBody>
      </p:sp>
      <p:sp>
        <p:nvSpPr>
          <p:cNvPr id="16386" name="Subtitle 1"/>
          <p:cNvSpPr>
            <a:spLocks noGrp="1"/>
          </p:cNvSpPr>
          <p:nvPr>
            <p:ph type="subTitle" sz="quarter" idx="1"/>
          </p:nvPr>
        </p:nvSpPr>
        <p:spPr>
          <a:xfrm>
            <a:off x="838200" y="3981726"/>
            <a:ext cx="7543800" cy="1138237"/>
          </a:xfrm>
        </p:spPr>
        <p:txBody>
          <a:bodyPr/>
          <a:lstStyle/>
          <a:p>
            <a:pPr algn="ctr"/>
            <a:endParaRPr lang="en-GB" sz="1800" b="1" dirty="0" smtClean="0">
              <a:solidFill>
                <a:srgbClr val="040404"/>
              </a:solidFill>
              <a:ea typeface="MS PGothic"/>
            </a:endParaRPr>
          </a:p>
          <a:p>
            <a:pPr algn="ctr"/>
            <a:r>
              <a:rPr lang="en-GB" b="1" dirty="0" smtClean="0">
                <a:solidFill>
                  <a:srgbClr val="040404"/>
                </a:solidFill>
                <a:ea typeface="MS PGothic"/>
              </a:rPr>
              <a:t>Salman </a:t>
            </a:r>
            <a:r>
              <a:rPr lang="en-GB" b="1" dirty="0" err="1" smtClean="0">
                <a:solidFill>
                  <a:srgbClr val="040404"/>
                </a:solidFill>
                <a:ea typeface="MS PGothic"/>
              </a:rPr>
              <a:t>Rawaf</a:t>
            </a:r>
            <a:r>
              <a:rPr lang="en-GB" b="1" dirty="0" smtClean="0">
                <a:solidFill>
                  <a:srgbClr val="040404"/>
                </a:solidFill>
                <a:ea typeface="MS PGothic"/>
              </a:rPr>
              <a:t> MD PhD FRCP FFPH</a:t>
            </a:r>
          </a:p>
          <a:p>
            <a:pPr algn="ctr"/>
            <a:r>
              <a:rPr lang="en-GB" sz="1400" dirty="0" smtClean="0">
                <a:solidFill>
                  <a:srgbClr val="040404"/>
                </a:solidFill>
                <a:ea typeface="MS PGothic"/>
              </a:rPr>
              <a:t>Professor of Public Health </a:t>
            </a:r>
          </a:p>
          <a:p>
            <a:pPr algn="ctr"/>
            <a:r>
              <a:rPr lang="en-GB" sz="1400" dirty="0" smtClean="0">
                <a:solidFill>
                  <a:srgbClr val="040404"/>
                </a:solidFill>
                <a:ea typeface="MS PGothic"/>
              </a:rPr>
              <a:t>Director of WHO Collaborating Centre</a:t>
            </a:r>
          </a:p>
          <a:p>
            <a:pPr algn="ctr"/>
            <a:r>
              <a:rPr lang="en-GB" sz="1400" dirty="0" smtClean="0">
                <a:solidFill>
                  <a:srgbClr val="040404"/>
                </a:solidFill>
                <a:ea typeface="MS PGothic"/>
              </a:rPr>
              <a:t>Department of Primary Care &amp; Public Health</a:t>
            </a:r>
          </a:p>
          <a:p>
            <a:pPr algn="ctr"/>
            <a:endParaRPr lang="en-GB" sz="1400" b="1" dirty="0">
              <a:solidFill>
                <a:srgbClr val="040404"/>
              </a:solidFill>
              <a:ea typeface="MS PGothic"/>
            </a:endParaRPr>
          </a:p>
          <a:p>
            <a:pPr algn="ctr"/>
            <a:r>
              <a:rPr lang="en-GB" sz="1400" dirty="0"/>
              <a:t>Public</a:t>
            </a:r>
            <a:r>
              <a:rPr lang="en-GB" sz="1400" dirty="0" smtClean="0"/>
              <a:t>-Private </a:t>
            </a:r>
            <a:r>
              <a:rPr lang="en-GB" sz="1400" dirty="0"/>
              <a:t>Partnership for Universal Health </a:t>
            </a:r>
            <a:r>
              <a:rPr lang="en-GB" sz="1400" dirty="0" smtClean="0"/>
              <a:t>Coverage</a:t>
            </a:r>
          </a:p>
          <a:p>
            <a:pPr algn="ctr"/>
            <a:r>
              <a:rPr lang="en-GB" sz="1400" dirty="0" smtClean="0"/>
              <a:t>MENA HPF, Cairo 12-13 November 2017 </a:t>
            </a:r>
            <a:endParaRPr lang="en-GB" sz="1400" dirty="0"/>
          </a:p>
          <a:p>
            <a:pPr algn="ctr"/>
            <a:endParaRPr lang="en-GB" sz="1400" b="1" dirty="0" smtClean="0">
              <a:solidFill>
                <a:srgbClr val="040404"/>
              </a:solidFill>
              <a:ea typeface="MS PGothic"/>
            </a:endParaRPr>
          </a:p>
          <a:p>
            <a:pPr algn="ctr"/>
            <a:r>
              <a:rPr lang="en-GB" sz="18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a typeface="MS PGothic"/>
              </a:rPr>
              <a:t>s.rawaf@imperial.ac.uk</a:t>
            </a:r>
            <a:endParaRPr lang="en-US" sz="1800" b="1" dirty="0" smtClean="0">
              <a:solidFill>
                <a:schemeClr val="tx2">
                  <a:lumMod val="60000"/>
                  <a:lumOff val="40000"/>
                </a:schemeClr>
              </a:solidFill>
              <a:ea typeface="MS PGothic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048690" y="3612394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63538" indent="-363538">
              <a:spcBef>
                <a:spcPts val="0"/>
              </a:spcBef>
              <a:spcAft>
                <a:spcPts val="0"/>
              </a:spcAft>
            </a:pPr>
            <a:endParaRPr lang="en-US" sz="1800" i="0" dirty="0" smtClean="0">
              <a:solidFill>
                <a:srgbClr val="040404"/>
              </a:solidFill>
              <a:latin typeface="+mn-lt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5"/>
          <p:cNvSpPr>
            <a:spLocks noGrp="1" noChangeArrowheads="1"/>
          </p:cNvSpPr>
          <p:nvPr>
            <p:ph type="title"/>
          </p:nvPr>
        </p:nvSpPr>
        <p:spPr>
          <a:xfrm>
            <a:off x="827584" y="332656"/>
            <a:ext cx="7615808" cy="638175"/>
          </a:xfrm>
        </p:spPr>
        <p:txBody>
          <a:bodyPr/>
          <a:lstStyle/>
          <a:p>
            <a:pPr eaLnBrk="1" hangingPunct="1"/>
            <a:r>
              <a:rPr lang="en-GB" dirty="0" smtClean="0">
                <a:ea typeface="MS PGothic"/>
              </a:rPr>
              <a:t>Partnership </a:t>
            </a:r>
            <a:r>
              <a:rPr lang="en-GB" dirty="0" err="1" smtClean="0">
                <a:ea typeface="MS PGothic"/>
              </a:rPr>
              <a:t>vs</a:t>
            </a:r>
            <a:r>
              <a:rPr lang="en-GB" dirty="0" smtClean="0">
                <a:ea typeface="MS PGothic"/>
              </a:rPr>
              <a:t> Collaboration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67544" y="2060848"/>
            <a:ext cx="8175967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0" dirty="0" smtClean="0">
                <a:solidFill>
                  <a:srgbClr val="FF0000"/>
                </a:solidFill>
              </a:rPr>
              <a:t>Partnership:</a:t>
            </a:r>
          </a:p>
          <a:p>
            <a:r>
              <a:rPr lang="en-US" sz="2800" b="1" i="0" dirty="0" smtClean="0">
                <a:solidFill>
                  <a:srgbClr val="1B0807"/>
                </a:solidFill>
              </a:rPr>
              <a:t>A </a:t>
            </a:r>
            <a:r>
              <a:rPr lang="en-US" sz="2800" b="1" i="0" dirty="0">
                <a:solidFill>
                  <a:srgbClr val="1B0807"/>
                </a:solidFill>
              </a:rPr>
              <a:t>type of business organization in which two or more individuals pool money, skills, and other resources, and share profit and loss in accordance with terms of the partnership agreement.</a:t>
            </a:r>
          </a:p>
          <a:p>
            <a:endParaRPr lang="en-US" sz="2400" dirty="0"/>
          </a:p>
          <a:p>
            <a:r>
              <a:rPr lang="en-US" sz="1400" b="1" dirty="0" smtClean="0">
                <a:solidFill>
                  <a:srgbClr val="1B0807"/>
                </a:solidFill>
              </a:rPr>
              <a:t>                         </a:t>
            </a:r>
            <a:r>
              <a:rPr lang="en-US" sz="2400" b="1" dirty="0" smtClean="0">
                <a:solidFill>
                  <a:srgbClr val="1B0807"/>
                </a:solidFill>
              </a:rPr>
              <a:t>Converge </a:t>
            </a:r>
            <a:r>
              <a:rPr lang="en-US" sz="2400" b="1" dirty="0">
                <a:solidFill>
                  <a:srgbClr val="1B0807"/>
                </a:solidFill>
              </a:rPr>
              <a:t>Cultures / Governance</a:t>
            </a:r>
            <a:endParaRPr lang="en-US" sz="2400" dirty="0" smtClean="0"/>
          </a:p>
          <a:p>
            <a:endParaRPr lang="en-US" sz="1400" dirty="0"/>
          </a:p>
          <a:p>
            <a:pPr algn="r"/>
            <a:endParaRPr lang="en-US" sz="1400" dirty="0" smtClean="0">
              <a:hlinkClick r:id="rId3"/>
            </a:endParaRPr>
          </a:p>
          <a:p>
            <a:pPr algn="r"/>
            <a:r>
              <a:rPr lang="en-US" sz="1400" dirty="0" smtClean="0">
                <a:hlinkClick r:id="rId3"/>
              </a:rPr>
              <a:t>http</a:t>
            </a:r>
            <a:r>
              <a:rPr lang="en-US" sz="1400" dirty="0">
                <a:hlinkClick r:id="rId3"/>
              </a:rPr>
              <a:t>://www.businessdictionary.com/definition/</a:t>
            </a:r>
            <a:r>
              <a:rPr lang="en-US" sz="1400" dirty="0" smtClean="0">
                <a:hlinkClick r:id="rId3"/>
              </a:rPr>
              <a:t>partnership.htmlPartnership</a:t>
            </a:r>
            <a:endParaRPr lang="en-US" sz="1400" dirty="0" smtClean="0"/>
          </a:p>
          <a:p>
            <a:pPr algn="r"/>
            <a:endParaRPr lang="en-US" sz="1400" b="1" i="0" dirty="0" smtClean="0">
              <a:solidFill>
                <a:srgbClr val="040404"/>
              </a:solidFill>
              <a:latin typeface="+mn-lt"/>
            </a:endParaRP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0" y="6627168"/>
            <a:ext cx="6301979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900" b="1" dirty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en-US" sz="750" b="1" dirty="0">
                <a:solidFill>
                  <a:schemeClr val="tx1"/>
                </a:solidFill>
                <a:latin typeface="Arial" charset="0"/>
              </a:rPr>
              <a:t>© </a:t>
            </a:r>
            <a:r>
              <a:rPr lang="en-US" sz="750" dirty="0">
                <a:solidFill>
                  <a:schemeClr val="tx1"/>
                </a:solidFill>
                <a:latin typeface="Arial" charset="0"/>
              </a:rPr>
              <a:t>Imperial College London WHO CC </a:t>
            </a:r>
            <a:r>
              <a:rPr lang="en-US" sz="750" dirty="0" smtClean="0">
                <a:solidFill>
                  <a:schemeClr val="tx1"/>
                </a:solidFill>
                <a:latin typeface="Arial" charset="0"/>
              </a:rPr>
              <a:t>20167</a:t>
            </a:r>
            <a:r>
              <a:rPr lang="en-US" sz="750" b="1" dirty="0" smtClean="0">
                <a:solidFill>
                  <a:schemeClr val="tx1"/>
                </a:solidFill>
                <a:latin typeface="Arial" charset="0"/>
              </a:rPr>
              <a:t>                                                               </a:t>
            </a:r>
            <a:endParaRPr lang="en-US" sz="750" b="1" dirty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2485942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5"/>
          <p:cNvSpPr>
            <a:spLocks noGrp="1" noChangeArrowheads="1"/>
          </p:cNvSpPr>
          <p:nvPr>
            <p:ph type="title"/>
          </p:nvPr>
        </p:nvSpPr>
        <p:spPr>
          <a:xfrm>
            <a:off x="827584" y="332656"/>
            <a:ext cx="7615808" cy="638175"/>
          </a:xfrm>
        </p:spPr>
        <p:txBody>
          <a:bodyPr/>
          <a:lstStyle/>
          <a:p>
            <a:pPr eaLnBrk="1" hangingPunct="1"/>
            <a:r>
              <a:rPr lang="en-GB" dirty="0" smtClean="0">
                <a:ea typeface="MS PGothic"/>
              </a:rPr>
              <a:t>Partnership </a:t>
            </a:r>
            <a:r>
              <a:rPr lang="en-GB" dirty="0" err="1" smtClean="0">
                <a:ea typeface="MS PGothic"/>
              </a:rPr>
              <a:t>vs</a:t>
            </a:r>
            <a:r>
              <a:rPr lang="en-GB" dirty="0" smtClean="0">
                <a:ea typeface="MS PGothic"/>
              </a:rPr>
              <a:t> Collaboration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67544" y="2060848"/>
            <a:ext cx="8175967" cy="43396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0" dirty="0" smtClean="0">
                <a:solidFill>
                  <a:srgbClr val="FF0000"/>
                </a:solidFill>
              </a:rPr>
              <a:t>Collaboration:</a:t>
            </a:r>
          </a:p>
          <a:p>
            <a:r>
              <a:rPr lang="en-US" sz="2800" b="1" i="0" dirty="0" smtClean="0">
                <a:solidFill>
                  <a:srgbClr val="1B0807"/>
                </a:solidFill>
              </a:rPr>
              <a:t>A working practice whereby individuals or companies work together to a common purpose to achieve business benefit. </a:t>
            </a:r>
          </a:p>
          <a:p>
            <a:endParaRPr lang="en-US" sz="2800" b="1" i="0" dirty="0">
              <a:solidFill>
                <a:srgbClr val="1B0807"/>
              </a:solidFill>
            </a:endParaRPr>
          </a:p>
          <a:p>
            <a:r>
              <a:rPr lang="en-US" sz="2800" b="1" i="0" dirty="0" smtClean="0">
                <a:solidFill>
                  <a:srgbClr val="1B0807"/>
                </a:solidFill>
              </a:rPr>
              <a:t>    </a:t>
            </a:r>
            <a:r>
              <a:rPr lang="en-US" sz="2800" i="0" dirty="0" smtClean="0">
                <a:solidFill>
                  <a:srgbClr val="1B0807"/>
                </a:solidFill>
              </a:rPr>
              <a:t>Keep different Cultures / Governance</a:t>
            </a:r>
            <a:endParaRPr lang="en-US" sz="2800" i="0" dirty="0">
              <a:solidFill>
                <a:srgbClr val="1B0807"/>
              </a:solidFill>
            </a:endParaRPr>
          </a:p>
          <a:p>
            <a:endParaRPr lang="en-US" sz="2400" dirty="0"/>
          </a:p>
          <a:p>
            <a:endParaRPr lang="en-US" sz="1400" dirty="0" smtClean="0"/>
          </a:p>
          <a:p>
            <a:endParaRPr lang="en-US" sz="1400" dirty="0"/>
          </a:p>
          <a:p>
            <a:pPr algn="r"/>
            <a:r>
              <a:rPr lang="en-US" sz="1400" dirty="0" smtClean="0">
                <a:hlinkClick r:id="rId3"/>
              </a:rPr>
              <a:t>http</a:t>
            </a:r>
            <a:r>
              <a:rPr lang="en-US" sz="1400" dirty="0">
                <a:hlinkClick r:id="rId3"/>
              </a:rPr>
              <a:t>://www.businessdictionary.com/definition/</a:t>
            </a:r>
            <a:r>
              <a:rPr lang="en-US" sz="1400" dirty="0" smtClean="0">
                <a:hlinkClick r:id="rId3"/>
              </a:rPr>
              <a:t>partnership.htmlPartnership</a:t>
            </a:r>
            <a:endParaRPr lang="en-US" sz="1400" dirty="0" smtClean="0"/>
          </a:p>
          <a:p>
            <a:pPr algn="r"/>
            <a:r>
              <a:rPr lang="en-US" sz="1400" b="1" i="0" dirty="0" smtClean="0">
                <a:solidFill>
                  <a:srgbClr val="040404"/>
                </a:solidFill>
                <a:latin typeface="+mn-lt"/>
              </a:rPr>
              <a:t>Or </a:t>
            </a: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0" y="6627168"/>
            <a:ext cx="6301979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900" b="1" dirty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en-US" sz="750" b="1" dirty="0">
                <a:solidFill>
                  <a:schemeClr val="tx1"/>
                </a:solidFill>
                <a:latin typeface="Arial" charset="0"/>
              </a:rPr>
              <a:t>© </a:t>
            </a:r>
            <a:r>
              <a:rPr lang="en-US" sz="750" dirty="0">
                <a:solidFill>
                  <a:schemeClr val="tx1"/>
                </a:solidFill>
                <a:latin typeface="Arial" charset="0"/>
              </a:rPr>
              <a:t>Imperial College London WHO CC </a:t>
            </a:r>
            <a:r>
              <a:rPr lang="en-US" sz="750" dirty="0" smtClean="0">
                <a:solidFill>
                  <a:schemeClr val="tx1"/>
                </a:solidFill>
                <a:latin typeface="Arial" charset="0"/>
              </a:rPr>
              <a:t>20167</a:t>
            </a:r>
            <a:r>
              <a:rPr lang="en-US" sz="750" b="1" dirty="0" smtClean="0">
                <a:solidFill>
                  <a:schemeClr val="tx1"/>
                </a:solidFill>
                <a:latin typeface="Arial" charset="0"/>
              </a:rPr>
              <a:t>                                                               </a:t>
            </a:r>
            <a:endParaRPr lang="en-US" sz="750" b="1" dirty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61520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9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ea typeface="MS PGothic"/>
              </a:rPr>
              <a:t>Market Share, Cooperation, Partnership</a:t>
            </a:r>
          </a:p>
        </p:txBody>
      </p:sp>
      <p:sp>
        <p:nvSpPr>
          <p:cNvPr id="4" name="Rectangle 3"/>
          <p:cNvSpPr/>
          <p:nvPr/>
        </p:nvSpPr>
        <p:spPr>
          <a:xfrm>
            <a:off x="6012160" y="6642556"/>
            <a:ext cx="313184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smtClean="0"/>
              <a:t>* http</a:t>
            </a:r>
            <a:r>
              <a:rPr lang="en-US" sz="800" dirty="0"/>
              <a:t>://</a:t>
            </a:r>
            <a:r>
              <a:rPr lang="en-US" sz="800" dirty="0" err="1"/>
              <a:t>www.bbc.co.uk</a:t>
            </a:r>
            <a:r>
              <a:rPr lang="en-US" sz="800" dirty="0"/>
              <a:t>/news/health-35008921</a:t>
            </a:r>
          </a:p>
        </p:txBody>
      </p:sp>
      <p:sp>
        <p:nvSpPr>
          <p:cNvPr id="2" name="Oval 1"/>
          <p:cNvSpPr/>
          <p:nvPr/>
        </p:nvSpPr>
        <p:spPr bwMode="auto">
          <a:xfrm>
            <a:off x="251520" y="2348880"/>
            <a:ext cx="1440160" cy="1512168"/>
          </a:xfrm>
          <a:prstGeom prst="ellipse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1" u="none" strike="noStrike" cap="none" normalizeH="0" baseline="0" smtClean="0">
              <a:ln>
                <a:noFill/>
              </a:ln>
              <a:solidFill>
                <a:srgbClr val="6E6E6F"/>
              </a:solidFill>
              <a:effectLst/>
              <a:latin typeface="Verdana" pitchFamily="34" charset="0"/>
              <a:cs typeface="Times New Roman" pitchFamily="18" charset="0"/>
            </a:endParaRPr>
          </a:p>
        </p:txBody>
      </p:sp>
      <p:sp>
        <p:nvSpPr>
          <p:cNvPr id="6" name="Oval 5"/>
          <p:cNvSpPr/>
          <p:nvPr/>
        </p:nvSpPr>
        <p:spPr bwMode="auto">
          <a:xfrm>
            <a:off x="3347864" y="2276872"/>
            <a:ext cx="1656184" cy="1584176"/>
          </a:xfrm>
          <a:prstGeom prst="ellipse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1" u="none" strike="noStrike" cap="none" normalizeH="0" baseline="0" smtClean="0">
              <a:ln>
                <a:noFill/>
              </a:ln>
              <a:solidFill>
                <a:srgbClr val="6E6E6F"/>
              </a:solidFill>
              <a:effectLst/>
              <a:latin typeface="Verdana" pitchFamily="34" charset="0"/>
              <a:cs typeface="Times New Roman" pitchFamily="18" charset="0"/>
            </a:endParaRPr>
          </a:p>
        </p:txBody>
      </p:sp>
      <p:sp>
        <p:nvSpPr>
          <p:cNvPr id="9" name="Oval 8"/>
          <p:cNvSpPr/>
          <p:nvPr/>
        </p:nvSpPr>
        <p:spPr bwMode="auto">
          <a:xfrm>
            <a:off x="1619672" y="3140968"/>
            <a:ext cx="720080" cy="648072"/>
          </a:xfrm>
          <a:prstGeom prst="ellipse">
            <a:avLst/>
          </a:prstGeom>
          <a:solidFill>
            <a:srgbClr val="1A87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1" u="none" strike="noStrike" cap="none" normalizeH="0" baseline="0" smtClean="0">
              <a:ln>
                <a:noFill/>
              </a:ln>
              <a:solidFill>
                <a:srgbClr val="6E6E6F"/>
              </a:solidFill>
              <a:effectLst/>
              <a:latin typeface="Verdana" pitchFamily="34" charset="0"/>
              <a:cs typeface="Times New Roman" pitchFamily="18" charset="0"/>
            </a:endParaRPr>
          </a:p>
        </p:txBody>
      </p:sp>
      <p:sp>
        <p:nvSpPr>
          <p:cNvPr id="10" name="Oval 9"/>
          <p:cNvSpPr/>
          <p:nvPr/>
        </p:nvSpPr>
        <p:spPr bwMode="auto">
          <a:xfrm>
            <a:off x="4427984" y="3068960"/>
            <a:ext cx="864096" cy="720080"/>
          </a:xfrm>
          <a:prstGeom prst="ellipse">
            <a:avLst/>
          </a:prstGeom>
          <a:solidFill>
            <a:srgbClr val="1A87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1" u="none" strike="noStrike" cap="none" normalizeH="0" baseline="0" smtClean="0">
              <a:ln>
                <a:noFill/>
              </a:ln>
              <a:solidFill>
                <a:srgbClr val="6E6E6F"/>
              </a:solidFill>
              <a:effectLst/>
              <a:latin typeface="Verdana" pitchFamily="34" charset="0"/>
              <a:cs typeface="Times New Roman" pitchFamily="18" charset="0"/>
            </a:endParaRPr>
          </a:p>
        </p:txBody>
      </p:sp>
      <p:sp>
        <p:nvSpPr>
          <p:cNvPr id="11" name="Oval 10"/>
          <p:cNvSpPr/>
          <p:nvPr/>
        </p:nvSpPr>
        <p:spPr bwMode="auto">
          <a:xfrm>
            <a:off x="6372200" y="2276872"/>
            <a:ext cx="1728192" cy="1584176"/>
          </a:xfrm>
          <a:prstGeom prst="ellipse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1" u="none" strike="noStrike" cap="none" normalizeH="0" baseline="0" smtClean="0">
              <a:ln>
                <a:noFill/>
              </a:ln>
              <a:solidFill>
                <a:srgbClr val="6E6E6F"/>
              </a:solidFill>
              <a:effectLst/>
              <a:latin typeface="Verdana" pitchFamily="34" charset="0"/>
              <a:cs typeface="Times New Roman" pitchFamily="18" charset="0"/>
            </a:endParaRPr>
          </a:p>
        </p:txBody>
      </p:sp>
      <p:sp>
        <p:nvSpPr>
          <p:cNvPr id="12" name="Oval 11"/>
          <p:cNvSpPr/>
          <p:nvPr/>
        </p:nvSpPr>
        <p:spPr bwMode="auto">
          <a:xfrm>
            <a:off x="6804248" y="3068960"/>
            <a:ext cx="792088" cy="648072"/>
          </a:xfrm>
          <a:prstGeom prst="ellipse">
            <a:avLst/>
          </a:prstGeom>
          <a:solidFill>
            <a:srgbClr val="1A87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1" u="none" strike="noStrike" cap="none" normalizeH="0" baseline="0" smtClean="0">
              <a:ln>
                <a:noFill/>
              </a:ln>
              <a:solidFill>
                <a:srgbClr val="6E6E6F"/>
              </a:solidFill>
              <a:effectLst/>
              <a:latin typeface="Verdana" pitchFamily="34" charset="0"/>
              <a:cs typeface="Times New Roman" pitchFamily="18" charset="0"/>
            </a:endParaRPr>
          </a:p>
        </p:txBody>
      </p:sp>
      <p:cxnSp>
        <p:nvCxnSpPr>
          <p:cNvPr id="13" name="Straight Connector 12"/>
          <p:cNvCxnSpPr/>
          <p:nvPr/>
        </p:nvCxnSpPr>
        <p:spPr bwMode="auto">
          <a:xfrm>
            <a:off x="3059832" y="1700808"/>
            <a:ext cx="0" cy="432048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1B0807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/>
          <p:nvPr/>
        </p:nvCxnSpPr>
        <p:spPr bwMode="auto">
          <a:xfrm>
            <a:off x="5940152" y="1700808"/>
            <a:ext cx="0" cy="432048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1B0807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5" name="TextBox 14"/>
          <p:cNvSpPr txBox="1"/>
          <p:nvPr/>
        </p:nvSpPr>
        <p:spPr>
          <a:xfrm>
            <a:off x="467544" y="4653136"/>
            <a:ext cx="847017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63538" indent="-363538">
              <a:spcBef>
                <a:spcPts val="0"/>
              </a:spcBef>
              <a:spcAft>
                <a:spcPts val="0"/>
              </a:spcAft>
            </a:pPr>
            <a:r>
              <a:rPr lang="en-US" sz="1800" b="1" i="0" dirty="0" smtClean="0">
                <a:solidFill>
                  <a:srgbClr val="0000FF"/>
                </a:solidFill>
                <a:latin typeface="+mn-lt"/>
              </a:rPr>
              <a:t>Sharing the Market         Collaborating for Health         Partnership for Health</a:t>
            </a:r>
          </a:p>
          <a:p>
            <a:pPr marL="363538" indent="-363538">
              <a:spcBef>
                <a:spcPts val="0"/>
              </a:spcBef>
              <a:spcAft>
                <a:spcPts val="0"/>
              </a:spcAft>
            </a:pPr>
            <a:endParaRPr lang="en-US" sz="1800" b="1" i="0" dirty="0">
              <a:solidFill>
                <a:srgbClr val="0000FF"/>
              </a:solidFill>
              <a:latin typeface="+mn-lt"/>
            </a:endParaRPr>
          </a:p>
          <a:p>
            <a:pPr marL="363538" indent="-363538">
              <a:spcBef>
                <a:spcPts val="0"/>
              </a:spcBef>
              <a:spcAft>
                <a:spcPts val="0"/>
              </a:spcAft>
            </a:pPr>
            <a:r>
              <a:rPr lang="en-US" sz="1800" b="1" i="0" dirty="0" smtClean="0">
                <a:solidFill>
                  <a:srgbClr val="0000FF"/>
                </a:solidFill>
                <a:latin typeface="+mn-lt"/>
              </a:rPr>
              <a:t> 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3491880" y="1340768"/>
            <a:ext cx="144016" cy="216024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1" u="none" strike="noStrike" cap="none" normalizeH="0" baseline="0" smtClean="0">
              <a:ln>
                <a:noFill/>
              </a:ln>
              <a:solidFill>
                <a:srgbClr val="6E6E6F"/>
              </a:solidFill>
              <a:effectLst/>
              <a:latin typeface="Verdana" pitchFamily="34" charset="0"/>
              <a:cs typeface="Times New Roman" pitchFamily="18" charset="0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3491880" y="1628800"/>
            <a:ext cx="144016" cy="216024"/>
          </a:xfrm>
          <a:prstGeom prst="rect">
            <a:avLst/>
          </a:prstGeom>
          <a:solidFill>
            <a:srgbClr val="1A87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1" u="none" strike="noStrike" cap="none" normalizeH="0" baseline="0" smtClean="0">
              <a:ln>
                <a:noFill/>
              </a:ln>
              <a:solidFill>
                <a:srgbClr val="6E6E6F"/>
              </a:solidFill>
              <a:effectLst/>
              <a:latin typeface="Verdana" pitchFamily="34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635896" y="1268760"/>
            <a:ext cx="887454" cy="602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3538" indent="-363538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i="0" dirty="0" smtClean="0">
                <a:solidFill>
                  <a:srgbClr val="040404"/>
                </a:solidFill>
                <a:latin typeface="+mn-lt"/>
              </a:rPr>
              <a:t>Public</a:t>
            </a:r>
          </a:p>
          <a:p>
            <a:pPr marL="363538" indent="-363538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i="0" dirty="0" smtClean="0">
                <a:solidFill>
                  <a:srgbClr val="040404"/>
                </a:solidFill>
                <a:latin typeface="+mn-lt"/>
              </a:rPr>
              <a:t>Private</a:t>
            </a:r>
          </a:p>
        </p:txBody>
      </p:sp>
    </p:spTree>
    <p:extLst>
      <p:ext uri="{BB962C8B-B14F-4D97-AF65-F5344CB8AC3E}">
        <p14:creationId xmlns:p14="http://schemas.microsoft.com/office/powerpoint/2010/main" xmlns="" val="144879348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9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ea typeface="MS PGothic"/>
              </a:rPr>
              <a:t>Market Share, Cooperation, Partnership</a:t>
            </a:r>
          </a:p>
        </p:txBody>
      </p:sp>
      <p:sp>
        <p:nvSpPr>
          <p:cNvPr id="4" name="Rectangle 3"/>
          <p:cNvSpPr/>
          <p:nvPr/>
        </p:nvSpPr>
        <p:spPr>
          <a:xfrm>
            <a:off x="6012160" y="6642556"/>
            <a:ext cx="313184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smtClean="0"/>
              <a:t>* http</a:t>
            </a:r>
            <a:r>
              <a:rPr lang="en-US" sz="800" dirty="0"/>
              <a:t>://</a:t>
            </a:r>
            <a:r>
              <a:rPr lang="en-US" sz="800" dirty="0" err="1"/>
              <a:t>www.bbc.co.uk</a:t>
            </a:r>
            <a:r>
              <a:rPr lang="en-US" sz="800" dirty="0"/>
              <a:t>/news/health-35008921</a:t>
            </a:r>
          </a:p>
        </p:txBody>
      </p:sp>
      <p:sp>
        <p:nvSpPr>
          <p:cNvPr id="2" name="Oval 1"/>
          <p:cNvSpPr/>
          <p:nvPr/>
        </p:nvSpPr>
        <p:spPr bwMode="auto">
          <a:xfrm>
            <a:off x="251520" y="2348880"/>
            <a:ext cx="1440160" cy="1512168"/>
          </a:xfrm>
          <a:prstGeom prst="ellipse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1" u="none" strike="noStrike" cap="none" normalizeH="0" baseline="0" smtClean="0">
              <a:ln>
                <a:noFill/>
              </a:ln>
              <a:solidFill>
                <a:srgbClr val="6E6E6F"/>
              </a:solidFill>
              <a:effectLst/>
              <a:latin typeface="Verdana" pitchFamily="34" charset="0"/>
              <a:cs typeface="Times New Roman" pitchFamily="18" charset="0"/>
            </a:endParaRPr>
          </a:p>
        </p:txBody>
      </p:sp>
      <p:sp>
        <p:nvSpPr>
          <p:cNvPr id="6" name="Oval 5"/>
          <p:cNvSpPr/>
          <p:nvPr/>
        </p:nvSpPr>
        <p:spPr bwMode="auto">
          <a:xfrm>
            <a:off x="3347864" y="2276872"/>
            <a:ext cx="1656184" cy="1584176"/>
          </a:xfrm>
          <a:prstGeom prst="ellipse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1" u="none" strike="noStrike" cap="none" normalizeH="0" baseline="0" smtClean="0">
              <a:ln>
                <a:noFill/>
              </a:ln>
              <a:solidFill>
                <a:srgbClr val="6E6E6F"/>
              </a:solidFill>
              <a:effectLst/>
              <a:latin typeface="Verdana" pitchFamily="34" charset="0"/>
              <a:cs typeface="Times New Roman" pitchFamily="18" charset="0"/>
            </a:endParaRPr>
          </a:p>
        </p:txBody>
      </p:sp>
      <p:sp>
        <p:nvSpPr>
          <p:cNvPr id="10" name="Oval 9"/>
          <p:cNvSpPr/>
          <p:nvPr/>
        </p:nvSpPr>
        <p:spPr bwMode="auto">
          <a:xfrm>
            <a:off x="4427984" y="3068960"/>
            <a:ext cx="864096" cy="720080"/>
          </a:xfrm>
          <a:prstGeom prst="ellipse">
            <a:avLst/>
          </a:prstGeom>
          <a:solidFill>
            <a:srgbClr val="1A87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1" u="none" strike="noStrike" cap="none" normalizeH="0" baseline="0" smtClean="0">
              <a:ln>
                <a:noFill/>
              </a:ln>
              <a:solidFill>
                <a:srgbClr val="6E6E6F"/>
              </a:solidFill>
              <a:effectLst/>
              <a:latin typeface="Verdana" pitchFamily="34" charset="0"/>
              <a:cs typeface="Times New Roman" pitchFamily="18" charset="0"/>
            </a:endParaRPr>
          </a:p>
        </p:txBody>
      </p:sp>
      <p:sp>
        <p:nvSpPr>
          <p:cNvPr id="11" name="Oval 10"/>
          <p:cNvSpPr/>
          <p:nvPr/>
        </p:nvSpPr>
        <p:spPr bwMode="auto">
          <a:xfrm>
            <a:off x="6372200" y="2276872"/>
            <a:ext cx="1728192" cy="1584176"/>
          </a:xfrm>
          <a:prstGeom prst="ellipse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1" u="none" strike="noStrike" cap="none" normalizeH="0" baseline="0" smtClean="0">
              <a:ln>
                <a:noFill/>
              </a:ln>
              <a:solidFill>
                <a:srgbClr val="6E6E6F"/>
              </a:solidFill>
              <a:effectLst/>
              <a:latin typeface="Verdana" pitchFamily="34" charset="0"/>
              <a:cs typeface="Times New Roman" pitchFamily="18" charset="0"/>
            </a:endParaRPr>
          </a:p>
        </p:txBody>
      </p:sp>
      <p:sp>
        <p:nvSpPr>
          <p:cNvPr id="12" name="Oval 11"/>
          <p:cNvSpPr/>
          <p:nvPr/>
        </p:nvSpPr>
        <p:spPr bwMode="auto">
          <a:xfrm>
            <a:off x="6804248" y="3068960"/>
            <a:ext cx="792088" cy="648072"/>
          </a:xfrm>
          <a:prstGeom prst="ellipse">
            <a:avLst/>
          </a:prstGeom>
          <a:solidFill>
            <a:srgbClr val="1A87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1" u="none" strike="noStrike" cap="none" normalizeH="0" baseline="0" smtClean="0">
              <a:ln>
                <a:noFill/>
              </a:ln>
              <a:solidFill>
                <a:srgbClr val="6E6E6F"/>
              </a:solidFill>
              <a:effectLst/>
              <a:latin typeface="Verdana" pitchFamily="34" charset="0"/>
              <a:cs typeface="Times New Roman" pitchFamily="18" charset="0"/>
            </a:endParaRPr>
          </a:p>
        </p:txBody>
      </p:sp>
      <p:cxnSp>
        <p:nvCxnSpPr>
          <p:cNvPr id="13" name="Straight Connector 12"/>
          <p:cNvCxnSpPr/>
          <p:nvPr/>
        </p:nvCxnSpPr>
        <p:spPr bwMode="auto">
          <a:xfrm>
            <a:off x="2987824" y="1700808"/>
            <a:ext cx="0" cy="475252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1B0807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/>
          <p:nvPr/>
        </p:nvCxnSpPr>
        <p:spPr bwMode="auto">
          <a:xfrm>
            <a:off x="5940152" y="1700808"/>
            <a:ext cx="0" cy="475252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1B0807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5" name="TextBox 14"/>
          <p:cNvSpPr txBox="1"/>
          <p:nvPr/>
        </p:nvSpPr>
        <p:spPr>
          <a:xfrm>
            <a:off x="251520" y="4365104"/>
            <a:ext cx="86861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3538" indent="-363538">
              <a:spcBef>
                <a:spcPts val="0"/>
              </a:spcBef>
              <a:spcAft>
                <a:spcPts val="0"/>
              </a:spcAft>
            </a:pPr>
            <a:r>
              <a:rPr lang="en-US" sz="1800" b="1" i="0" dirty="0" smtClean="0">
                <a:solidFill>
                  <a:srgbClr val="0000FF"/>
                </a:solidFill>
                <a:latin typeface="+mn-lt"/>
              </a:rPr>
              <a:t>Sharing the Market            Collaborating for Health         Partnership for Health</a:t>
            </a:r>
          </a:p>
          <a:p>
            <a:pPr marL="363538" indent="-363538">
              <a:spcBef>
                <a:spcPts val="0"/>
              </a:spcBef>
              <a:spcAft>
                <a:spcPts val="0"/>
              </a:spcAft>
            </a:pPr>
            <a:endParaRPr lang="en-US" sz="1800" b="1" i="0" dirty="0">
              <a:solidFill>
                <a:srgbClr val="0000FF"/>
              </a:solidFill>
              <a:latin typeface="+mn-lt"/>
            </a:endParaRPr>
          </a:p>
          <a:p>
            <a:pPr marL="363538" indent="-363538">
              <a:spcBef>
                <a:spcPts val="0"/>
              </a:spcBef>
              <a:spcAft>
                <a:spcPts val="0"/>
              </a:spcAft>
            </a:pPr>
            <a:r>
              <a:rPr lang="en-US" sz="1800" i="0" dirty="0" smtClean="0">
                <a:solidFill>
                  <a:srgbClr val="0000FF"/>
                </a:solidFill>
                <a:latin typeface="+mn-lt"/>
              </a:rPr>
              <a:t>Operational Agreement        Contractual Agreement            Joint Investment</a:t>
            </a:r>
          </a:p>
          <a:p>
            <a:pPr marL="363538" indent="-363538">
              <a:spcBef>
                <a:spcPts val="0"/>
              </a:spcBef>
              <a:spcAft>
                <a:spcPts val="0"/>
              </a:spcAft>
            </a:pPr>
            <a:r>
              <a:rPr lang="en-US" sz="1800" i="0" dirty="0" smtClean="0">
                <a:solidFill>
                  <a:srgbClr val="0000FF"/>
                </a:solidFill>
                <a:latin typeface="+mn-lt"/>
              </a:rPr>
              <a:t>Competition                          Restricted Competition            No Competition </a:t>
            </a:r>
          </a:p>
          <a:p>
            <a:pPr marL="363538" indent="-363538">
              <a:spcBef>
                <a:spcPts val="0"/>
              </a:spcBef>
              <a:spcAft>
                <a:spcPts val="0"/>
              </a:spcAft>
            </a:pPr>
            <a:r>
              <a:rPr lang="en-US" sz="1800" i="0" dirty="0" smtClean="0">
                <a:solidFill>
                  <a:srgbClr val="0000FF"/>
                </a:solidFill>
                <a:latin typeface="+mn-lt"/>
              </a:rPr>
              <a:t>No Risk Sharing                   Limited Risk Sharing                Full Risk Sharing</a:t>
            </a:r>
          </a:p>
          <a:p>
            <a:pPr marL="363538" indent="-363538">
              <a:spcBef>
                <a:spcPts val="0"/>
              </a:spcBef>
              <a:spcAft>
                <a:spcPts val="0"/>
              </a:spcAft>
            </a:pPr>
            <a:r>
              <a:rPr lang="en-US" sz="1800" i="0" dirty="0" smtClean="0">
                <a:solidFill>
                  <a:srgbClr val="0000FF"/>
                </a:solidFill>
                <a:latin typeface="+mn-lt"/>
              </a:rPr>
              <a:t>No Social Responsibility      Limited </a:t>
            </a:r>
            <a:r>
              <a:rPr lang="en-US" sz="1800" i="0" dirty="0" err="1" smtClean="0">
                <a:solidFill>
                  <a:srgbClr val="0000FF"/>
                </a:solidFill>
                <a:latin typeface="+mn-lt"/>
              </a:rPr>
              <a:t>Soc</a:t>
            </a:r>
            <a:r>
              <a:rPr lang="en-US" sz="1800" i="0" dirty="0" smtClean="0">
                <a:solidFill>
                  <a:srgbClr val="0000FF"/>
                </a:solidFill>
                <a:latin typeface="+mn-lt"/>
              </a:rPr>
              <a:t> Responsibility       Full </a:t>
            </a:r>
            <a:r>
              <a:rPr lang="en-US" sz="1800" i="0" dirty="0" err="1" smtClean="0">
                <a:solidFill>
                  <a:srgbClr val="0000FF"/>
                </a:solidFill>
                <a:latin typeface="+mn-lt"/>
              </a:rPr>
              <a:t>Soc</a:t>
            </a:r>
            <a:r>
              <a:rPr lang="en-US" sz="1800" i="0" dirty="0" smtClean="0">
                <a:solidFill>
                  <a:srgbClr val="0000FF"/>
                </a:solidFill>
                <a:latin typeface="+mn-lt"/>
              </a:rPr>
              <a:t> Responsibility</a:t>
            </a:r>
          </a:p>
          <a:p>
            <a:pPr marL="363538" indent="-363538">
              <a:spcBef>
                <a:spcPts val="0"/>
              </a:spcBef>
              <a:spcAft>
                <a:spcPts val="0"/>
              </a:spcAft>
            </a:pPr>
            <a:r>
              <a:rPr lang="en-US" sz="1800" i="0" dirty="0" smtClean="0">
                <a:solidFill>
                  <a:srgbClr val="0000FF"/>
                </a:solidFill>
                <a:latin typeface="+mn-lt"/>
              </a:rPr>
              <a:t>No Tariff                               Some Tariff (some service)      Common Tariff</a:t>
            </a:r>
          </a:p>
          <a:p>
            <a:pPr marL="363538" indent="-363538">
              <a:spcBef>
                <a:spcPts val="0"/>
              </a:spcBef>
              <a:spcAft>
                <a:spcPts val="0"/>
              </a:spcAft>
            </a:pPr>
            <a:r>
              <a:rPr lang="en-US" sz="1800" i="0" dirty="0" smtClean="0">
                <a:solidFill>
                  <a:srgbClr val="0000FF"/>
                </a:solidFill>
                <a:latin typeface="+mn-lt"/>
              </a:rPr>
              <a:t>No Public Good                   No Public Good </a:t>
            </a:r>
            <a:r>
              <a:rPr lang="en-US" sz="1800" b="1" i="0" dirty="0" smtClean="0">
                <a:solidFill>
                  <a:srgbClr val="0000FF"/>
                </a:solidFill>
                <a:latin typeface="+mn-lt"/>
              </a:rPr>
              <a:t>                       Public Good</a:t>
            </a:r>
            <a:endParaRPr lang="en-US" sz="1800" i="0" dirty="0" smtClean="0">
              <a:solidFill>
                <a:srgbClr val="0000FF"/>
              </a:solidFill>
              <a:latin typeface="+mn-lt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3491880" y="1340768"/>
            <a:ext cx="144016" cy="216024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1" u="none" strike="noStrike" cap="none" normalizeH="0" baseline="0" smtClean="0">
              <a:ln>
                <a:noFill/>
              </a:ln>
              <a:solidFill>
                <a:srgbClr val="6E6E6F"/>
              </a:solidFill>
              <a:effectLst/>
              <a:latin typeface="Verdana" pitchFamily="34" charset="0"/>
              <a:cs typeface="Times New Roman" pitchFamily="18" charset="0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3491880" y="1628800"/>
            <a:ext cx="144016" cy="216024"/>
          </a:xfrm>
          <a:prstGeom prst="rect">
            <a:avLst/>
          </a:prstGeom>
          <a:solidFill>
            <a:srgbClr val="1A87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1" u="none" strike="noStrike" cap="none" normalizeH="0" baseline="0" smtClean="0">
              <a:ln>
                <a:noFill/>
              </a:ln>
              <a:solidFill>
                <a:srgbClr val="6E6E6F"/>
              </a:solidFill>
              <a:effectLst/>
              <a:latin typeface="Verdana" pitchFamily="34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635896" y="1268760"/>
            <a:ext cx="887454" cy="602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3538" indent="-363538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i="0" dirty="0" smtClean="0">
                <a:solidFill>
                  <a:srgbClr val="040404"/>
                </a:solidFill>
                <a:latin typeface="+mn-lt"/>
              </a:rPr>
              <a:t>Public</a:t>
            </a:r>
          </a:p>
          <a:p>
            <a:pPr marL="363538" indent="-363538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i="0" dirty="0" smtClean="0">
                <a:solidFill>
                  <a:srgbClr val="040404"/>
                </a:solidFill>
                <a:latin typeface="+mn-lt"/>
              </a:rPr>
              <a:t>Private</a:t>
            </a:r>
          </a:p>
        </p:txBody>
      </p:sp>
      <p:sp>
        <p:nvSpPr>
          <p:cNvPr id="18" name="Oval 17"/>
          <p:cNvSpPr/>
          <p:nvPr/>
        </p:nvSpPr>
        <p:spPr bwMode="auto">
          <a:xfrm>
            <a:off x="1619672" y="3140968"/>
            <a:ext cx="720080" cy="648072"/>
          </a:xfrm>
          <a:prstGeom prst="ellipse">
            <a:avLst/>
          </a:prstGeom>
          <a:solidFill>
            <a:srgbClr val="1A87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1" u="none" strike="noStrike" cap="none" normalizeH="0" baseline="0" smtClean="0">
              <a:ln>
                <a:noFill/>
              </a:ln>
              <a:solidFill>
                <a:srgbClr val="6E6E6F"/>
              </a:solidFill>
              <a:effectLst/>
              <a:latin typeface="Verdana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5528892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5"/>
          <p:cNvSpPr>
            <a:spLocks noGrp="1" noChangeArrowheads="1"/>
          </p:cNvSpPr>
          <p:nvPr>
            <p:ph type="title"/>
          </p:nvPr>
        </p:nvSpPr>
        <p:spPr>
          <a:xfrm>
            <a:off x="827584" y="332656"/>
            <a:ext cx="8208912" cy="638175"/>
          </a:xfrm>
        </p:spPr>
        <p:txBody>
          <a:bodyPr/>
          <a:lstStyle/>
          <a:p>
            <a:pPr eaLnBrk="1" hangingPunct="1"/>
            <a:r>
              <a:rPr lang="en-GB" dirty="0" smtClean="0">
                <a:ea typeface="MS PGothic"/>
              </a:rPr>
              <a:t>Partnership </a:t>
            </a:r>
            <a:r>
              <a:rPr lang="en-GB" dirty="0" err="1" smtClean="0">
                <a:ea typeface="MS PGothic"/>
              </a:rPr>
              <a:t>vs</a:t>
            </a:r>
            <a:r>
              <a:rPr lang="en-GB" dirty="0" smtClean="0">
                <a:ea typeface="MS PGothic"/>
              </a:rPr>
              <a:t> Collaboration:  </a:t>
            </a:r>
            <a:r>
              <a:rPr lang="en-GB" dirty="0" smtClean="0">
                <a:solidFill>
                  <a:srgbClr val="0000FF"/>
                </a:solidFill>
                <a:ea typeface="MS PGothic"/>
              </a:rPr>
              <a:t>Examples in Hospital Service</a:t>
            </a:r>
            <a:endParaRPr lang="en-GB" dirty="0" smtClean="0">
              <a:ea typeface="MS PGothic"/>
            </a:endParaRP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0" y="6627168"/>
            <a:ext cx="6301979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900" b="1" dirty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en-US" sz="750" b="1" dirty="0">
                <a:solidFill>
                  <a:schemeClr val="tx1"/>
                </a:solidFill>
                <a:latin typeface="Arial" charset="0"/>
              </a:rPr>
              <a:t>© </a:t>
            </a:r>
            <a:r>
              <a:rPr lang="en-US" sz="750" dirty="0">
                <a:solidFill>
                  <a:schemeClr val="tx1"/>
                </a:solidFill>
                <a:latin typeface="Arial" charset="0"/>
              </a:rPr>
              <a:t>Imperial College London WHO CC </a:t>
            </a:r>
            <a:r>
              <a:rPr lang="en-US" sz="750" dirty="0" smtClean="0">
                <a:solidFill>
                  <a:schemeClr val="tx1"/>
                </a:solidFill>
                <a:latin typeface="Arial" charset="0"/>
              </a:rPr>
              <a:t>20167</a:t>
            </a:r>
            <a:r>
              <a:rPr lang="en-US" sz="750" b="1" dirty="0" smtClean="0">
                <a:solidFill>
                  <a:schemeClr val="tx1"/>
                </a:solidFill>
                <a:latin typeface="Arial" charset="0"/>
              </a:rPr>
              <a:t>                                                               </a:t>
            </a:r>
            <a:endParaRPr lang="en-US" sz="750" b="1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3491880" y="2564904"/>
            <a:ext cx="2376264" cy="2160240"/>
          </a:xfrm>
          <a:prstGeom prst="rect">
            <a:avLst/>
          </a:prstGeom>
          <a:solidFill>
            <a:srgbClr val="FFFF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 smtClean="0">
              <a:solidFill>
                <a:srgbClr val="FFFFFF"/>
              </a:solidFill>
              <a:cs typeface="Times New Roman" pitchFamily="18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FFFF"/>
              </a:solidFill>
              <a:cs typeface="Times New Roman" pitchFamily="18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1" dirty="0" smtClean="0">
                <a:solidFill>
                  <a:srgbClr val="3366FF"/>
                </a:solidFill>
                <a:cs typeface="Times New Roman" pitchFamily="18" charset="0"/>
              </a:rPr>
              <a:t>Management</a:t>
            </a:r>
            <a:endParaRPr kumimoji="0" lang="en-US" sz="2000" b="1" i="1" u="none" strike="noStrike" cap="none" normalizeH="0" baseline="0" dirty="0" smtClean="0">
              <a:ln>
                <a:noFill/>
              </a:ln>
              <a:solidFill>
                <a:srgbClr val="3366FF"/>
              </a:solidFill>
              <a:effectLst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5940152" y="2564904"/>
            <a:ext cx="2376264" cy="2160240"/>
          </a:xfrm>
          <a:prstGeom prst="rect">
            <a:avLst/>
          </a:prstGeom>
          <a:solidFill>
            <a:srgbClr val="3366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 smtClean="0">
              <a:solidFill>
                <a:srgbClr val="FFFFFF"/>
              </a:solidFill>
              <a:cs typeface="Times New Roman" pitchFamily="18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FFFF"/>
              </a:solidFill>
              <a:cs typeface="Times New Roman" pitchFamily="18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1" dirty="0" smtClean="0">
                <a:solidFill>
                  <a:srgbClr val="FFFFFF"/>
                </a:solidFill>
                <a:cs typeface="Times New Roman" pitchFamily="18" charset="0"/>
              </a:rPr>
              <a:t>Service Design &amp; Delivery</a:t>
            </a:r>
            <a:endParaRPr kumimoji="0" lang="en-US" sz="2000" b="1" i="1" u="none" strike="noStrike" cap="none" normalizeH="0" baseline="0" dirty="0" smtClean="0">
              <a:ln>
                <a:noFill/>
              </a:ln>
              <a:solidFill>
                <a:srgbClr val="FFFFFF"/>
              </a:solidFill>
              <a:effectLst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1043608" y="2564904"/>
            <a:ext cx="2376264" cy="216024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 smtClean="0">
              <a:solidFill>
                <a:srgbClr val="FFFFFF"/>
              </a:solidFill>
              <a:cs typeface="Times New Roman" pitchFamily="18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FFFF"/>
              </a:solidFill>
              <a:cs typeface="Times New Roman" pitchFamily="18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1" dirty="0" smtClean="0">
                <a:solidFill>
                  <a:srgbClr val="FFFFFF"/>
                </a:solidFill>
                <a:cs typeface="Times New Roman" pitchFamily="18" charset="0"/>
              </a:rPr>
              <a:t>Capital Development</a:t>
            </a:r>
            <a:endParaRPr kumimoji="0" lang="en-US" sz="2000" b="1" i="1" u="none" strike="noStrike" cap="none" normalizeH="0" baseline="0" dirty="0" smtClean="0">
              <a:ln>
                <a:noFill/>
              </a:ln>
              <a:solidFill>
                <a:srgbClr val="FFFFFF"/>
              </a:solidFill>
              <a:effectLst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15616" y="5661248"/>
            <a:ext cx="72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3538" indent="-363538">
              <a:spcBef>
                <a:spcPts val="0"/>
              </a:spcBef>
              <a:spcAft>
                <a:spcPts val="0"/>
              </a:spcAft>
            </a:pPr>
            <a:r>
              <a:rPr lang="en-US" sz="1800" i="0" dirty="0" smtClean="0">
                <a:solidFill>
                  <a:srgbClr val="040404"/>
                </a:solidFill>
                <a:latin typeface="+mn-lt"/>
              </a:rPr>
              <a:t>Variety of                           Franchising                   Rapid Treatment</a:t>
            </a:r>
          </a:p>
          <a:p>
            <a:pPr marL="363538" indent="-363538">
              <a:spcBef>
                <a:spcPts val="0"/>
              </a:spcBef>
              <a:spcAft>
                <a:spcPts val="0"/>
              </a:spcAft>
            </a:pPr>
            <a:r>
              <a:rPr lang="en-US" sz="1800" i="0" dirty="0">
                <a:solidFill>
                  <a:srgbClr val="040404"/>
                </a:solidFill>
                <a:latin typeface="+mn-lt"/>
              </a:rPr>
              <a:t> </a:t>
            </a:r>
            <a:r>
              <a:rPr lang="en-US" sz="1800" i="0" dirty="0" smtClean="0">
                <a:solidFill>
                  <a:srgbClr val="040404"/>
                </a:solidFill>
                <a:latin typeface="+mn-lt"/>
              </a:rPr>
              <a:t> Models                             </a:t>
            </a:r>
            <a:r>
              <a:rPr lang="en-US" sz="1800" i="0" dirty="0" err="1" smtClean="0">
                <a:solidFill>
                  <a:srgbClr val="040404"/>
                </a:solidFill>
                <a:latin typeface="+mn-lt"/>
              </a:rPr>
              <a:t>Organisation</a:t>
            </a:r>
            <a:r>
              <a:rPr lang="en-US" sz="1800" i="0" dirty="0" smtClean="0">
                <a:solidFill>
                  <a:srgbClr val="040404"/>
                </a:solidFill>
                <a:latin typeface="+mn-lt"/>
              </a:rPr>
              <a:t>                        Centre</a:t>
            </a:r>
          </a:p>
        </p:txBody>
      </p:sp>
      <p:cxnSp>
        <p:nvCxnSpPr>
          <p:cNvPr id="11" name="Straight Connector 10"/>
          <p:cNvCxnSpPr/>
          <p:nvPr/>
        </p:nvCxnSpPr>
        <p:spPr bwMode="auto">
          <a:xfrm flipH="1">
            <a:off x="4716016" y="5085184"/>
            <a:ext cx="237626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/>
          <p:cNvCxnSpPr/>
          <p:nvPr/>
        </p:nvCxnSpPr>
        <p:spPr bwMode="auto">
          <a:xfrm flipH="1">
            <a:off x="2123728" y="5085184"/>
            <a:ext cx="237626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/>
          <p:nvPr/>
        </p:nvCxnSpPr>
        <p:spPr bwMode="auto">
          <a:xfrm flipH="1" flipV="1">
            <a:off x="1691680" y="5373216"/>
            <a:ext cx="5705400" cy="1676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" name="Straight Arrow Connector 17"/>
          <p:cNvCxnSpPr>
            <a:endCxn id="7" idx="2"/>
          </p:cNvCxnSpPr>
          <p:nvPr/>
        </p:nvCxnSpPr>
        <p:spPr bwMode="auto">
          <a:xfrm flipV="1">
            <a:off x="7092280" y="4725144"/>
            <a:ext cx="36004" cy="3600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3" name="Straight Arrow Connector 22"/>
          <p:cNvCxnSpPr/>
          <p:nvPr/>
        </p:nvCxnSpPr>
        <p:spPr bwMode="auto">
          <a:xfrm flipV="1">
            <a:off x="4499992" y="4725144"/>
            <a:ext cx="36004" cy="3600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4" name="Straight Arrow Connector 23"/>
          <p:cNvCxnSpPr/>
          <p:nvPr/>
        </p:nvCxnSpPr>
        <p:spPr bwMode="auto">
          <a:xfrm flipV="1">
            <a:off x="7397080" y="4725144"/>
            <a:ext cx="55240" cy="6648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5" name="Straight Arrow Connector 24"/>
          <p:cNvCxnSpPr/>
          <p:nvPr/>
        </p:nvCxnSpPr>
        <p:spPr bwMode="auto">
          <a:xfrm flipH="1" flipV="1">
            <a:off x="4644008" y="4725144"/>
            <a:ext cx="72008" cy="3600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0" name="Straight Arrow Connector 29"/>
          <p:cNvCxnSpPr/>
          <p:nvPr/>
        </p:nvCxnSpPr>
        <p:spPr bwMode="auto">
          <a:xfrm flipH="1" flipV="1">
            <a:off x="2051720" y="4725144"/>
            <a:ext cx="72008" cy="3600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2" name="Straight Arrow Connector 31"/>
          <p:cNvCxnSpPr/>
          <p:nvPr/>
        </p:nvCxnSpPr>
        <p:spPr bwMode="auto">
          <a:xfrm flipH="1" flipV="1">
            <a:off x="1547664" y="4725144"/>
            <a:ext cx="144016" cy="64807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xmlns="" val="335129074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332656"/>
            <a:ext cx="8316416" cy="638175"/>
          </a:xfrm>
        </p:spPr>
        <p:txBody>
          <a:bodyPr/>
          <a:lstStyle/>
          <a:p>
            <a:pPr>
              <a:defRPr/>
            </a:pPr>
            <a:r>
              <a:rPr lang="en-US" sz="2400" dirty="0" smtClean="0">
                <a:solidFill>
                  <a:srgbClr val="FF0000"/>
                </a:solidFill>
                <a:cs typeface="+mj-cs"/>
              </a:rPr>
              <a:t>Models in Public Private Partnership in Hospital Provision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604" t="1304" r="1536" b="3418"/>
          <a:stretch/>
        </p:blipFill>
        <p:spPr>
          <a:xfrm>
            <a:off x="44359" y="1124744"/>
            <a:ext cx="9099641" cy="5733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526187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5"/>
          <p:cNvSpPr>
            <a:spLocks noGrp="1" noChangeArrowheads="1"/>
          </p:cNvSpPr>
          <p:nvPr>
            <p:ph type="title"/>
          </p:nvPr>
        </p:nvSpPr>
        <p:spPr>
          <a:xfrm>
            <a:off x="827584" y="332656"/>
            <a:ext cx="7615808" cy="638175"/>
          </a:xfrm>
        </p:spPr>
        <p:txBody>
          <a:bodyPr/>
          <a:lstStyle/>
          <a:p>
            <a:pPr eaLnBrk="1" hangingPunct="1"/>
            <a:r>
              <a:rPr lang="en-GB" dirty="0" smtClean="0">
                <a:ea typeface="MS PGothic"/>
              </a:rPr>
              <a:t>General Principles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67544" y="2060848"/>
            <a:ext cx="817596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0"/>
              </a:spcBef>
              <a:spcAft>
                <a:spcPts val="0"/>
              </a:spcAft>
              <a:buFont typeface="Wingdings" charset="2"/>
              <a:buChar char="q"/>
            </a:pPr>
            <a:r>
              <a:rPr lang="en-US" sz="2400" b="1" i="0" dirty="0" smtClean="0">
                <a:solidFill>
                  <a:schemeClr val="bg1">
                    <a:lumMod val="85000"/>
                  </a:schemeClr>
                </a:solidFill>
                <a:latin typeface="+mn-lt"/>
              </a:rPr>
              <a:t> Private Health Sector is important component of HS</a:t>
            </a:r>
          </a:p>
          <a:p>
            <a:pPr marL="342900" indent="-342900">
              <a:spcBef>
                <a:spcPts val="0"/>
              </a:spcBef>
              <a:spcAft>
                <a:spcPts val="0"/>
              </a:spcAft>
              <a:buFont typeface="Wingdings" charset="2"/>
              <a:buChar char="q"/>
            </a:pPr>
            <a:r>
              <a:rPr lang="en-US" sz="2400" b="1" i="0" dirty="0" smtClean="0">
                <a:solidFill>
                  <a:schemeClr val="bg1">
                    <a:lumMod val="85000"/>
                  </a:schemeClr>
                </a:solidFill>
                <a:latin typeface="+mn-lt"/>
              </a:rPr>
              <a:t> What is PHS? </a:t>
            </a:r>
          </a:p>
          <a:p>
            <a:pPr marL="342900" indent="-342900">
              <a:spcBef>
                <a:spcPts val="0"/>
              </a:spcBef>
              <a:spcAft>
                <a:spcPts val="0"/>
              </a:spcAft>
              <a:buFont typeface="Wingdings" charset="2"/>
              <a:buChar char="q"/>
            </a:pPr>
            <a:r>
              <a:rPr lang="en-US" sz="2400" b="1" i="0" dirty="0" smtClean="0">
                <a:solidFill>
                  <a:srgbClr val="040404"/>
                </a:solidFill>
                <a:latin typeface="+mn-lt"/>
              </a:rPr>
              <a:t> Partnership </a:t>
            </a:r>
            <a:r>
              <a:rPr lang="en-US" sz="2400" b="1" i="0" dirty="0" err="1" smtClean="0">
                <a:solidFill>
                  <a:srgbClr val="040404"/>
                </a:solidFill>
                <a:latin typeface="+mn-lt"/>
              </a:rPr>
              <a:t>Vs</a:t>
            </a:r>
            <a:r>
              <a:rPr lang="en-US" sz="2400" b="1" i="0" dirty="0" smtClean="0">
                <a:solidFill>
                  <a:srgbClr val="040404"/>
                </a:solidFill>
                <a:latin typeface="+mn-lt"/>
              </a:rPr>
              <a:t> Collaboration</a:t>
            </a:r>
          </a:p>
          <a:p>
            <a:pPr marL="342900" indent="-342900">
              <a:spcBef>
                <a:spcPts val="0"/>
              </a:spcBef>
              <a:spcAft>
                <a:spcPts val="0"/>
              </a:spcAft>
              <a:buFont typeface="Wingdings" charset="2"/>
              <a:buChar char="q"/>
            </a:pPr>
            <a:r>
              <a:rPr lang="en-US" sz="2400" b="1" i="0" dirty="0" smtClean="0">
                <a:solidFill>
                  <a:srgbClr val="040404"/>
                </a:solidFill>
                <a:latin typeface="+mn-lt"/>
              </a:rPr>
              <a:t> Waste of Resources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US" sz="2400" b="1" i="0" dirty="0" smtClean="0">
              <a:solidFill>
                <a:srgbClr val="040404"/>
              </a:solidFill>
              <a:latin typeface="+mn-lt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400" b="1" i="0" dirty="0">
                <a:solidFill>
                  <a:srgbClr val="040404"/>
                </a:solidFill>
                <a:latin typeface="+mn-lt"/>
              </a:rPr>
              <a:t> </a:t>
            </a:r>
            <a:r>
              <a:rPr lang="en-US" sz="2400" b="1" i="0" dirty="0" smtClean="0">
                <a:solidFill>
                  <a:srgbClr val="040404"/>
                </a:solidFill>
                <a:latin typeface="+mn-lt"/>
              </a:rPr>
              <a:t>          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400" b="1" i="0" dirty="0" smtClean="0">
                <a:solidFill>
                  <a:srgbClr val="040404"/>
                </a:solidFill>
                <a:latin typeface="+mn-lt"/>
              </a:rPr>
              <a:t>     </a:t>
            </a:r>
            <a:endParaRPr lang="en-US" sz="2400" b="1" i="0" dirty="0">
              <a:solidFill>
                <a:srgbClr val="040404"/>
              </a:solidFill>
              <a:latin typeface="+mn-lt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400" b="1" i="0" dirty="0" smtClean="0">
                <a:solidFill>
                  <a:srgbClr val="040404"/>
                </a:solidFill>
                <a:latin typeface="+mn-lt"/>
              </a:rPr>
              <a:t> </a:t>
            </a: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0" y="6627168"/>
            <a:ext cx="6301979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900" b="1" dirty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en-US" sz="750" b="1" dirty="0">
                <a:solidFill>
                  <a:schemeClr val="tx1"/>
                </a:solidFill>
                <a:latin typeface="Arial" charset="0"/>
              </a:rPr>
              <a:t>© </a:t>
            </a:r>
            <a:r>
              <a:rPr lang="en-US" sz="750" dirty="0">
                <a:solidFill>
                  <a:schemeClr val="tx1"/>
                </a:solidFill>
                <a:latin typeface="Arial" charset="0"/>
              </a:rPr>
              <a:t>Imperial College London WHO CC </a:t>
            </a:r>
            <a:r>
              <a:rPr lang="en-US" sz="750" dirty="0" smtClean="0">
                <a:solidFill>
                  <a:schemeClr val="tx1"/>
                </a:solidFill>
                <a:latin typeface="Arial" charset="0"/>
              </a:rPr>
              <a:t>20167</a:t>
            </a:r>
            <a:r>
              <a:rPr lang="en-US" sz="750" b="1" dirty="0" smtClean="0">
                <a:solidFill>
                  <a:schemeClr val="tx1"/>
                </a:solidFill>
                <a:latin typeface="Arial" charset="0"/>
              </a:rPr>
              <a:t>                                                               </a:t>
            </a:r>
            <a:endParaRPr lang="en-US" sz="750" b="1" dirty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2762747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5"/>
          <p:cNvSpPr>
            <a:spLocks noGrp="1" noChangeArrowheads="1"/>
          </p:cNvSpPr>
          <p:nvPr>
            <p:ph type="title"/>
          </p:nvPr>
        </p:nvSpPr>
        <p:spPr>
          <a:xfrm>
            <a:off x="827584" y="332656"/>
            <a:ext cx="7615808" cy="638175"/>
          </a:xfrm>
        </p:spPr>
        <p:txBody>
          <a:bodyPr/>
          <a:lstStyle/>
          <a:p>
            <a:pPr eaLnBrk="1" hangingPunct="1"/>
            <a:r>
              <a:rPr lang="en-GB" dirty="0" smtClean="0">
                <a:ea typeface="MS PGothic"/>
              </a:rPr>
              <a:t>The Good, the bad and the ugly</a:t>
            </a: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0" y="6627168"/>
            <a:ext cx="6301979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900" b="1" dirty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en-US" sz="750" b="1" dirty="0">
                <a:solidFill>
                  <a:schemeClr val="tx1"/>
                </a:solidFill>
                <a:latin typeface="Arial" charset="0"/>
              </a:rPr>
              <a:t>© </a:t>
            </a:r>
            <a:r>
              <a:rPr lang="en-US" sz="750" dirty="0">
                <a:solidFill>
                  <a:schemeClr val="tx1"/>
                </a:solidFill>
                <a:latin typeface="Arial" charset="0"/>
              </a:rPr>
              <a:t>Imperial College London WHO CC </a:t>
            </a:r>
            <a:r>
              <a:rPr lang="en-US" sz="750" dirty="0" smtClean="0">
                <a:solidFill>
                  <a:schemeClr val="tx1"/>
                </a:solidFill>
                <a:latin typeface="Arial" charset="0"/>
              </a:rPr>
              <a:t>20167</a:t>
            </a:r>
            <a:r>
              <a:rPr lang="en-US" sz="750" b="1" dirty="0" smtClean="0">
                <a:solidFill>
                  <a:schemeClr val="tx1"/>
                </a:solidFill>
                <a:latin typeface="Arial" charset="0"/>
              </a:rPr>
              <a:t>                                                               </a:t>
            </a:r>
            <a:endParaRPr lang="en-US" sz="750" b="1" dirty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7773960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5"/>
          <p:cNvSpPr>
            <a:spLocks noGrp="1" noChangeArrowheads="1"/>
          </p:cNvSpPr>
          <p:nvPr>
            <p:ph type="title"/>
          </p:nvPr>
        </p:nvSpPr>
        <p:spPr>
          <a:xfrm>
            <a:off x="827584" y="332656"/>
            <a:ext cx="7615808" cy="638175"/>
          </a:xfrm>
        </p:spPr>
        <p:txBody>
          <a:bodyPr/>
          <a:lstStyle/>
          <a:p>
            <a:pPr eaLnBrk="1" hangingPunct="1"/>
            <a:r>
              <a:rPr lang="en-GB" dirty="0" smtClean="0">
                <a:ea typeface="MS PGothic"/>
              </a:rPr>
              <a:t>The Good, the bad and the ugly</a:t>
            </a: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0" y="6627168"/>
            <a:ext cx="6301979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900" b="1" dirty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en-US" sz="750" b="1" dirty="0">
                <a:solidFill>
                  <a:schemeClr val="tx1"/>
                </a:solidFill>
                <a:latin typeface="Arial" charset="0"/>
              </a:rPr>
              <a:t>© </a:t>
            </a:r>
            <a:r>
              <a:rPr lang="en-US" sz="750" dirty="0">
                <a:solidFill>
                  <a:schemeClr val="tx1"/>
                </a:solidFill>
                <a:latin typeface="Arial" charset="0"/>
              </a:rPr>
              <a:t>Imperial College London WHO CC </a:t>
            </a:r>
            <a:r>
              <a:rPr lang="en-US" sz="750" dirty="0" smtClean="0">
                <a:solidFill>
                  <a:schemeClr val="tx1"/>
                </a:solidFill>
                <a:latin typeface="Arial" charset="0"/>
              </a:rPr>
              <a:t>20167</a:t>
            </a:r>
            <a:r>
              <a:rPr lang="en-US" sz="750" b="1" dirty="0" smtClean="0">
                <a:solidFill>
                  <a:schemeClr val="tx1"/>
                </a:solidFill>
                <a:latin typeface="Arial" charset="0"/>
              </a:rPr>
              <a:t>                                                               </a:t>
            </a:r>
            <a:endParaRPr lang="en-US" sz="750" b="1" dirty="0">
              <a:solidFill>
                <a:schemeClr val="tx1"/>
              </a:solidFill>
              <a:latin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1000"/>
            <a:ext cx="9144000" cy="6089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5942489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5"/>
          <p:cNvSpPr>
            <a:spLocks noGrp="1" noChangeArrowheads="1"/>
          </p:cNvSpPr>
          <p:nvPr>
            <p:ph type="title"/>
          </p:nvPr>
        </p:nvSpPr>
        <p:spPr>
          <a:xfrm>
            <a:off x="827584" y="332656"/>
            <a:ext cx="7615808" cy="638175"/>
          </a:xfrm>
        </p:spPr>
        <p:txBody>
          <a:bodyPr/>
          <a:lstStyle/>
          <a:p>
            <a:pPr eaLnBrk="1" hangingPunct="1"/>
            <a:r>
              <a:rPr lang="en-GB" dirty="0" smtClean="0">
                <a:ea typeface="MS PGothic"/>
              </a:rPr>
              <a:t>General Principles </a:t>
            </a: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0" y="6627168"/>
            <a:ext cx="6301979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900" b="1" dirty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en-US" sz="750" b="1" dirty="0">
                <a:solidFill>
                  <a:schemeClr val="tx1"/>
                </a:solidFill>
                <a:latin typeface="Arial" charset="0"/>
              </a:rPr>
              <a:t>© </a:t>
            </a:r>
            <a:r>
              <a:rPr lang="en-US" sz="750" dirty="0">
                <a:solidFill>
                  <a:schemeClr val="tx1"/>
                </a:solidFill>
                <a:latin typeface="Arial" charset="0"/>
              </a:rPr>
              <a:t>Imperial College London WHO CC </a:t>
            </a:r>
            <a:r>
              <a:rPr lang="en-US" sz="750" dirty="0" smtClean="0">
                <a:solidFill>
                  <a:schemeClr val="tx1"/>
                </a:solidFill>
                <a:latin typeface="Arial" charset="0"/>
              </a:rPr>
              <a:t>20167</a:t>
            </a:r>
            <a:r>
              <a:rPr lang="en-US" sz="750" b="1" dirty="0" smtClean="0">
                <a:solidFill>
                  <a:schemeClr val="tx1"/>
                </a:solidFill>
                <a:latin typeface="Arial" charset="0"/>
              </a:rPr>
              <a:t>                                                               </a:t>
            </a:r>
            <a:endParaRPr lang="en-US" sz="750" b="1" dirty="0">
              <a:solidFill>
                <a:schemeClr val="tx1"/>
              </a:solidFill>
              <a:latin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500"/>
            <a:ext cx="9144000" cy="6727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262823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332656"/>
            <a:ext cx="8136904" cy="638175"/>
          </a:xfrm>
        </p:spPr>
        <p:txBody>
          <a:bodyPr/>
          <a:lstStyle/>
          <a:p>
            <a:r>
              <a:rPr lang="en-GB" dirty="0" smtClean="0">
                <a:ea typeface="MS PGothic"/>
              </a:rPr>
              <a:t>Overview …..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7584" y="2132856"/>
            <a:ext cx="8136904" cy="3108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3538" indent="-363538">
              <a:spcBef>
                <a:spcPts val="0"/>
              </a:spcBef>
              <a:spcAft>
                <a:spcPts val="0"/>
              </a:spcAft>
              <a:buFont typeface="Wingdings" charset="2"/>
              <a:buChar char="q"/>
            </a:pPr>
            <a:r>
              <a:rPr lang="en-US" sz="2800" i="0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2800" i="0" dirty="0" smtClean="0">
                <a:solidFill>
                  <a:srgbClr val="040404"/>
                </a:solidFill>
                <a:latin typeface="+mn-lt"/>
              </a:rPr>
              <a:t>The main aim of Health System </a:t>
            </a:r>
            <a:endParaRPr lang="en-US" sz="2800" i="0" dirty="0" smtClean="0">
              <a:solidFill>
                <a:srgbClr val="FF0000"/>
              </a:solidFill>
              <a:latin typeface="+mn-lt"/>
            </a:endParaRPr>
          </a:p>
          <a:p>
            <a:pPr marL="363538" indent="-363538">
              <a:spcBef>
                <a:spcPts val="0"/>
              </a:spcBef>
              <a:spcAft>
                <a:spcPts val="0"/>
              </a:spcAft>
              <a:buFont typeface="Wingdings" charset="2"/>
              <a:buChar char="q"/>
            </a:pPr>
            <a:r>
              <a:rPr lang="en-US" sz="2800" i="0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2800" i="0" dirty="0" smtClean="0">
                <a:solidFill>
                  <a:srgbClr val="040404"/>
                </a:solidFill>
                <a:latin typeface="+mn-lt"/>
              </a:rPr>
              <a:t>Three Challenges</a:t>
            </a:r>
          </a:p>
          <a:p>
            <a:pPr marL="363538" indent="-363538">
              <a:spcBef>
                <a:spcPts val="0"/>
              </a:spcBef>
              <a:spcAft>
                <a:spcPts val="0"/>
              </a:spcAft>
              <a:buFont typeface="Wingdings" charset="2"/>
              <a:buChar char="q"/>
            </a:pPr>
            <a:r>
              <a:rPr lang="en-US" sz="2800" i="0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2800" i="0" dirty="0" smtClean="0">
                <a:solidFill>
                  <a:srgbClr val="040404"/>
                </a:solidFill>
                <a:latin typeface="+mn-lt"/>
              </a:rPr>
              <a:t>P/P General Principles</a:t>
            </a:r>
          </a:p>
          <a:p>
            <a:pPr marL="363538" indent="-363538">
              <a:spcBef>
                <a:spcPts val="0"/>
              </a:spcBef>
              <a:spcAft>
                <a:spcPts val="0"/>
              </a:spcAft>
              <a:buFont typeface="Wingdings" charset="2"/>
              <a:buChar char="q"/>
            </a:pPr>
            <a:r>
              <a:rPr lang="en-US" sz="2800" i="0" dirty="0">
                <a:solidFill>
                  <a:srgbClr val="C51638"/>
                </a:solidFill>
                <a:latin typeface="+mn-lt"/>
              </a:rPr>
              <a:t> </a:t>
            </a:r>
            <a:r>
              <a:rPr lang="en-US" sz="2800" i="0" dirty="0" smtClean="0">
                <a:solidFill>
                  <a:srgbClr val="040404"/>
                </a:solidFill>
                <a:latin typeface="+mn-lt"/>
              </a:rPr>
              <a:t>Partnership </a:t>
            </a:r>
            <a:r>
              <a:rPr lang="en-US" sz="2800" i="0" dirty="0" err="1" smtClean="0">
                <a:solidFill>
                  <a:srgbClr val="040404"/>
                </a:solidFill>
                <a:latin typeface="+mn-lt"/>
              </a:rPr>
              <a:t>vs</a:t>
            </a:r>
            <a:r>
              <a:rPr lang="en-US" sz="2800" i="0" dirty="0" smtClean="0">
                <a:solidFill>
                  <a:srgbClr val="040404"/>
                </a:solidFill>
                <a:latin typeface="+mn-lt"/>
              </a:rPr>
              <a:t> Collaborations (models)</a:t>
            </a:r>
          </a:p>
          <a:p>
            <a:pPr marL="363538" indent="-363538">
              <a:spcBef>
                <a:spcPts val="0"/>
              </a:spcBef>
              <a:spcAft>
                <a:spcPts val="0"/>
              </a:spcAft>
              <a:buFont typeface="Wingdings" charset="2"/>
              <a:buChar char="q"/>
            </a:pPr>
            <a:r>
              <a:rPr lang="en-US" sz="2800" i="0" dirty="0" smtClean="0">
                <a:solidFill>
                  <a:schemeClr val="accent1"/>
                </a:solidFill>
                <a:latin typeface="+mn-lt"/>
              </a:rPr>
              <a:t> </a:t>
            </a:r>
            <a:r>
              <a:rPr lang="en-US" sz="2800" i="0" dirty="0" smtClean="0">
                <a:solidFill>
                  <a:srgbClr val="040404"/>
                </a:solidFill>
                <a:latin typeface="+mn-lt"/>
              </a:rPr>
              <a:t>Good, Bad &amp; Ugly </a:t>
            </a:r>
          </a:p>
          <a:p>
            <a:pPr marL="363538" indent="-363538">
              <a:spcBef>
                <a:spcPts val="0"/>
              </a:spcBef>
              <a:spcAft>
                <a:spcPts val="0"/>
              </a:spcAft>
              <a:buFont typeface="Wingdings" charset="2"/>
              <a:buChar char="q"/>
            </a:pPr>
            <a:r>
              <a:rPr lang="en-US" sz="2800" i="0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2800" i="0" dirty="0" smtClean="0">
                <a:solidFill>
                  <a:srgbClr val="040404"/>
                </a:solidFill>
                <a:latin typeface="+mn-lt"/>
              </a:rPr>
              <a:t>The solutions</a:t>
            </a:r>
          </a:p>
          <a:p>
            <a:pPr marL="363538" indent="-363538">
              <a:spcBef>
                <a:spcPts val="0"/>
              </a:spcBef>
              <a:spcAft>
                <a:spcPts val="0"/>
              </a:spcAft>
              <a:buFont typeface="Wingdings" charset="2"/>
              <a:buChar char="q"/>
            </a:pPr>
            <a:r>
              <a:rPr lang="en-US" sz="2800" i="0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2800" i="0" dirty="0" smtClean="0">
                <a:solidFill>
                  <a:srgbClr val="040404"/>
                </a:solidFill>
                <a:latin typeface="+mn-lt"/>
              </a:rPr>
              <a:t>Conclusion Remarks</a:t>
            </a:r>
          </a:p>
        </p:txBody>
      </p:sp>
    </p:spTree>
    <p:extLst>
      <p:ext uri="{BB962C8B-B14F-4D97-AF65-F5344CB8AC3E}">
        <p14:creationId xmlns:p14="http://schemas.microsoft.com/office/powerpoint/2010/main" xmlns="" val="510642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5"/>
          <p:cNvSpPr>
            <a:spLocks noGrp="1" noChangeArrowheads="1"/>
          </p:cNvSpPr>
          <p:nvPr>
            <p:ph type="title"/>
          </p:nvPr>
        </p:nvSpPr>
        <p:spPr>
          <a:xfrm>
            <a:off x="827584" y="332656"/>
            <a:ext cx="7615808" cy="638175"/>
          </a:xfrm>
        </p:spPr>
        <p:txBody>
          <a:bodyPr/>
          <a:lstStyle/>
          <a:p>
            <a:pPr eaLnBrk="1" hangingPunct="1"/>
            <a:r>
              <a:rPr lang="en-GB" dirty="0" smtClean="0">
                <a:ea typeface="MS PGothic"/>
              </a:rPr>
              <a:t>The Good, the bad and the ugly</a:t>
            </a: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0" y="6627168"/>
            <a:ext cx="6301979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900" b="1" dirty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en-US" sz="750" b="1" dirty="0">
                <a:solidFill>
                  <a:schemeClr val="tx1"/>
                </a:solidFill>
                <a:latin typeface="Arial" charset="0"/>
              </a:rPr>
              <a:t>© </a:t>
            </a:r>
            <a:r>
              <a:rPr lang="en-US" sz="750" dirty="0">
                <a:solidFill>
                  <a:schemeClr val="tx1"/>
                </a:solidFill>
                <a:latin typeface="Arial" charset="0"/>
              </a:rPr>
              <a:t>Imperial College London WHO CC </a:t>
            </a:r>
            <a:r>
              <a:rPr lang="en-US" sz="750" dirty="0" smtClean="0">
                <a:solidFill>
                  <a:schemeClr val="tx1"/>
                </a:solidFill>
                <a:latin typeface="Arial" charset="0"/>
              </a:rPr>
              <a:t>20167</a:t>
            </a:r>
            <a:r>
              <a:rPr lang="en-US" sz="750" b="1" dirty="0" smtClean="0">
                <a:solidFill>
                  <a:schemeClr val="tx1"/>
                </a:solidFill>
                <a:latin typeface="Arial" charset="0"/>
              </a:rPr>
              <a:t>                                                               </a:t>
            </a:r>
            <a:endParaRPr lang="en-US" sz="750" b="1" dirty="0">
              <a:solidFill>
                <a:schemeClr val="tx1"/>
              </a:solidFill>
              <a:latin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100" y="0"/>
            <a:ext cx="7526272" cy="66693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544" y="5157192"/>
            <a:ext cx="8051800" cy="92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9635039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0" y="6627168"/>
            <a:ext cx="6301979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900" b="1" dirty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en-US" sz="750" b="1" dirty="0">
                <a:solidFill>
                  <a:schemeClr val="tx1"/>
                </a:solidFill>
                <a:latin typeface="Arial" charset="0"/>
              </a:rPr>
              <a:t>© </a:t>
            </a:r>
            <a:r>
              <a:rPr lang="en-US" sz="750" dirty="0">
                <a:solidFill>
                  <a:schemeClr val="tx1"/>
                </a:solidFill>
                <a:latin typeface="Arial" charset="0"/>
              </a:rPr>
              <a:t>Imperial College London WHO CC </a:t>
            </a:r>
            <a:r>
              <a:rPr lang="en-US" sz="750" dirty="0" smtClean="0">
                <a:solidFill>
                  <a:schemeClr val="tx1"/>
                </a:solidFill>
                <a:latin typeface="Arial" charset="0"/>
              </a:rPr>
              <a:t>20167</a:t>
            </a:r>
            <a:r>
              <a:rPr lang="en-US" sz="750" b="1" dirty="0" smtClean="0">
                <a:solidFill>
                  <a:schemeClr val="tx1"/>
                </a:solidFill>
                <a:latin typeface="Arial" charset="0"/>
              </a:rPr>
              <a:t>                                                               </a:t>
            </a:r>
            <a:endParaRPr lang="en-US" sz="750" b="1" dirty="0">
              <a:solidFill>
                <a:schemeClr val="tx1"/>
              </a:solidFill>
              <a:latin typeface="Arial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9792" y="0"/>
            <a:ext cx="5858494" cy="6883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9245676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5"/>
          <p:cNvSpPr>
            <a:spLocks noGrp="1" noChangeArrowheads="1"/>
          </p:cNvSpPr>
          <p:nvPr>
            <p:ph type="title"/>
          </p:nvPr>
        </p:nvSpPr>
        <p:spPr>
          <a:xfrm>
            <a:off x="827584" y="332656"/>
            <a:ext cx="7615808" cy="638175"/>
          </a:xfrm>
        </p:spPr>
        <p:txBody>
          <a:bodyPr/>
          <a:lstStyle/>
          <a:p>
            <a:pPr eaLnBrk="1" hangingPunct="1"/>
            <a:r>
              <a:rPr lang="en-GB" dirty="0" smtClean="0">
                <a:ea typeface="MS PGothic"/>
              </a:rPr>
              <a:t>General Principles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67544" y="2060848"/>
            <a:ext cx="817596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0"/>
              </a:spcBef>
              <a:spcAft>
                <a:spcPts val="0"/>
              </a:spcAft>
              <a:buFont typeface="Wingdings" charset="2"/>
              <a:buChar char="q"/>
            </a:pPr>
            <a:r>
              <a:rPr lang="en-US" sz="2400" b="1" i="0" dirty="0" smtClean="0">
                <a:solidFill>
                  <a:schemeClr val="bg1">
                    <a:lumMod val="85000"/>
                  </a:schemeClr>
                </a:solidFill>
                <a:latin typeface="+mn-lt"/>
              </a:rPr>
              <a:t> Private Health Sector is important component of HS</a:t>
            </a:r>
          </a:p>
          <a:p>
            <a:pPr marL="342900" indent="-342900">
              <a:spcBef>
                <a:spcPts val="0"/>
              </a:spcBef>
              <a:spcAft>
                <a:spcPts val="0"/>
              </a:spcAft>
              <a:buFont typeface="Wingdings" charset="2"/>
              <a:buChar char="q"/>
            </a:pPr>
            <a:r>
              <a:rPr lang="en-US" sz="2400" b="1" i="0" dirty="0" smtClean="0">
                <a:solidFill>
                  <a:schemeClr val="bg1">
                    <a:lumMod val="85000"/>
                  </a:schemeClr>
                </a:solidFill>
                <a:latin typeface="+mn-lt"/>
              </a:rPr>
              <a:t> What is PHS? </a:t>
            </a:r>
          </a:p>
          <a:p>
            <a:pPr marL="342900" indent="-342900">
              <a:spcBef>
                <a:spcPts val="0"/>
              </a:spcBef>
              <a:spcAft>
                <a:spcPts val="0"/>
              </a:spcAft>
              <a:buFont typeface="Wingdings" charset="2"/>
              <a:buChar char="q"/>
            </a:pPr>
            <a:r>
              <a:rPr lang="en-US" sz="2400" b="1" i="0" dirty="0" smtClean="0">
                <a:solidFill>
                  <a:srgbClr val="040404"/>
                </a:solidFill>
                <a:latin typeface="+mn-lt"/>
              </a:rPr>
              <a:t> Partnership </a:t>
            </a:r>
            <a:r>
              <a:rPr lang="en-US" sz="2400" b="1" i="0" dirty="0" err="1" smtClean="0">
                <a:solidFill>
                  <a:srgbClr val="040404"/>
                </a:solidFill>
                <a:latin typeface="+mn-lt"/>
              </a:rPr>
              <a:t>Vs</a:t>
            </a:r>
            <a:r>
              <a:rPr lang="en-US" sz="2400" b="1" i="0" dirty="0" smtClean="0">
                <a:solidFill>
                  <a:srgbClr val="040404"/>
                </a:solidFill>
                <a:latin typeface="+mn-lt"/>
              </a:rPr>
              <a:t> Collaboration</a:t>
            </a:r>
          </a:p>
          <a:p>
            <a:pPr marL="342900" indent="-342900">
              <a:spcBef>
                <a:spcPts val="0"/>
              </a:spcBef>
              <a:spcAft>
                <a:spcPts val="0"/>
              </a:spcAft>
              <a:buFont typeface="Wingdings" charset="2"/>
              <a:buChar char="q"/>
            </a:pPr>
            <a:r>
              <a:rPr lang="en-US" sz="2400" b="1" i="0" dirty="0" smtClean="0">
                <a:solidFill>
                  <a:srgbClr val="040404"/>
                </a:solidFill>
                <a:latin typeface="+mn-lt"/>
              </a:rPr>
              <a:t> Waste of Resources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US" sz="2400" b="1" i="0" dirty="0" smtClean="0">
              <a:solidFill>
                <a:srgbClr val="040404"/>
              </a:solidFill>
              <a:latin typeface="+mn-lt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400" b="1" i="0" dirty="0">
                <a:solidFill>
                  <a:srgbClr val="040404"/>
                </a:solidFill>
                <a:latin typeface="+mn-lt"/>
              </a:rPr>
              <a:t> </a:t>
            </a:r>
            <a:r>
              <a:rPr lang="en-US" sz="2400" b="1" i="0" dirty="0" smtClean="0">
                <a:solidFill>
                  <a:srgbClr val="040404"/>
                </a:solidFill>
                <a:latin typeface="+mn-lt"/>
              </a:rPr>
              <a:t>          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400" b="1" i="0" dirty="0" smtClean="0">
                <a:solidFill>
                  <a:srgbClr val="040404"/>
                </a:solidFill>
                <a:latin typeface="+mn-lt"/>
              </a:rPr>
              <a:t>     </a:t>
            </a:r>
            <a:endParaRPr lang="en-US" sz="2400" b="1" i="0" dirty="0">
              <a:solidFill>
                <a:srgbClr val="040404"/>
              </a:solidFill>
              <a:latin typeface="+mn-lt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400" b="1" i="0" dirty="0" smtClean="0">
                <a:solidFill>
                  <a:srgbClr val="040404"/>
                </a:solidFill>
                <a:latin typeface="+mn-lt"/>
              </a:rPr>
              <a:t> </a:t>
            </a: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0" y="6627168"/>
            <a:ext cx="6301979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900" b="1" dirty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en-US" sz="750" b="1" dirty="0">
                <a:solidFill>
                  <a:schemeClr val="tx1"/>
                </a:solidFill>
                <a:latin typeface="Arial" charset="0"/>
              </a:rPr>
              <a:t>© </a:t>
            </a:r>
            <a:r>
              <a:rPr lang="en-US" sz="750" dirty="0">
                <a:solidFill>
                  <a:schemeClr val="tx1"/>
                </a:solidFill>
                <a:latin typeface="Arial" charset="0"/>
              </a:rPr>
              <a:t>Imperial College London WHO CC </a:t>
            </a:r>
            <a:r>
              <a:rPr lang="en-US" sz="750" dirty="0" smtClean="0">
                <a:solidFill>
                  <a:schemeClr val="tx1"/>
                </a:solidFill>
                <a:latin typeface="Arial" charset="0"/>
              </a:rPr>
              <a:t>20167</a:t>
            </a:r>
            <a:r>
              <a:rPr lang="en-US" sz="750" b="1" dirty="0" smtClean="0">
                <a:solidFill>
                  <a:schemeClr val="tx1"/>
                </a:solidFill>
                <a:latin typeface="Arial" charset="0"/>
              </a:rPr>
              <a:t>                                                               </a:t>
            </a:r>
            <a:endParaRPr lang="en-US" sz="750" b="1" dirty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0939100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5"/>
          <p:cNvSpPr>
            <a:spLocks noGrp="1" noChangeArrowheads="1"/>
          </p:cNvSpPr>
          <p:nvPr>
            <p:ph type="title"/>
          </p:nvPr>
        </p:nvSpPr>
        <p:spPr>
          <a:xfrm>
            <a:off x="827584" y="332656"/>
            <a:ext cx="7615808" cy="638175"/>
          </a:xfrm>
        </p:spPr>
        <p:txBody>
          <a:bodyPr/>
          <a:lstStyle/>
          <a:p>
            <a:pPr eaLnBrk="1" hangingPunct="1"/>
            <a:r>
              <a:rPr lang="en-GB" dirty="0" smtClean="0">
                <a:ea typeface="MS PGothic"/>
              </a:rPr>
              <a:t>‘The Health Market</a:t>
            </a: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0" y="6627168"/>
            <a:ext cx="6301979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900" b="1" dirty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en-US" sz="750" b="1" dirty="0">
                <a:solidFill>
                  <a:schemeClr val="tx1"/>
                </a:solidFill>
                <a:latin typeface="Arial" charset="0"/>
              </a:rPr>
              <a:t>© </a:t>
            </a:r>
            <a:r>
              <a:rPr lang="en-US" sz="750" dirty="0">
                <a:solidFill>
                  <a:schemeClr val="tx1"/>
                </a:solidFill>
                <a:latin typeface="Arial" charset="0"/>
              </a:rPr>
              <a:t>Imperial College London WHO CC </a:t>
            </a:r>
            <a:r>
              <a:rPr lang="en-US" sz="750" dirty="0" smtClean="0">
                <a:solidFill>
                  <a:schemeClr val="tx1"/>
                </a:solidFill>
                <a:latin typeface="Arial" charset="0"/>
              </a:rPr>
              <a:t>20167</a:t>
            </a:r>
            <a:r>
              <a:rPr lang="en-US" sz="750" b="1" dirty="0" smtClean="0">
                <a:solidFill>
                  <a:schemeClr val="tx1"/>
                </a:solidFill>
                <a:latin typeface="Arial" charset="0"/>
              </a:rPr>
              <a:t>                                                               </a:t>
            </a:r>
            <a:endParaRPr lang="en-US" sz="750" b="1" dirty="0">
              <a:solidFill>
                <a:schemeClr val="tx1"/>
              </a:solidFill>
              <a:latin typeface="Arial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85426535"/>
              </p:ext>
            </p:extLst>
          </p:nvPr>
        </p:nvGraphicFramePr>
        <p:xfrm>
          <a:off x="1619672" y="2852936"/>
          <a:ext cx="6552728" cy="741680"/>
        </p:xfrm>
        <a:graphic>
          <a:graphicData uri="http://schemas.openxmlformats.org/drawingml/2006/table">
            <a:tbl>
              <a:tblPr>
                <a:tableStyleId>{FABFCF23-3B69-468F-B69F-88F6DE6A72F2}</a:tableStyleId>
              </a:tblPr>
              <a:tblGrid>
                <a:gridCol w="6552728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      2016                               2030                               20140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   7.6 Trillion                      8.5</a:t>
                      </a:r>
                      <a:r>
                        <a:rPr lang="en-US" baseline="0" dirty="0" smtClean="0"/>
                        <a:t> Trillion                        9.5 Trillion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61293530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5"/>
          <p:cNvSpPr>
            <a:spLocks noGrp="1" noChangeArrowheads="1"/>
          </p:cNvSpPr>
          <p:nvPr>
            <p:ph type="title"/>
          </p:nvPr>
        </p:nvSpPr>
        <p:spPr>
          <a:xfrm>
            <a:off x="827584" y="332656"/>
            <a:ext cx="7615808" cy="638175"/>
          </a:xfrm>
        </p:spPr>
        <p:txBody>
          <a:bodyPr/>
          <a:lstStyle/>
          <a:p>
            <a:pPr eaLnBrk="1" hangingPunct="1"/>
            <a:r>
              <a:rPr lang="en-GB" dirty="0" smtClean="0">
                <a:ea typeface="MS PGothic"/>
              </a:rPr>
              <a:t>‘The Health Market</a:t>
            </a: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0" y="6627168"/>
            <a:ext cx="6301979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900" b="1" dirty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en-US" sz="750" b="1" dirty="0">
                <a:solidFill>
                  <a:schemeClr val="tx1"/>
                </a:solidFill>
                <a:latin typeface="Arial" charset="0"/>
              </a:rPr>
              <a:t>© </a:t>
            </a:r>
            <a:r>
              <a:rPr lang="en-US" sz="750" dirty="0">
                <a:solidFill>
                  <a:schemeClr val="tx1"/>
                </a:solidFill>
                <a:latin typeface="Arial" charset="0"/>
              </a:rPr>
              <a:t>Imperial College London WHO CC </a:t>
            </a:r>
            <a:r>
              <a:rPr lang="en-US" sz="750" dirty="0" smtClean="0">
                <a:solidFill>
                  <a:schemeClr val="tx1"/>
                </a:solidFill>
                <a:latin typeface="Arial" charset="0"/>
              </a:rPr>
              <a:t>20167                                                                                                         Global Economic Forum 2017    </a:t>
            </a:r>
            <a:r>
              <a:rPr lang="en-US" sz="750" b="1" dirty="0" smtClean="0">
                <a:solidFill>
                  <a:schemeClr val="tx1"/>
                </a:solidFill>
                <a:latin typeface="Arial" charset="0"/>
              </a:rPr>
              <a:t>                                                               </a:t>
            </a:r>
            <a:endParaRPr lang="en-US" sz="750" b="1" dirty="0">
              <a:solidFill>
                <a:schemeClr val="tx1"/>
              </a:solidFill>
              <a:latin typeface="Arial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244813690"/>
              </p:ext>
            </p:extLst>
          </p:nvPr>
        </p:nvGraphicFramePr>
        <p:xfrm>
          <a:off x="1403648" y="2852936"/>
          <a:ext cx="6552728" cy="741680"/>
        </p:xfrm>
        <a:graphic>
          <a:graphicData uri="http://schemas.openxmlformats.org/drawingml/2006/table">
            <a:tbl>
              <a:tblPr>
                <a:tableStyleId>{FABFCF23-3B69-468F-B69F-88F6DE6A72F2}</a:tableStyleId>
              </a:tblPr>
              <a:tblGrid>
                <a:gridCol w="6552728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    </a:t>
                      </a:r>
                      <a:r>
                        <a:rPr lang="en-US" b="1" dirty="0" smtClean="0"/>
                        <a:t>  2016                               2030                               20140</a:t>
                      </a:r>
                      <a:endParaRPr lang="en-US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   7.6 Trillion                      8.5</a:t>
                      </a:r>
                      <a:r>
                        <a:rPr lang="en-US" baseline="0" dirty="0" smtClean="0"/>
                        <a:t> Trillion                        9.5 Trillion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763688" y="4005064"/>
            <a:ext cx="549674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63538" indent="-363538">
              <a:spcBef>
                <a:spcPts val="0"/>
              </a:spcBef>
              <a:spcAft>
                <a:spcPts val="0"/>
              </a:spcAft>
            </a:pPr>
            <a:r>
              <a:rPr lang="en-US" sz="1800" i="0" dirty="0" smtClean="0">
                <a:solidFill>
                  <a:srgbClr val="040404"/>
                </a:solidFill>
                <a:latin typeface="+mn-lt"/>
              </a:rPr>
              <a:t>7% Public Health/Prevention/</a:t>
            </a:r>
            <a:r>
              <a:rPr lang="en-US" sz="1800" i="0" dirty="0" err="1" smtClean="0">
                <a:solidFill>
                  <a:srgbClr val="040404"/>
                </a:solidFill>
                <a:latin typeface="+mn-lt"/>
              </a:rPr>
              <a:t>Personalised</a:t>
            </a:r>
            <a:r>
              <a:rPr lang="en-US" sz="1800" i="0" dirty="0" smtClean="0">
                <a:solidFill>
                  <a:srgbClr val="040404"/>
                </a:solidFill>
                <a:latin typeface="+mn-lt"/>
              </a:rPr>
              <a:t> Medicine</a:t>
            </a:r>
          </a:p>
          <a:p>
            <a:pPr marL="363538" indent="-363538">
              <a:spcBef>
                <a:spcPts val="0"/>
              </a:spcBef>
              <a:spcAft>
                <a:spcPts val="0"/>
              </a:spcAft>
            </a:pPr>
            <a:r>
              <a:rPr lang="en-US" sz="1800" i="0" dirty="0">
                <a:solidFill>
                  <a:srgbClr val="040404"/>
                </a:solidFill>
                <a:latin typeface="+mn-lt"/>
              </a:rPr>
              <a:t> </a:t>
            </a:r>
            <a:r>
              <a:rPr lang="en-US" sz="1800" i="0" dirty="0" smtClean="0">
                <a:solidFill>
                  <a:srgbClr val="040404"/>
                </a:solidFill>
                <a:latin typeface="+mn-lt"/>
              </a:rPr>
              <a:t> </a:t>
            </a:r>
          </a:p>
          <a:p>
            <a:pPr marL="363538" indent="-363538">
              <a:spcBef>
                <a:spcPts val="0"/>
              </a:spcBef>
              <a:spcAft>
                <a:spcPts val="0"/>
              </a:spcAft>
            </a:pPr>
            <a:r>
              <a:rPr lang="en-US" sz="1800" i="0" dirty="0">
                <a:solidFill>
                  <a:srgbClr val="040404"/>
                </a:solidFill>
                <a:latin typeface="+mn-lt"/>
              </a:rPr>
              <a:t> </a:t>
            </a:r>
            <a:r>
              <a:rPr lang="en-US" sz="1800" i="0" dirty="0" smtClean="0">
                <a:solidFill>
                  <a:srgbClr val="040404"/>
                </a:solidFill>
                <a:latin typeface="+mn-lt"/>
              </a:rPr>
              <a:t>                         30-50% “wasted” </a:t>
            </a:r>
          </a:p>
        </p:txBody>
      </p:sp>
    </p:spTree>
    <p:extLst>
      <p:ext uri="{BB962C8B-B14F-4D97-AF65-F5344CB8AC3E}">
        <p14:creationId xmlns:p14="http://schemas.microsoft.com/office/powerpoint/2010/main" xmlns="" val="374901471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4040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3900" y="0"/>
            <a:ext cx="51514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885051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4040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-18256" y="6627168"/>
            <a:ext cx="6301979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900" b="1" dirty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en-US" sz="750" b="1" dirty="0">
                <a:solidFill>
                  <a:schemeClr val="tx1"/>
                </a:solidFill>
                <a:latin typeface="Arial" charset="0"/>
              </a:rPr>
              <a:t>© </a:t>
            </a:r>
            <a:r>
              <a:rPr lang="en-US" sz="750" dirty="0">
                <a:solidFill>
                  <a:schemeClr val="tx1"/>
                </a:solidFill>
                <a:latin typeface="Arial" charset="0"/>
              </a:rPr>
              <a:t>Imperial College London WHO CC </a:t>
            </a:r>
            <a:r>
              <a:rPr lang="en-US" sz="750" dirty="0" smtClean="0">
                <a:solidFill>
                  <a:schemeClr val="tx1"/>
                </a:solidFill>
                <a:latin typeface="Arial" charset="0"/>
              </a:rPr>
              <a:t>2017</a:t>
            </a:r>
            <a:endParaRPr lang="en-US" sz="750" b="1" dirty="0">
              <a:solidFill>
                <a:schemeClr val="tx1"/>
              </a:solidFill>
              <a:latin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39752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76803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4040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0" y="6627168"/>
            <a:ext cx="6301979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900" b="1" dirty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en-US" sz="750" b="1" dirty="0">
                <a:solidFill>
                  <a:schemeClr val="tx1"/>
                </a:solidFill>
                <a:latin typeface="Arial" charset="0"/>
              </a:rPr>
              <a:t>© </a:t>
            </a:r>
            <a:r>
              <a:rPr lang="en-US" sz="750" dirty="0">
                <a:solidFill>
                  <a:schemeClr val="tx1"/>
                </a:solidFill>
                <a:latin typeface="Arial" charset="0"/>
              </a:rPr>
              <a:t>Imperial College London WHO CC </a:t>
            </a:r>
            <a:r>
              <a:rPr lang="en-US" sz="750" dirty="0" smtClean="0">
                <a:solidFill>
                  <a:schemeClr val="tx1"/>
                </a:solidFill>
                <a:latin typeface="Arial" charset="0"/>
              </a:rPr>
              <a:t>20167</a:t>
            </a:r>
            <a:r>
              <a:rPr lang="en-US" sz="750" b="1" dirty="0" smtClean="0">
                <a:solidFill>
                  <a:schemeClr val="tx1"/>
                </a:solidFill>
                <a:latin typeface="Arial" charset="0"/>
              </a:rPr>
              <a:t>                                                               </a:t>
            </a:r>
            <a:endParaRPr lang="en-US" sz="750" b="1" dirty="0">
              <a:solidFill>
                <a:schemeClr val="tx1"/>
              </a:solidFill>
              <a:latin typeface="Arial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 flipH="1" flipV="1">
            <a:off x="1288630" y="-920477"/>
            <a:ext cx="6524859" cy="8599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1453071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5"/>
          <p:cNvSpPr>
            <a:spLocks noGrp="1" noChangeArrowheads="1"/>
          </p:cNvSpPr>
          <p:nvPr>
            <p:ph type="title"/>
          </p:nvPr>
        </p:nvSpPr>
        <p:spPr>
          <a:xfrm>
            <a:off x="827584" y="332656"/>
            <a:ext cx="7615808" cy="638175"/>
          </a:xfrm>
        </p:spPr>
        <p:txBody>
          <a:bodyPr/>
          <a:lstStyle/>
          <a:p>
            <a:pPr eaLnBrk="1" hangingPunct="1"/>
            <a:r>
              <a:rPr lang="en-GB" dirty="0" smtClean="0">
                <a:ea typeface="MS PGothic"/>
              </a:rPr>
              <a:t>General Principles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67544" y="2060848"/>
            <a:ext cx="817596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0"/>
              </a:spcBef>
              <a:spcAft>
                <a:spcPts val="0"/>
              </a:spcAft>
              <a:buFont typeface="Wingdings" charset="2"/>
              <a:buChar char="q"/>
            </a:pPr>
            <a:r>
              <a:rPr lang="en-US" sz="2400" b="1" i="0" dirty="0" smtClean="0">
                <a:solidFill>
                  <a:schemeClr val="bg1">
                    <a:lumMod val="85000"/>
                  </a:schemeClr>
                </a:solidFill>
                <a:latin typeface="+mn-lt"/>
              </a:rPr>
              <a:t> </a:t>
            </a:r>
            <a:r>
              <a:rPr lang="en-US" sz="2400" b="1" i="0" dirty="0" smtClean="0">
                <a:solidFill>
                  <a:schemeClr val="bg1">
                    <a:lumMod val="95000"/>
                  </a:schemeClr>
                </a:solidFill>
                <a:latin typeface="+mn-lt"/>
              </a:rPr>
              <a:t>Private Health Sector is important component of HS</a:t>
            </a:r>
          </a:p>
          <a:p>
            <a:pPr marL="342900" indent="-342900">
              <a:spcBef>
                <a:spcPts val="0"/>
              </a:spcBef>
              <a:spcAft>
                <a:spcPts val="0"/>
              </a:spcAft>
              <a:buFont typeface="Wingdings" charset="2"/>
              <a:buChar char="q"/>
            </a:pPr>
            <a:r>
              <a:rPr lang="en-US" sz="2400" b="1" i="0" dirty="0" smtClean="0">
                <a:solidFill>
                  <a:schemeClr val="bg1">
                    <a:lumMod val="95000"/>
                  </a:schemeClr>
                </a:solidFill>
                <a:latin typeface="+mn-lt"/>
              </a:rPr>
              <a:t> What is PHS? </a:t>
            </a:r>
          </a:p>
          <a:p>
            <a:pPr marL="342900" indent="-342900">
              <a:spcBef>
                <a:spcPts val="0"/>
              </a:spcBef>
              <a:spcAft>
                <a:spcPts val="0"/>
              </a:spcAft>
              <a:buFont typeface="Wingdings" charset="2"/>
              <a:buChar char="q"/>
            </a:pPr>
            <a:r>
              <a:rPr lang="en-US" sz="2400" b="1" i="0" dirty="0" smtClean="0">
                <a:solidFill>
                  <a:schemeClr val="bg1">
                    <a:lumMod val="95000"/>
                  </a:schemeClr>
                </a:solidFill>
                <a:latin typeface="+mn-lt"/>
              </a:rPr>
              <a:t> Partnership </a:t>
            </a:r>
            <a:r>
              <a:rPr lang="en-US" sz="2400" b="1" i="0" dirty="0" err="1" smtClean="0">
                <a:solidFill>
                  <a:schemeClr val="bg1">
                    <a:lumMod val="95000"/>
                  </a:schemeClr>
                </a:solidFill>
                <a:latin typeface="+mn-lt"/>
              </a:rPr>
              <a:t>Vs</a:t>
            </a:r>
            <a:r>
              <a:rPr lang="en-US" sz="2400" b="1" i="0" dirty="0" smtClean="0">
                <a:solidFill>
                  <a:schemeClr val="bg1">
                    <a:lumMod val="95000"/>
                  </a:schemeClr>
                </a:solidFill>
                <a:latin typeface="+mn-lt"/>
              </a:rPr>
              <a:t> Collaboration</a:t>
            </a:r>
          </a:p>
          <a:p>
            <a:pPr marL="342900" indent="-342900">
              <a:spcBef>
                <a:spcPts val="0"/>
              </a:spcBef>
              <a:spcAft>
                <a:spcPts val="0"/>
              </a:spcAft>
              <a:buFont typeface="Wingdings" charset="2"/>
              <a:buChar char="q"/>
            </a:pPr>
            <a:r>
              <a:rPr lang="en-US" sz="2400" b="1" i="0" dirty="0" smtClean="0">
                <a:solidFill>
                  <a:schemeClr val="bg1">
                    <a:lumMod val="95000"/>
                  </a:schemeClr>
                </a:solidFill>
                <a:latin typeface="+mn-lt"/>
              </a:rPr>
              <a:t> Waste of Resources</a:t>
            </a:r>
            <a:endParaRPr lang="en-US" sz="2400" b="1" i="0" dirty="0" smtClean="0">
              <a:solidFill>
                <a:srgbClr val="040404"/>
              </a:solidFill>
              <a:latin typeface="+mn-lt"/>
            </a:endParaRPr>
          </a:p>
          <a:p>
            <a:pPr marL="342900" indent="-342900">
              <a:spcBef>
                <a:spcPts val="0"/>
              </a:spcBef>
              <a:spcAft>
                <a:spcPts val="0"/>
              </a:spcAft>
              <a:buFont typeface="Wingdings" charset="2"/>
              <a:buChar char="q"/>
            </a:pPr>
            <a:r>
              <a:rPr lang="en-US" sz="2400" b="1" i="0" dirty="0">
                <a:solidFill>
                  <a:srgbClr val="040404"/>
                </a:solidFill>
                <a:latin typeface="+mn-lt"/>
              </a:rPr>
              <a:t> </a:t>
            </a:r>
            <a:r>
              <a:rPr lang="en-US" sz="2400" b="1" i="0" dirty="0" smtClean="0">
                <a:solidFill>
                  <a:srgbClr val="040404"/>
                </a:solidFill>
                <a:latin typeface="+mn-lt"/>
              </a:rPr>
              <a:t>Service needs: Ageing / Technology</a:t>
            </a:r>
          </a:p>
          <a:p>
            <a:pPr marL="342900" indent="-342900">
              <a:spcBef>
                <a:spcPts val="0"/>
              </a:spcBef>
              <a:spcAft>
                <a:spcPts val="0"/>
              </a:spcAft>
              <a:buFont typeface="Wingdings" charset="2"/>
              <a:buChar char="q"/>
            </a:pPr>
            <a:r>
              <a:rPr lang="en-US" sz="2400" b="1" i="0" dirty="0">
                <a:solidFill>
                  <a:srgbClr val="040404"/>
                </a:solidFill>
                <a:latin typeface="+mn-lt"/>
              </a:rPr>
              <a:t> </a:t>
            </a:r>
            <a:r>
              <a:rPr lang="en-US" sz="2400" b="1" i="0" dirty="0" smtClean="0">
                <a:solidFill>
                  <a:srgbClr val="040404"/>
                </a:solidFill>
                <a:latin typeface="+mn-lt"/>
              </a:rPr>
              <a:t>Cherry picking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US" sz="2400" b="1" i="0" dirty="0" smtClean="0">
              <a:solidFill>
                <a:srgbClr val="040404"/>
              </a:solidFill>
              <a:latin typeface="+mn-lt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400" b="1" i="0" dirty="0">
                <a:solidFill>
                  <a:srgbClr val="040404"/>
                </a:solidFill>
                <a:latin typeface="+mn-lt"/>
              </a:rPr>
              <a:t> </a:t>
            </a:r>
            <a:r>
              <a:rPr lang="en-US" sz="2400" b="1" i="0" dirty="0" smtClean="0">
                <a:solidFill>
                  <a:srgbClr val="040404"/>
                </a:solidFill>
                <a:latin typeface="+mn-lt"/>
              </a:rPr>
              <a:t>          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400" b="1" i="0" dirty="0" smtClean="0">
                <a:solidFill>
                  <a:srgbClr val="040404"/>
                </a:solidFill>
                <a:latin typeface="+mn-lt"/>
              </a:rPr>
              <a:t>     </a:t>
            </a:r>
            <a:endParaRPr lang="en-US" sz="2400" b="1" i="0" dirty="0">
              <a:solidFill>
                <a:srgbClr val="040404"/>
              </a:solidFill>
              <a:latin typeface="+mn-lt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400" b="1" i="0" dirty="0" smtClean="0">
                <a:solidFill>
                  <a:srgbClr val="040404"/>
                </a:solidFill>
                <a:latin typeface="+mn-lt"/>
              </a:rPr>
              <a:t> </a:t>
            </a: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0" y="6627168"/>
            <a:ext cx="6301979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900" b="1" dirty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en-US" sz="750" b="1" dirty="0">
                <a:solidFill>
                  <a:schemeClr val="tx1"/>
                </a:solidFill>
                <a:latin typeface="Arial" charset="0"/>
              </a:rPr>
              <a:t>© </a:t>
            </a:r>
            <a:r>
              <a:rPr lang="en-US" sz="750" dirty="0">
                <a:solidFill>
                  <a:schemeClr val="tx1"/>
                </a:solidFill>
                <a:latin typeface="Arial" charset="0"/>
              </a:rPr>
              <a:t>Imperial College London WHO CC </a:t>
            </a:r>
            <a:r>
              <a:rPr lang="en-US" sz="750" dirty="0" smtClean="0">
                <a:solidFill>
                  <a:schemeClr val="tx1"/>
                </a:solidFill>
                <a:latin typeface="Arial" charset="0"/>
              </a:rPr>
              <a:t>20167</a:t>
            </a:r>
            <a:r>
              <a:rPr lang="en-US" sz="750" b="1" dirty="0" smtClean="0">
                <a:solidFill>
                  <a:schemeClr val="tx1"/>
                </a:solidFill>
                <a:latin typeface="Arial" charset="0"/>
              </a:rPr>
              <a:t>                                                               </a:t>
            </a:r>
            <a:endParaRPr lang="en-US" sz="750" b="1" dirty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1092281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27584" y="332656"/>
            <a:ext cx="7543800" cy="638175"/>
          </a:xfrm>
        </p:spPr>
        <p:txBody>
          <a:bodyPr/>
          <a:lstStyle/>
          <a:p>
            <a:r>
              <a:rPr lang="en-GB" dirty="0" smtClean="0">
                <a:ea typeface="MS PGothic"/>
              </a:rPr>
              <a:t>Deaths by age: 1915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-18256" y="6627168"/>
            <a:ext cx="6301979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900" b="1" dirty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en-US" sz="750" b="1" dirty="0">
                <a:solidFill>
                  <a:schemeClr val="tx1"/>
                </a:solidFill>
                <a:latin typeface="Arial" charset="0"/>
              </a:rPr>
              <a:t>© </a:t>
            </a:r>
            <a:r>
              <a:rPr lang="en-US" sz="750" dirty="0">
                <a:solidFill>
                  <a:schemeClr val="tx1"/>
                </a:solidFill>
                <a:latin typeface="Arial" charset="0"/>
              </a:rPr>
              <a:t>Imperial College London WHO CC </a:t>
            </a:r>
            <a:r>
              <a:rPr lang="en-US" sz="750" dirty="0" smtClean="0">
                <a:solidFill>
                  <a:schemeClr val="tx1"/>
                </a:solidFill>
                <a:latin typeface="Arial" charset="0"/>
              </a:rPr>
              <a:t>2017</a:t>
            </a:r>
            <a:endParaRPr lang="en-US" sz="750" b="1" dirty="0">
              <a:solidFill>
                <a:schemeClr val="tx1"/>
              </a:solidFill>
              <a:latin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2057400"/>
            <a:ext cx="8064500" cy="2743200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 bwMode="auto">
          <a:xfrm>
            <a:off x="4788024" y="5157192"/>
            <a:ext cx="3600400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2">
                <a:lumMod val="7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9" name="TextBox 8"/>
          <p:cNvSpPr txBox="1"/>
          <p:nvPr/>
        </p:nvSpPr>
        <p:spPr>
          <a:xfrm>
            <a:off x="4788024" y="5589240"/>
            <a:ext cx="15702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63538" indent="-363538">
              <a:spcBef>
                <a:spcPts val="0"/>
              </a:spcBef>
              <a:spcAft>
                <a:spcPts val="0"/>
              </a:spcAft>
            </a:pPr>
            <a:r>
              <a:rPr lang="en-US" sz="1800" b="1" i="0" dirty="0" smtClean="0">
                <a:solidFill>
                  <a:srgbClr val="040404"/>
                </a:solidFill>
                <a:latin typeface="+mn-lt"/>
              </a:rPr>
              <a:t>? Resources</a:t>
            </a:r>
          </a:p>
        </p:txBody>
      </p:sp>
    </p:spTree>
    <p:extLst>
      <p:ext uri="{BB962C8B-B14F-4D97-AF65-F5344CB8AC3E}">
        <p14:creationId xmlns:p14="http://schemas.microsoft.com/office/powerpoint/2010/main" xmlns="" val="2376803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827584" y="332656"/>
            <a:ext cx="8136904" cy="638175"/>
          </a:xfrm>
        </p:spPr>
        <p:txBody>
          <a:bodyPr/>
          <a:lstStyle/>
          <a:p>
            <a:r>
              <a:rPr lang="en-GB" dirty="0" smtClean="0">
                <a:ea typeface="MS PGothic"/>
              </a:rPr>
              <a:t>Public Health / Medicine/ Health systems</a:t>
            </a:r>
          </a:p>
        </p:txBody>
      </p:sp>
      <p:sp>
        <p:nvSpPr>
          <p:cNvPr id="5" name="Oval 4"/>
          <p:cNvSpPr/>
          <p:nvPr/>
        </p:nvSpPr>
        <p:spPr bwMode="auto">
          <a:xfrm>
            <a:off x="2339752" y="2276872"/>
            <a:ext cx="2448272" cy="1872208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6E6E6F"/>
              </a:solidFill>
              <a:effectLst/>
              <a:latin typeface="Verdana" pitchFamily="34" charset="0"/>
              <a:cs typeface="Times New Roman" pitchFamily="18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Verdana" pitchFamily="34" charset="0"/>
                <a:cs typeface="Times New Roman" pitchFamily="18" charset="0"/>
              </a:rPr>
              <a:t>Longevity</a:t>
            </a:r>
          </a:p>
        </p:txBody>
      </p:sp>
      <p:sp>
        <p:nvSpPr>
          <p:cNvPr id="6" name="Oval 5"/>
          <p:cNvSpPr/>
          <p:nvPr/>
        </p:nvSpPr>
        <p:spPr bwMode="auto">
          <a:xfrm>
            <a:off x="4572000" y="2276872"/>
            <a:ext cx="2448272" cy="1872208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1" i="0" dirty="0" smtClean="0">
                <a:solidFill>
                  <a:srgbClr val="002060"/>
                </a:solidFill>
                <a:cs typeface="Times New Roman" pitchFamily="18" charset="0"/>
              </a:rPr>
              <a:t>Life Free of Disease or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1" i="0" dirty="0" smtClean="0">
                <a:solidFill>
                  <a:srgbClr val="002060"/>
                </a:solidFill>
                <a:cs typeface="Times New Roman" pitchFamily="18" charset="0"/>
              </a:rPr>
              <a:t>Disability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Times New Roman" pitchFamily="18" charset="0"/>
            </a:endParaRPr>
          </a:p>
        </p:txBody>
      </p:sp>
      <p:sp>
        <p:nvSpPr>
          <p:cNvPr id="7" name="Oval 6"/>
          <p:cNvSpPr/>
          <p:nvPr/>
        </p:nvSpPr>
        <p:spPr bwMode="auto">
          <a:xfrm>
            <a:off x="3455876" y="3789040"/>
            <a:ext cx="2448272" cy="1872208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i="0" dirty="0" smtClean="0">
              <a:cs typeface="Times New Roman" pitchFamily="18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1" i="0" dirty="0" smtClean="0">
                <a:solidFill>
                  <a:srgbClr val="002060"/>
                </a:solidFill>
                <a:cs typeface="Times New Roman" pitchFamily="18" charset="0"/>
              </a:rPr>
              <a:t>Quality of Life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Times New Roman" pitchFamily="18" charset="0"/>
            </a:endParaRPr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0" y="6627168"/>
            <a:ext cx="6301979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900" b="1" dirty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en-US" sz="750" b="1" dirty="0">
                <a:solidFill>
                  <a:schemeClr val="tx1"/>
                </a:solidFill>
                <a:latin typeface="Arial" charset="0"/>
              </a:rPr>
              <a:t>© </a:t>
            </a:r>
            <a:r>
              <a:rPr lang="en-US" sz="750" dirty="0">
                <a:solidFill>
                  <a:schemeClr val="tx1"/>
                </a:solidFill>
                <a:latin typeface="Arial" charset="0"/>
              </a:rPr>
              <a:t>Imperial College London WHO CC </a:t>
            </a:r>
            <a:r>
              <a:rPr lang="en-US" sz="750" dirty="0" smtClean="0">
                <a:solidFill>
                  <a:schemeClr val="tx1"/>
                </a:solidFill>
                <a:latin typeface="Arial" charset="0"/>
              </a:rPr>
              <a:t>20167</a:t>
            </a:r>
            <a:r>
              <a:rPr lang="en-US" sz="750" b="1" dirty="0" smtClean="0">
                <a:solidFill>
                  <a:schemeClr val="tx1"/>
                </a:solidFill>
                <a:latin typeface="Arial" charset="0"/>
              </a:rPr>
              <a:t>                                                               </a:t>
            </a:r>
            <a:endParaRPr lang="en-US" sz="750" b="1" dirty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80217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27584" y="332656"/>
            <a:ext cx="7543800" cy="638175"/>
          </a:xfrm>
        </p:spPr>
        <p:txBody>
          <a:bodyPr/>
          <a:lstStyle/>
          <a:p>
            <a:r>
              <a:rPr lang="en-GB" dirty="0" smtClean="0">
                <a:ea typeface="MS PGothic"/>
              </a:rPr>
              <a:t>4 Progressive Health Systems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-18256" y="6627168"/>
            <a:ext cx="6301979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900" b="1" dirty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en-US" sz="750" b="1" dirty="0">
                <a:solidFill>
                  <a:schemeClr val="tx1"/>
                </a:solidFill>
                <a:latin typeface="Arial" charset="0"/>
              </a:rPr>
              <a:t>© </a:t>
            </a:r>
            <a:r>
              <a:rPr lang="en-US" sz="750" dirty="0">
                <a:solidFill>
                  <a:schemeClr val="tx1"/>
                </a:solidFill>
                <a:latin typeface="Arial" charset="0"/>
              </a:rPr>
              <a:t>Imperial College London WHO CC 2016 for MENA HPF Meeting Cairo 12-13 November 2016</a:t>
            </a:r>
            <a:r>
              <a:rPr lang="en-US" sz="750" b="1" dirty="0">
                <a:solidFill>
                  <a:schemeClr val="tx1"/>
                </a:solidFill>
                <a:latin typeface="Arial" charset="0"/>
              </a:rPr>
              <a:t>                                                              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300" y="355600"/>
            <a:ext cx="8661400" cy="613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76803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5891036" y="1644666"/>
            <a:ext cx="1944216" cy="943078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1" u="none" strike="noStrike" cap="none" normalizeH="0" baseline="0" dirty="0" smtClean="0">
              <a:ln>
                <a:noFill/>
              </a:ln>
              <a:solidFill>
                <a:srgbClr val="6E6E6F"/>
              </a:solidFill>
              <a:effectLst/>
              <a:latin typeface="Verdana" pitchFamily="34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683568" y="2348880"/>
            <a:ext cx="1944216" cy="1837484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1" u="none" strike="noStrike" cap="none" normalizeH="0" baseline="0" smtClean="0">
              <a:ln>
                <a:noFill/>
              </a:ln>
              <a:solidFill>
                <a:srgbClr val="6E6E6F"/>
              </a:solidFill>
              <a:effectLst/>
              <a:latin typeface="Verdana" pitchFamily="34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683568" y="1933600"/>
            <a:ext cx="1944216" cy="41528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1" u="none" strike="noStrike" cap="none" normalizeH="0" baseline="0" smtClean="0">
              <a:ln>
                <a:noFill/>
              </a:ln>
              <a:solidFill>
                <a:srgbClr val="6E6E6F"/>
              </a:solidFill>
              <a:effectLst/>
              <a:latin typeface="Verdana" pitchFamily="34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683568" y="1679820"/>
            <a:ext cx="1944216" cy="25378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1" u="none" strike="noStrike" cap="none" normalizeH="0" baseline="0" smtClean="0">
              <a:ln>
                <a:noFill/>
              </a:ln>
              <a:solidFill>
                <a:srgbClr val="6E6E6F"/>
              </a:solidFill>
              <a:effectLst/>
              <a:latin typeface="Verdana" pitchFamily="34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683568" y="1628800"/>
            <a:ext cx="1944216" cy="45719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1" u="none" strike="noStrike" cap="none" normalizeH="0" baseline="0" smtClean="0">
              <a:ln>
                <a:noFill/>
              </a:ln>
              <a:solidFill>
                <a:srgbClr val="6E6E6F"/>
              </a:solidFill>
              <a:effectLst/>
              <a:latin typeface="Verdana" pitchFamily="34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5903698" y="4597424"/>
            <a:ext cx="1944216" cy="1446704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1" u="none" strike="noStrike" cap="none" normalizeH="0" baseline="0" smtClean="0">
              <a:ln>
                <a:noFill/>
              </a:ln>
              <a:solidFill>
                <a:srgbClr val="6E6E6F"/>
              </a:solidFill>
              <a:effectLst/>
              <a:latin typeface="Verdana" pitchFamily="34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5891036" y="3861048"/>
            <a:ext cx="1944216" cy="73637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1" u="none" strike="noStrike" cap="none" normalizeH="0" baseline="0" smtClean="0">
              <a:ln>
                <a:noFill/>
              </a:ln>
              <a:solidFill>
                <a:srgbClr val="6E6E6F"/>
              </a:solidFill>
              <a:effectLst/>
              <a:latin typeface="Verdana" pitchFamily="34" charset="0"/>
              <a:cs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5891036" y="2587744"/>
            <a:ext cx="1944216" cy="12702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1" u="none" strike="noStrike" cap="none" normalizeH="0" baseline="0" smtClean="0">
              <a:ln>
                <a:noFill/>
              </a:ln>
              <a:solidFill>
                <a:srgbClr val="6E6E6F"/>
              </a:solidFill>
              <a:effectLst/>
              <a:latin typeface="Verdana" pitchFamily="34" charset="0"/>
              <a:cs typeface="Times New Roman" pitchFamily="18" charset="0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681325" y="4178023"/>
            <a:ext cx="1944216" cy="1987041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1" u="none" strike="noStrike" cap="none" normalizeH="0" baseline="0" smtClean="0">
              <a:ln>
                <a:noFill/>
              </a:ln>
              <a:solidFill>
                <a:srgbClr val="6E6E6F"/>
              </a:solidFill>
              <a:effectLst/>
              <a:latin typeface="Verdana" pitchFamily="34" charset="0"/>
              <a:cs typeface="Times New Roman" pitchFamily="18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5900593" y="6055197"/>
            <a:ext cx="1944216" cy="129572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1" u="none" strike="noStrike" cap="none" normalizeH="0" baseline="0" smtClean="0">
              <a:ln>
                <a:noFill/>
              </a:ln>
              <a:solidFill>
                <a:srgbClr val="6E6E6F"/>
              </a:solidFill>
              <a:effectLst/>
              <a:latin typeface="Verdana" pitchFamily="34" charset="0"/>
              <a:cs typeface="Times New Roman" pitchFamily="18" charset="0"/>
            </a:endParaRPr>
          </a:p>
        </p:txBody>
      </p:sp>
      <p:cxnSp>
        <p:nvCxnSpPr>
          <p:cNvPr id="18" name="Straight Connector 17"/>
          <p:cNvCxnSpPr/>
          <p:nvPr/>
        </p:nvCxnSpPr>
        <p:spPr bwMode="auto">
          <a:xfrm>
            <a:off x="2627784" y="1674519"/>
            <a:ext cx="3253508" cy="91322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23" name="Straight Connector 22"/>
          <p:cNvCxnSpPr/>
          <p:nvPr/>
        </p:nvCxnSpPr>
        <p:spPr bwMode="auto">
          <a:xfrm>
            <a:off x="2625541" y="4197433"/>
            <a:ext cx="3278157" cy="184669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24" name="Straight Connector 23"/>
          <p:cNvCxnSpPr/>
          <p:nvPr/>
        </p:nvCxnSpPr>
        <p:spPr bwMode="auto">
          <a:xfrm>
            <a:off x="2615122" y="2365176"/>
            <a:ext cx="3275914" cy="221595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25" name="Straight Connector 24"/>
          <p:cNvCxnSpPr/>
          <p:nvPr/>
        </p:nvCxnSpPr>
        <p:spPr bwMode="auto">
          <a:xfrm>
            <a:off x="2627784" y="1926547"/>
            <a:ext cx="3263252" cy="190858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26" name="Straight Connector 25"/>
          <p:cNvCxnSpPr/>
          <p:nvPr/>
        </p:nvCxnSpPr>
        <p:spPr bwMode="auto">
          <a:xfrm>
            <a:off x="2627784" y="1628800"/>
            <a:ext cx="3263252" cy="1469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32" name="TextBox 31"/>
          <p:cNvSpPr txBox="1"/>
          <p:nvPr/>
        </p:nvSpPr>
        <p:spPr>
          <a:xfrm>
            <a:off x="7814414" y="2346776"/>
            <a:ext cx="129951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3538" indent="-363538">
              <a:spcBef>
                <a:spcPts val="0"/>
              </a:spcBef>
              <a:spcAft>
                <a:spcPts val="0"/>
              </a:spcAft>
            </a:pPr>
            <a:r>
              <a:rPr lang="en-US" sz="1800" i="0" dirty="0" smtClean="0">
                <a:solidFill>
                  <a:srgbClr val="040404"/>
                </a:solidFill>
                <a:latin typeface="+mn-lt"/>
              </a:rPr>
              <a:t>22%</a:t>
            </a:r>
          </a:p>
          <a:p>
            <a:pPr marL="363538" indent="-363538">
              <a:spcBef>
                <a:spcPts val="0"/>
              </a:spcBef>
              <a:spcAft>
                <a:spcPts val="0"/>
              </a:spcAft>
            </a:pPr>
            <a:endParaRPr lang="en-US" sz="1800" i="0" dirty="0">
              <a:solidFill>
                <a:srgbClr val="040404"/>
              </a:solidFill>
              <a:latin typeface="+mn-lt"/>
            </a:endParaRPr>
          </a:p>
          <a:p>
            <a:pPr marL="363538" indent="-363538">
              <a:spcBef>
                <a:spcPts val="0"/>
              </a:spcBef>
              <a:spcAft>
                <a:spcPts val="0"/>
              </a:spcAft>
            </a:pPr>
            <a:endParaRPr lang="en-US" sz="1800" i="0" dirty="0" smtClean="0">
              <a:solidFill>
                <a:srgbClr val="040404"/>
              </a:solidFill>
              <a:latin typeface="+mn-lt"/>
            </a:endParaRPr>
          </a:p>
          <a:p>
            <a:pPr marL="363538" indent="-363538">
              <a:spcBef>
                <a:spcPts val="0"/>
              </a:spcBef>
              <a:spcAft>
                <a:spcPts val="0"/>
              </a:spcAft>
            </a:pPr>
            <a:endParaRPr lang="en-US" sz="1800" i="0" dirty="0">
              <a:solidFill>
                <a:srgbClr val="040404"/>
              </a:solidFill>
              <a:latin typeface="+mn-lt"/>
            </a:endParaRPr>
          </a:p>
          <a:p>
            <a:pPr marL="363538" indent="-363538">
              <a:spcBef>
                <a:spcPts val="0"/>
              </a:spcBef>
              <a:spcAft>
                <a:spcPts val="0"/>
              </a:spcAft>
            </a:pPr>
            <a:endParaRPr lang="en-US" sz="1800" i="0" dirty="0" smtClean="0">
              <a:solidFill>
                <a:srgbClr val="040404"/>
              </a:solidFill>
              <a:latin typeface="+mn-lt"/>
            </a:endParaRPr>
          </a:p>
          <a:p>
            <a:pPr marL="363538" indent="-363538">
              <a:spcBef>
                <a:spcPts val="0"/>
              </a:spcBef>
              <a:spcAft>
                <a:spcPts val="0"/>
              </a:spcAft>
            </a:pPr>
            <a:endParaRPr lang="en-US" sz="1800" i="0" dirty="0" smtClean="0">
              <a:solidFill>
                <a:srgbClr val="040404"/>
              </a:solidFill>
              <a:latin typeface="+mn-lt"/>
            </a:endParaRPr>
          </a:p>
          <a:p>
            <a:pPr marL="363538" indent="-363538">
              <a:spcBef>
                <a:spcPts val="0"/>
              </a:spcBef>
              <a:spcAft>
                <a:spcPts val="0"/>
              </a:spcAft>
            </a:pPr>
            <a:endParaRPr lang="en-US" sz="1800" i="0" dirty="0">
              <a:solidFill>
                <a:srgbClr val="040404"/>
              </a:solidFill>
              <a:latin typeface="+mn-lt"/>
            </a:endParaRPr>
          </a:p>
          <a:p>
            <a:pPr marL="363538" indent="-363538">
              <a:spcBef>
                <a:spcPts val="0"/>
              </a:spcBef>
              <a:spcAft>
                <a:spcPts val="0"/>
              </a:spcAft>
            </a:pPr>
            <a:r>
              <a:rPr lang="en-US" sz="1800" i="0" dirty="0" smtClean="0">
                <a:solidFill>
                  <a:srgbClr val="040404"/>
                </a:solidFill>
                <a:latin typeface="+mn-lt"/>
              </a:rPr>
              <a:t>65%</a:t>
            </a:r>
          </a:p>
          <a:p>
            <a:pPr marL="363538" indent="-363538">
              <a:spcBef>
                <a:spcPts val="0"/>
              </a:spcBef>
              <a:spcAft>
                <a:spcPts val="0"/>
              </a:spcAft>
            </a:pPr>
            <a:endParaRPr lang="en-US" sz="1800" i="0" dirty="0">
              <a:solidFill>
                <a:srgbClr val="040404"/>
              </a:solidFill>
              <a:latin typeface="+mn-lt"/>
            </a:endParaRPr>
          </a:p>
          <a:p>
            <a:pPr marL="363538" indent="-363538">
              <a:spcBef>
                <a:spcPts val="0"/>
              </a:spcBef>
              <a:spcAft>
                <a:spcPts val="0"/>
              </a:spcAft>
            </a:pPr>
            <a:endParaRPr lang="en-US" sz="1800" i="0" dirty="0" smtClean="0">
              <a:solidFill>
                <a:srgbClr val="040404"/>
              </a:solidFill>
              <a:latin typeface="+mn-lt"/>
            </a:endParaRPr>
          </a:p>
          <a:p>
            <a:pPr marL="363538" indent="-363538">
              <a:spcBef>
                <a:spcPts val="0"/>
              </a:spcBef>
              <a:spcAft>
                <a:spcPts val="0"/>
              </a:spcAft>
            </a:pPr>
            <a:endParaRPr lang="en-US" sz="1800" i="0" dirty="0">
              <a:solidFill>
                <a:srgbClr val="040404"/>
              </a:solidFill>
              <a:latin typeface="+mn-lt"/>
            </a:endParaRPr>
          </a:p>
          <a:p>
            <a:pPr marL="363538" indent="-363538">
              <a:spcBef>
                <a:spcPts val="0"/>
              </a:spcBef>
              <a:spcAft>
                <a:spcPts val="0"/>
              </a:spcAft>
            </a:pPr>
            <a:endParaRPr lang="en-US" sz="1800" i="0" dirty="0" smtClean="0">
              <a:solidFill>
                <a:srgbClr val="040404"/>
              </a:solidFill>
              <a:latin typeface="+mn-lt"/>
            </a:endParaRPr>
          </a:p>
          <a:p>
            <a:pPr marL="363538" indent="-363538">
              <a:spcBef>
                <a:spcPts val="0"/>
              </a:spcBef>
              <a:spcAft>
                <a:spcPts val="0"/>
              </a:spcAft>
            </a:pPr>
            <a:endParaRPr lang="en-US" sz="1800" i="0" dirty="0">
              <a:solidFill>
                <a:srgbClr val="040404"/>
              </a:solidFill>
              <a:latin typeface="+mn-lt"/>
            </a:endParaRPr>
          </a:p>
          <a:p>
            <a:pPr marL="363538" indent="-363538">
              <a:spcBef>
                <a:spcPts val="0"/>
              </a:spcBef>
              <a:spcAft>
                <a:spcPts val="0"/>
              </a:spcAft>
            </a:pPr>
            <a:endParaRPr lang="en-US" sz="1800" i="0" dirty="0" smtClean="0">
              <a:solidFill>
                <a:srgbClr val="040404"/>
              </a:solidFill>
              <a:latin typeface="+mn-lt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801752" y="3588082"/>
            <a:ext cx="646331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63538" indent="-363538">
              <a:spcBef>
                <a:spcPts val="0"/>
              </a:spcBef>
              <a:spcAft>
                <a:spcPts val="0"/>
              </a:spcAft>
            </a:pPr>
            <a:r>
              <a:rPr lang="en-US" sz="1800" i="0" dirty="0" smtClean="0">
                <a:solidFill>
                  <a:srgbClr val="040404"/>
                </a:solidFill>
                <a:latin typeface="+mn-lt"/>
              </a:rPr>
              <a:t>49%</a:t>
            </a:r>
          </a:p>
          <a:p>
            <a:pPr marL="363538" indent="-363538">
              <a:spcBef>
                <a:spcPts val="0"/>
              </a:spcBef>
              <a:spcAft>
                <a:spcPts val="0"/>
              </a:spcAft>
            </a:pPr>
            <a:endParaRPr lang="en-US" sz="1800" i="0" dirty="0">
              <a:solidFill>
                <a:srgbClr val="040404"/>
              </a:solidFill>
              <a:latin typeface="+mn-lt"/>
            </a:endParaRPr>
          </a:p>
          <a:p>
            <a:pPr marL="363538" indent="-363538">
              <a:spcBef>
                <a:spcPts val="0"/>
              </a:spcBef>
              <a:spcAft>
                <a:spcPts val="0"/>
              </a:spcAft>
            </a:pPr>
            <a:endParaRPr lang="en-US" sz="1800" i="0" dirty="0" smtClean="0">
              <a:solidFill>
                <a:srgbClr val="040404"/>
              </a:solidFill>
              <a:latin typeface="+mn-lt"/>
            </a:endParaRPr>
          </a:p>
          <a:p>
            <a:pPr marL="363538" indent="-363538">
              <a:spcBef>
                <a:spcPts val="0"/>
              </a:spcBef>
              <a:spcAft>
                <a:spcPts val="0"/>
              </a:spcAft>
            </a:pPr>
            <a:endParaRPr lang="en-US" sz="1800" i="0" dirty="0">
              <a:solidFill>
                <a:srgbClr val="040404"/>
              </a:solidFill>
              <a:latin typeface="+mn-lt"/>
            </a:endParaRPr>
          </a:p>
          <a:p>
            <a:pPr marL="363538" indent="-363538">
              <a:spcBef>
                <a:spcPts val="0"/>
              </a:spcBef>
              <a:spcAft>
                <a:spcPts val="0"/>
              </a:spcAft>
            </a:pPr>
            <a:endParaRPr lang="en-US" sz="1800" i="0" dirty="0" smtClean="0">
              <a:solidFill>
                <a:srgbClr val="040404"/>
              </a:solidFill>
              <a:latin typeface="+mn-lt"/>
            </a:endParaRPr>
          </a:p>
          <a:p>
            <a:pPr marL="363538" indent="-363538">
              <a:spcBef>
                <a:spcPts val="0"/>
              </a:spcBef>
              <a:spcAft>
                <a:spcPts val="0"/>
              </a:spcAft>
            </a:pPr>
            <a:endParaRPr lang="en-US" sz="1800" i="0" dirty="0">
              <a:solidFill>
                <a:srgbClr val="040404"/>
              </a:solidFill>
              <a:latin typeface="+mn-lt"/>
            </a:endParaRPr>
          </a:p>
          <a:p>
            <a:pPr marL="363538" indent="-363538">
              <a:spcBef>
                <a:spcPts val="0"/>
              </a:spcBef>
              <a:spcAft>
                <a:spcPts val="0"/>
              </a:spcAft>
            </a:pPr>
            <a:endParaRPr lang="en-US" sz="1800" i="0" dirty="0" smtClean="0">
              <a:solidFill>
                <a:srgbClr val="040404"/>
              </a:solidFill>
              <a:latin typeface="+mn-lt"/>
            </a:endParaRPr>
          </a:p>
          <a:p>
            <a:pPr marL="363538" indent="-363538">
              <a:spcBef>
                <a:spcPts val="0"/>
              </a:spcBef>
              <a:spcAft>
                <a:spcPts val="0"/>
              </a:spcAft>
            </a:pPr>
            <a:endParaRPr lang="en-US" sz="1800" i="0" dirty="0">
              <a:solidFill>
                <a:srgbClr val="040404"/>
              </a:solidFill>
              <a:latin typeface="+mn-lt"/>
            </a:endParaRPr>
          </a:p>
          <a:p>
            <a:pPr marL="363538" indent="-363538">
              <a:spcBef>
                <a:spcPts val="0"/>
              </a:spcBef>
              <a:spcAft>
                <a:spcPts val="0"/>
              </a:spcAft>
            </a:pPr>
            <a:r>
              <a:rPr lang="en-US" sz="1800" i="0" dirty="0" smtClean="0">
                <a:solidFill>
                  <a:srgbClr val="040404"/>
                </a:solidFill>
                <a:latin typeface="+mn-lt"/>
              </a:rPr>
              <a:t>97%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9465" y="1469613"/>
            <a:ext cx="69265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3538" indent="-363538">
              <a:spcBef>
                <a:spcPts val="0"/>
              </a:spcBef>
              <a:spcAft>
                <a:spcPts val="0"/>
              </a:spcAft>
            </a:pPr>
            <a:r>
              <a:rPr lang="en-US" sz="1800" i="0" dirty="0" smtClean="0">
                <a:solidFill>
                  <a:srgbClr val="040404"/>
                </a:solidFill>
                <a:latin typeface="+mn-lt"/>
              </a:rPr>
              <a:t>1%</a:t>
            </a:r>
          </a:p>
          <a:p>
            <a:pPr marL="363538" indent="-363538">
              <a:spcBef>
                <a:spcPts val="0"/>
              </a:spcBef>
              <a:spcAft>
                <a:spcPts val="0"/>
              </a:spcAft>
            </a:pPr>
            <a:r>
              <a:rPr lang="en-US" sz="1800" i="0" dirty="0" smtClean="0">
                <a:solidFill>
                  <a:srgbClr val="040404"/>
                </a:solidFill>
                <a:latin typeface="+mn-lt"/>
              </a:rPr>
              <a:t>5%</a:t>
            </a:r>
          </a:p>
          <a:p>
            <a:pPr marL="363538" indent="-363538">
              <a:spcBef>
                <a:spcPts val="0"/>
              </a:spcBef>
              <a:spcAft>
                <a:spcPts val="0"/>
              </a:spcAft>
            </a:pPr>
            <a:endParaRPr lang="en-US" sz="1800" i="0" dirty="0" smtClean="0">
              <a:solidFill>
                <a:srgbClr val="040404"/>
              </a:solidFill>
              <a:latin typeface="+mn-lt"/>
            </a:endParaRPr>
          </a:p>
          <a:p>
            <a:pPr marL="363538" indent="-363538">
              <a:spcBef>
                <a:spcPts val="0"/>
              </a:spcBef>
              <a:spcAft>
                <a:spcPts val="0"/>
              </a:spcAft>
            </a:pPr>
            <a:endParaRPr lang="en-US" sz="1800" i="0" dirty="0">
              <a:solidFill>
                <a:srgbClr val="040404"/>
              </a:solidFill>
              <a:latin typeface="+mn-lt"/>
            </a:endParaRPr>
          </a:p>
          <a:p>
            <a:pPr marL="363538" indent="-363538">
              <a:spcBef>
                <a:spcPts val="0"/>
              </a:spcBef>
              <a:spcAft>
                <a:spcPts val="0"/>
              </a:spcAft>
            </a:pPr>
            <a:endParaRPr lang="en-US" sz="1800" i="0" dirty="0" smtClean="0">
              <a:solidFill>
                <a:srgbClr val="040404"/>
              </a:solidFill>
              <a:latin typeface="+mn-lt"/>
            </a:endParaRPr>
          </a:p>
          <a:p>
            <a:pPr marL="363538" indent="-363538">
              <a:spcBef>
                <a:spcPts val="0"/>
              </a:spcBef>
              <a:spcAft>
                <a:spcPts val="0"/>
              </a:spcAft>
            </a:pPr>
            <a:endParaRPr lang="en-US" sz="1800" i="0" dirty="0">
              <a:solidFill>
                <a:srgbClr val="040404"/>
              </a:solidFill>
              <a:latin typeface="+mn-lt"/>
            </a:endParaRPr>
          </a:p>
          <a:p>
            <a:pPr marL="363538" indent="-363538">
              <a:spcBef>
                <a:spcPts val="0"/>
              </a:spcBef>
              <a:spcAft>
                <a:spcPts val="0"/>
              </a:spcAft>
            </a:pPr>
            <a:endParaRPr lang="en-US" sz="1800" i="0" dirty="0" smtClean="0">
              <a:solidFill>
                <a:srgbClr val="040404"/>
              </a:solidFill>
              <a:latin typeface="+mn-lt"/>
            </a:endParaRPr>
          </a:p>
          <a:p>
            <a:pPr marL="363538" indent="-363538">
              <a:spcBef>
                <a:spcPts val="0"/>
              </a:spcBef>
              <a:spcAft>
                <a:spcPts val="0"/>
              </a:spcAft>
            </a:pPr>
            <a:endParaRPr lang="en-US" sz="1800" i="0" dirty="0">
              <a:solidFill>
                <a:srgbClr val="040404"/>
              </a:solidFill>
              <a:latin typeface="+mn-lt"/>
            </a:endParaRPr>
          </a:p>
          <a:p>
            <a:pPr marL="363538" indent="-363538">
              <a:spcBef>
                <a:spcPts val="0"/>
              </a:spcBef>
              <a:spcAft>
                <a:spcPts val="0"/>
              </a:spcAft>
            </a:pPr>
            <a:endParaRPr lang="en-US" sz="1800" i="0" dirty="0" smtClean="0">
              <a:solidFill>
                <a:srgbClr val="040404"/>
              </a:solidFill>
              <a:latin typeface="+mn-lt"/>
            </a:endParaRPr>
          </a:p>
          <a:p>
            <a:pPr marL="363538" indent="-363538">
              <a:spcBef>
                <a:spcPts val="0"/>
              </a:spcBef>
              <a:spcAft>
                <a:spcPts val="0"/>
              </a:spcAft>
            </a:pPr>
            <a:r>
              <a:rPr lang="en-US" sz="1800" i="0" dirty="0" smtClean="0">
                <a:solidFill>
                  <a:srgbClr val="040404"/>
                </a:solidFill>
                <a:latin typeface="+mn-lt"/>
              </a:rPr>
              <a:t>50%</a:t>
            </a:r>
            <a:endParaRPr lang="en-US" sz="1800" i="0" dirty="0">
              <a:solidFill>
                <a:srgbClr val="040404"/>
              </a:solidFill>
              <a:latin typeface="+mn-lt"/>
            </a:endParaRPr>
          </a:p>
        </p:txBody>
      </p:sp>
      <p:sp>
        <p:nvSpPr>
          <p:cNvPr id="37" name="Title 1"/>
          <p:cNvSpPr>
            <a:spLocks noGrp="1"/>
          </p:cNvSpPr>
          <p:nvPr>
            <p:ph type="title"/>
          </p:nvPr>
        </p:nvSpPr>
        <p:spPr>
          <a:xfrm>
            <a:off x="827584" y="332656"/>
            <a:ext cx="8136904" cy="638175"/>
          </a:xfrm>
        </p:spPr>
        <p:txBody>
          <a:bodyPr/>
          <a:lstStyle/>
          <a:p>
            <a:r>
              <a:rPr lang="en-GB" dirty="0" smtClean="0">
                <a:ea typeface="MS PGothic"/>
              </a:rPr>
              <a:t>Distribution of Health Expenditure US 2013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4000" y="2093471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63538" indent="-363538">
              <a:spcBef>
                <a:spcPts val="0"/>
              </a:spcBef>
              <a:spcAft>
                <a:spcPts val="0"/>
              </a:spcAft>
            </a:pPr>
            <a:r>
              <a:rPr lang="en-US" sz="1800" i="0" smtClean="0">
                <a:solidFill>
                  <a:srgbClr val="040404"/>
                </a:solidFill>
                <a:latin typeface="+mn-lt"/>
              </a:rPr>
              <a:t>10%</a:t>
            </a:r>
            <a:endParaRPr lang="en-US" sz="1800" i="0" dirty="0" smtClean="0">
              <a:solidFill>
                <a:srgbClr val="040404"/>
              </a:solidFill>
              <a:latin typeface="+mn-lt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83568" y="6381328"/>
            <a:ext cx="45365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3538" indent="-363538">
              <a:spcBef>
                <a:spcPts val="0"/>
              </a:spcBef>
              <a:spcAft>
                <a:spcPts val="0"/>
              </a:spcAft>
            </a:pPr>
            <a:r>
              <a:rPr lang="en-US" sz="1000" i="0" dirty="0" smtClean="0">
                <a:solidFill>
                  <a:srgbClr val="040404"/>
                </a:solidFill>
                <a:latin typeface="+mn-lt"/>
              </a:rPr>
              <a:t>Source: Commonwealth Fund, Sept 2016</a:t>
            </a:r>
          </a:p>
        </p:txBody>
      </p:sp>
    </p:spTree>
    <p:extLst>
      <p:ext uri="{BB962C8B-B14F-4D97-AF65-F5344CB8AC3E}">
        <p14:creationId xmlns:p14="http://schemas.microsoft.com/office/powerpoint/2010/main" xmlns="" val="1916771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755576" y="620688"/>
            <a:ext cx="8136904" cy="63817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C51538"/>
                </a:solidFill>
                <a:latin typeface="Impact" pitchFamily="34" charset="0"/>
                <a:ea typeface="MS PGothic" pitchFamily="34" charset="-128"/>
                <a:cs typeface="MS PGothic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C51538"/>
                </a:solidFill>
                <a:latin typeface="Impact" pitchFamily="34" charset="0"/>
                <a:ea typeface="MS PGothic" pitchFamily="34" charset="-128"/>
                <a:cs typeface="MS PGothic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C51538"/>
                </a:solidFill>
                <a:latin typeface="Impact" pitchFamily="34" charset="0"/>
                <a:ea typeface="MS PGothic" pitchFamily="34" charset="-128"/>
                <a:cs typeface="MS PGothic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C51538"/>
                </a:solidFill>
                <a:latin typeface="Impact" pitchFamily="34" charset="0"/>
                <a:ea typeface="MS PGothic" pitchFamily="34" charset="-128"/>
                <a:cs typeface="MS PGothic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C51538"/>
                </a:solidFill>
                <a:latin typeface="Impact" pitchFamily="34" charset="0"/>
                <a:ea typeface="MS PGothic" pitchFamily="34" charset="-128"/>
                <a:cs typeface="MS PGothic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C51538"/>
                </a:solidFill>
                <a:latin typeface="Impact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C51538"/>
                </a:solidFill>
                <a:latin typeface="Impact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C51538"/>
                </a:solidFill>
                <a:latin typeface="Impact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C51538"/>
                </a:solidFill>
                <a:latin typeface="Impact" pitchFamily="34" charset="0"/>
              </a:defRPr>
            </a:lvl9pPr>
          </a:lstStyle>
          <a:p>
            <a:r>
              <a:rPr lang="en-GB" i="0" kern="0" dirty="0" smtClean="0">
                <a:ea typeface="MS PGothic"/>
              </a:rPr>
              <a:t>High Needs, High Costs Patients (top 5% consume 50%)</a:t>
            </a:r>
          </a:p>
        </p:txBody>
      </p: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0" y="6627168"/>
            <a:ext cx="6301979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900" b="1" dirty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en-US" sz="750" b="1" dirty="0">
                <a:solidFill>
                  <a:schemeClr val="tx1"/>
                </a:solidFill>
                <a:latin typeface="Arial" charset="0"/>
              </a:rPr>
              <a:t>© </a:t>
            </a:r>
            <a:r>
              <a:rPr lang="en-US" sz="750" dirty="0">
                <a:solidFill>
                  <a:schemeClr val="tx1"/>
                </a:solidFill>
                <a:latin typeface="Arial" charset="0"/>
              </a:rPr>
              <a:t>Imperial College London WHO CC </a:t>
            </a:r>
            <a:r>
              <a:rPr lang="en-US" sz="750" dirty="0" smtClean="0">
                <a:solidFill>
                  <a:schemeClr val="tx1"/>
                </a:solidFill>
                <a:latin typeface="Arial" charset="0"/>
              </a:rPr>
              <a:t>20167</a:t>
            </a:r>
            <a:r>
              <a:rPr lang="en-US" sz="750" b="1" dirty="0" smtClean="0">
                <a:solidFill>
                  <a:schemeClr val="tx1"/>
                </a:solidFill>
                <a:latin typeface="Arial" charset="0"/>
              </a:rPr>
              <a:t>                                                               </a:t>
            </a:r>
            <a:endParaRPr lang="en-US" sz="750" b="1" dirty="0">
              <a:solidFill>
                <a:schemeClr val="tx1"/>
              </a:solidFill>
              <a:latin typeface="Arial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736" y="1195393"/>
            <a:ext cx="6206823" cy="5662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30578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27584" y="332656"/>
            <a:ext cx="7543800" cy="638175"/>
          </a:xfrm>
        </p:spPr>
        <p:txBody>
          <a:bodyPr/>
          <a:lstStyle/>
          <a:p>
            <a:r>
              <a:rPr lang="en-GB" dirty="0" smtClean="0">
                <a:ea typeface="MS PGothic"/>
              </a:rPr>
              <a:t>Death from Dementia in the top 5 leading causes, 2015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-18256" y="6627168"/>
            <a:ext cx="6301979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900" b="1" dirty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en-US" sz="750" b="1" dirty="0">
                <a:solidFill>
                  <a:schemeClr val="tx1"/>
                </a:solidFill>
                <a:latin typeface="Arial" charset="0"/>
              </a:rPr>
              <a:t>© </a:t>
            </a:r>
            <a:r>
              <a:rPr lang="en-US" sz="750" dirty="0">
                <a:solidFill>
                  <a:schemeClr val="tx1"/>
                </a:solidFill>
                <a:latin typeface="Arial" charset="0"/>
              </a:rPr>
              <a:t>Imperial College London WHO CC </a:t>
            </a:r>
            <a:r>
              <a:rPr lang="en-US" sz="750" dirty="0" smtClean="0">
                <a:solidFill>
                  <a:schemeClr val="tx1"/>
                </a:solidFill>
                <a:latin typeface="Arial" charset="0"/>
              </a:rPr>
              <a:t>2017</a:t>
            </a:r>
            <a:r>
              <a:rPr lang="en-US" sz="750" b="1" dirty="0" smtClean="0">
                <a:solidFill>
                  <a:schemeClr val="tx1"/>
                </a:solidFill>
                <a:latin typeface="Arial" charset="0"/>
              </a:rPr>
              <a:t>                                                               </a:t>
            </a:r>
            <a:endParaRPr lang="en-US" sz="750" b="1" dirty="0">
              <a:solidFill>
                <a:schemeClr val="tx1"/>
              </a:solidFill>
              <a:latin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7090"/>
          <a:stretch/>
        </p:blipFill>
        <p:spPr>
          <a:xfrm>
            <a:off x="1403648" y="1162868"/>
            <a:ext cx="6550620" cy="5362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76803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27584" y="332656"/>
            <a:ext cx="7543800" cy="638175"/>
          </a:xfrm>
        </p:spPr>
        <p:txBody>
          <a:bodyPr/>
          <a:lstStyle/>
          <a:p>
            <a:r>
              <a:rPr lang="en-GB" dirty="0" smtClean="0">
                <a:ea typeface="MS PGothic"/>
              </a:rPr>
              <a:t>Severe Mental Illness on the rise since 1990: England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-18256" y="6627168"/>
            <a:ext cx="6301979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900" b="1" dirty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en-US" sz="750" b="1" dirty="0">
                <a:solidFill>
                  <a:schemeClr val="tx1"/>
                </a:solidFill>
                <a:latin typeface="Arial" charset="0"/>
              </a:rPr>
              <a:t>© </a:t>
            </a:r>
            <a:r>
              <a:rPr lang="en-US" sz="750" dirty="0">
                <a:solidFill>
                  <a:schemeClr val="tx1"/>
                </a:solidFill>
                <a:latin typeface="Arial" charset="0"/>
              </a:rPr>
              <a:t>Imperial College London WHO CC </a:t>
            </a:r>
            <a:r>
              <a:rPr lang="en-US" sz="750" dirty="0" smtClean="0">
                <a:solidFill>
                  <a:schemeClr val="tx1"/>
                </a:solidFill>
                <a:latin typeface="Arial" charset="0"/>
              </a:rPr>
              <a:t>2017</a:t>
            </a:r>
            <a:r>
              <a:rPr lang="en-US" sz="750" b="1" dirty="0" smtClean="0">
                <a:solidFill>
                  <a:schemeClr val="tx1"/>
                </a:solidFill>
                <a:latin typeface="Arial" charset="0"/>
              </a:rPr>
              <a:t>                                                               </a:t>
            </a:r>
            <a:endParaRPr lang="en-US" sz="750" b="1" dirty="0">
              <a:solidFill>
                <a:schemeClr val="tx1"/>
              </a:solidFill>
              <a:latin typeface="Arial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2279" t="9193" r="1857" b="2488"/>
          <a:stretch/>
        </p:blipFill>
        <p:spPr>
          <a:xfrm>
            <a:off x="971600" y="1340768"/>
            <a:ext cx="7185868" cy="5051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9274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5"/>
          <p:cNvSpPr>
            <a:spLocks noGrp="1" noChangeArrowheads="1"/>
          </p:cNvSpPr>
          <p:nvPr>
            <p:ph type="title"/>
          </p:nvPr>
        </p:nvSpPr>
        <p:spPr>
          <a:xfrm>
            <a:off x="899592" y="332656"/>
            <a:ext cx="7543800" cy="638175"/>
          </a:xfrm>
        </p:spPr>
        <p:txBody>
          <a:bodyPr/>
          <a:lstStyle/>
          <a:p>
            <a:pPr eaLnBrk="1" hangingPunct="1"/>
            <a:r>
              <a:rPr lang="en-GB" dirty="0" smtClean="0">
                <a:ea typeface="MS PGothic"/>
              </a:rPr>
              <a:t>Global Changes in Deaths from 2005-2016  </a:t>
            </a:r>
            <a:r>
              <a:rPr lang="en-GB" sz="800" dirty="0" smtClean="0">
                <a:ea typeface="MS PGothic"/>
              </a:rPr>
              <a:t>IHME</a:t>
            </a:r>
            <a:endParaRPr lang="en-GB" dirty="0" smtClean="0">
              <a:ea typeface="MS PGothic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/>
          <a:srcRect l="3313" t="9249" r="4029"/>
          <a:stretch/>
        </p:blipFill>
        <p:spPr>
          <a:xfrm>
            <a:off x="107504" y="1237118"/>
            <a:ext cx="8923174" cy="5441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3601159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827584" y="332656"/>
            <a:ext cx="8136904" cy="638175"/>
          </a:xfrm>
        </p:spPr>
        <p:txBody>
          <a:bodyPr/>
          <a:lstStyle/>
          <a:p>
            <a:r>
              <a:rPr lang="en-GB" dirty="0" smtClean="0">
                <a:ea typeface="MS PGothic"/>
              </a:rPr>
              <a:t>Global Burden of Disease    More NCDs + Emerging Disease</a:t>
            </a:r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0" y="6627168"/>
            <a:ext cx="914400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900" b="1" dirty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en-US" sz="750" b="1" dirty="0">
                <a:solidFill>
                  <a:schemeClr val="tx1"/>
                </a:solidFill>
                <a:latin typeface="Arial" charset="0"/>
              </a:rPr>
              <a:t>© </a:t>
            </a:r>
            <a:r>
              <a:rPr lang="en-US" sz="750" dirty="0">
                <a:solidFill>
                  <a:schemeClr val="tx1"/>
                </a:solidFill>
                <a:latin typeface="Arial" charset="0"/>
              </a:rPr>
              <a:t>Imperial College London WHO CC </a:t>
            </a:r>
            <a:r>
              <a:rPr lang="en-US" sz="750" dirty="0" smtClean="0">
                <a:solidFill>
                  <a:schemeClr val="tx1"/>
                </a:solidFill>
                <a:latin typeface="Arial" charset="0"/>
              </a:rPr>
              <a:t>2017                                                     		 			</a:t>
            </a:r>
            <a:r>
              <a:rPr lang="en-US" sz="750" b="1" i="0" dirty="0" smtClean="0">
                <a:solidFill>
                  <a:schemeClr val="tx1"/>
                </a:solidFill>
                <a:latin typeface="Arial" charset="0"/>
              </a:rPr>
              <a:t>Sources: IHME 2017</a:t>
            </a:r>
            <a:r>
              <a:rPr lang="en-US" sz="750" b="1" dirty="0" smtClean="0">
                <a:solidFill>
                  <a:schemeClr val="tx1"/>
                </a:solidFill>
                <a:latin typeface="Arial" charset="0"/>
              </a:rPr>
              <a:t>                                                           </a:t>
            </a:r>
            <a:endParaRPr lang="en-US" sz="750" b="1" dirty="0">
              <a:solidFill>
                <a:schemeClr val="tx1"/>
              </a:solidFill>
              <a:latin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53868" y="1188275"/>
            <a:ext cx="7284335" cy="5221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9983370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5"/>
          <p:cNvSpPr>
            <a:spLocks noGrp="1" noChangeArrowheads="1"/>
          </p:cNvSpPr>
          <p:nvPr>
            <p:ph type="title"/>
          </p:nvPr>
        </p:nvSpPr>
        <p:spPr>
          <a:xfrm>
            <a:off x="899592" y="332656"/>
            <a:ext cx="7543800" cy="638175"/>
          </a:xfrm>
        </p:spPr>
        <p:txBody>
          <a:bodyPr/>
          <a:lstStyle/>
          <a:p>
            <a:pPr eaLnBrk="1" hangingPunct="1"/>
            <a:r>
              <a:rPr lang="en-GB" dirty="0" smtClean="0">
                <a:ea typeface="MS PGothic"/>
              </a:rPr>
              <a:t>Risks to Health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91948"/>
            <a:ext cx="9144000" cy="5630581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 bwMode="auto">
          <a:xfrm>
            <a:off x="251520" y="5157192"/>
            <a:ext cx="3168352" cy="144016"/>
          </a:xfrm>
          <a:prstGeom prst="ellips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1" u="none" strike="noStrike" cap="none" normalizeH="0" baseline="0" smtClean="0">
              <a:ln>
                <a:noFill/>
              </a:ln>
              <a:solidFill>
                <a:srgbClr val="6E6E6F"/>
              </a:solidFill>
              <a:effectLst/>
              <a:latin typeface="Verdana" pitchFamily="34" charset="0"/>
              <a:cs typeface="Times New Roman" pitchFamily="18" charset="0"/>
            </a:endParaRPr>
          </a:p>
        </p:txBody>
      </p:sp>
      <p:sp>
        <p:nvSpPr>
          <p:cNvPr id="7" name="Oval 6"/>
          <p:cNvSpPr/>
          <p:nvPr/>
        </p:nvSpPr>
        <p:spPr bwMode="auto">
          <a:xfrm>
            <a:off x="251520" y="5527129"/>
            <a:ext cx="3168352" cy="144016"/>
          </a:xfrm>
          <a:prstGeom prst="ellips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1" u="none" strike="noStrike" cap="none" normalizeH="0" baseline="0" smtClean="0">
              <a:ln>
                <a:noFill/>
              </a:ln>
              <a:solidFill>
                <a:srgbClr val="6E6E6F"/>
              </a:solidFill>
              <a:effectLst/>
              <a:latin typeface="Verdana" pitchFamily="34" charset="0"/>
              <a:cs typeface="Times New Roman" pitchFamily="18" charset="0"/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251520" y="4939393"/>
            <a:ext cx="3168352" cy="278964"/>
          </a:xfrm>
          <a:prstGeom prst="ellips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1" u="none" strike="noStrike" cap="none" normalizeH="0" baseline="0" smtClean="0">
              <a:ln>
                <a:noFill/>
              </a:ln>
              <a:solidFill>
                <a:srgbClr val="6E6E6F"/>
              </a:solidFill>
              <a:effectLst/>
              <a:latin typeface="Verdana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1021416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31640" y="5301208"/>
            <a:ext cx="75608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3538" indent="-363538">
              <a:spcBef>
                <a:spcPts val="0"/>
              </a:spcBef>
              <a:spcAft>
                <a:spcPts val="0"/>
              </a:spcAft>
            </a:pPr>
            <a:r>
              <a:rPr lang="en-US" sz="2800" b="1" i="0" dirty="0" smtClean="0">
                <a:solidFill>
                  <a:srgbClr val="0000FF"/>
                </a:solidFill>
                <a:latin typeface="+mn-lt"/>
              </a:rPr>
              <a:t>                                    </a:t>
            </a:r>
            <a:r>
              <a:rPr lang="en-US" sz="3600" b="1" i="0" dirty="0" smtClean="0">
                <a:solidFill>
                  <a:srgbClr val="0000FF"/>
                </a:solidFill>
                <a:latin typeface="+mn-lt"/>
              </a:rPr>
              <a:t>The Solutions</a:t>
            </a:r>
          </a:p>
          <a:p>
            <a:pPr marL="363538" indent="-363538">
              <a:spcBef>
                <a:spcPts val="0"/>
              </a:spcBef>
              <a:spcAft>
                <a:spcPts val="0"/>
              </a:spcAft>
            </a:pPr>
            <a:r>
              <a:rPr lang="en-US" sz="2800" b="1" i="0" dirty="0">
                <a:solidFill>
                  <a:srgbClr val="0000FF"/>
                </a:solidFill>
                <a:latin typeface="+mn-lt"/>
              </a:rPr>
              <a:t> </a:t>
            </a:r>
            <a:r>
              <a:rPr lang="en-US" sz="2800" b="1" i="0" dirty="0" smtClean="0">
                <a:solidFill>
                  <a:srgbClr val="0000FF"/>
                </a:solidFill>
                <a:latin typeface="+mn-lt"/>
              </a:rPr>
              <a:t>             </a:t>
            </a:r>
          </a:p>
        </p:txBody>
      </p:sp>
    </p:spTree>
    <p:extLst>
      <p:ext uri="{BB962C8B-B14F-4D97-AF65-F5344CB8AC3E}">
        <p14:creationId xmlns:p14="http://schemas.microsoft.com/office/powerpoint/2010/main" xmlns="" val="1629728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0" y="6627168"/>
            <a:ext cx="6301979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900" b="1" dirty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en-US" sz="750" b="1" dirty="0">
                <a:solidFill>
                  <a:schemeClr val="tx1"/>
                </a:solidFill>
                <a:latin typeface="Arial" charset="0"/>
              </a:rPr>
              <a:t>© </a:t>
            </a:r>
            <a:r>
              <a:rPr lang="en-US" sz="750" dirty="0">
                <a:solidFill>
                  <a:schemeClr val="tx1"/>
                </a:solidFill>
                <a:latin typeface="Arial" charset="0"/>
              </a:rPr>
              <a:t>Imperial College London WHO CC </a:t>
            </a:r>
            <a:r>
              <a:rPr lang="en-US" sz="750" dirty="0" smtClean="0">
                <a:solidFill>
                  <a:schemeClr val="tx1"/>
                </a:solidFill>
                <a:latin typeface="Arial" charset="0"/>
              </a:rPr>
              <a:t>20167</a:t>
            </a:r>
            <a:r>
              <a:rPr lang="en-US" sz="750" b="1" dirty="0" smtClean="0">
                <a:solidFill>
                  <a:schemeClr val="tx1"/>
                </a:solidFill>
                <a:latin typeface="Arial" charset="0"/>
              </a:rPr>
              <a:t>                                                               </a:t>
            </a:r>
            <a:endParaRPr lang="en-US" sz="750" b="1" dirty="0">
              <a:solidFill>
                <a:schemeClr val="tx1"/>
              </a:solidFill>
              <a:latin typeface="Arial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900" y="63500"/>
            <a:ext cx="8699500" cy="673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2156829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827584" y="332656"/>
            <a:ext cx="8136904" cy="638175"/>
          </a:xfrm>
        </p:spPr>
        <p:txBody>
          <a:bodyPr/>
          <a:lstStyle/>
          <a:p>
            <a:r>
              <a:rPr lang="en-GB" dirty="0" smtClean="0">
                <a:ea typeface="MS PGothic"/>
              </a:rPr>
              <a:t>Three Changes: Major Influence on Health </a:t>
            </a:r>
          </a:p>
        </p:txBody>
      </p:sp>
      <p:sp>
        <p:nvSpPr>
          <p:cNvPr id="5" name="Oval 4"/>
          <p:cNvSpPr/>
          <p:nvPr/>
        </p:nvSpPr>
        <p:spPr bwMode="auto">
          <a:xfrm>
            <a:off x="1259632" y="2276872"/>
            <a:ext cx="3528392" cy="1872208"/>
          </a:xfrm>
          <a:prstGeom prst="ellipse">
            <a:avLst/>
          </a:prstGeom>
          <a:solidFill>
            <a:srgbClr val="67AFFF"/>
          </a:solidFill>
          <a:ln w="9525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6E6E6F"/>
              </a:solidFill>
              <a:effectLst/>
              <a:latin typeface="Verdana" pitchFamily="34" charset="0"/>
              <a:cs typeface="Times New Roman" pitchFamily="18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1" i="0" dirty="0" smtClean="0">
                <a:solidFill>
                  <a:srgbClr val="002060"/>
                </a:solidFill>
                <a:cs typeface="Times New Roman" pitchFamily="18" charset="0"/>
              </a:rPr>
              <a:t>Population Growth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Verdana" pitchFamily="34" charset="0"/>
              <a:cs typeface="Times New Roman" pitchFamily="18" charset="0"/>
            </a:endParaRPr>
          </a:p>
        </p:txBody>
      </p:sp>
      <p:sp>
        <p:nvSpPr>
          <p:cNvPr id="6" name="Oval 5"/>
          <p:cNvSpPr/>
          <p:nvPr/>
        </p:nvSpPr>
        <p:spPr bwMode="auto">
          <a:xfrm>
            <a:off x="4572000" y="2276872"/>
            <a:ext cx="3816424" cy="1872208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i="0" dirty="0" smtClean="0">
              <a:solidFill>
                <a:srgbClr val="002060"/>
              </a:solidFill>
              <a:cs typeface="Times New Roman" pitchFamily="18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1" i="0" dirty="0" smtClean="0">
                <a:solidFill>
                  <a:srgbClr val="002060"/>
                </a:solidFill>
                <a:cs typeface="Times New Roman" pitchFamily="18" charset="0"/>
              </a:rPr>
              <a:t>Ageing Population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Times New Roman" pitchFamily="18" charset="0"/>
            </a:endParaRPr>
          </a:p>
        </p:txBody>
      </p:sp>
      <p:sp>
        <p:nvSpPr>
          <p:cNvPr id="7" name="Oval 6"/>
          <p:cNvSpPr/>
          <p:nvPr/>
        </p:nvSpPr>
        <p:spPr bwMode="auto">
          <a:xfrm>
            <a:off x="2267744" y="3789040"/>
            <a:ext cx="4824536" cy="1872208"/>
          </a:xfrm>
          <a:prstGeom prst="ellipse">
            <a:avLst/>
          </a:prstGeom>
          <a:solidFill>
            <a:srgbClr val="67AFFF"/>
          </a:solidFill>
          <a:ln w="9525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i="0" dirty="0" smtClean="0">
              <a:cs typeface="Times New Roman" pitchFamily="18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1" i="0" dirty="0" smtClean="0">
                <a:solidFill>
                  <a:srgbClr val="002060"/>
                </a:solidFill>
                <a:cs typeface="Times New Roman" pitchFamily="18" charset="0"/>
              </a:rPr>
              <a:t>Technological Advances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Times New Roman" pitchFamily="18" charset="0"/>
            </a:endParaRPr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0" y="6627168"/>
            <a:ext cx="6301979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900" b="1" dirty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en-US" sz="750" b="1" dirty="0">
                <a:solidFill>
                  <a:schemeClr val="tx1"/>
                </a:solidFill>
                <a:latin typeface="Arial" charset="0"/>
              </a:rPr>
              <a:t>© </a:t>
            </a:r>
            <a:r>
              <a:rPr lang="en-US" sz="750" dirty="0">
                <a:solidFill>
                  <a:schemeClr val="tx1"/>
                </a:solidFill>
                <a:latin typeface="Arial" charset="0"/>
              </a:rPr>
              <a:t>Imperial College London WHO CC </a:t>
            </a:r>
            <a:r>
              <a:rPr lang="en-US" sz="750" dirty="0" smtClean="0">
                <a:solidFill>
                  <a:schemeClr val="tx1"/>
                </a:solidFill>
                <a:latin typeface="Arial" charset="0"/>
              </a:rPr>
              <a:t>20167</a:t>
            </a:r>
            <a:r>
              <a:rPr lang="en-US" sz="750" b="1" dirty="0" smtClean="0">
                <a:solidFill>
                  <a:schemeClr val="tx1"/>
                </a:solidFill>
                <a:latin typeface="Arial" charset="0"/>
              </a:rPr>
              <a:t>                                                               </a:t>
            </a:r>
            <a:endParaRPr lang="en-US" sz="750" b="1" dirty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2162620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2348880"/>
            <a:ext cx="7920880" cy="4093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3538" indent="-363538">
              <a:spcBef>
                <a:spcPts val="0"/>
              </a:spcBef>
              <a:spcAft>
                <a:spcPts val="0"/>
              </a:spcAft>
            </a:pPr>
            <a:r>
              <a:rPr lang="en-US" sz="2800" b="1" i="0" dirty="0" smtClean="0">
                <a:solidFill>
                  <a:srgbClr val="0000FF"/>
                </a:solidFill>
                <a:latin typeface="+mn-lt"/>
              </a:rPr>
              <a:t>  - Sophisticated Commissioners/HAs?/</a:t>
            </a:r>
            <a:r>
              <a:rPr lang="en-US" sz="2800" b="1" i="0" dirty="0" err="1" smtClean="0">
                <a:solidFill>
                  <a:srgbClr val="0000FF"/>
                </a:solidFill>
                <a:latin typeface="+mn-lt"/>
              </a:rPr>
              <a:t>MoH</a:t>
            </a:r>
            <a:endParaRPr lang="en-US" sz="2800" b="1" i="0" dirty="0" smtClean="0">
              <a:solidFill>
                <a:srgbClr val="0000FF"/>
              </a:solidFill>
              <a:latin typeface="+mn-lt"/>
            </a:endParaRPr>
          </a:p>
          <a:p>
            <a:pPr marL="363538" indent="-363538">
              <a:spcBef>
                <a:spcPts val="0"/>
              </a:spcBef>
              <a:spcAft>
                <a:spcPts val="0"/>
              </a:spcAft>
            </a:pPr>
            <a:r>
              <a:rPr lang="en-US" sz="2800" b="1" i="0" dirty="0">
                <a:solidFill>
                  <a:srgbClr val="0000FF"/>
                </a:solidFill>
                <a:latin typeface="+mn-lt"/>
              </a:rPr>
              <a:t> </a:t>
            </a:r>
            <a:r>
              <a:rPr lang="en-US" sz="2800" b="1" i="0" dirty="0" smtClean="0">
                <a:solidFill>
                  <a:srgbClr val="0000FF"/>
                </a:solidFill>
                <a:latin typeface="+mn-lt"/>
              </a:rPr>
              <a:t>              </a:t>
            </a:r>
            <a:r>
              <a:rPr lang="en-US" sz="1800" b="1" i="0" dirty="0" smtClean="0">
                <a:solidFill>
                  <a:srgbClr val="0000FF"/>
                </a:solidFill>
                <a:latin typeface="+mn-lt"/>
              </a:rPr>
              <a:t>Tools: ROI, P4R, Risk Sharing, Projections, </a:t>
            </a:r>
            <a:r>
              <a:rPr lang="en-US" sz="1800" b="1" i="0" dirty="0" err="1" smtClean="0">
                <a:solidFill>
                  <a:srgbClr val="0000FF"/>
                </a:solidFill>
                <a:latin typeface="+mn-lt"/>
              </a:rPr>
              <a:t>etc</a:t>
            </a:r>
            <a:endParaRPr lang="en-US" sz="1800" b="1" i="0" dirty="0" smtClean="0">
              <a:solidFill>
                <a:srgbClr val="0000FF"/>
              </a:solidFill>
              <a:latin typeface="+mn-lt"/>
            </a:endParaRPr>
          </a:p>
          <a:p>
            <a:pPr marL="363538" indent="-363538">
              <a:spcBef>
                <a:spcPts val="0"/>
              </a:spcBef>
              <a:spcAft>
                <a:spcPts val="0"/>
              </a:spcAft>
            </a:pPr>
            <a:r>
              <a:rPr lang="en-US" sz="2800" b="1" i="0" dirty="0">
                <a:solidFill>
                  <a:srgbClr val="0000FF"/>
                </a:solidFill>
                <a:latin typeface="+mn-lt"/>
              </a:rPr>
              <a:t> </a:t>
            </a:r>
            <a:r>
              <a:rPr lang="en-US" sz="2800" b="1" i="0" dirty="0" smtClean="0">
                <a:solidFill>
                  <a:srgbClr val="0000FF"/>
                </a:solidFill>
                <a:latin typeface="+mn-lt"/>
              </a:rPr>
              <a:t> - Better Costing</a:t>
            </a:r>
          </a:p>
          <a:p>
            <a:pPr marL="363538" indent="-363538">
              <a:spcBef>
                <a:spcPts val="0"/>
              </a:spcBef>
              <a:spcAft>
                <a:spcPts val="0"/>
              </a:spcAft>
            </a:pPr>
            <a:r>
              <a:rPr lang="en-US" sz="2800" b="1" i="0" dirty="0">
                <a:solidFill>
                  <a:srgbClr val="0000FF"/>
                </a:solidFill>
                <a:latin typeface="+mn-lt"/>
              </a:rPr>
              <a:t> </a:t>
            </a:r>
            <a:r>
              <a:rPr lang="en-US" sz="2800" b="1" i="0" dirty="0" smtClean="0">
                <a:solidFill>
                  <a:srgbClr val="0000FF"/>
                </a:solidFill>
                <a:latin typeface="+mn-lt"/>
              </a:rPr>
              <a:t> - Better Data/ Better Analysis (RWD-RWE)</a:t>
            </a:r>
          </a:p>
          <a:p>
            <a:pPr marL="363538" indent="-363538">
              <a:spcBef>
                <a:spcPts val="0"/>
              </a:spcBef>
              <a:spcAft>
                <a:spcPts val="0"/>
              </a:spcAft>
            </a:pPr>
            <a:r>
              <a:rPr lang="en-US" sz="2800" b="1" i="0" dirty="0">
                <a:solidFill>
                  <a:srgbClr val="0000FF"/>
                </a:solidFill>
                <a:latin typeface="+mn-lt"/>
              </a:rPr>
              <a:t>  </a:t>
            </a:r>
            <a:r>
              <a:rPr lang="en-US" sz="2800" b="1" i="0" dirty="0" smtClean="0">
                <a:solidFill>
                  <a:srgbClr val="0000FF"/>
                </a:solidFill>
                <a:latin typeface="+mn-lt"/>
              </a:rPr>
              <a:t>- Better analysis of generated evidence</a:t>
            </a:r>
          </a:p>
          <a:p>
            <a:pPr marL="363538" indent="-363538">
              <a:spcBef>
                <a:spcPts val="0"/>
              </a:spcBef>
              <a:spcAft>
                <a:spcPts val="0"/>
              </a:spcAft>
            </a:pPr>
            <a:r>
              <a:rPr lang="en-US" sz="2800" b="1" i="0" dirty="0">
                <a:solidFill>
                  <a:srgbClr val="0000FF"/>
                </a:solidFill>
                <a:latin typeface="+mn-lt"/>
              </a:rPr>
              <a:t> </a:t>
            </a:r>
            <a:r>
              <a:rPr lang="en-US" sz="2800" b="1" i="0" dirty="0" smtClean="0">
                <a:solidFill>
                  <a:srgbClr val="0000FF"/>
                </a:solidFill>
                <a:latin typeface="+mn-lt"/>
              </a:rPr>
              <a:t> - Business Awareness /Business Cases</a:t>
            </a:r>
          </a:p>
          <a:p>
            <a:pPr marL="363538" indent="-363538">
              <a:spcBef>
                <a:spcPts val="0"/>
              </a:spcBef>
              <a:spcAft>
                <a:spcPts val="0"/>
              </a:spcAft>
            </a:pPr>
            <a:r>
              <a:rPr lang="en-US" sz="2800" b="1" i="0" dirty="0">
                <a:solidFill>
                  <a:srgbClr val="0000FF"/>
                </a:solidFill>
                <a:latin typeface="+mn-lt"/>
              </a:rPr>
              <a:t> </a:t>
            </a:r>
            <a:r>
              <a:rPr lang="en-US" sz="2800" b="1" i="0" dirty="0" smtClean="0">
                <a:solidFill>
                  <a:srgbClr val="0000FF"/>
                </a:solidFill>
                <a:latin typeface="+mn-lt"/>
              </a:rPr>
              <a:t>  </a:t>
            </a:r>
          </a:p>
          <a:p>
            <a:pPr marL="363538" indent="-363538">
              <a:spcBef>
                <a:spcPts val="0"/>
              </a:spcBef>
              <a:spcAft>
                <a:spcPts val="0"/>
              </a:spcAft>
            </a:pPr>
            <a:r>
              <a:rPr lang="en-US" sz="2800" b="1" i="0" dirty="0" smtClean="0">
                <a:solidFill>
                  <a:srgbClr val="0000FF"/>
                </a:solidFill>
                <a:latin typeface="+mn-lt"/>
              </a:rPr>
              <a:t> </a:t>
            </a:r>
            <a:r>
              <a:rPr lang="en-US" sz="3600" b="1" i="0" dirty="0" smtClean="0">
                <a:solidFill>
                  <a:srgbClr val="0000FF"/>
                </a:solidFill>
                <a:latin typeface="+mn-lt"/>
              </a:rPr>
              <a:t> </a:t>
            </a:r>
          </a:p>
          <a:p>
            <a:pPr marL="363538" indent="-363538">
              <a:spcBef>
                <a:spcPts val="0"/>
              </a:spcBef>
              <a:spcAft>
                <a:spcPts val="0"/>
              </a:spcAft>
            </a:pPr>
            <a:r>
              <a:rPr lang="en-US" sz="2800" b="1" i="0" dirty="0">
                <a:solidFill>
                  <a:srgbClr val="0000FF"/>
                </a:solidFill>
                <a:latin typeface="+mn-lt"/>
              </a:rPr>
              <a:t> </a:t>
            </a:r>
            <a:r>
              <a:rPr lang="en-US" sz="2800" b="1" i="0" dirty="0" smtClean="0">
                <a:solidFill>
                  <a:srgbClr val="0000FF"/>
                </a:solidFill>
                <a:latin typeface="+mn-lt"/>
              </a:rPr>
              <a:t>             </a:t>
            </a:r>
          </a:p>
        </p:txBody>
      </p:sp>
      <p:sp>
        <p:nvSpPr>
          <p:cNvPr id="3" name="Rectangle 2"/>
          <p:cNvSpPr/>
          <p:nvPr/>
        </p:nvSpPr>
        <p:spPr>
          <a:xfrm>
            <a:off x="755576" y="548680"/>
            <a:ext cx="69847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i="0" dirty="0" smtClean="0">
                <a:solidFill>
                  <a:srgbClr val="FF0000"/>
                </a:solidFill>
              </a:rPr>
              <a:t>Policy &amp; Decision Makers</a:t>
            </a:r>
            <a:endParaRPr lang="en-US" sz="2800" b="1" i="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9809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1916832"/>
            <a:ext cx="7920880" cy="4524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3538" indent="-363538">
              <a:spcBef>
                <a:spcPts val="0"/>
              </a:spcBef>
              <a:spcAft>
                <a:spcPts val="0"/>
              </a:spcAft>
            </a:pPr>
            <a:r>
              <a:rPr lang="en-US" sz="2800" b="1" i="0" dirty="0" smtClean="0">
                <a:solidFill>
                  <a:srgbClr val="0000FF"/>
                </a:solidFill>
                <a:latin typeface="+mn-lt"/>
              </a:rPr>
              <a:t>  - National Standards/ Service Framework</a:t>
            </a:r>
          </a:p>
          <a:p>
            <a:pPr marL="363538" indent="-363538">
              <a:spcBef>
                <a:spcPts val="0"/>
              </a:spcBef>
              <a:spcAft>
                <a:spcPts val="0"/>
              </a:spcAft>
            </a:pPr>
            <a:r>
              <a:rPr lang="en-US" sz="2800" b="1" i="0" dirty="0">
                <a:solidFill>
                  <a:srgbClr val="0000FF"/>
                </a:solidFill>
                <a:latin typeface="+mn-lt"/>
              </a:rPr>
              <a:t> </a:t>
            </a:r>
            <a:r>
              <a:rPr lang="en-US" sz="2800" b="1" i="0" dirty="0" smtClean="0">
                <a:solidFill>
                  <a:srgbClr val="0000FF"/>
                </a:solidFill>
                <a:latin typeface="+mn-lt"/>
              </a:rPr>
              <a:t> - Strict National Regulation </a:t>
            </a:r>
            <a:r>
              <a:rPr lang="en-US" sz="1800" b="1" i="0" dirty="0" smtClean="0">
                <a:solidFill>
                  <a:srgbClr val="0000FF"/>
                </a:solidFill>
                <a:latin typeface="+mn-lt"/>
              </a:rPr>
              <a:t>(both Public &amp; Private)</a:t>
            </a:r>
          </a:p>
          <a:p>
            <a:pPr marL="363538" indent="-363538">
              <a:spcBef>
                <a:spcPts val="0"/>
              </a:spcBef>
              <a:spcAft>
                <a:spcPts val="0"/>
              </a:spcAft>
            </a:pPr>
            <a:r>
              <a:rPr lang="en-US" sz="2800" b="1" i="0" dirty="0">
                <a:solidFill>
                  <a:srgbClr val="0000FF"/>
                </a:solidFill>
                <a:latin typeface="+mn-lt"/>
              </a:rPr>
              <a:t> </a:t>
            </a:r>
            <a:r>
              <a:rPr lang="en-US" sz="2800" b="1" i="0" dirty="0" smtClean="0">
                <a:solidFill>
                  <a:srgbClr val="0000FF"/>
                </a:solidFill>
                <a:latin typeface="+mn-lt"/>
              </a:rPr>
              <a:t> - National Priorities for P/P joint working</a:t>
            </a:r>
          </a:p>
          <a:p>
            <a:pPr marL="363538" indent="-363538">
              <a:spcBef>
                <a:spcPts val="0"/>
              </a:spcBef>
              <a:spcAft>
                <a:spcPts val="0"/>
              </a:spcAft>
            </a:pPr>
            <a:r>
              <a:rPr lang="en-US" sz="2800" b="1" i="0" dirty="0">
                <a:solidFill>
                  <a:srgbClr val="0000FF"/>
                </a:solidFill>
                <a:latin typeface="+mn-lt"/>
              </a:rPr>
              <a:t> </a:t>
            </a:r>
            <a:r>
              <a:rPr lang="en-US" sz="2800" b="1" i="0" dirty="0" smtClean="0">
                <a:solidFill>
                  <a:srgbClr val="0000FF"/>
                </a:solidFill>
                <a:latin typeface="+mn-lt"/>
              </a:rPr>
              <a:t> - Pricing: National Tariff</a:t>
            </a:r>
          </a:p>
          <a:p>
            <a:pPr marL="363538" indent="-363538">
              <a:spcBef>
                <a:spcPts val="0"/>
              </a:spcBef>
              <a:spcAft>
                <a:spcPts val="0"/>
              </a:spcAft>
            </a:pPr>
            <a:r>
              <a:rPr lang="en-US" sz="2800" b="1" i="0" dirty="0">
                <a:solidFill>
                  <a:srgbClr val="0000FF"/>
                </a:solidFill>
                <a:latin typeface="+mn-lt"/>
              </a:rPr>
              <a:t> </a:t>
            </a:r>
            <a:r>
              <a:rPr lang="en-US" sz="2800" b="1" i="0" dirty="0" smtClean="0">
                <a:solidFill>
                  <a:srgbClr val="0000FF"/>
                </a:solidFill>
                <a:latin typeface="+mn-lt"/>
              </a:rPr>
              <a:t> - National Workforce Standards</a:t>
            </a:r>
          </a:p>
          <a:p>
            <a:pPr marL="363538" indent="-363538">
              <a:spcBef>
                <a:spcPts val="0"/>
              </a:spcBef>
              <a:spcAft>
                <a:spcPts val="0"/>
              </a:spcAft>
            </a:pPr>
            <a:r>
              <a:rPr lang="en-US" sz="2800" b="1" i="0" dirty="0">
                <a:solidFill>
                  <a:srgbClr val="0000FF"/>
                </a:solidFill>
                <a:latin typeface="+mn-lt"/>
              </a:rPr>
              <a:t> </a:t>
            </a:r>
            <a:r>
              <a:rPr lang="en-US" sz="2800" b="1" i="0" dirty="0" smtClean="0">
                <a:solidFill>
                  <a:srgbClr val="0000FF"/>
                </a:solidFill>
                <a:latin typeface="+mn-lt"/>
              </a:rPr>
              <a:t>        </a:t>
            </a:r>
            <a:r>
              <a:rPr lang="en-US" sz="1800" b="1" i="0" dirty="0" smtClean="0">
                <a:solidFill>
                  <a:srgbClr val="0000FF"/>
                </a:solidFill>
                <a:latin typeface="+mn-lt"/>
              </a:rPr>
              <a:t> Supply, quality, safety (appraisal, revalidation)</a:t>
            </a:r>
          </a:p>
          <a:p>
            <a:pPr marL="363538" indent="-363538">
              <a:spcBef>
                <a:spcPts val="0"/>
              </a:spcBef>
              <a:spcAft>
                <a:spcPts val="0"/>
              </a:spcAft>
            </a:pPr>
            <a:r>
              <a:rPr lang="en-US" sz="2800" b="1" i="0" dirty="0">
                <a:solidFill>
                  <a:srgbClr val="0000FF"/>
                </a:solidFill>
                <a:latin typeface="+mn-lt"/>
              </a:rPr>
              <a:t> </a:t>
            </a:r>
            <a:r>
              <a:rPr lang="en-US" sz="2800" b="1" i="0" dirty="0" smtClean="0">
                <a:solidFill>
                  <a:srgbClr val="0000FF"/>
                </a:solidFill>
                <a:latin typeface="+mn-lt"/>
              </a:rPr>
              <a:t> - Public / Private Balance </a:t>
            </a:r>
            <a:r>
              <a:rPr lang="en-US" sz="1800" b="1" i="0" dirty="0" smtClean="0">
                <a:solidFill>
                  <a:srgbClr val="0000FF"/>
                </a:solidFill>
                <a:latin typeface="+mn-lt"/>
              </a:rPr>
              <a:t>(HTP </a:t>
            </a:r>
            <a:r>
              <a:rPr lang="mr-IN" sz="1800" b="1" i="0" dirty="0" smtClean="0">
                <a:solidFill>
                  <a:srgbClr val="0000FF"/>
                </a:solidFill>
                <a:latin typeface="+mn-lt"/>
              </a:rPr>
              <a:t>–</a:t>
            </a:r>
            <a:r>
              <a:rPr lang="en-US" sz="1800" b="1" i="0" dirty="0" smtClean="0">
                <a:solidFill>
                  <a:srgbClr val="0000FF"/>
                </a:solidFill>
                <a:latin typeface="+mn-lt"/>
              </a:rPr>
              <a:t> Turkey)</a:t>
            </a:r>
          </a:p>
          <a:p>
            <a:pPr marL="363538" indent="-363538">
              <a:spcBef>
                <a:spcPts val="0"/>
              </a:spcBef>
              <a:spcAft>
                <a:spcPts val="0"/>
              </a:spcAft>
            </a:pPr>
            <a:r>
              <a:rPr lang="en-US" sz="2800" b="1" i="0" dirty="0">
                <a:solidFill>
                  <a:srgbClr val="0000FF"/>
                </a:solidFill>
                <a:latin typeface="+mn-lt"/>
              </a:rPr>
              <a:t> </a:t>
            </a:r>
            <a:r>
              <a:rPr lang="en-US" sz="2800" b="1" i="0" dirty="0" smtClean="0">
                <a:solidFill>
                  <a:srgbClr val="0000FF"/>
                </a:solidFill>
                <a:latin typeface="+mn-lt"/>
              </a:rPr>
              <a:t> - Restrict /stop Dual Practice  </a:t>
            </a:r>
            <a:r>
              <a:rPr lang="en-US" sz="1800" b="1" i="0" dirty="0" smtClean="0">
                <a:solidFill>
                  <a:srgbClr val="0000FF"/>
                </a:solidFill>
                <a:latin typeface="+mn-lt"/>
              </a:rPr>
              <a:t>(</a:t>
            </a:r>
            <a:r>
              <a:rPr lang="en-GB" sz="1800" b="1" i="0" dirty="0" smtClean="0">
                <a:solidFill>
                  <a:srgbClr val="0000FF"/>
                </a:solidFill>
                <a:latin typeface="+mn-lt"/>
              </a:rPr>
              <a:t>Turkey/UK)</a:t>
            </a:r>
            <a:r>
              <a:rPr lang="en-US" sz="1800" b="1" i="0" dirty="0" smtClean="0">
                <a:solidFill>
                  <a:srgbClr val="0000FF"/>
                </a:solidFill>
                <a:latin typeface="+mn-lt"/>
              </a:rPr>
              <a:t>                                                                                                                                         </a:t>
            </a:r>
          </a:p>
          <a:p>
            <a:pPr marL="363538" indent="-363538">
              <a:spcBef>
                <a:spcPts val="0"/>
              </a:spcBef>
              <a:spcAft>
                <a:spcPts val="0"/>
              </a:spcAft>
            </a:pPr>
            <a:r>
              <a:rPr lang="en-US" sz="2800" b="1" i="0" dirty="0" smtClean="0">
                <a:solidFill>
                  <a:srgbClr val="0000FF"/>
                </a:solidFill>
                <a:latin typeface="+mn-lt"/>
              </a:rPr>
              <a:t> </a:t>
            </a:r>
            <a:r>
              <a:rPr lang="en-US" sz="3600" b="1" i="0" dirty="0" smtClean="0">
                <a:solidFill>
                  <a:srgbClr val="0000FF"/>
                </a:solidFill>
                <a:latin typeface="+mn-lt"/>
              </a:rPr>
              <a:t> </a:t>
            </a:r>
          </a:p>
          <a:p>
            <a:pPr marL="363538" indent="-363538">
              <a:spcBef>
                <a:spcPts val="0"/>
              </a:spcBef>
              <a:spcAft>
                <a:spcPts val="0"/>
              </a:spcAft>
            </a:pPr>
            <a:r>
              <a:rPr lang="en-US" sz="2800" b="1" i="0" dirty="0">
                <a:solidFill>
                  <a:srgbClr val="0000FF"/>
                </a:solidFill>
                <a:latin typeface="+mn-lt"/>
              </a:rPr>
              <a:t> </a:t>
            </a:r>
            <a:r>
              <a:rPr lang="en-US" sz="2800" b="1" i="0" dirty="0" smtClean="0">
                <a:solidFill>
                  <a:srgbClr val="0000FF"/>
                </a:solidFill>
                <a:latin typeface="+mn-lt"/>
              </a:rPr>
              <a:t>             </a:t>
            </a:r>
          </a:p>
        </p:txBody>
      </p:sp>
      <p:sp>
        <p:nvSpPr>
          <p:cNvPr id="3" name="Rectangle 2"/>
          <p:cNvSpPr/>
          <p:nvPr/>
        </p:nvSpPr>
        <p:spPr>
          <a:xfrm>
            <a:off x="755576" y="548680"/>
            <a:ext cx="78488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i="0" dirty="0" smtClean="0">
                <a:solidFill>
                  <a:srgbClr val="FF0000"/>
                </a:solidFill>
              </a:rPr>
              <a:t>Pillars for successful P/P </a:t>
            </a:r>
            <a:r>
              <a:rPr lang="en-GB" sz="2400" b="1" i="0" dirty="0" smtClean="0">
                <a:solidFill>
                  <a:srgbClr val="FF0000"/>
                </a:solidFill>
              </a:rPr>
              <a:t>‘Joint Woking”  (1)</a:t>
            </a:r>
            <a:endParaRPr lang="en-US" sz="2400" b="1" i="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74499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 txBox="1">
            <a:spLocks/>
          </p:cNvSpPr>
          <p:nvPr/>
        </p:nvSpPr>
        <p:spPr>
          <a:xfrm>
            <a:off x="635000" y="1789112"/>
            <a:ext cx="4221163" cy="4880247"/>
          </a:xfrm>
          <a:prstGeom prst="rect">
            <a:avLst/>
          </a:prstGeom>
        </p:spPr>
        <p:txBody>
          <a:bodyPr/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2400" b="1" i="0" dirty="0" smtClean="0">
                <a:latin typeface="+mj-lt"/>
              </a:rPr>
              <a:t>Consider country resources for citizens’ needs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en-US" sz="2000" dirty="0" smtClean="0">
                <a:solidFill>
                  <a:srgbClr val="FF0000"/>
                </a:solidFill>
                <a:latin typeface="+mj-lt"/>
              </a:rPr>
              <a:t>Keep public-private health care balance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en-US" sz="2000" dirty="0" smtClean="0">
                <a:solidFill>
                  <a:srgbClr val="FF0000"/>
                </a:solidFill>
                <a:latin typeface="+mj-lt"/>
              </a:rPr>
              <a:t>Don’t allow for dual practice</a:t>
            </a:r>
            <a:endParaRPr lang="en-US" sz="2800" dirty="0" smtClean="0">
              <a:latin typeface="+mj-lt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en-US" sz="2400" b="1" i="0" dirty="0" smtClean="0">
                <a:latin typeface="+mj-lt"/>
              </a:rPr>
              <a:t>Ensure regulatory effectiveness</a:t>
            </a:r>
            <a:endParaRPr lang="en-US" sz="2400" b="1" i="0" dirty="0">
              <a:latin typeface="+mj-lt"/>
            </a:endParaRPr>
          </a:p>
        </p:txBody>
      </p:sp>
      <p:graphicFrame>
        <p:nvGraphicFramePr>
          <p:cNvPr id="4" name="7 Diyagram"/>
          <p:cNvGraphicFramePr/>
          <p:nvPr>
            <p:extLst>
              <p:ext uri="{D42A27DB-BD31-4B8C-83A1-F6EECF244321}">
                <p14:modId xmlns:p14="http://schemas.microsoft.com/office/powerpoint/2010/main" xmlns="" val="2293588343"/>
              </p:ext>
            </p:extLst>
          </p:nvPr>
        </p:nvGraphicFramePr>
        <p:xfrm>
          <a:off x="5451832" y="1575009"/>
          <a:ext cx="2833686" cy="24114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5" name="9 Düz Ok Bağlayıcısı"/>
          <p:cNvCxnSpPr>
            <a:endCxn id="8" idx="0"/>
          </p:cNvCxnSpPr>
          <p:nvPr/>
        </p:nvCxnSpPr>
        <p:spPr>
          <a:xfrm>
            <a:off x="7920038" y="3263900"/>
            <a:ext cx="291174" cy="587375"/>
          </a:xfrm>
          <a:prstGeom prst="straightConnector1">
            <a:avLst/>
          </a:prstGeom>
          <a:ln w="28575" cmpd="sng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12 Düz Ok Bağlayıcısı"/>
          <p:cNvCxnSpPr/>
          <p:nvPr/>
        </p:nvCxnSpPr>
        <p:spPr>
          <a:xfrm flipH="1">
            <a:off x="5594350" y="3597275"/>
            <a:ext cx="285750" cy="214313"/>
          </a:xfrm>
          <a:prstGeom prst="straightConnector1">
            <a:avLst/>
          </a:prstGeom>
          <a:ln w="28575" cmpd="sng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15 Metin kutusu"/>
          <p:cNvSpPr txBox="1">
            <a:spLocks noChangeArrowheads="1"/>
          </p:cNvSpPr>
          <p:nvPr/>
        </p:nvSpPr>
        <p:spPr bwMode="auto">
          <a:xfrm>
            <a:off x="4935538" y="3835400"/>
            <a:ext cx="186496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1" i="0" dirty="0" smtClean="0">
                <a:latin typeface="+mj-lt"/>
              </a:rPr>
              <a:t>Low &amp;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1" i="0" dirty="0" smtClean="0">
                <a:latin typeface="+mj-lt"/>
              </a:rPr>
              <a:t> middle income</a:t>
            </a:r>
            <a:endParaRPr lang="en-US" sz="1800" b="1" i="0" dirty="0">
              <a:latin typeface="+mj-lt"/>
            </a:endParaRPr>
          </a:p>
        </p:txBody>
      </p:sp>
      <p:sp>
        <p:nvSpPr>
          <p:cNvPr id="8" name="22 Metin kutusu"/>
          <p:cNvSpPr txBox="1">
            <a:spLocks noChangeArrowheads="1"/>
          </p:cNvSpPr>
          <p:nvPr/>
        </p:nvSpPr>
        <p:spPr bwMode="auto">
          <a:xfrm>
            <a:off x="7426325" y="3851275"/>
            <a:ext cx="156977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1" i="0" dirty="0">
                <a:latin typeface="+mj-lt"/>
              </a:rPr>
              <a:t>H</a:t>
            </a:r>
            <a:r>
              <a:rPr lang="en-US" sz="1800" b="1" i="0" dirty="0" smtClean="0">
                <a:latin typeface="+mj-lt"/>
              </a:rPr>
              <a:t>igh income</a:t>
            </a:r>
            <a:endParaRPr lang="en-US" sz="1800" b="1" i="0" dirty="0">
              <a:latin typeface="+mj-lt"/>
            </a:endParaRPr>
          </a:p>
        </p:txBody>
      </p:sp>
      <p:cxnSp>
        <p:nvCxnSpPr>
          <p:cNvPr id="9" name="14 Düz Ok Bağlayıcısı"/>
          <p:cNvCxnSpPr/>
          <p:nvPr/>
        </p:nvCxnSpPr>
        <p:spPr>
          <a:xfrm flipH="1">
            <a:off x="7115175" y="3452813"/>
            <a:ext cx="123825" cy="1120775"/>
          </a:xfrm>
          <a:prstGeom prst="straightConnector1">
            <a:avLst/>
          </a:prstGeom>
          <a:ln w="28575" cmpd="sng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15 Metin kutusu"/>
          <p:cNvSpPr txBox="1">
            <a:spLocks noChangeArrowheads="1"/>
          </p:cNvSpPr>
          <p:nvPr/>
        </p:nvSpPr>
        <p:spPr bwMode="auto">
          <a:xfrm>
            <a:off x="6237288" y="4487863"/>
            <a:ext cx="178786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1" i="0" dirty="0" smtClean="0">
                <a:latin typeface="+mj-lt"/>
              </a:rPr>
              <a:t>Middle income</a:t>
            </a:r>
            <a:endParaRPr lang="en-US" sz="1800" b="1" i="0" dirty="0">
              <a:latin typeface="+mj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827713" y="1195388"/>
            <a:ext cx="1878376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1" i="0" dirty="0">
                <a:solidFill>
                  <a:srgbClr val="0000FF"/>
                </a:solidFill>
                <a:latin typeface="+mn-lt"/>
                <a:ea typeface="+mn-ea"/>
                <a:cs typeface="+mn-cs"/>
              </a:rPr>
              <a:t>Service</a:t>
            </a:r>
            <a:r>
              <a:rPr lang="en-US" sz="1800" b="1" i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800" b="1" i="0" dirty="0">
                <a:solidFill>
                  <a:srgbClr val="0000FF"/>
                </a:solidFill>
                <a:latin typeface="+mn-lt"/>
                <a:ea typeface="+mn-ea"/>
                <a:cs typeface="+mn-cs"/>
              </a:rPr>
              <a:t>volume</a:t>
            </a:r>
          </a:p>
        </p:txBody>
      </p:sp>
      <p:sp>
        <p:nvSpPr>
          <p:cNvPr id="87050" name="Rectangle 13"/>
          <p:cNvSpPr>
            <a:spLocks noChangeArrowheads="1"/>
          </p:cNvSpPr>
          <p:nvPr/>
        </p:nvSpPr>
        <p:spPr bwMode="auto">
          <a:xfrm>
            <a:off x="635000" y="1322388"/>
            <a:ext cx="35083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b="1"/>
              <a:t>NO “</a:t>
            </a:r>
            <a:r>
              <a:rPr lang="en-US" altLang="ja-JP" b="1"/>
              <a:t>LAISSEZ - FAIRE</a:t>
            </a:r>
            <a:r>
              <a:rPr lang="en-US" b="1"/>
              <a:t>”</a:t>
            </a:r>
            <a:r>
              <a:rPr lang="en-US" altLang="ja-JP" b="1"/>
              <a:t> </a:t>
            </a:r>
            <a:endParaRPr lang="en-US" b="1"/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646113" y="4749800"/>
            <a:ext cx="4281487" cy="15696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1600" i="0" dirty="0">
                <a:ea typeface="+mn-ea"/>
                <a:cs typeface="Arial" charset="0"/>
              </a:rPr>
              <a:t>“ Without adequate public funding</a:t>
            </a:r>
          </a:p>
          <a:p>
            <a:pPr>
              <a:defRPr/>
            </a:pPr>
            <a:r>
              <a:rPr lang="en-US" sz="1600" i="0" dirty="0">
                <a:ea typeface="+mn-ea"/>
                <a:cs typeface="Arial" charset="0"/>
              </a:rPr>
              <a:t> and government stewardship,</a:t>
            </a:r>
          </a:p>
          <a:p>
            <a:pPr>
              <a:defRPr/>
            </a:pPr>
            <a:r>
              <a:rPr lang="en-US" sz="1600" i="0" dirty="0">
                <a:ea typeface="+mn-ea"/>
                <a:cs typeface="Arial" charset="0"/>
              </a:rPr>
              <a:t> health insurance mechanisms pose a </a:t>
            </a:r>
            <a:r>
              <a:rPr lang="en-US" sz="1600" i="0" dirty="0" smtClean="0">
                <a:ea typeface="+mn-ea"/>
                <a:cs typeface="Arial" charset="0"/>
              </a:rPr>
              <a:t>threat rather </a:t>
            </a:r>
            <a:r>
              <a:rPr lang="en-US" sz="1600" i="0" dirty="0">
                <a:ea typeface="+mn-ea"/>
                <a:cs typeface="Arial" charset="0"/>
              </a:rPr>
              <a:t>than an opportunity</a:t>
            </a:r>
          </a:p>
          <a:p>
            <a:pPr>
              <a:defRPr/>
            </a:pPr>
            <a:r>
              <a:rPr lang="en-US" sz="1600" i="0" dirty="0">
                <a:ea typeface="+mn-ea"/>
                <a:cs typeface="Arial" charset="0"/>
              </a:rPr>
              <a:t> to the objectives of equity</a:t>
            </a:r>
          </a:p>
          <a:p>
            <a:pPr>
              <a:defRPr/>
            </a:pPr>
            <a:r>
              <a:rPr lang="en-US" sz="1600" i="0" dirty="0">
                <a:ea typeface="+mn-ea"/>
                <a:cs typeface="Arial" charset="0"/>
              </a:rPr>
              <a:t> and universal access to health care.”</a:t>
            </a:r>
            <a:endParaRPr lang="en-US" sz="1800" i="0" dirty="0">
              <a:ea typeface="+mn-ea"/>
              <a:cs typeface="Arial" charset="0"/>
            </a:endParaRPr>
          </a:p>
        </p:txBody>
      </p:sp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4940300" y="5467350"/>
            <a:ext cx="2255838" cy="83185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1200" dirty="0">
                <a:ea typeface="+mn-ea"/>
                <a:cs typeface="Arial" charset="0"/>
              </a:rPr>
              <a:t>Health Insurance</a:t>
            </a:r>
          </a:p>
          <a:p>
            <a:pPr>
              <a:defRPr/>
            </a:pPr>
            <a:r>
              <a:rPr lang="en-US" sz="1200" dirty="0">
                <a:ea typeface="+mn-ea"/>
                <a:cs typeface="Arial" charset="0"/>
              </a:rPr>
              <a:t>in low-income countries,</a:t>
            </a:r>
          </a:p>
          <a:p>
            <a:pPr>
              <a:defRPr/>
            </a:pPr>
            <a:r>
              <a:rPr lang="en-US" sz="1200" dirty="0">
                <a:ea typeface="+mn-ea"/>
                <a:cs typeface="Arial" charset="0"/>
              </a:rPr>
              <a:t>Joint NGO Briefing Paper, </a:t>
            </a:r>
          </a:p>
          <a:p>
            <a:pPr>
              <a:defRPr/>
            </a:pPr>
            <a:r>
              <a:rPr lang="en-US" sz="1200" dirty="0">
                <a:ea typeface="+mn-ea"/>
                <a:cs typeface="Arial" charset="0"/>
              </a:rPr>
              <a:t>May 2008</a:t>
            </a:r>
          </a:p>
        </p:txBody>
      </p:sp>
      <p:sp>
        <p:nvSpPr>
          <p:cNvPr id="16" name="AutoShape 1"/>
          <p:cNvSpPr>
            <a:spLocks noChangeArrowheads="1"/>
          </p:cNvSpPr>
          <p:nvPr/>
        </p:nvSpPr>
        <p:spPr bwMode="auto">
          <a:xfrm>
            <a:off x="0" y="0"/>
            <a:ext cx="9144000" cy="1054100"/>
          </a:xfrm>
          <a:prstGeom prst="roundRect">
            <a:avLst>
              <a:gd name="adj" fmla="val 0"/>
            </a:avLst>
          </a:prstGeom>
          <a:solidFill>
            <a:srgbClr val="4BACC6"/>
          </a:solidFill>
          <a:ln w="25560" cap="flat">
            <a:solidFill>
              <a:srgbClr val="377F9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/>
          <a:p>
            <a:pPr algn="ctr">
              <a:defRPr/>
            </a:pPr>
            <a:r>
              <a:rPr lang="tr-TR" sz="2400" b="1" i="0" dirty="0">
                <a:solidFill>
                  <a:srgbClr val="FFFFFF"/>
                </a:solidFill>
              </a:rPr>
              <a:t>Resource </a:t>
            </a:r>
            <a:r>
              <a:rPr lang="tr-TR" sz="2400" b="1" i="0" dirty="0" err="1">
                <a:solidFill>
                  <a:srgbClr val="FFFFFF"/>
                </a:solidFill>
              </a:rPr>
              <a:t>Allocation</a:t>
            </a:r>
            <a:r>
              <a:rPr lang="tr-TR" sz="2400" b="1" i="0" dirty="0">
                <a:solidFill>
                  <a:srgbClr val="FFFFFF"/>
                </a:solidFill>
              </a:rPr>
              <a:t>: </a:t>
            </a:r>
            <a:r>
              <a:rPr lang="tr-TR" sz="2400" b="1" i="0" dirty="0" err="1">
                <a:solidFill>
                  <a:srgbClr val="FFFFFF"/>
                </a:solidFill>
              </a:rPr>
              <a:t>Public</a:t>
            </a:r>
            <a:r>
              <a:rPr lang="tr-TR" sz="2400" b="1" i="0" dirty="0">
                <a:solidFill>
                  <a:srgbClr val="FFFFFF"/>
                </a:solidFill>
              </a:rPr>
              <a:t> </a:t>
            </a:r>
            <a:r>
              <a:rPr lang="en-US" sz="2400" b="1" i="0" dirty="0">
                <a:solidFill>
                  <a:srgbClr val="FFFFFF"/>
                </a:solidFill>
              </a:rPr>
              <a:t>&amp;</a:t>
            </a:r>
            <a:r>
              <a:rPr lang="tr-TR" sz="2400" b="1" i="0" dirty="0">
                <a:solidFill>
                  <a:srgbClr val="FFFFFF"/>
                </a:solidFill>
              </a:rPr>
              <a:t> </a:t>
            </a:r>
            <a:r>
              <a:rPr lang="tr-TR" sz="2400" b="1" i="0" dirty="0" err="1">
                <a:solidFill>
                  <a:srgbClr val="FFFFFF"/>
                </a:solidFill>
              </a:rPr>
              <a:t>Private</a:t>
            </a:r>
            <a:r>
              <a:rPr lang="tr-TR" sz="2400" b="1" i="0" dirty="0">
                <a:solidFill>
                  <a:srgbClr val="FFFFFF"/>
                </a:solidFill>
              </a:rPr>
              <a:t> </a:t>
            </a:r>
            <a:r>
              <a:rPr lang="tr-TR" sz="2400" b="1" i="0" dirty="0" err="1">
                <a:solidFill>
                  <a:srgbClr val="FFFFFF"/>
                </a:solidFill>
              </a:rPr>
              <a:t>Balance</a:t>
            </a:r>
            <a:endParaRPr lang="en-US" sz="2400" b="1" i="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83264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 txBox="1">
            <a:spLocks/>
          </p:cNvSpPr>
          <p:nvPr/>
        </p:nvSpPr>
        <p:spPr>
          <a:xfrm>
            <a:off x="635000" y="1789112"/>
            <a:ext cx="4221163" cy="4880247"/>
          </a:xfrm>
          <a:prstGeom prst="rect">
            <a:avLst/>
          </a:prstGeom>
        </p:spPr>
        <p:txBody>
          <a:bodyPr/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2400" b="1" i="0" dirty="0" smtClean="0">
                <a:latin typeface="+mj-lt"/>
              </a:rPr>
              <a:t>Consider country resources for citizens’ needs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en-US" sz="2000" dirty="0" smtClean="0">
                <a:solidFill>
                  <a:srgbClr val="FF0000"/>
                </a:solidFill>
                <a:latin typeface="+mj-lt"/>
              </a:rPr>
              <a:t>Keep public-private health care balance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en-US" sz="2000" dirty="0" smtClean="0">
                <a:solidFill>
                  <a:srgbClr val="FF0000"/>
                </a:solidFill>
                <a:latin typeface="+mj-lt"/>
              </a:rPr>
              <a:t>Don’t allow for dual practice</a:t>
            </a:r>
            <a:endParaRPr lang="en-US" sz="2800" dirty="0" smtClean="0">
              <a:latin typeface="+mj-lt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en-US" sz="2400" b="1" i="0" dirty="0" smtClean="0">
                <a:latin typeface="+mj-lt"/>
              </a:rPr>
              <a:t>Ensure regulatory effectiveness</a:t>
            </a:r>
            <a:endParaRPr lang="en-US" sz="2400" b="1" i="0" dirty="0">
              <a:latin typeface="+mj-lt"/>
            </a:endParaRPr>
          </a:p>
        </p:txBody>
      </p:sp>
      <p:graphicFrame>
        <p:nvGraphicFramePr>
          <p:cNvPr id="4" name="7 Diyagram"/>
          <p:cNvGraphicFramePr/>
          <p:nvPr>
            <p:extLst>
              <p:ext uri="{D42A27DB-BD31-4B8C-83A1-F6EECF244321}">
                <p14:modId xmlns:p14="http://schemas.microsoft.com/office/powerpoint/2010/main" xmlns="" val="1389305925"/>
              </p:ext>
            </p:extLst>
          </p:nvPr>
        </p:nvGraphicFramePr>
        <p:xfrm>
          <a:off x="5451832" y="1575009"/>
          <a:ext cx="2833686" cy="24114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5" name="9 Düz Ok Bağlayıcısı"/>
          <p:cNvCxnSpPr>
            <a:endCxn id="8" idx="0"/>
          </p:cNvCxnSpPr>
          <p:nvPr/>
        </p:nvCxnSpPr>
        <p:spPr>
          <a:xfrm>
            <a:off x="7920038" y="3263900"/>
            <a:ext cx="291174" cy="587375"/>
          </a:xfrm>
          <a:prstGeom prst="straightConnector1">
            <a:avLst/>
          </a:prstGeom>
          <a:ln w="28575" cmpd="sng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12 Düz Ok Bağlayıcısı"/>
          <p:cNvCxnSpPr/>
          <p:nvPr/>
        </p:nvCxnSpPr>
        <p:spPr>
          <a:xfrm flipH="1">
            <a:off x="5594350" y="3597275"/>
            <a:ext cx="285750" cy="214313"/>
          </a:xfrm>
          <a:prstGeom prst="straightConnector1">
            <a:avLst/>
          </a:prstGeom>
          <a:ln w="28575" cmpd="sng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15 Metin kutusu"/>
          <p:cNvSpPr txBox="1">
            <a:spLocks noChangeArrowheads="1"/>
          </p:cNvSpPr>
          <p:nvPr/>
        </p:nvSpPr>
        <p:spPr bwMode="auto">
          <a:xfrm>
            <a:off x="4935538" y="3835400"/>
            <a:ext cx="186496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1" i="0" dirty="0" smtClean="0">
                <a:latin typeface="+mj-lt"/>
              </a:rPr>
              <a:t>Low &amp;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1" i="0" dirty="0" smtClean="0">
                <a:latin typeface="+mj-lt"/>
              </a:rPr>
              <a:t> middle income</a:t>
            </a:r>
            <a:endParaRPr lang="en-US" sz="1800" b="1" i="0" dirty="0">
              <a:latin typeface="+mj-lt"/>
            </a:endParaRPr>
          </a:p>
        </p:txBody>
      </p:sp>
      <p:sp>
        <p:nvSpPr>
          <p:cNvPr id="8" name="22 Metin kutusu"/>
          <p:cNvSpPr txBox="1">
            <a:spLocks noChangeArrowheads="1"/>
          </p:cNvSpPr>
          <p:nvPr/>
        </p:nvSpPr>
        <p:spPr bwMode="auto">
          <a:xfrm>
            <a:off x="7426325" y="3851275"/>
            <a:ext cx="156977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1" i="0" dirty="0">
                <a:latin typeface="+mj-lt"/>
              </a:rPr>
              <a:t>H</a:t>
            </a:r>
            <a:r>
              <a:rPr lang="en-US" sz="1800" b="1" i="0" dirty="0" smtClean="0">
                <a:latin typeface="+mj-lt"/>
              </a:rPr>
              <a:t>igh income</a:t>
            </a:r>
            <a:endParaRPr lang="en-US" sz="1800" b="1" i="0" dirty="0">
              <a:latin typeface="+mj-lt"/>
            </a:endParaRPr>
          </a:p>
        </p:txBody>
      </p:sp>
      <p:cxnSp>
        <p:nvCxnSpPr>
          <p:cNvPr id="9" name="14 Düz Ok Bağlayıcısı"/>
          <p:cNvCxnSpPr/>
          <p:nvPr/>
        </p:nvCxnSpPr>
        <p:spPr>
          <a:xfrm flipH="1">
            <a:off x="7115175" y="3452813"/>
            <a:ext cx="123825" cy="1120775"/>
          </a:xfrm>
          <a:prstGeom prst="straightConnector1">
            <a:avLst/>
          </a:prstGeom>
          <a:ln w="28575" cmpd="sng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15 Metin kutusu"/>
          <p:cNvSpPr txBox="1">
            <a:spLocks noChangeArrowheads="1"/>
          </p:cNvSpPr>
          <p:nvPr/>
        </p:nvSpPr>
        <p:spPr bwMode="auto">
          <a:xfrm>
            <a:off x="6237288" y="4487863"/>
            <a:ext cx="178786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1" i="0" dirty="0" smtClean="0">
                <a:latin typeface="+mj-lt"/>
              </a:rPr>
              <a:t>Middle income</a:t>
            </a:r>
            <a:endParaRPr lang="en-US" sz="1800" b="1" i="0" dirty="0">
              <a:latin typeface="+mj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827713" y="1195388"/>
            <a:ext cx="1878376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1" i="0" dirty="0">
                <a:solidFill>
                  <a:srgbClr val="0000FF"/>
                </a:solidFill>
                <a:latin typeface="+mn-lt"/>
                <a:ea typeface="+mn-ea"/>
                <a:cs typeface="+mn-cs"/>
              </a:rPr>
              <a:t>Service</a:t>
            </a:r>
            <a:r>
              <a:rPr lang="en-US" sz="1800" b="1" i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800" b="1" i="0" dirty="0">
                <a:solidFill>
                  <a:srgbClr val="0000FF"/>
                </a:solidFill>
                <a:latin typeface="+mn-lt"/>
                <a:ea typeface="+mn-ea"/>
                <a:cs typeface="+mn-cs"/>
              </a:rPr>
              <a:t>volume</a:t>
            </a:r>
          </a:p>
        </p:txBody>
      </p:sp>
      <p:sp>
        <p:nvSpPr>
          <p:cNvPr id="87050" name="Rectangle 13"/>
          <p:cNvSpPr>
            <a:spLocks noChangeArrowheads="1"/>
          </p:cNvSpPr>
          <p:nvPr/>
        </p:nvSpPr>
        <p:spPr bwMode="auto">
          <a:xfrm>
            <a:off x="635000" y="1322388"/>
            <a:ext cx="35083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b="1"/>
              <a:t>NO “</a:t>
            </a:r>
            <a:r>
              <a:rPr lang="en-US" altLang="ja-JP" b="1"/>
              <a:t>LAISSEZ - FAIRE</a:t>
            </a:r>
            <a:r>
              <a:rPr lang="en-US" b="1"/>
              <a:t>”</a:t>
            </a:r>
            <a:r>
              <a:rPr lang="en-US" altLang="ja-JP" b="1"/>
              <a:t> </a:t>
            </a:r>
            <a:endParaRPr lang="en-US" b="1"/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646113" y="4749800"/>
            <a:ext cx="4281487" cy="15696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1600" i="0" dirty="0">
                <a:ea typeface="+mn-ea"/>
                <a:cs typeface="Arial" charset="0"/>
              </a:rPr>
              <a:t>“ Without adequate public funding</a:t>
            </a:r>
          </a:p>
          <a:p>
            <a:pPr>
              <a:defRPr/>
            </a:pPr>
            <a:r>
              <a:rPr lang="en-US" sz="1600" i="0" dirty="0">
                <a:ea typeface="+mn-ea"/>
                <a:cs typeface="Arial" charset="0"/>
              </a:rPr>
              <a:t> and government stewardship,</a:t>
            </a:r>
          </a:p>
          <a:p>
            <a:pPr>
              <a:defRPr/>
            </a:pPr>
            <a:r>
              <a:rPr lang="en-US" sz="1600" i="0" dirty="0">
                <a:ea typeface="+mn-ea"/>
                <a:cs typeface="Arial" charset="0"/>
              </a:rPr>
              <a:t> health insurance mechanisms pose a </a:t>
            </a:r>
            <a:r>
              <a:rPr lang="en-US" sz="1600" i="0" dirty="0" smtClean="0">
                <a:ea typeface="+mn-ea"/>
                <a:cs typeface="Arial" charset="0"/>
              </a:rPr>
              <a:t>threat rather </a:t>
            </a:r>
            <a:r>
              <a:rPr lang="en-US" sz="1600" i="0" dirty="0">
                <a:ea typeface="+mn-ea"/>
                <a:cs typeface="Arial" charset="0"/>
              </a:rPr>
              <a:t>than an opportunity</a:t>
            </a:r>
          </a:p>
          <a:p>
            <a:pPr>
              <a:defRPr/>
            </a:pPr>
            <a:r>
              <a:rPr lang="en-US" sz="1600" i="0" dirty="0">
                <a:ea typeface="+mn-ea"/>
                <a:cs typeface="Arial" charset="0"/>
              </a:rPr>
              <a:t> to the objectives of equity</a:t>
            </a:r>
          </a:p>
          <a:p>
            <a:pPr>
              <a:defRPr/>
            </a:pPr>
            <a:r>
              <a:rPr lang="en-US" sz="1600" i="0" dirty="0">
                <a:ea typeface="+mn-ea"/>
                <a:cs typeface="Arial" charset="0"/>
              </a:rPr>
              <a:t> and universal access to health care.”</a:t>
            </a:r>
            <a:endParaRPr lang="en-US" sz="1800" i="0" dirty="0">
              <a:ea typeface="+mn-ea"/>
              <a:cs typeface="Arial" charset="0"/>
            </a:endParaRPr>
          </a:p>
        </p:txBody>
      </p:sp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4940300" y="5467350"/>
            <a:ext cx="2255838" cy="83185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1200" dirty="0">
                <a:ea typeface="+mn-ea"/>
                <a:cs typeface="Arial" charset="0"/>
              </a:rPr>
              <a:t>Health Insurance</a:t>
            </a:r>
          </a:p>
          <a:p>
            <a:pPr>
              <a:defRPr/>
            </a:pPr>
            <a:r>
              <a:rPr lang="en-US" sz="1200" dirty="0">
                <a:ea typeface="+mn-ea"/>
                <a:cs typeface="Arial" charset="0"/>
              </a:rPr>
              <a:t>in low-income countries,</a:t>
            </a:r>
          </a:p>
          <a:p>
            <a:pPr>
              <a:defRPr/>
            </a:pPr>
            <a:r>
              <a:rPr lang="en-US" sz="1200" dirty="0">
                <a:ea typeface="+mn-ea"/>
                <a:cs typeface="Arial" charset="0"/>
              </a:rPr>
              <a:t>Joint NGO Briefing Paper, </a:t>
            </a:r>
          </a:p>
          <a:p>
            <a:pPr>
              <a:defRPr/>
            </a:pPr>
            <a:r>
              <a:rPr lang="en-US" sz="1200" dirty="0">
                <a:ea typeface="+mn-ea"/>
                <a:cs typeface="Arial" charset="0"/>
              </a:rPr>
              <a:t>May 2008</a:t>
            </a:r>
          </a:p>
        </p:txBody>
      </p:sp>
      <p:sp>
        <p:nvSpPr>
          <p:cNvPr id="16" name="AutoShape 1"/>
          <p:cNvSpPr>
            <a:spLocks noChangeArrowheads="1"/>
          </p:cNvSpPr>
          <p:nvPr/>
        </p:nvSpPr>
        <p:spPr bwMode="auto">
          <a:xfrm>
            <a:off x="0" y="0"/>
            <a:ext cx="9144000" cy="1054100"/>
          </a:xfrm>
          <a:prstGeom prst="roundRect">
            <a:avLst>
              <a:gd name="adj" fmla="val 0"/>
            </a:avLst>
          </a:prstGeom>
          <a:solidFill>
            <a:srgbClr val="4BACC6"/>
          </a:solidFill>
          <a:ln w="25560" cap="flat">
            <a:solidFill>
              <a:srgbClr val="377F9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/>
          <a:p>
            <a:pPr algn="ctr">
              <a:defRPr/>
            </a:pPr>
            <a:r>
              <a:rPr lang="tr-TR" sz="2400" b="1" i="0" dirty="0">
                <a:solidFill>
                  <a:srgbClr val="FFFFFF"/>
                </a:solidFill>
              </a:rPr>
              <a:t>Resource </a:t>
            </a:r>
            <a:r>
              <a:rPr lang="tr-TR" sz="2400" b="1" i="0" dirty="0" err="1">
                <a:solidFill>
                  <a:srgbClr val="FFFFFF"/>
                </a:solidFill>
              </a:rPr>
              <a:t>Allocation</a:t>
            </a:r>
            <a:r>
              <a:rPr lang="tr-TR" sz="2400" b="1" i="0" dirty="0">
                <a:solidFill>
                  <a:srgbClr val="FFFFFF"/>
                </a:solidFill>
              </a:rPr>
              <a:t>: </a:t>
            </a:r>
            <a:r>
              <a:rPr lang="tr-TR" sz="2400" b="1" i="0" dirty="0" err="1">
                <a:solidFill>
                  <a:srgbClr val="FFFFFF"/>
                </a:solidFill>
              </a:rPr>
              <a:t>Public</a:t>
            </a:r>
            <a:r>
              <a:rPr lang="tr-TR" sz="2400" b="1" i="0" dirty="0">
                <a:solidFill>
                  <a:srgbClr val="FFFFFF"/>
                </a:solidFill>
              </a:rPr>
              <a:t> </a:t>
            </a:r>
            <a:r>
              <a:rPr lang="en-US" sz="2400" b="1" i="0" dirty="0">
                <a:solidFill>
                  <a:srgbClr val="FFFFFF"/>
                </a:solidFill>
              </a:rPr>
              <a:t>&amp;</a:t>
            </a:r>
            <a:r>
              <a:rPr lang="tr-TR" sz="2400" b="1" i="0" dirty="0">
                <a:solidFill>
                  <a:srgbClr val="FFFFFF"/>
                </a:solidFill>
              </a:rPr>
              <a:t> </a:t>
            </a:r>
            <a:r>
              <a:rPr lang="tr-TR" sz="2400" b="1" i="0" dirty="0" err="1">
                <a:solidFill>
                  <a:srgbClr val="FFFFFF"/>
                </a:solidFill>
              </a:rPr>
              <a:t>Private</a:t>
            </a:r>
            <a:r>
              <a:rPr lang="tr-TR" sz="2400" b="1" i="0" dirty="0">
                <a:solidFill>
                  <a:srgbClr val="FFFFFF"/>
                </a:solidFill>
              </a:rPr>
              <a:t> </a:t>
            </a:r>
            <a:r>
              <a:rPr lang="tr-TR" sz="2400" b="1" i="0" dirty="0" err="1">
                <a:solidFill>
                  <a:srgbClr val="FFFFFF"/>
                </a:solidFill>
              </a:rPr>
              <a:t>Balance</a:t>
            </a:r>
            <a:endParaRPr lang="en-US" sz="2400" b="1" i="0" dirty="0">
              <a:solidFill>
                <a:srgbClr val="FFFFFF"/>
              </a:solidFill>
            </a:endParaRPr>
          </a:p>
        </p:txBody>
      </p:sp>
      <p:sp>
        <p:nvSpPr>
          <p:cNvPr id="11" name="Oval 10"/>
          <p:cNvSpPr/>
          <p:nvPr/>
        </p:nvSpPr>
        <p:spPr bwMode="auto">
          <a:xfrm>
            <a:off x="0" y="4437112"/>
            <a:ext cx="5436096" cy="2232248"/>
          </a:xfrm>
          <a:prstGeom prst="ellips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1" u="none" strike="noStrike" cap="none" normalizeH="0" baseline="0" smtClean="0">
              <a:ln>
                <a:noFill/>
              </a:ln>
              <a:solidFill>
                <a:srgbClr val="6E6E6F"/>
              </a:solidFill>
              <a:effectLst/>
              <a:latin typeface="Verdana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359671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4753" name="Object 10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p:oleObj spid="_x0000_s2059" name="think-cell Slide" r:id="rId4" imgW="360" imgH="360" progId="">
              <p:embed/>
            </p:oleObj>
          </a:graphicData>
        </a:graphic>
      </p:graphicFrame>
      <p:sp>
        <p:nvSpPr>
          <p:cNvPr id="4" name="Rectangle 3"/>
          <p:cNvSpPr/>
          <p:nvPr/>
        </p:nvSpPr>
        <p:spPr>
          <a:xfrm>
            <a:off x="1293813" y="2378075"/>
            <a:ext cx="6556375" cy="3251200"/>
          </a:xfrm>
          <a:prstGeom prst="rect">
            <a:avLst/>
          </a:prstGeom>
          <a:solidFill>
            <a:schemeClr val="bg1"/>
          </a:solidFill>
          <a:ln w="9525">
            <a:solidFill>
              <a:srgbClr val="6CBEB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74755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39813"/>
          </a:xfrm>
          <a:ln>
            <a:noFill/>
          </a:ln>
          <a:extLst>
            <a:ext uri="{91240B29-F687-4f45-9708-019B960494DF}">
              <a14:hiddenLine xmlns:a14="http://schemas.microsoft.com/office/drawing/2010/main" xmlns="" w="254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pPr algn="l"/>
            <a:r>
              <a:rPr lang="en-US" sz="2000" b="1">
                <a:solidFill>
                  <a:schemeClr val="bg1"/>
                </a:solidFill>
                <a:latin typeface="Arial" charset="0"/>
              </a:rPr>
              <a:t>Citizen Satisfaction</a:t>
            </a:r>
            <a:endParaRPr lang="en-US" sz="2000" b="1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sp>
        <p:nvSpPr>
          <p:cNvPr id="74756" name="Title 1"/>
          <p:cNvSpPr txBox="1">
            <a:spLocks/>
          </p:cNvSpPr>
          <p:nvPr/>
        </p:nvSpPr>
        <p:spPr bwMode="auto">
          <a:xfrm>
            <a:off x="228600" y="1300163"/>
            <a:ext cx="86868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2100" b="1" i="0" dirty="0"/>
              <a:t>Citizen</a:t>
            </a:r>
            <a:r>
              <a:rPr lang="en-US" sz="2100" b="1" i="0" dirty="0">
                <a:solidFill>
                  <a:srgbClr val="8064A2"/>
                </a:solidFill>
              </a:rPr>
              <a:t> satisfaction with healthcare</a:t>
            </a:r>
            <a:br>
              <a:rPr lang="en-US" sz="2100" b="1" i="0" dirty="0">
                <a:solidFill>
                  <a:srgbClr val="8064A2"/>
                </a:solidFill>
              </a:rPr>
            </a:br>
            <a:r>
              <a:rPr lang="en-US" sz="2100" b="1" i="0" dirty="0"/>
              <a:t>has almost doubled</a:t>
            </a:r>
          </a:p>
        </p:txBody>
      </p:sp>
      <p:sp>
        <p:nvSpPr>
          <p:cNvPr id="29712" name="5. Source"/>
          <p:cNvSpPr>
            <a:spLocks noChangeArrowheads="1"/>
          </p:cNvSpPr>
          <p:nvPr/>
        </p:nvSpPr>
        <p:spPr bwMode="gray">
          <a:xfrm>
            <a:off x="1282700" y="6399213"/>
            <a:ext cx="349885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>
            <a:spAutoFit/>
          </a:bodyPr>
          <a:lstStyle/>
          <a:p>
            <a:pPr marL="609600" indent="-609600" defTabSz="895350">
              <a:tabLst>
                <a:tab pos="630238" algn="l"/>
              </a:tabLst>
              <a:defRPr/>
            </a:pPr>
            <a:r>
              <a:rPr lang="en-US" sz="1200" dirty="0">
                <a:latin typeface="+mn-lt"/>
                <a:ea typeface="+mn-ea"/>
                <a:cs typeface="+mn-cs"/>
              </a:rPr>
              <a:t>Source: </a:t>
            </a:r>
            <a:r>
              <a:rPr lang="en-US" sz="1200" dirty="0" err="1">
                <a:latin typeface="+mn-lt"/>
                <a:ea typeface="+mn-ea"/>
                <a:cs typeface="+mn-cs"/>
              </a:rPr>
              <a:t>TSI</a:t>
            </a:r>
            <a:r>
              <a:rPr lang="en-US" sz="1200" dirty="0">
                <a:latin typeface="+mn-lt"/>
                <a:ea typeface="+mn-ea"/>
                <a:cs typeface="+mn-cs"/>
              </a:rPr>
              <a:t> Life Satisfaction Survey 2015</a:t>
            </a:r>
          </a:p>
        </p:txBody>
      </p:sp>
      <p:grpSp>
        <p:nvGrpSpPr>
          <p:cNvPr id="74758" name="Group 1"/>
          <p:cNvGrpSpPr>
            <a:grpSpLocks/>
          </p:cNvGrpSpPr>
          <p:nvPr/>
        </p:nvGrpSpPr>
        <p:grpSpPr bwMode="auto">
          <a:xfrm>
            <a:off x="1293813" y="2378075"/>
            <a:ext cx="6556375" cy="3068638"/>
            <a:chOff x="1274763" y="2522538"/>
            <a:chExt cx="6554788" cy="3068637"/>
          </a:xfrm>
        </p:grpSpPr>
        <p:sp>
          <p:nvSpPr>
            <p:cNvPr id="3" name="Dikdörtgen 2"/>
            <p:cNvSpPr/>
            <p:nvPr/>
          </p:nvSpPr>
          <p:spPr>
            <a:xfrm>
              <a:off x="1274763" y="2522538"/>
              <a:ext cx="6554788" cy="501650"/>
            </a:xfrm>
            <a:prstGeom prst="rect">
              <a:avLst/>
            </a:prstGeom>
            <a:solidFill>
              <a:srgbClr val="6CBE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en-US" sz="1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Share of population satisfied with the healthcare system</a:t>
              </a:r>
              <a:endParaRPr lang="en-US" sz="1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760" name="TextBox 7"/>
            <p:cNvSpPr txBox="1">
              <a:spLocks noChangeArrowheads="1"/>
            </p:cNvSpPr>
            <p:nvPr/>
          </p:nvSpPr>
          <p:spPr bwMode="auto">
            <a:xfrm>
              <a:off x="1860550" y="3155950"/>
              <a:ext cx="1022350" cy="368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defTabSz="8953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8953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defTabSz="8953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defTabSz="8953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defTabSz="8953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buClr>
                  <a:schemeClr val="tx2"/>
                </a:buClr>
                <a:buSzPct val="100000"/>
              </a:pPr>
              <a:r>
                <a:rPr lang="en-US" b="1">
                  <a:solidFill>
                    <a:srgbClr val="6CBEB9"/>
                  </a:solidFill>
                </a:rPr>
                <a:t>2003</a:t>
              </a:r>
            </a:p>
          </p:txBody>
        </p:sp>
        <p:sp>
          <p:nvSpPr>
            <p:cNvPr id="74761" name="TextBox 8"/>
            <p:cNvSpPr txBox="1">
              <a:spLocks noChangeArrowheads="1"/>
            </p:cNvSpPr>
            <p:nvPr/>
          </p:nvSpPr>
          <p:spPr bwMode="auto">
            <a:xfrm>
              <a:off x="5068888" y="3155950"/>
              <a:ext cx="1031875" cy="368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defTabSz="8953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8953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defTabSz="8953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defTabSz="8953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defTabSz="8953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buClr>
                  <a:schemeClr val="tx2"/>
                </a:buClr>
                <a:buSzPct val="100000"/>
              </a:pPr>
              <a:r>
                <a:rPr lang="en-US" b="1">
                  <a:solidFill>
                    <a:srgbClr val="6CBEB9"/>
                  </a:solidFill>
                </a:rPr>
                <a:t>2016</a:t>
              </a:r>
            </a:p>
          </p:txBody>
        </p:sp>
        <p:sp>
          <p:nvSpPr>
            <p:cNvPr id="74762" name="TextBox 13"/>
            <p:cNvSpPr txBox="1">
              <a:spLocks/>
            </p:cNvSpPr>
            <p:nvPr/>
          </p:nvSpPr>
          <p:spPr bwMode="gray">
            <a:xfrm>
              <a:off x="1890713" y="3808413"/>
              <a:ext cx="1735137" cy="5540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>
              <a:spAutoFit/>
            </a:bodyPr>
            <a:lstStyle>
              <a:lvl1pPr defTabSz="8953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8953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defTabSz="8953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defTabSz="8953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defTabSz="8953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>
                <a:buClr>
                  <a:schemeClr val="tx2"/>
                </a:buClr>
              </a:pPr>
              <a:r>
                <a:rPr lang="en-US" sz="3600" b="1"/>
                <a:t>39.5%</a:t>
              </a:r>
            </a:p>
          </p:txBody>
        </p:sp>
        <p:sp>
          <p:nvSpPr>
            <p:cNvPr id="74763" name="TextBox 14"/>
            <p:cNvSpPr txBox="1">
              <a:spLocks/>
            </p:cNvSpPr>
            <p:nvPr/>
          </p:nvSpPr>
          <p:spPr bwMode="gray">
            <a:xfrm>
              <a:off x="5126038" y="3808413"/>
              <a:ext cx="1735137" cy="5540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>
              <a:spAutoFit/>
            </a:bodyPr>
            <a:lstStyle>
              <a:lvl1pPr defTabSz="8953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8953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defTabSz="8953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defTabSz="8953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defTabSz="8953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defTabSz="89535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>
                <a:buClr>
                  <a:schemeClr val="tx2"/>
                </a:buClr>
              </a:pPr>
              <a:r>
                <a:rPr lang="en-US" sz="3600" b="1"/>
                <a:t>75.4%</a:t>
              </a:r>
            </a:p>
          </p:txBody>
        </p:sp>
        <p:sp>
          <p:nvSpPr>
            <p:cNvPr id="65" name="Freeform 15"/>
            <p:cNvSpPr>
              <a:spLocks/>
            </p:cNvSpPr>
            <p:nvPr/>
          </p:nvSpPr>
          <p:spPr>
            <a:xfrm>
              <a:off x="1849299" y="3559176"/>
              <a:ext cx="1972784" cy="1100137"/>
            </a:xfrm>
            <a:custGeom>
              <a:avLst/>
              <a:gdLst>
                <a:gd name="connsiteX0" fmla="*/ 0 w 905773"/>
                <a:gd name="connsiteY0" fmla="*/ 0 h 957533"/>
                <a:gd name="connsiteX1" fmla="*/ 905773 w 905773"/>
                <a:gd name="connsiteY1" fmla="*/ 0 h 957533"/>
                <a:gd name="connsiteX2" fmla="*/ 905773 w 905773"/>
                <a:gd name="connsiteY2" fmla="*/ 957533 h 957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05773" h="957533">
                  <a:moveTo>
                    <a:pt x="0" y="0"/>
                  </a:moveTo>
                  <a:lnTo>
                    <a:pt x="905773" y="0"/>
                  </a:lnTo>
                  <a:lnTo>
                    <a:pt x="905773" y="957533"/>
                  </a:lnTo>
                </a:path>
              </a:pathLst>
            </a:custGeom>
            <a:noFill/>
            <a:ln w="12700">
              <a:solidFill>
                <a:srgbClr val="6CBEB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800" dirty="0">
                <a:solidFill>
                  <a:srgbClr val="FFFFFF"/>
                </a:solidFill>
              </a:endParaRPr>
            </a:p>
          </p:txBody>
        </p:sp>
        <p:sp>
          <p:nvSpPr>
            <p:cNvPr id="66" name="Freeform 16"/>
            <p:cNvSpPr>
              <a:spLocks/>
            </p:cNvSpPr>
            <p:nvPr/>
          </p:nvSpPr>
          <p:spPr>
            <a:xfrm>
              <a:off x="5067970" y="3559176"/>
              <a:ext cx="1974372" cy="1100137"/>
            </a:xfrm>
            <a:custGeom>
              <a:avLst/>
              <a:gdLst>
                <a:gd name="connsiteX0" fmla="*/ 0 w 905773"/>
                <a:gd name="connsiteY0" fmla="*/ 0 h 957533"/>
                <a:gd name="connsiteX1" fmla="*/ 905773 w 905773"/>
                <a:gd name="connsiteY1" fmla="*/ 0 h 957533"/>
                <a:gd name="connsiteX2" fmla="*/ 905773 w 905773"/>
                <a:gd name="connsiteY2" fmla="*/ 957533 h 957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05773" h="957533">
                  <a:moveTo>
                    <a:pt x="0" y="0"/>
                  </a:moveTo>
                  <a:lnTo>
                    <a:pt x="905773" y="0"/>
                  </a:lnTo>
                  <a:lnTo>
                    <a:pt x="905773" y="957533"/>
                  </a:lnTo>
                </a:path>
              </a:pathLst>
            </a:custGeom>
            <a:noFill/>
            <a:ln w="12700">
              <a:solidFill>
                <a:srgbClr val="6CBEB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800" dirty="0">
                <a:solidFill>
                  <a:srgbClr val="FFFFFF"/>
                </a:solidFill>
              </a:endParaRPr>
            </a:p>
          </p:txBody>
        </p:sp>
        <p:sp>
          <p:nvSpPr>
            <p:cNvPr id="67" name="Freeform 5"/>
            <p:cNvSpPr/>
            <p:nvPr/>
          </p:nvSpPr>
          <p:spPr>
            <a:xfrm>
              <a:off x="2752367" y="4791075"/>
              <a:ext cx="3277394" cy="523875"/>
            </a:xfrm>
            <a:custGeom>
              <a:avLst/>
              <a:gdLst>
                <a:gd name="connsiteX0" fmla="*/ 0 w 2743200"/>
                <a:gd name="connsiteY0" fmla="*/ 0 h 1095554"/>
                <a:gd name="connsiteX1" fmla="*/ 0 w 2743200"/>
                <a:gd name="connsiteY1" fmla="*/ 1095554 h 1095554"/>
                <a:gd name="connsiteX2" fmla="*/ 2743200 w 2743200"/>
                <a:gd name="connsiteY2" fmla="*/ 1095554 h 1095554"/>
                <a:gd name="connsiteX3" fmla="*/ 2743200 w 2743200"/>
                <a:gd name="connsiteY3" fmla="*/ 25879 h 1095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43200" h="1095554">
                  <a:moveTo>
                    <a:pt x="0" y="0"/>
                  </a:moveTo>
                  <a:lnTo>
                    <a:pt x="0" y="1095554"/>
                  </a:lnTo>
                  <a:lnTo>
                    <a:pt x="2743200" y="1095554"/>
                  </a:lnTo>
                  <a:lnTo>
                    <a:pt x="2743200" y="25879"/>
                  </a:lnTo>
                </a:path>
              </a:pathLst>
            </a:custGeom>
            <a:ln w="19050">
              <a:solidFill>
                <a:schemeClr val="bg1">
                  <a:lumMod val="75000"/>
                </a:schemeClr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800" dirty="0"/>
            </a:p>
          </p:txBody>
        </p:sp>
        <p:sp>
          <p:nvSpPr>
            <p:cNvPr id="68" name="Oval 67"/>
            <p:cNvSpPr/>
            <p:nvPr/>
          </p:nvSpPr>
          <p:spPr>
            <a:xfrm>
              <a:off x="3749076" y="4973637"/>
              <a:ext cx="1283977" cy="617538"/>
            </a:xfrm>
            <a:prstGeom prst="ellipse">
              <a:avLst/>
            </a:prstGeom>
            <a:solidFill>
              <a:srgbClr val="6CBEB9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>
                <a:defRPr/>
              </a:pPr>
              <a:r>
                <a:rPr lang="en-US" sz="2000" b="1" dirty="0">
                  <a:solidFill>
                    <a:schemeClr val="bg1"/>
                  </a:solidFill>
                  <a:latin typeface="Arial" charset="0"/>
                </a:rPr>
                <a:t>1.9x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253777710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28 İçerik Yer Tutucusu"/>
          <p:cNvSpPr>
            <a:spLocks noGrp="1"/>
          </p:cNvSpPr>
          <p:nvPr>
            <p:ph idx="4294967295"/>
          </p:nvPr>
        </p:nvSpPr>
        <p:spPr>
          <a:xfrm>
            <a:off x="641350" y="1071563"/>
            <a:ext cx="8502650" cy="2995612"/>
          </a:xfrm>
          <a:solidFill>
            <a:schemeClr val="bg1"/>
          </a:solidFill>
          <a:ln>
            <a:solidFill>
              <a:schemeClr val="tx1"/>
            </a:solidFill>
            <a:miter lim="800000"/>
          </a:ln>
        </p:spPr>
        <p:txBody>
          <a:bodyPr/>
          <a:lstStyle/>
          <a:p>
            <a:pPr marL="0" indent="0" eaLnBrk="1" hangingPunct="1">
              <a:buFont typeface="Wingdings" charset="0"/>
              <a:buNone/>
            </a:pPr>
            <a:r>
              <a:rPr lang="tr-TR" sz="1800">
                <a:latin typeface="Calibri" charset="0"/>
              </a:rPr>
              <a:t> </a:t>
            </a:r>
          </a:p>
        </p:txBody>
      </p:sp>
      <p:sp>
        <p:nvSpPr>
          <p:cNvPr id="76802" name="Rectangle 3"/>
          <p:cNvSpPr>
            <a:spLocks noChangeArrowheads="1"/>
          </p:cNvSpPr>
          <p:nvPr/>
        </p:nvSpPr>
        <p:spPr bwMode="auto">
          <a:xfrm>
            <a:off x="0" y="503238"/>
            <a:ext cx="9144000" cy="400050"/>
          </a:xfrm>
          <a:prstGeom prst="rect">
            <a:avLst/>
          </a:prstGeom>
          <a:solidFill>
            <a:srgbClr val="5EB7AA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Financial Protection</a:t>
            </a:r>
          </a:p>
        </p:txBody>
      </p:sp>
      <p:pic>
        <p:nvPicPr>
          <p:cNvPr id="20" name="Picture 3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4515" y="3105517"/>
            <a:ext cx="5184141" cy="3455890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21" name="Rectangle 33"/>
          <p:cNvSpPr>
            <a:spLocks/>
          </p:cNvSpPr>
          <p:nvPr/>
        </p:nvSpPr>
        <p:spPr>
          <a:xfrm flipH="1">
            <a:off x="89854" y="2581275"/>
            <a:ext cx="6097623" cy="3981482"/>
          </a:xfrm>
          <a:prstGeom prst="rect">
            <a:avLst/>
          </a:prstGeom>
          <a:gradFill flip="none" rotWithShape="1">
            <a:gsLst>
              <a:gs pos="10000">
                <a:srgbClr val="FFFFFF">
                  <a:alpha val="65000"/>
                </a:srgbClr>
              </a:gs>
              <a:gs pos="0">
                <a:schemeClr val="bg2"/>
              </a:gs>
              <a:gs pos="100000">
                <a:schemeClr val="bg1">
                  <a:alpha val="77000"/>
                </a:schemeClr>
              </a:gs>
            </a:gsLst>
            <a:lin ang="0" scaled="1"/>
            <a:tileRect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296" tIns="46648" rIns="93296" bIns="46648" anchor="ctr"/>
          <a:lstStyle/>
          <a:p>
            <a:pPr algn="ctr">
              <a:defRPr/>
            </a:pP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22" name="5. Source"/>
          <p:cNvSpPr>
            <a:spLocks noChangeArrowheads="1"/>
          </p:cNvSpPr>
          <p:nvPr/>
        </p:nvSpPr>
        <p:spPr bwMode="gray">
          <a:xfrm>
            <a:off x="467544" y="6453336"/>
            <a:ext cx="7010400" cy="185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>
            <a:spAutoFit/>
          </a:bodyPr>
          <a:lstStyle/>
          <a:p>
            <a:pPr marL="621975" indent="-621975" defTabSz="913526">
              <a:tabLst>
                <a:tab pos="625214" algn="l"/>
              </a:tabLst>
              <a:defRPr/>
            </a:pPr>
            <a:r>
              <a:rPr lang="en-US" sz="1200" dirty="0">
                <a:solidFill>
                  <a:srgbClr val="808080"/>
                </a:solidFill>
                <a:latin typeface="+mn-lt"/>
                <a:ea typeface="+mn-ea"/>
                <a:cs typeface="Arial" charset="0"/>
              </a:rPr>
              <a:t>Source: Ministry of Health, WHO</a:t>
            </a:r>
          </a:p>
        </p:txBody>
      </p:sp>
      <p:sp>
        <p:nvSpPr>
          <p:cNvPr id="23" name="TextBox 7"/>
          <p:cNvSpPr txBox="1"/>
          <p:nvPr/>
        </p:nvSpPr>
        <p:spPr>
          <a:xfrm>
            <a:off x="2476500" y="1381125"/>
            <a:ext cx="862013" cy="31432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lvl="0" indent="0" defTabSz="895350" eaLnBrk="1" latinLnBrk="0" hangingPunct="1">
              <a:buClr>
                <a:schemeClr val="tx2"/>
              </a:buClr>
              <a:buSzPct val="100000"/>
              <a:defRPr lang="tr-TR" sz="1400" baseline="0">
                <a:latin typeface="+mn-lt"/>
              </a:defRPr>
            </a:lvl1pPr>
            <a:lvl2pPr marL="193675" lvl="1" indent="-192088" defTabSz="895350" eaLnBrk="1" latinLnBrk="0" hangingPunct="1">
              <a:buClr>
                <a:schemeClr val="tx2"/>
              </a:buClr>
              <a:buSzPct val="125000"/>
              <a:buFont typeface="Arial" charset="0"/>
              <a:buChar char="▪"/>
              <a:defRPr lang="tr-TR" sz="1400" baseline="0">
                <a:latin typeface="+mn-lt"/>
              </a:defRPr>
            </a:lvl2pPr>
            <a:lvl3pPr marL="457200" lvl="2" indent="-261938" defTabSz="895350" eaLnBrk="1" latinLnBrk="0" hangingPunct="1">
              <a:buClr>
                <a:schemeClr val="tx2"/>
              </a:buClr>
              <a:buSzPct val="120000"/>
              <a:buFont typeface="Arial" charset="0"/>
              <a:buChar char="–"/>
              <a:defRPr lang="tr-TR" sz="1400" baseline="0">
                <a:latin typeface="+mn-lt"/>
              </a:defRPr>
            </a:lvl3pPr>
            <a:lvl4pPr marL="614363" lvl="3" indent="-155575" defTabSz="895350" eaLnBrk="1" latinLnBrk="0" hangingPunct="1">
              <a:buClr>
                <a:schemeClr val="tx2"/>
              </a:buClr>
              <a:buSzPct val="120000"/>
              <a:buFont typeface="Arial" charset="0"/>
              <a:buChar char="▫"/>
              <a:defRPr lang="tr-TR" sz="1400" baseline="0">
                <a:latin typeface="+mn-lt"/>
              </a:defRPr>
            </a:lvl4pPr>
            <a:lvl5pPr marL="749808" lvl="4" indent="-130175" defTabSz="895350" eaLnBrk="1" latinLnBrk="0" hangingPunct="1">
              <a:buClr>
                <a:schemeClr val="tx2"/>
              </a:buClr>
              <a:buSzPct val="89000"/>
              <a:buFont typeface="Arial" charset="0"/>
              <a:buChar char="-"/>
              <a:defRPr lang="tr-TR" sz="1400"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tr-TR"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tr-TR"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tr-TR"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tr-TR" baseline="0">
                <a:latin typeface="+mn-lt"/>
              </a:defRPr>
            </a:lvl9pPr>
          </a:lstStyle>
          <a:p>
            <a:pPr>
              <a:defRPr/>
            </a:pPr>
            <a:r>
              <a:rPr lang="en-US" sz="2000" b="1" dirty="0">
                <a:solidFill>
                  <a:schemeClr val="accent4"/>
                </a:solidFill>
                <a:ea typeface="+mn-ea"/>
                <a:cs typeface="Arial" charset="0"/>
              </a:rPr>
              <a:t>2002</a:t>
            </a:r>
          </a:p>
        </p:txBody>
      </p:sp>
      <p:sp>
        <p:nvSpPr>
          <p:cNvPr id="24" name="TextBox 8"/>
          <p:cNvSpPr txBox="1"/>
          <p:nvPr/>
        </p:nvSpPr>
        <p:spPr>
          <a:xfrm>
            <a:off x="4448175" y="1381125"/>
            <a:ext cx="860425" cy="31432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lvl="0" indent="0" defTabSz="895350" eaLnBrk="1" latinLnBrk="0" hangingPunct="1">
              <a:buClr>
                <a:schemeClr val="tx2"/>
              </a:buClr>
              <a:buSzPct val="100000"/>
              <a:defRPr lang="tr-TR" sz="1400" baseline="0">
                <a:latin typeface="+mn-lt"/>
              </a:defRPr>
            </a:lvl1pPr>
            <a:lvl2pPr marL="193675" lvl="1" indent="-192088" defTabSz="895350" eaLnBrk="1" latinLnBrk="0" hangingPunct="1">
              <a:buClr>
                <a:schemeClr val="tx2"/>
              </a:buClr>
              <a:buSzPct val="125000"/>
              <a:buFont typeface="Arial" charset="0"/>
              <a:buChar char="▪"/>
              <a:defRPr lang="tr-TR" sz="1400" baseline="0">
                <a:latin typeface="+mn-lt"/>
              </a:defRPr>
            </a:lvl2pPr>
            <a:lvl3pPr marL="457200" lvl="2" indent="-261938" defTabSz="895350" eaLnBrk="1" latinLnBrk="0" hangingPunct="1">
              <a:buClr>
                <a:schemeClr val="tx2"/>
              </a:buClr>
              <a:buSzPct val="120000"/>
              <a:buFont typeface="Arial" charset="0"/>
              <a:buChar char="–"/>
              <a:defRPr lang="tr-TR" sz="1400" baseline="0">
                <a:latin typeface="+mn-lt"/>
              </a:defRPr>
            </a:lvl3pPr>
            <a:lvl4pPr marL="614363" lvl="3" indent="-155575" defTabSz="895350" eaLnBrk="1" latinLnBrk="0" hangingPunct="1">
              <a:buClr>
                <a:schemeClr val="tx2"/>
              </a:buClr>
              <a:buSzPct val="120000"/>
              <a:buFont typeface="Arial" charset="0"/>
              <a:buChar char="▫"/>
              <a:defRPr lang="tr-TR" sz="1400" baseline="0">
                <a:latin typeface="+mn-lt"/>
              </a:defRPr>
            </a:lvl4pPr>
            <a:lvl5pPr marL="749808" lvl="4" indent="-130175" defTabSz="895350" eaLnBrk="1" latinLnBrk="0" hangingPunct="1">
              <a:buClr>
                <a:schemeClr val="tx2"/>
              </a:buClr>
              <a:buSzPct val="89000"/>
              <a:buFont typeface="Arial" charset="0"/>
              <a:buChar char="-"/>
              <a:defRPr lang="tr-TR" sz="1400"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tr-TR"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tr-TR"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tr-TR"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tr-TR" baseline="0">
                <a:latin typeface="+mn-lt"/>
              </a:defRPr>
            </a:lvl9pPr>
          </a:lstStyle>
          <a:p>
            <a:pPr>
              <a:defRPr/>
            </a:pPr>
            <a:r>
              <a:rPr lang="en-US" sz="2000" b="1" dirty="0">
                <a:solidFill>
                  <a:schemeClr val="accent4"/>
                </a:solidFill>
                <a:ea typeface="+mn-ea"/>
                <a:cs typeface="Arial" charset="0"/>
              </a:rPr>
              <a:t>2015</a:t>
            </a:r>
          </a:p>
        </p:txBody>
      </p:sp>
      <p:sp>
        <p:nvSpPr>
          <p:cNvPr id="25" name="TextBox 9"/>
          <p:cNvSpPr txBox="1"/>
          <p:nvPr/>
        </p:nvSpPr>
        <p:spPr>
          <a:xfrm>
            <a:off x="477838" y="2051050"/>
            <a:ext cx="2312987" cy="1193800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lvl="0" indent="0" defTabSz="895350" eaLnBrk="1" latinLnBrk="0" hangingPunct="1">
              <a:buClr>
                <a:schemeClr val="tx2"/>
              </a:buClr>
              <a:buSzPct val="100000"/>
              <a:defRPr lang="tr-TR" sz="1400" baseline="0">
                <a:latin typeface="+mn-lt"/>
              </a:defRPr>
            </a:lvl1pPr>
            <a:lvl2pPr marL="193675" lvl="1" indent="-192088" defTabSz="895350" eaLnBrk="1" latinLnBrk="0" hangingPunct="1">
              <a:buClr>
                <a:schemeClr val="tx2"/>
              </a:buClr>
              <a:buSzPct val="125000"/>
              <a:buFont typeface="Arial" charset="0"/>
              <a:buChar char="▪"/>
              <a:defRPr lang="tr-TR" sz="1400" baseline="0">
                <a:latin typeface="+mn-lt"/>
              </a:defRPr>
            </a:lvl2pPr>
            <a:lvl3pPr marL="457200" lvl="2" indent="-261938" defTabSz="895350" eaLnBrk="1" latinLnBrk="0" hangingPunct="1">
              <a:buClr>
                <a:schemeClr val="tx2"/>
              </a:buClr>
              <a:buSzPct val="120000"/>
              <a:buFont typeface="Arial" charset="0"/>
              <a:buChar char="–"/>
              <a:defRPr lang="tr-TR" sz="1400" baseline="0">
                <a:latin typeface="+mn-lt"/>
              </a:defRPr>
            </a:lvl3pPr>
            <a:lvl4pPr marL="614363" lvl="3" indent="-155575" defTabSz="895350" eaLnBrk="1" latinLnBrk="0" hangingPunct="1">
              <a:buClr>
                <a:schemeClr val="tx2"/>
              </a:buClr>
              <a:buSzPct val="120000"/>
              <a:buFont typeface="Arial" charset="0"/>
              <a:buChar char="▫"/>
              <a:defRPr lang="tr-TR" sz="1400" baseline="0">
                <a:latin typeface="+mn-lt"/>
              </a:defRPr>
            </a:lvl4pPr>
            <a:lvl5pPr marL="749808" lvl="4" indent="-130175" defTabSz="895350" eaLnBrk="1" latinLnBrk="0" hangingPunct="1">
              <a:buClr>
                <a:schemeClr val="tx2"/>
              </a:buClr>
              <a:buSzPct val="89000"/>
              <a:buFont typeface="Arial" charset="0"/>
              <a:buChar char="-"/>
              <a:defRPr lang="tr-TR" sz="1400"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tr-TR"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tr-TR"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tr-TR"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tr-TR" baseline="0">
                <a:latin typeface="+mn-lt"/>
              </a:defRPr>
            </a:lvl9pPr>
          </a:lstStyle>
          <a:p>
            <a:pPr>
              <a:defRPr/>
            </a:pPr>
            <a:r>
              <a:rPr lang="en-US" sz="2000" b="1" i="0" dirty="0">
                <a:solidFill>
                  <a:srgbClr val="0000FF"/>
                </a:solidFill>
                <a:ea typeface="+mn-ea"/>
                <a:cs typeface="Arial" charset="0"/>
              </a:rPr>
              <a:t>Share of "out-of-pocket" health spending</a:t>
            </a:r>
          </a:p>
          <a:p>
            <a:pPr>
              <a:defRPr/>
            </a:pPr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ea typeface="+mn-ea"/>
                <a:cs typeface="Arial" charset="0"/>
              </a:rPr>
              <a:t>Percent</a:t>
            </a:r>
          </a:p>
        </p:txBody>
      </p:sp>
      <p:sp>
        <p:nvSpPr>
          <p:cNvPr id="76811" name="TextBox 13"/>
          <p:cNvSpPr txBox="1">
            <a:spLocks/>
          </p:cNvSpPr>
          <p:nvPr/>
        </p:nvSpPr>
        <p:spPr bwMode="gray">
          <a:xfrm>
            <a:off x="2403475" y="2270125"/>
            <a:ext cx="1814513" cy="75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8953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8953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8953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8953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8953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buClr>
                <a:schemeClr val="tx2"/>
              </a:buClr>
            </a:pPr>
            <a:r>
              <a:rPr lang="en-US" sz="4900" i="0" dirty="0">
                <a:solidFill>
                  <a:srgbClr val="C00000"/>
                </a:solidFill>
                <a:latin typeface="Calibri" charset="0"/>
                <a:cs typeface="Times New Roman" charset="0"/>
              </a:rPr>
              <a:t>19.8%</a:t>
            </a:r>
          </a:p>
        </p:txBody>
      </p:sp>
      <p:sp>
        <p:nvSpPr>
          <p:cNvPr id="76812" name="TextBox 14"/>
          <p:cNvSpPr txBox="1">
            <a:spLocks/>
          </p:cNvSpPr>
          <p:nvPr/>
        </p:nvSpPr>
        <p:spPr bwMode="gray">
          <a:xfrm>
            <a:off x="4354513" y="2270125"/>
            <a:ext cx="1817687" cy="75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8953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8953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8953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8953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8953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buClr>
                <a:schemeClr val="tx2"/>
              </a:buClr>
            </a:pPr>
            <a:r>
              <a:rPr lang="en-US" sz="4900" i="0" dirty="0">
                <a:solidFill>
                  <a:srgbClr val="C00000"/>
                </a:solidFill>
                <a:latin typeface="Calibri" charset="0"/>
                <a:cs typeface="Times New Roman" charset="0"/>
              </a:rPr>
              <a:t>17.8%</a:t>
            </a:r>
          </a:p>
        </p:txBody>
      </p:sp>
      <p:sp>
        <p:nvSpPr>
          <p:cNvPr id="28" name="TextBox 16"/>
          <p:cNvSpPr txBox="1"/>
          <p:nvPr/>
        </p:nvSpPr>
        <p:spPr>
          <a:xfrm>
            <a:off x="467544" y="3501008"/>
            <a:ext cx="2146300" cy="1661993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lvl="0" indent="0" defTabSz="895350" eaLnBrk="1" latinLnBrk="0" hangingPunct="1">
              <a:buClr>
                <a:schemeClr val="tx2"/>
              </a:buClr>
              <a:buSzPct val="100000"/>
              <a:defRPr lang="tr-TR" sz="1400" baseline="0">
                <a:latin typeface="+mn-lt"/>
              </a:defRPr>
            </a:lvl1pPr>
            <a:lvl2pPr marL="193675" lvl="1" indent="-192088" defTabSz="895350" eaLnBrk="1" latinLnBrk="0" hangingPunct="1">
              <a:buClr>
                <a:schemeClr val="tx2"/>
              </a:buClr>
              <a:buSzPct val="125000"/>
              <a:buFont typeface="Arial" charset="0"/>
              <a:buChar char="▪"/>
              <a:defRPr lang="tr-TR" sz="1400" baseline="0">
                <a:latin typeface="+mn-lt"/>
              </a:defRPr>
            </a:lvl2pPr>
            <a:lvl3pPr marL="457200" lvl="2" indent="-261938" defTabSz="895350" eaLnBrk="1" latinLnBrk="0" hangingPunct="1">
              <a:buClr>
                <a:schemeClr val="tx2"/>
              </a:buClr>
              <a:buSzPct val="120000"/>
              <a:buFont typeface="Arial" charset="0"/>
              <a:buChar char="–"/>
              <a:defRPr lang="tr-TR" sz="1400" baseline="0">
                <a:latin typeface="+mn-lt"/>
              </a:defRPr>
            </a:lvl3pPr>
            <a:lvl4pPr marL="614363" lvl="3" indent="-155575" defTabSz="895350" eaLnBrk="1" latinLnBrk="0" hangingPunct="1">
              <a:buClr>
                <a:schemeClr val="tx2"/>
              </a:buClr>
              <a:buSzPct val="120000"/>
              <a:buFont typeface="Arial" charset="0"/>
              <a:buChar char="▫"/>
              <a:defRPr lang="tr-TR" sz="1400" baseline="0">
                <a:latin typeface="+mn-lt"/>
              </a:defRPr>
            </a:lvl4pPr>
            <a:lvl5pPr marL="749808" lvl="4" indent="-130175" defTabSz="895350" eaLnBrk="1" latinLnBrk="0" hangingPunct="1">
              <a:buClr>
                <a:schemeClr val="tx2"/>
              </a:buClr>
              <a:buSzPct val="89000"/>
              <a:buFont typeface="Arial" charset="0"/>
              <a:buChar char="-"/>
              <a:defRPr lang="tr-TR" sz="1400"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tr-TR"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tr-TR"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tr-TR"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tr-TR" baseline="0">
                <a:latin typeface="+mn-lt"/>
              </a:defRPr>
            </a:lvl9pPr>
          </a:lstStyle>
          <a:p>
            <a:pPr>
              <a:defRPr/>
            </a:pPr>
            <a:r>
              <a:rPr lang="en-US" sz="2000" b="1" i="0" dirty="0">
                <a:solidFill>
                  <a:srgbClr val="0000FF"/>
                </a:solidFill>
                <a:ea typeface="+mn-ea"/>
                <a:cs typeface="Arial" charset="0"/>
              </a:rPr>
              <a:t>Catastrophic health </a:t>
            </a:r>
            <a:r>
              <a:rPr lang="en-US" sz="2000" b="1" i="0" dirty="0" smtClean="0">
                <a:solidFill>
                  <a:srgbClr val="0000FF"/>
                </a:solidFill>
                <a:ea typeface="+mn-ea"/>
                <a:cs typeface="Arial" charset="0"/>
              </a:rPr>
              <a:t>expenditure</a:t>
            </a:r>
            <a:endParaRPr lang="en-US" sz="2000" b="1" i="0" dirty="0">
              <a:solidFill>
                <a:srgbClr val="0000FF"/>
              </a:solidFill>
              <a:ea typeface="+mn-ea"/>
              <a:cs typeface="Arial" charset="0"/>
            </a:endParaRPr>
          </a:p>
          <a:p>
            <a:pPr>
              <a:defRPr/>
            </a:pPr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ea typeface="+mn-ea"/>
                <a:cs typeface="Arial" charset="0"/>
              </a:rPr>
              <a:t>Numbers of household in ten thousand</a:t>
            </a:r>
          </a:p>
        </p:txBody>
      </p:sp>
      <p:sp>
        <p:nvSpPr>
          <p:cNvPr id="76814" name="TextBox 17"/>
          <p:cNvSpPr txBox="1">
            <a:spLocks/>
          </p:cNvSpPr>
          <p:nvPr/>
        </p:nvSpPr>
        <p:spPr bwMode="gray">
          <a:xfrm>
            <a:off x="2555875" y="3787775"/>
            <a:ext cx="1662113" cy="75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8953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8953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8953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8953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8953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buClr>
                <a:schemeClr val="tx2"/>
              </a:buClr>
            </a:pPr>
            <a:r>
              <a:rPr lang="en-US" sz="4900" i="0" dirty="0">
                <a:solidFill>
                  <a:srgbClr val="C00000"/>
                </a:solidFill>
                <a:latin typeface="Calibri" charset="0"/>
                <a:cs typeface="Times New Roman" charset="0"/>
              </a:rPr>
              <a:t>81</a:t>
            </a:r>
          </a:p>
        </p:txBody>
      </p:sp>
      <p:sp>
        <p:nvSpPr>
          <p:cNvPr id="76815" name="TextBox 18"/>
          <p:cNvSpPr txBox="1">
            <a:spLocks/>
          </p:cNvSpPr>
          <p:nvPr/>
        </p:nvSpPr>
        <p:spPr bwMode="gray">
          <a:xfrm>
            <a:off x="4432300" y="3787775"/>
            <a:ext cx="1662113" cy="75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8953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8953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8953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8953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8953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buClr>
                <a:schemeClr val="tx2"/>
              </a:buClr>
            </a:pPr>
            <a:r>
              <a:rPr lang="en-US" sz="4900" i="0" dirty="0">
                <a:solidFill>
                  <a:srgbClr val="C00000"/>
                </a:solidFill>
                <a:latin typeface="Calibri" charset="0"/>
                <a:cs typeface="Times New Roman" charset="0"/>
              </a:rPr>
              <a:t>31</a:t>
            </a:r>
          </a:p>
        </p:txBody>
      </p:sp>
      <p:sp>
        <p:nvSpPr>
          <p:cNvPr id="76816" name="TextBox 11"/>
          <p:cNvSpPr txBox="1">
            <a:spLocks noChangeArrowheads="1"/>
          </p:cNvSpPr>
          <p:nvPr/>
        </p:nvSpPr>
        <p:spPr bwMode="auto">
          <a:xfrm>
            <a:off x="6351588" y="1722438"/>
            <a:ext cx="2601912" cy="407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342900" indent="-342900" defTabSz="8953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193675" indent="-192088" defTabSz="8953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8953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8953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8953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lvl="1" eaLnBrk="1" hangingPunct="1">
              <a:spcBef>
                <a:spcPts val="1638"/>
              </a:spcBef>
              <a:buClr>
                <a:schemeClr val="tx2"/>
              </a:buClr>
              <a:buSzPct val="125000"/>
              <a:buFont typeface="Arial" charset="0"/>
              <a:buChar char="▪"/>
            </a:pPr>
            <a:r>
              <a:rPr lang="en-US" sz="1600" i="0" dirty="0">
                <a:latin typeface="Calibri" charset="0"/>
              </a:rPr>
              <a:t>Free of charge services for emergency transport and PHC</a:t>
            </a:r>
          </a:p>
          <a:p>
            <a:pPr lvl="1" eaLnBrk="1" hangingPunct="1">
              <a:spcBef>
                <a:spcPts val="1638"/>
              </a:spcBef>
              <a:buClr>
                <a:schemeClr val="tx2"/>
              </a:buClr>
              <a:buSzPct val="125000"/>
              <a:buFont typeface="Arial" charset="0"/>
              <a:buChar char="▪"/>
            </a:pPr>
            <a:r>
              <a:rPr lang="en-US" sz="1600" i="0" dirty="0">
                <a:latin typeface="Calibri" charset="0"/>
              </a:rPr>
              <a:t>No extra charges for services by public hospitals  </a:t>
            </a:r>
          </a:p>
          <a:p>
            <a:pPr lvl="1" eaLnBrk="1" hangingPunct="1">
              <a:spcBef>
                <a:spcPts val="1638"/>
              </a:spcBef>
              <a:buClr>
                <a:schemeClr val="tx2"/>
              </a:buClr>
              <a:buSzPct val="125000"/>
              <a:buFont typeface="Arial" charset="0"/>
              <a:buChar char="▪"/>
            </a:pPr>
            <a:r>
              <a:rPr lang="en-US" sz="1600" i="0" dirty="0">
                <a:latin typeface="Calibri" charset="0"/>
              </a:rPr>
              <a:t>No extra charges for emergency, intensive care and some high-cost services, but limited extra charges for other services by private hospitals. </a:t>
            </a:r>
          </a:p>
          <a:p>
            <a:pPr lvl="1" eaLnBrk="1" hangingPunct="1">
              <a:spcBef>
                <a:spcPts val="1638"/>
              </a:spcBef>
              <a:buClr>
                <a:schemeClr val="tx2"/>
              </a:buClr>
              <a:buSzPct val="125000"/>
              <a:buFont typeface="Arial" charset="0"/>
              <a:buChar char="▪"/>
            </a:pPr>
            <a:r>
              <a:rPr lang="en-US" sz="1600" i="0" dirty="0">
                <a:latin typeface="Calibri" charset="0"/>
              </a:rPr>
              <a:t>Minimized co-payments for drugs, </a:t>
            </a:r>
            <a:r>
              <a:rPr lang="en-US" sz="1600" i="0" dirty="0" err="1">
                <a:latin typeface="Calibri" charset="0"/>
              </a:rPr>
              <a:t>orthesis</a:t>
            </a:r>
            <a:r>
              <a:rPr lang="en-US" sz="1600" i="0" dirty="0">
                <a:latin typeface="Calibri" charset="0"/>
              </a:rPr>
              <a:t> and prosthesis</a:t>
            </a:r>
          </a:p>
        </p:txBody>
      </p:sp>
      <p:sp>
        <p:nvSpPr>
          <p:cNvPr id="32" name="Freeform 15"/>
          <p:cNvSpPr>
            <a:spLocks/>
          </p:cNvSpPr>
          <p:nvPr/>
        </p:nvSpPr>
        <p:spPr>
          <a:xfrm>
            <a:off x="2476500" y="1722438"/>
            <a:ext cx="1739900" cy="4565650"/>
          </a:xfrm>
          <a:custGeom>
            <a:avLst/>
            <a:gdLst>
              <a:gd name="connsiteX0" fmla="*/ 0 w 905773"/>
              <a:gd name="connsiteY0" fmla="*/ 0 h 957533"/>
              <a:gd name="connsiteX1" fmla="*/ 905773 w 905773"/>
              <a:gd name="connsiteY1" fmla="*/ 0 h 957533"/>
              <a:gd name="connsiteX2" fmla="*/ 905773 w 905773"/>
              <a:gd name="connsiteY2" fmla="*/ 957533 h 957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05773" h="957533">
                <a:moveTo>
                  <a:pt x="0" y="0"/>
                </a:moveTo>
                <a:lnTo>
                  <a:pt x="905773" y="0"/>
                </a:lnTo>
                <a:lnTo>
                  <a:pt x="905773" y="957533"/>
                </a:lnTo>
              </a:path>
            </a:pathLst>
          </a:custGeom>
          <a:noFill/>
          <a:ln w="31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296" tIns="46648" rIns="93296" bIns="46648" anchor="ctr"/>
          <a:lstStyle/>
          <a:p>
            <a:pPr algn="ctr">
              <a:defRPr/>
            </a:pPr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33" name="Freeform 19"/>
          <p:cNvSpPr>
            <a:spLocks/>
          </p:cNvSpPr>
          <p:nvPr/>
        </p:nvSpPr>
        <p:spPr>
          <a:xfrm>
            <a:off x="4448175" y="1722438"/>
            <a:ext cx="1739900" cy="4565650"/>
          </a:xfrm>
          <a:custGeom>
            <a:avLst/>
            <a:gdLst>
              <a:gd name="connsiteX0" fmla="*/ 0 w 905773"/>
              <a:gd name="connsiteY0" fmla="*/ 0 h 957533"/>
              <a:gd name="connsiteX1" fmla="*/ 905773 w 905773"/>
              <a:gd name="connsiteY1" fmla="*/ 0 h 957533"/>
              <a:gd name="connsiteX2" fmla="*/ 905773 w 905773"/>
              <a:gd name="connsiteY2" fmla="*/ 957533 h 957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05773" h="957533">
                <a:moveTo>
                  <a:pt x="0" y="0"/>
                </a:moveTo>
                <a:lnTo>
                  <a:pt x="905773" y="0"/>
                </a:lnTo>
                <a:lnTo>
                  <a:pt x="905773" y="957533"/>
                </a:lnTo>
              </a:path>
            </a:pathLst>
          </a:custGeom>
          <a:noFill/>
          <a:ln w="31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296" tIns="46648" rIns="93296" bIns="46648" anchor="ctr"/>
          <a:lstStyle/>
          <a:p>
            <a:pPr algn="ctr">
              <a:defRPr/>
            </a:pPr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34" name="Freeform 27"/>
          <p:cNvSpPr>
            <a:spLocks/>
          </p:cNvSpPr>
          <p:nvPr/>
        </p:nvSpPr>
        <p:spPr>
          <a:xfrm>
            <a:off x="6351588" y="1722438"/>
            <a:ext cx="2720975" cy="4565650"/>
          </a:xfrm>
          <a:custGeom>
            <a:avLst/>
            <a:gdLst>
              <a:gd name="connsiteX0" fmla="*/ 0 w 905773"/>
              <a:gd name="connsiteY0" fmla="*/ 0 h 957533"/>
              <a:gd name="connsiteX1" fmla="*/ 905773 w 905773"/>
              <a:gd name="connsiteY1" fmla="*/ 0 h 957533"/>
              <a:gd name="connsiteX2" fmla="*/ 905773 w 905773"/>
              <a:gd name="connsiteY2" fmla="*/ 957533 h 957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05773" h="957533">
                <a:moveTo>
                  <a:pt x="0" y="0"/>
                </a:moveTo>
                <a:lnTo>
                  <a:pt x="905773" y="0"/>
                </a:lnTo>
                <a:lnTo>
                  <a:pt x="905773" y="957533"/>
                </a:lnTo>
              </a:path>
            </a:pathLst>
          </a:custGeom>
          <a:noFill/>
          <a:ln w="31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296" tIns="46648" rIns="93296" bIns="46648" anchor="ctr"/>
          <a:lstStyle/>
          <a:p>
            <a:pPr algn="ctr">
              <a:defRPr/>
            </a:pPr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35" name="TextBox 23"/>
          <p:cNvSpPr txBox="1"/>
          <p:nvPr/>
        </p:nvSpPr>
        <p:spPr>
          <a:xfrm>
            <a:off x="467544" y="5301208"/>
            <a:ext cx="2146300" cy="1130300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lvl="0" indent="0" defTabSz="895350" eaLnBrk="1" latinLnBrk="0" hangingPunct="1">
              <a:buClr>
                <a:schemeClr val="tx2"/>
              </a:buClr>
              <a:buSzPct val="100000"/>
              <a:defRPr lang="tr-TR" sz="1400" baseline="0">
                <a:latin typeface="+mn-lt"/>
              </a:defRPr>
            </a:lvl1pPr>
            <a:lvl2pPr marL="193675" lvl="1" indent="-192088" defTabSz="895350" eaLnBrk="1" latinLnBrk="0" hangingPunct="1">
              <a:buClr>
                <a:schemeClr val="tx2"/>
              </a:buClr>
              <a:buSzPct val="125000"/>
              <a:buFont typeface="Arial" charset="0"/>
              <a:buChar char="▪"/>
              <a:defRPr lang="tr-TR" sz="1400" baseline="0">
                <a:latin typeface="+mn-lt"/>
              </a:defRPr>
            </a:lvl2pPr>
            <a:lvl3pPr marL="457200" lvl="2" indent="-261938" defTabSz="895350" eaLnBrk="1" latinLnBrk="0" hangingPunct="1">
              <a:buClr>
                <a:schemeClr val="tx2"/>
              </a:buClr>
              <a:buSzPct val="120000"/>
              <a:buFont typeface="Arial" charset="0"/>
              <a:buChar char="–"/>
              <a:defRPr lang="tr-TR" sz="1400" baseline="0">
                <a:latin typeface="+mn-lt"/>
              </a:defRPr>
            </a:lvl3pPr>
            <a:lvl4pPr marL="614363" lvl="3" indent="-155575" defTabSz="895350" eaLnBrk="1" latinLnBrk="0" hangingPunct="1">
              <a:buClr>
                <a:schemeClr val="tx2"/>
              </a:buClr>
              <a:buSzPct val="120000"/>
              <a:buFont typeface="Arial" charset="0"/>
              <a:buChar char="▫"/>
              <a:defRPr lang="tr-TR" sz="1400" baseline="0">
                <a:latin typeface="+mn-lt"/>
              </a:defRPr>
            </a:lvl4pPr>
            <a:lvl5pPr marL="749808" lvl="4" indent="-130175" defTabSz="895350" eaLnBrk="1" latinLnBrk="0" hangingPunct="1">
              <a:buClr>
                <a:schemeClr val="tx2"/>
              </a:buClr>
              <a:buSzPct val="89000"/>
              <a:buFont typeface="Arial" charset="0"/>
              <a:buChar char="-"/>
              <a:defRPr lang="tr-TR" sz="1400"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tr-TR"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tr-TR"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tr-TR"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tr-TR" baseline="0">
                <a:latin typeface="+mn-lt"/>
              </a:defRPr>
            </a:lvl9pPr>
          </a:lstStyle>
          <a:p>
            <a:pPr>
              <a:defRPr/>
            </a:pPr>
            <a:r>
              <a:rPr lang="en-US" sz="2000" b="1" dirty="0">
                <a:solidFill>
                  <a:srgbClr val="0000FF"/>
                </a:solidFill>
                <a:ea typeface="+mn-ea"/>
                <a:cs typeface="Arial" charset="0"/>
              </a:rPr>
              <a:t>Universal health coverage</a:t>
            </a:r>
          </a:p>
          <a:p>
            <a:pPr>
              <a:defRPr/>
            </a:pPr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ea typeface="+mn-ea"/>
                <a:cs typeface="Arial" charset="0"/>
              </a:rPr>
              <a:t>Share of population under coverage</a:t>
            </a:r>
          </a:p>
        </p:txBody>
      </p:sp>
      <p:sp>
        <p:nvSpPr>
          <p:cNvPr id="76821" name="TextBox 24"/>
          <p:cNvSpPr txBox="1">
            <a:spLocks/>
          </p:cNvSpPr>
          <p:nvPr/>
        </p:nvSpPr>
        <p:spPr bwMode="gray">
          <a:xfrm>
            <a:off x="2555875" y="5238750"/>
            <a:ext cx="1662113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8953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8953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8953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8953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8953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buClr>
                <a:schemeClr val="tx2"/>
              </a:buClr>
            </a:pPr>
            <a:r>
              <a:rPr lang="en-US" sz="4900" i="0" dirty="0">
                <a:solidFill>
                  <a:srgbClr val="C00000"/>
                </a:solidFill>
                <a:latin typeface="Calibri" charset="0"/>
                <a:cs typeface="Times New Roman" charset="0"/>
              </a:rPr>
              <a:t>65%</a:t>
            </a:r>
          </a:p>
        </p:txBody>
      </p:sp>
      <p:sp>
        <p:nvSpPr>
          <p:cNvPr id="76822" name="TextBox 25"/>
          <p:cNvSpPr txBox="1">
            <a:spLocks/>
          </p:cNvSpPr>
          <p:nvPr/>
        </p:nvSpPr>
        <p:spPr bwMode="gray">
          <a:xfrm>
            <a:off x="4432300" y="5238750"/>
            <a:ext cx="1662113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8953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8953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8953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8953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8953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buClr>
                <a:schemeClr val="tx2"/>
              </a:buClr>
            </a:pPr>
            <a:r>
              <a:rPr lang="en-US" sz="4900" i="0" dirty="0">
                <a:solidFill>
                  <a:srgbClr val="C00000"/>
                </a:solidFill>
                <a:latin typeface="Calibri" charset="0"/>
                <a:cs typeface="Times New Roman" charset="0"/>
              </a:rPr>
              <a:t>99%</a:t>
            </a:r>
          </a:p>
        </p:txBody>
      </p:sp>
      <p:sp>
        <p:nvSpPr>
          <p:cNvPr id="76823" name="Title 1"/>
          <p:cNvSpPr txBox="1">
            <a:spLocks/>
          </p:cNvSpPr>
          <p:nvPr/>
        </p:nvSpPr>
        <p:spPr bwMode="auto">
          <a:xfrm>
            <a:off x="0" y="0"/>
            <a:ext cx="9144000" cy="1054100"/>
          </a:xfrm>
          <a:prstGeom prst="rect">
            <a:avLst/>
          </a:prstGeom>
          <a:solidFill>
            <a:srgbClr val="5EB7AA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3200" b="1" i="0" dirty="0" smtClean="0">
                <a:solidFill>
                  <a:srgbClr val="3366FF"/>
                </a:solidFill>
              </a:rPr>
              <a:t>   Financial </a:t>
            </a:r>
            <a:r>
              <a:rPr lang="en-US" sz="3200" b="1" i="0" dirty="0">
                <a:solidFill>
                  <a:srgbClr val="3366FF"/>
                </a:solidFill>
              </a:rPr>
              <a:t>Protection</a:t>
            </a:r>
          </a:p>
        </p:txBody>
      </p:sp>
    </p:spTree>
    <p:extLst>
      <p:ext uri="{BB962C8B-B14F-4D97-AF65-F5344CB8AC3E}">
        <p14:creationId xmlns:p14="http://schemas.microsoft.com/office/powerpoint/2010/main" xmlns="" val="34284189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2348880"/>
            <a:ext cx="7920880" cy="4093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3538" indent="-363538">
              <a:spcBef>
                <a:spcPts val="0"/>
              </a:spcBef>
              <a:spcAft>
                <a:spcPts val="0"/>
              </a:spcAft>
            </a:pPr>
            <a:r>
              <a:rPr lang="en-US" sz="2800" b="1" i="0" dirty="0" smtClean="0">
                <a:solidFill>
                  <a:srgbClr val="0000FF"/>
                </a:solidFill>
                <a:latin typeface="+mn-lt"/>
              </a:rPr>
              <a:t>  - </a:t>
            </a:r>
            <a:r>
              <a:rPr lang="en-US" sz="2800" b="1" i="0" dirty="0" smtClean="0">
                <a:solidFill>
                  <a:schemeClr val="bg1">
                    <a:lumMod val="85000"/>
                  </a:schemeClr>
                </a:solidFill>
                <a:latin typeface="+mn-lt"/>
              </a:rPr>
              <a:t>National Standards/ Service Framework</a:t>
            </a:r>
          </a:p>
          <a:p>
            <a:pPr marL="363538" indent="-363538">
              <a:spcBef>
                <a:spcPts val="0"/>
              </a:spcBef>
              <a:spcAft>
                <a:spcPts val="0"/>
              </a:spcAft>
            </a:pPr>
            <a:r>
              <a:rPr lang="en-US" sz="2800" b="1" i="0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 </a:t>
            </a:r>
            <a:r>
              <a:rPr lang="en-US" sz="2800" b="1" i="0" dirty="0" smtClean="0">
                <a:solidFill>
                  <a:schemeClr val="bg1">
                    <a:lumMod val="85000"/>
                  </a:schemeClr>
                </a:solidFill>
                <a:latin typeface="+mn-lt"/>
              </a:rPr>
              <a:t> - National Priorities for P/P joint working</a:t>
            </a:r>
          </a:p>
          <a:p>
            <a:pPr marL="363538" indent="-363538">
              <a:spcBef>
                <a:spcPts val="0"/>
              </a:spcBef>
              <a:spcAft>
                <a:spcPts val="0"/>
              </a:spcAft>
            </a:pPr>
            <a:r>
              <a:rPr lang="en-US" sz="2800" b="1" i="0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 </a:t>
            </a:r>
            <a:r>
              <a:rPr lang="en-US" sz="2800" b="1" i="0" dirty="0" smtClean="0">
                <a:solidFill>
                  <a:schemeClr val="bg1">
                    <a:lumMod val="85000"/>
                  </a:schemeClr>
                </a:solidFill>
                <a:latin typeface="+mn-lt"/>
              </a:rPr>
              <a:t> - Pricing: National Tariff</a:t>
            </a:r>
          </a:p>
          <a:p>
            <a:pPr marL="363538" indent="-363538">
              <a:spcBef>
                <a:spcPts val="0"/>
              </a:spcBef>
              <a:spcAft>
                <a:spcPts val="0"/>
              </a:spcAft>
            </a:pPr>
            <a:r>
              <a:rPr lang="en-US" sz="2800" b="1" i="0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 </a:t>
            </a:r>
            <a:r>
              <a:rPr lang="en-US" sz="2800" b="1" i="0" dirty="0" smtClean="0">
                <a:solidFill>
                  <a:schemeClr val="bg1">
                    <a:lumMod val="85000"/>
                  </a:schemeClr>
                </a:solidFill>
                <a:latin typeface="+mn-lt"/>
              </a:rPr>
              <a:t> - National Workforce Standards</a:t>
            </a:r>
          </a:p>
          <a:p>
            <a:pPr marL="363538" indent="-363538">
              <a:spcBef>
                <a:spcPts val="0"/>
              </a:spcBef>
              <a:spcAft>
                <a:spcPts val="0"/>
              </a:spcAft>
            </a:pPr>
            <a:r>
              <a:rPr lang="en-US" sz="2800" b="1" i="0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 </a:t>
            </a:r>
            <a:r>
              <a:rPr lang="en-US" sz="2800" b="1" i="0" dirty="0" smtClean="0">
                <a:solidFill>
                  <a:schemeClr val="bg1">
                    <a:lumMod val="85000"/>
                  </a:schemeClr>
                </a:solidFill>
                <a:latin typeface="+mn-lt"/>
              </a:rPr>
              <a:t>        </a:t>
            </a:r>
            <a:r>
              <a:rPr lang="en-US" sz="1800" b="1" i="0" dirty="0" smtClean="0">
                <a:solidFill>
                  <a:schemeClr val="bg1">
                    <a:lumMod val="85000"/>
                  </a:schemeClr>
                </a:solidFill>
                <a:latin typeface="+mn-lt"/>
              </a:rPr>
              <a:t> Supply, quality, safety (appraisal, revalidation)</a:t>
            </a:r>
          </a:p>
          <a:p>
            <a:pPr marL="363538" indent="-363538">
              <a:spcBef>
                <a:spcPts val="0"/>
              </a:spcBef>
              <a:spcAft>
                <a:spcPts val="0"/>
              </a:spcAft>
            </a:pPr>
            <a:r>
              <a:rPr lang="en-US" sz="2800" b="1" i="0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 </a:t>
            </a:r>
            <a:r>
              <a:rPr lang="en-US" sz="2800" b="1" i="0" dirty="0" smtClean="0">
                <a:solidFill>
                  <a:schemeClr val="bg1">
                    <a:lumMod val="85000"/>
                  </a:schemeClr>
                </a:solidFill>
                <a:latin typeface="+mn-lt"/>
              </a:rPr>
              <a:t> - Restrict/Stop Dual Practice</a:t>
            </a:r>
          </a:p>
          <a:p>
            <a:pPr marL="363538" indent="-363538">
              <a:spcBef>
                <a:spcPts val="0"/>
              </a:spcBef>
              <a:spcAft>
                <a:spcPts val="0"/>
              </a:spcAft>
            </a:pPr>
            <a:r>
              <a:rPr lang="en-US" sz="2800" b="1" i="0" dirty="0">
                <a:solidFill>
                  <a:srgbClr val="0000FF"/>
                </a:solidFill>
                <a:latin typeface="+mn-lt"/>
              </a:rPr>
              <a:t> </a:t>
            </a:r>
            <a:r>
              <a:rPr lang="en-US" sz="2800" b="1" i="0" dirty="0" smtClean="0">
                <a:solidFill>
                  <a:srgbClr val="0000FF"/>
                </a:solidFill>
                <a:latin typeface="+mn-lt"/>
              </a:rPr>
              <a:t> - Choice </a:t>
            </a:r>
            <a:r>
              <a:rPr lang="en-US" sz="2800" b="1" i="0" dirty="0" err="1" smtClean="0">
                <a:solidFill>
                  <a:srgbClr val="0000FF"/>
                </a:solidFill>
                <a:latin typeface="+mn-lt"/>
              </a:rPr>
              <a:t>vs</a:t>
            </a:r>
            <a:r>
              <a:rPr lang="en-US" sz="2800" b="1" i="0" dirty="0" smtClean="0">
                <a:solidFill>
                  <a:srgbClr val="0000FF"/>
                </a:solidFill>
                <a:latin typeface="+mn-lt"/>
              </a:rPr>
              <a:t> Necessity                                                                                                                                            </a:t>
            </a:r>
          </a:p>
          <a:p>
            <a:pPr marL="363538" indent="-363538">
              <a:spcBef>
                <a:spcPts val="0"/>
              </a:spcBef>
              <a:spcAft>
                <a:spcPts val="0"/>
              </a:spcAft>
            </a:pPr>
            <a:r>
              <a:rPr lang="en-US" sz="2800" b="1" i="0" dirty="0" smtClean="0">
                <a:solidFill>
                  <a:srgbClr val="0000FF"/>
                </a:solidFill>
                <a:latin typeface="+mn-lt"/>
              </a:rPr>
              <a:t> </a:t>
            </a:r>
            <a:r>
              <a:rPr lang="en-US" sz="3600" b="1" i="0" dirty="0" smtClean="0">
                <a:solidFill>
                  <a:srgbClr val="0000FF"/>
                </a:solidFill>
                <a:latin typeface="+mn-lt"/>
              </a:rPr>
              <a:t> </a:t>
            </a:r>
          </a:p>
          <a:p>
            <a:pPr marL="363538" indent="-363538">
              <a:spcBef>
                <a:spcPts val="0"/>
              </a:spcBef>
              <a:spcAft>
                <a:spcPts val="0"/>
              </a:spcAft>
            </a:pPr>
            <a:r>
              <a:rPr lang="en-US" sz="2800" b="1" i="0" dirty="0">
                <a:solidFill>
                  <a:srgbClr val="0000FF"/>
                </a:solidFill>
                <a:latin typeface="+mn-lt"/>
              </a:rPr>
              <a:t> </a:t>
            </a:r>
            <a:r>
              <a:rPr lang="en-US" sz="2800" b="1" i="0" dirty="0" smtClean="0">
                <a:solidFill>
                  <a:srgbClr val="0000FF"/>
                </a:solidFill>
                <a:latin typeface="+mn-lt"/>
              </a:rPr>
              <a:t>             </a:t>
            </a:r>
          </a:p>
        </p:txBody>
      </p:sp>
      <p:sp>
        <p:nvSpPr>
          <p:cNvPr id="3" name="Rectangle 2"/>
          <p:cNvSpPr/>
          <p:nvPr/>
        </p:nvSpPr>
        <p:spPr>
          <a:xfrm>
            <a:off x="755576" y="548680"/>
            <a:ext cx="69847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i="0" dirty="0" smtClean="0">
                <a:solidFill>
                  <a:srgbClr val="FF0000"/>
                </a:solidFill>
              </a:rPr>
              <a:t>Pillars for successful P/P </a:t>
            </a:r>
            <a:r>
              <a:rPr lang="en-GB" sz="2400" b="1" i="0" dirty="0" smtClean="0">
                <a:solidFill>
                  <a:srgbClr val="FF0000"/>
                </a:solidFill>
              </a:rPr>
              <a:t>‘Joint Woking”</a:t>
            </a:r>
            <a:endParaRPr lang="en-US" sz="2400" b="1" i="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60456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55576" y="548680"/>
            <a:ext cx="81369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i="0" dirty="0" smtClean="0">
                <a:solidFill>
                  <a:srgbClr val="FF0000"/>
                </a:solidFill>
              </a:rPr>
              <a:t>Reasons for Public / Private Engagements </a:t>
            </a:r>
            <a:endParaRPr lang="en-US" sz="2400" b="1" i="0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006" t="7060" r="3395"/>
          <a:stretch/>
        </p:blipFill>
        <p:spPr>
          <a:xfrm>
            <a:off x="17217" y="1268760"/>
            <a:ext cx="9131404" cy="5589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22210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2348880"/>
            <a:ext cx="792088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3538" indent="-363538">
              <a:spcBef>
                <a:spcPts val="0"/>
              </a:spcBef>
              <a:spcAft>
                <a:spcPts val="0"/>
              </a:spcAft>
            </a:pPr>
            <a:r>
              <a:rPr lang="en-US" sz="2800" b="1" i="0" dirty="0" smtClean="0">
                <a:solidFill>
                  <a:srgbClr val="0000FF"/>
                </a:solidFill>
                <a:latin typeface="+mn-lt"/>
              </a:rPr>
              <a:t>  - </a:t>
            </a:r>
            <a:r>
              <a:rPr lang="en-US" sz="2800" b="1" i="0" dirty="0" smtClean="0">
                <a:solidFill>
                  <a:schemeClr val="bg1">
                    <a:lumMod val="85000"/>
                  </a:schemeClr>
                </a:solidFill>
                <a:latin typeface="+mn-lt"/>
              </a:rPr>
              <a:t>National Standards/ Service Framework</a:t>
            </a:r>
          </a:p>
          <a:p>
            <a:pPr marL="363538" indent="-363538">
              <a:spcBef>
                <a:spcPts val="0"/>
              </a:spcBef>
              <a:spcAft>
                <a:spcPts val="0"/>
              </a:spcAft>
            </a:pPr>
            <a:r>
              <a:rPr lang="en-US" sz="2800" b="1" i="0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 </a:t>
            </a:r>
            <a:r>
              <a:rPr lang="en-US" sz="2800" b="1" i="0" dirty="0" smtClean="0">
                <a:solidFill>
                  <a:schemeClr val="bg1">
                    <a:lumMod val="85000"/>
                  </a:schemeClr>
                </a:solidFill>
                <a:latin typeface="+mn-lt"/>
              </a:rPr>
              <a:t> - National Priorities for P/P joint working</a:t>
            </a:r>
          </a:p>
          <a:p>
            <a:pPr marL="363538" indent="-363538">
              <a:spcBef>
                <a:spcPts val="0"/>
              </a:spcBef>
              <a:spcAft>
                <a:spcPts val="0"/>
              </a:spcAft>
            </a:pPr>
            <a:r>
              <a:rPr lang="en-US" sz="2800" b="1" i="0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 </a:t>
            </a:r>
            <a:r>
              <a:rPr lang="en-US" sz="2800" b="1" i="0" dirty="0" smtClean="0">
                <a:solidFill>
                  <a:schemeClr val="bg1">
                    <a:lumMod val="85000"/>
                  </a:schemeClr>
                </a:solidFill>
                <a:latin typeface="+mn-lt"/>
              </a:rPr>
              <a:t> - Pricing: National Tariff</a:t>
            </a:r>
          </a:p>
          <a:p>
            <a:pPr marL="363538" indent="-363538">
              <a:spcBef>
                <a:spcPts val="0"/>
              </a:spcBef>
              <a:spcAft>
                <a:spcPts val="0"/>
              </a:spcAft>
            </a:pPr>
            <a:r>
              <a:rPr lang="en-US" sz="2800" b="1" i="0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 </a:t>
            </a:r>
            <a:r>
              <a:rPr lang="en-US" sz="2800" b="1" i="0" dirty="0" smtClean="0">
                <a:solidFill>
                  <a:schemeClr val="bg1">
                    <a:lumMod val="85000"/>
                  </a:schemeClr>
                </a:solidFill>
                <a:latin typeface="+mn-lt"/>
              </a:rPr>
              <a:t> - National Workforce Standards</a:t>
            </a:r>
          </a:p>
          <a:p>
            <a:pPr marL="363538" indent="-363538">
              <a:spcBef>
                <a:spcPts val="0"/>
              </a:spcBef>
              <a:spcAft>
                <a:spcPts val="0"/>
              </a:spcAft>
            </a:pPr>
            <a:r>
              <a:rPr lang="en-US" sz="2800" b="1" i="0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 </a:t>
            </a:r>
            <a:r>
              <a:rPr lang="en-US" sz="2800" b="1" i="0" dirty="0" smtClean="0">
                <a:solidFill>
                  <a:schemeClr val="bg1">
                    <a:lumMod val="85000"/>
                  </a:schemeClr>
                </a:solidFill>
                <a:latin typeface="+mn-lt"/>
              </a:rPr>
              <a:t>        </a:t>
            </a:r>
            <a:r>
              <a:rPr lang="en-US" sz="1800" b="1" i="0" dirty="0" smtClean="0">
                <a:solidFill>
                  <a:schemeClr val="bg1">
                    <a:lumMod val="85000"/>
                  </a:schemeClr>
                </a:solidFill>
                <a:latin typeface="+mn-lt"/>
              </a:rPr>
              <a:t> Supply, quality, safety (appraisal, revalidation)</a:t>
            </a:r>
          </a:p>
          <a:p>
            <a:pPr marL="363538" indent="-363538">
              <a:spcBef>
                <a:spcPts val="0"/>
              </a:spcBef>
              <a:spcAft>
                <a:spcPts val="0"/>
              </a:spcAft>
            </a:pPr>
            <a:r>
              <a:rPr lang="en-US" sz="2800" b="1" i="0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 </a:t>
            </a:r>
            <a:r>
              <a:rPr lang="en-US" sz="2800" b="1" i="0" dirty="0" smtClean="0">
                <a:solidFill>
                  <a:schemeClr val="bg1">
                    <a:lumMod val="85000"/>
                  </a:schemeClr>
                </a:solidFill>
                <a:latin typeface="+mn-lt"/>
              </a:rPr>
              <a:t> - Restrict/Stop Dual Practice</a:t>
            </a:r>
          </a:p>
          <a:p>
            <a:pPr marL="363538" indent="-363538">
              <a:spcBef>
                <a:spcPts val="0"/>
              </a:spcBef>
              <a:spcAft>
                <a:spcPts val="0"/>
              </a:spcAft>
            </a:pPr>
            <a:r>
              <a:rPr lang="en-US" sz="2800" b="1" i="0" dirty="0">
                <a:solidFill>
                  <a:srgbClr val="0000FF"/>
                </a:solidFill>
                <a:latin typeface="+mn-lt"/>
              </a:rPr>
              <a:t> </a:t>
            </a:r>
            <a:r>
              <a:rPr lang="en-US" sz="2800" b="1" i="0" dirty="0" smtClean="0">
                <a:solidFill>
                  <a:srgbClr val="0000FF"/>
                </a:solidFill>
                <a:latin typeface="+mn-lt"/>
              </a:rPr>
              <a:t> - </a:t>
            </a:r>
            <a:r>
              <a:rPr lang="en-US" sz="2800" b="1" i="0" dirty="0" smtClean="0">
                <a:solidFill>
                  <a:srgbClr val="D9D9D9"/>
                </a:solidFill>
                <a:latin typeface="+mn-lt"/>
              </a:rPr>
              <a:t>Choice </a:t>
            </a:r>
            <a:r>
              <a:rPr lang="en-US" sz="2800" b="1" i="0" dirty="0" err="1" smtClean="0">
                <a:solidFill>
                  <a:srgbClr val="D9D9D9"/>
                </a:solidFill>
                <a:latin typeface="+mn-lt"/>
              </a:rPr>
              <a:t>vs</a:t>
            </a:r>
            <a:r>
              <a:rPr lang="en-US" sz="2800" b="1" i="0" dirty="0" smtClean="0">
                <a:solidFill>
                  <a:srgbClr val="D9D9D9"/>
                </a:solidFill>
                <a:latin typeface="+mn-lt"/>
              </a:rPr>
              <a:t> Necessity</a:t>
            </a:r>
          </a:p>
          <a:p>
            <a:pPr marL="363538" indent="-363538">
              <a:spcBef>
                <a:spcPts val="0"/>
              </a:spcBef>
              <a:spcAft>
                <a:spcPts val="0"/>
              </a:spcAft>
            </a:pPr>
            <a:r>
              <a:rPr lang="en-US" sz="2800" b="1" i="0" dirty="0">
                <a:solidFill>
                  <a:srgbClr val="0000FF"/>
                </a:solidFill>
                <a:latin typeface="+mn-lt"/>
              </a:rPr>
              <a:t> </a:t>
            </a:r>
            <a:r>
              <a:rPr lang="en-US" sz="2800" b="1" i="0" dirty="0" smtClean="0">
                <a:solidFill>
                  <a:srgbClr val="0000FF"/>
                </a:solidFill>
                <a:latin typeface="+mn-lt"/>
              </a:rPr>
              <a:t> - Increase Public Funding </a:t>
            </a:r>
            <a:r>
              <a:rPr lang="en-US" sz="1800" b="1" i="0" dirty="0" smtClean="0">
                <a:solidFill>
                  <a:srgbClr val="0000FF"/>
                </a:solidFill>
                <a:latin typeface="+mn-lt"/>
              </a:rPr>
              <a:t>(Intervention costs)                                                                                                                                            </a:t>
            </a:r>
          </a:p>
          <a:p>
            <a:pPr marL="363538" indent="-363538">
              <a:spcBef>
                <a:spcPts val="0"/>
              </a:spcBef>
              <a:spcAft>
                <a:spcPts val="0"/>
              </a:spcAft>
            </a:pPr>
            <a:r>
              <a:rPr lang="en-US" sz="1800" b="1" i="0" dirty="0" smtClean="0">
                <a:solidFill>
                  <a:srgbClr val="0000FF"/>
                </a:solidFill>
                <a:latin typeface="+mn-lt"/>
              </a:rPr>
              <a:t>  </a:t>
            </a:r>
          </a:p>
          <a:p>
            <a:pPr marL="363538" indent="-363538">
              <a:spcBef>
                <a:spcPts val="0"/>
              </a:spcBef>
              <a:spcAft>
                <a:spcPts val="0"/>
              </a:spcAft>
            </a:pPr>
            <a:r>
              <a:rPr lang="en-US" sz="2800" b="1" i="0" dirty="0">
                <a:solidFill>
                  <a:srgbClr val="0000FF"/>
                </a:solidFill>
                <a:latin typeface="+mn-lt"/>
              </a:rPr>
              <a:t> </a:t>
            </a:r>
            <a:r>
              <a:rPr lang="en-US" sz="2800" b="1" i="0" dirty="0" smtClean="0">
                <a:solidFill>
                  <a:srgbClr val="0000FF"/>
                </a:solidFill>
                <a:latin typeface="+mn-lt"/>
              </a:rPr>
              <a:t>             </a:t>
            </a:r>
          </a:p>
        </p:txBody>
      </p:sp>
      <p:sp>
        <p:nvSpPr>
          <p:cNvPr id="3" name="Rectangle 2"/>
          <p:cNvSpPr/>
          <p:nvPr/>
        </p:nvSpPr>
        <p:spPr>
          <a:xfrm>
            <a:off x="755576" y="548680"/>
            <a:ext cx="69847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i="0" dirty="0" smtClean="0">
                <a:solidFill>
                  <a:srgbClr val="FF0000"/>
                </a:solidFill>
              </a:rPr>
              <a:t>Pillars for successful P/P </a:t>
            </a:r>
            <a:r>
              <a:rPr lang="en-GB" sz="2400" b="1" i="0" dirty="0" smtClean="0">
                <a:solidFill>
                  <a:srgbClr val="FF0000"/>
                </a:solidFill>
              </a:rPr>
              <a:t>‘Joint Woking”</a:t>
            </a:r>
            <a:endParaRPr lang="en-US" sz="2400" b="1" i="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5342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55576" y="548680"/>
            <a:ext cx="81369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i="0" dirty="0" smtClean="0">
                <a:solidFill>
                  <a:srgbClr val="FF0000"/>
                </a:solidFill>
              </a:rPr>
              <a:t>General Government Health Expenditure</a:t>
            </a:r>
            <a:endParaRPr lang="en-US" sz="2400" b="1" i="0" dirty="0">
              <a:solidFill>
                <a:srgbClr val="FF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52736"/>
            <a:ext cx="9144000" cy="5805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5709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5"/>
          <p:cNvSpPr>
            <a:spLocks noGrp="1" noChangeArrowheads="1"/>
          </p:cNvSpPr>
          <p:nvPr>
            <p:ph type="title"/>
          </p:nvPr>
        </p:nvSpPr>
        <p:spPr>
          <a:xfrm>
            <a:off x="827584" y="332656"/>
            <a:ext cx="7615808" cy="638175"/>
          </a:xfrm>
        </p:spPr>
        <p:txBody>
          <a:bodyPr/>
          <a:lstStyle/>
          <a:p>
            <a:pPr eaLnBrk="1" hangingPunct="1"/>
            <a:r>
              <a:rPr lang="en-GB" dirty="0" smtClean="0">
                <a:ea typeface="MS PGothic"/>
              </a:rPr>
              <a:t>General Principles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67544" y="2060848"/>
            <a:ext cx="817596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0"/>
              </a:spcBef>
              <a:spcAft>
                <a:spcPts val="0"/>
              </a:spcAft>
              <a:buFont typeface="Wingdings" charset="2"/>
              <a:buChar char="q"/>
            </a:pPr>
            <a:r>
              <a:rPr lang="en-US" sz="2400" b="1" i="0" dirty="0" smtClean="0">
                <a:solidFill>
                  <a:srgbClr val="A6AAAA"/>
                </a:solidFill>
                <a:latin typeface="+mn-lt"/>
              </a:rPr>
              <a:t> </a:t>
            </a:r>
            <a:r>
              <a:rPr lang="en-US" sz="2400" b="1" i="0" dirty="0" smtClean="0">
                <a:solidFill>
                  <a:srgbClr val="040404"/>
                </a:solidFill>
                <a:latin typeface="+mn-lt"/>
              </a:rPr>
              <a:t>Private Health Sector is important component of HS</a:t>
            </a:r>
          </a:p>
          <a:p>
            <a:pPr marL="342900" indent="-342900">
              <a:spcBef>
                <a:spcPts val="0"/>
              </a:spcBef>
              <a:spcAft>
                <a:spcPts val="0"/>
              </a:spcAft>
              <a:buFont typeface="Wingdings" charset="2"/>
              <a:buChar char="q"/>
            </a:pPr>
            <a:r>
              <a:rPr lang="en-US" sz="2400" b="1" i="0" dirty="0" smtClean="0">
                <a:solidFill>
                  <a:srgbClr val="040404"/>
                </a:solidFill>
                <a:latin typeface="+mn-lt"/>
              </a:rPr>
              <a:t> What is PHS?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400" b="1" i="0" dirty="0" smtClean="0">
                <a:solidFill>
                  <a:srgbClr val="040404"/>
                </a:solidFill>
                <a:latin typeface="+mn-lt"/>
              </a:rPr>
              <a:t>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400" b="1" i="0" dirty="0">
                <a:solidFill>
                  <a:srgbClr val="040404"/>
                </a:solidFill>
                <a:latin typeface="+mn-lt"/>
              </a:rPr>
              <a:t> </a:t>
            </a:r>
            <a:r>
              <a:rPr lang="en-US" sz="2400" b="1" i="0" dirty="0" smtClean="0">
                <a:solidFill>
                  <a:srgbClr val="040404"/>
                </a:solidFill>
                <a:latin typeface="+mn-lt"/>
              </a:rPr>
              <a:t>          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400" b="1" i="0" dirty="0" smtClean="0">
                <a:solidFill>
                  <a:srgbClr val="040404"/>
                </a:solidFill>
                <a:latin typeface="+mn-lt"/>
              </a:rPr>
              <a:t>     </a:t>
            </a:r>
            <a:endParaRPr lang="en-US" sz="2400" b="1" i="0" dirty="0">
              <a:solidFill>
                <a:srgbClr val="040404"/>
              </a:solidFill>
              <a:latin typeface="+mn-lt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400" b="1" i="0" dirty="0" smtClean="0">
                <a:solidFill>
                  <a:srgbClr val="040404"/>
                </a:solidFill>
                <a:latin typeface="+mn-lt"/>
              </a:rPr>
              <a:t> </a:t>
            </a: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0" y="6627168"/>
            <a:ext cx="6301979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900" b="1" dirty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en-US" sz="750" b="1" dirty="0">
                <a:solidFill>
                  <a:schemeClr val="tx1"/>
                </a:solidFill>
                <a:latin typeface="Arial" charset="0"/>
              </a:rPr>
              <a:t>© </a:t>
            </a:r>
            <a:r>
              <a:rPr lang="en-US" sz="750" dirty="0">
                <a:solidFill>
                  <a:schemeClr val="tx1"/>
                </a:solidFill>
                <a:latin typeface="Arial" charset="0"/>
              </a:rPr>
              <a:t>Imperial College London WHO CC </a:t>
            </a:r>
            <a:r>
              <a:rPr lang="en-US" sz="750" dirty="0" smtClean="0">
                <a:solidFill>
                  <a:schemeClr val="tx1"/>
                </a:solidFill>
                <a:latin typeface="Arial" charset="0"/>
              </a:rPr>
              <a:t>20167</a:t>
            </a:r>
            <a:r>
              <a:rPr lang="en-US" sz="750" b="1" dirty="0" smtClean="0">
                <a:solidFill>
                  <a:schemeClr val="tx1"/>
                </a:solidFill>
                <a:latin typeface="Arial" charset="0"/>
              </a:rPr>
              <a:t>                                                               </a:t>
            </a:r>
            <a:endParaRPr lang="en-US" sz="750" b="1" dirty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5575959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2348880"/>
            <a:ext cx="835292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3538" indent="-363538">
              <a:spcBef>
                <a:spcPts val="0"/>
              </a:spcBef>
              <a:spcAft>
                <a:spcPts val="0"/>
              </a:spcAft>
            </a:pPr>
            <a:r>
              <a:rPr lang="en-US" sz="2800" b="1" i="0" dirty="0" smtClean="0">
                <a:solidFill>
                  <a:srgbClr val="0000FF"/>
                </a:solidFill>
                <a:latin typeface="+mn-lt"/>
              </a:rPr>
              <a:t>  - </a:t>
            </a:r>
            <a:r>
              <a:rPr lang="en-US" sz="2800" b="1" i="0" dirty="0" smtClean="0">
                <a:solidFill>
                  <a:schemeClr val="bg1">
                    <a:lumMod val="85000"/>
                  </a:schemeClr>
                </a:solidFill>
                <a:latin typeface="+mn-lt"/>
              </a:rPr>
              <a:t>National Standards/ Service Framework</a:t>
            </a:r>
          </a:p>
          <a:p>
            <a:pPr marL="363538" indent="-363538">
              <a:spcBef>
                <a:spcPts val="0"/>
              </a:spcBef>
              <a:spcAft>
                <a:spcPts val="0"/>
              </a:spcAft>
            </a:pPr>
            <a:r>
              <a:rPr lang="en-US" sz="2800" b="1" i="0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 </a:t>
            </a:r>
            <a:r>
              <a:rPr lang="en-US" sz="2800" b="1" i="0" dirty="0" smtClean="0">
                <a:solidFill>
                  <a:schemeClr val="bg1">
                    <a:lumMod val="85000"/>
                  </a:schemeClr>
                </a:solidFill>
                <a:latin typeface="+mn-lt"/>
              </a:rPr>
              <a:t> - National Priorities for P/P joint working</a:t>
            </a:r>
          </a:p>
          <a:p>
            <a:pPr marL="363538" indent="-363538">
              <a:spcBef>
                <a:spcPts val="0"/>
              </a:spcBef>
              <a:spcAft>
                <a:spcPts val="0"/>
              </a:spcAft>
            </a:pPr>
            <a:r>
              <a:rPr lang="en-US" sz="2800" b="1" i="0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 </a:t>
            </a:r>
            <a:r>
              <a:rPr lang="en-US" sz="2800" b="1" i="0" dirty="0" smtClean="0">
                <a:solidFill>
                  <a:schemeClr val="bg1">
                    <a:lumMod val="85000"/>
                  </a:schemeClr>
                </a:solidFill>
                <a:latin typeface="+mn-lt"/>
              </a:rPr>
              <a:t> - Pricing: National Tariff</a:t>
            </a:r>
          </a:p>
          <a:p>
            <a:pPr marL="363538" indent="-363538">
              <a:spcBef>
                <a:spcPts val="0"/>
              </a:spcBef>
              <a:spcAft>
                <a:spcPts val="0"/>
              </a:spcAft>
            </a:pPr>
            <a:r>
              <a:rPr lang="en-US" sz="2800" b="1" i="0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 </a:t>
            </a:r>
            <a:r>
              <a:rPr lang="en-US" sz="2800" b="1" i="0" dirty="0" smtClean="0">
                <a:solidFill>
                  <a:schemeClr val="bg1">
                    <a:lumMod val="85000"/>
                  </a:schemeClr>
                </a:solidFill>
                <a:latin typeface="+mn-lt"/>
              </a:rPr>
              <a:t> - National Workforce Standards</a:t>
            </a:r>
          </a:p>
          <a:p>
            <a:pPr marL="363538" indent="-363538">
              <a:spcBef>
                <a:spcPts val="0"/>
              </a:spcBef>
              <a:spcAft>
                <a:spcPts val="0"/>
              </a:spcAft>
            </a:pPr>
            <a:r>
              <a:rPr lang="en-US" sz="2800" b="1" i="0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 </a:t>
            </a:r>
            <a:r>
              <a:rPr lang="en-US" sz="2800" b="1" i="0" dirty="0" smtClean="0">
                <a:solidFill>
                  <a:schemeClr val="bg1">
                    <a:lumMod val="85000"/>
                  </a:schemeClr>
                </a:solidFill>
                <a:latin typeface="+mn-lt"/>
              </a:rPr>
              <a:t>        </a:t>
            </a:r>
            <a:r>
              <a:rPr lang="en-US" sz="1800" b="1" i="0" dirty="0" smtClean="0">
                <a:solidFill>
                  <a:schemeClr val="bg1">
                    <a:lumMod val="85000"/>
                  </a:schemeClr>
                </a:solidFill>
                <a:latin typeface="+mn-lt"/>
              </a:rPr>
              <a:t> Supply, quality, safety (appraisal, revalidation)</a:t>
            </a:r>
          </a:p>
          <a:p>
            <a:pPr marL="363538" indent="-363538">
              <a:spcBef>
                <a:spcPts val="0"/>
              </a:spcBef>
              <a:spcAft>
                <a:spcPts val="0"/>
              </a:spcAft>
            </a:pPr>
            <a:r>
              <a:rPr lang="en-US" sz="2800" b="1" i="0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 </a:t>
            </a:r>
            <a:r>
              <a:rPr lang="en-US" sz="2800" b="1" i="0" dirty="0" smtClean="0">
                <a:solidFill>
                  <a:schemeClr val="bg1">
                    <a:lumMod val="85000"/>
                  </a:schemeClr>
                </a:solidFill>
                <a:latin typeface="+mn-lt"/>
              </a:rPr>
              <a:t> - Restrict/Stop Dual Practice</a:t>
            </a:r>
          </a:p>
          <a:p>
            <a:pPr marL="363538" indent="-363538">
              <a:spcBef>
                <a:spcPts val="0"/>
              </a:spcBef>
              <a:spcAft>
                <a:spcPts val="0"/>
              </a:spcAft>
            </a:pPr>
            <a:r>
              <a:rPr lang="en-US" sz="2800" b="1" i="0" dirty="0">
                <a:solidFill>
                  <a:srgbClr val="0000FF"/>
                </a:solidFill>
                <a:latin typeface="+mn-lt"/>
              </a:rPr>
              <a:t> </a:t>
            </a:r>
            <a:r>
              <a:rPr lang="en-US" sz="2800" b="1" i="0" dirty="0" smtClean="0">
                <a:solidFill>
                  <a:srgbClr val="0000FF"/>
                </a:solidFill>
                <a:latin typeface="+mn-lt"/>
              </a:rPr>
              <a:t> - </a:t>
            </a:r>
            <a:r>
              <a:rPr lang="en-US" sz="2800" b="1" i="0" dirty="0" smtClean="0">
                <a:solidFill>
                  <a:srgbClr val="D9D9D9"/>
                </a:solidFill>
                <a:latin typeface="+mn-lt"/>
              </a:rPr>
              <a:t>Choice </a:t>
            </a:r>
            <a:r>
              <a:rPr lang="en-US" sz="2800" b="1" i="0" dirty="0" err="1" smtClean="0">
                <a:solidFill>
                  <a:srgbClr val="D9D9D9"/>
                </a:solidFill>
                <a:latin typeface="+mn-lt"/>
              </a:rPr>
              <a:t>vs</a:t>
            </a:r>
            <a:r>
              <a:rPr lang="en-US" sz="2800" b="1" i="0" dirty="0" smtClean="0">
                <a:solidFill>
                  <a:srgbClr val="D9D9D9"/>
                </a:solidFill>
                <a:latin typeface="+mn-lt"/>
              </a:rPr>
              <a:t> Necessity</a:t>
            </a:r>
          </a:p>
          <a:p>
            <a:pPr marL="363538" indent="-363538">
              <a:spcBef>
                <a:spcPts val="0"/>
              </a:spcBef>
              <a:spcAft>
                <a:spcPts val="0"/>
              </a:spcAft>
            </a:pPr>
            <a:r>
              <a:rPr lang="en-US" sz="2800" b="1" i="0" dirty="0">
                <a:solidFill>
                  <a:srgbClr val="0000FF"/>
                </a:solidFill>
                <a:latin typeface="+mn-lt"/>
              </a:rPr>
              <a:t> </a:t>
            </a:r>
            <a:r>
              <a:rPr lang="en-US" sz="2800" b="1" i="0" dirty="0" smtClean="0">
                <a:solidFill>
                  <a:srgbClr val="0000FF"/>
                </a:solidFill>
                <a:latin typeface="+mn-lt"/>
              </a:rPr>
              <a:t> - </a:t>
            </a:r>
            <a:r>
              <a:rPr lang="en-US" sz="2800" b="1" i="0" dirty="0" smtClean="0">
                <a:solidFill>
                  <a:srgbClr val="D9D9D9"/>
                </a:solidFill>
                <a:latin typeface="+mn-lt"/>
              </a:rPr>
              <a:t>Increase Public Funding </a:t>
            </a:r>
            <a:r>
              <a:rPr lang="en-US" sz="1800" b="1" i="0" dirty="0" smtClean="0">
                <a:solidFill>
                  <a:srgbClr val="D9D9D9"/>
                </a:solidFill>
                <a:latin typeface="+mn-lt"/>
              </a:rPr>
              <a:t>(Intervention costs)                                                                                                                                            </a:t>
            </a:r>
          </a:p>
          <a:p>
            <a:pPr marL="363538" indent="-363538">
              <a:spcBef>
                <a:spcPts val="0"/>
              </a:spcBef>
              <a:spcAft>
                <a:spcPts val="0"/>
              </a:spcAft>
            </a:pPr>
            <a:r>
              <a:rPr lang="en-US" sz="1800" b="1" i="0" dirty="0" smtClean="0">
                <a:solidFill>
                  <a:srgbClr val="0000FF"/>
                </a:solidFill>
                <a:latin typeface="+mn-lt"/>
              </a:rPr>
              <a:t>  </a:t>
            </a:r>
            <a:r>
              <a:rPr lang="en-US" sz="1800" b="1" i="0" dirty="0">
                <a:solidFill>
                  <a:srgbClr val="0000FF"/>
                </a:solidFill>
                <a:latin typeface="+mn-lt"/>
              </a:rPr>
              <a:t> </a:t>
            </a:r>
            <a:r>
              <a:rPr lang="en-US" sz="2800" b="1" i="0" dirty="0" smtClean="0">
                <a:solidFill>
                  <a:srgbClr val="0000FF"/>
                </a:solidFill>
                <a:latin typeface="+mn-lt"/>
              </a:rPr>
              <a:t>- Leapfrogging system through collaboration </a:t>
            </a:r>
            <a:r>
              <a:rPr lang="en-US" sz="1800" b="1" i="0" dirty="0" smtClean="0">
                <a:solidFill>
                  <a:srgbClr val="0000FF"/>
                </a:solidFill>
                <a:latin typeface="+mn-lt"/>
              </a:rPr>
              <a:t>(Tech/Expertise/Finance/Management)       </a:t>
            </a:r>
          </a:p>
        </p:txBody>
      </p:sp>
      <p:sp>
        <p:nvSpPr>
          <p:cNvPr id="3" name="Rectangle 2"/>
          <p:cNvSpPr/>
          <p:nvPr/>
        </p:nvSpPr>
        <p:spPr>
          <a:xfrm>
            <a:off x="755576" y="548680"/>
            <a:ext cx="69847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i="0" dirty="0" smtClean="0">
                <a:solidFill>
                  <a:srgbClr val="FF0000"/>
                </a:solidFill>
              </a:rPr>
              <a:t>Pillars for successful P/P </a:t>
            </a:r>
            <a:r>
              <a:rPr lang="en-GB" sz="2400" b="1" i="0" dirty="0" smtClean="0">
                <a:solidFill>
                  <a:srgbClr val="FF0000"/>
                </a:solidFill>
              </a:rPr>
              <a:t>‘Joint Woking”</a:t>
            </a:r>
            <a:endParaRPr lang="en-US" sz="2400" b="1" i="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20811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1916832"/>
            <a:ext cx="849694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US" sz="2800" b="1" i="0" dirty="0" smtClean="0">
                <a:solidFill>
                  <a:srgbClr val="0000FF"/>
                </a:solidFill>
                <a:latin typeface="+mn-lt"/>
              </a:rPr>
              <a:t>Government takes full responsibility for health </a:t>
            </a:r>
            <a:r>
              <a:rPr lang="en-US" sz="1800" b="1" i="0" dirty="0" smtClean="0">
                <a:solidFill>
                  <a:srgbClr val="0000FF"/>
                </a:solidFill>
                <a:latin typeface="+mn-lt"/>
              </a:rPr>
              <a:t>(Constitutional / Human rights/ Social Justice/ National Emergencies)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US" sz="2800" b="1" i="0" dirty="0" smtClean="0">
                <a:solidFill>
                  <a:srgbClr val="0000FF"/>
                </a:solidFill>
                <a:latin typeface="+mn-lt"/>
              </a:rPr>
              <a:t>Private Health Sector important contribution</a:t>
            </a:r>
            <a:endParaRPr lang="en-US" sz="2800" b="1" i="0" dirty="0">
              <a:solidFill>
                <a:srgbClr val="0000FF"/>
              </a:solidFill>
              <a:latin typeface="+mn-lt"/>
            </a:endParaRP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US" sz="2800" b="1" i="0" dirty="0" smtClean="0">
                <a:solidFill>
                  <a:srgbClr val="0000FF"/>
                </a:solidFill>
                <a:latin typeface="+mn-lt"/>
              </a:rPr>
              <a:t>Strong Regulations / Enforcement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US" sz="2800" b="1" i="0" dirty="0" smtClean="0">
                <a:solidFill>
                  <a:srgbClr val="0000FF"/>
                </a:solidFill>
                <a:latin typeface="+mn-lt"/>
              </a:rPr>
              <a:t>Collaboration, No Competition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US" sz="2800" b="1" i="0" dirty="0" smtClean="0">
                <a:solidFill>
                  <a:srgbClr val="0000FF"/>
                </a:solidFill>
                <a:latin typeface="+mn-lt"/>
              </a:rPr>
              <a:t>Culture of Health before Profit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US" sz="2800" b="1" i="0" dirty="0" smtClean="0">
                <a:solidFill>
                  <a:srgbClr val="0000FF"/>
                </a:solidFill>
                <a:latin typeface="+mn-lt"/>
              </a:rPr>
              <a:t>Collaboration  to Advance Health system &amp; </a:t>
            </a:r>
            <a:r>
              <a:rPr lang="en-US" sz="2800" b="1" i="0" dirty="0" err="1" smtClean="0">
                <a:solidFill>
                  <a:srgbClr val="0000FF"/>
                </a:solidFill>
                <a:latin typeface="+mn-lt"/>
              </a:rPr>
              <a:t>Maximise</a:t>
            </a:r>
            <a:r>
              <a:rPr lang="en-US" sz="2800" b="1" i="0" dirty="0" smtClean="0">
                <a:solidFill>
                  <a:srgbClr val="0000FF"/>
                </a:solidFill>
                <a:latin typeface="+mn-lt"/>
              </a:rPr>
              <a:t> Population Benefit </a:t>
            </a:r>
            <a:r>
              <a:rPr lang="en-US" sz="1800" b="1" i="0" dirty="0" smtClean="0">
                <a:solidFill>
                  <a:srgbClr val="0000FF"/>
                </a:solidFill>
                <a:latin typeface="+mn-lt"/>
              </a:rPr>
              <a:t>(Leapfrogging)     </a:t>
            </a:r>
          </a:p>
          <a:p>
            <a:pPr marL="363538" indent="-363538">
              <a:spcBef>
                <a:spcPts val="0"/>
              </a:spcBef>
              <a:spcAft>
                <a:spcPts val="0"/>
              </a:spcAft>
            </a:pPr>
            <a:r>
              <a:rPr lang="en-US" sz="2800" b="1" i="0" dirty="0">
                <a:solidFill>
                  <a:srgbClr val="0000FF"/>
                </a:solidFill>
                <a:latin typeface="+mn-lt"/>
              </a:rPr>
              <a:t> </a:t>
            </a:r>
            <a:r>
              <a:rPr lang="en-US" sz="2800" b="1" i="0" dirty="0" smtClean="0">
                <a:solidFill>
                  <a:srgbClr val="0000FF"/>
                </a:solidFill>
                <a:latin typeface="+mn-lt"/>
              </a:rPr>
              <a:t>             </a:t>
            </a:r>
          </a:p>
        </p:txBody>
      </p:sp>
      <p:sp>
        <p:nvSpPr>
          <p:cNvPr id="3" name="Rectangle 2"/>
          <p:cNvSpPr/>
          <p:nvPr/>
        </p:nvSpPr>
        <p:spPr>
          <a:xfrm>
            <a:off x="755576" y="548680"/>
            <a:ext cx="69847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i="0" dirty="0" smtClean="0">
                <a:solidFill>
                  <a:srgbClr val="FF0000"/>
                </a:solidFill>
              </a:rPr>
              <a:t>In Conclusion </a:t>
            </a:r>
            <a:endParaRPr lang="en-US" sz="2800" b="1" i="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62566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4040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AutoShape 2" descr="http://mail.google.com/mail/?ui=2&amp;ik=646041659e&amp;view=att&amp;th=12464569ac1d15c1&amp;attid=0.1&amp;disp=emb&amp;zw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2771" name="AutoShape 2" descr="cid:1.4103046429@web65907.mail.ac4.yahoo.co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2772" name="AutoShape 2" descr="Description: image001.jpg@01CC8356.F20EE3F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3277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2964" y="692696"/>
            <a:ext cx="9144000" cy="554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084168" y="620688"/>
            <a:ext cx="224432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63538" indent="-363538">
              <a:spcBef>
                <a:spcPts val="0"/>
              </a:spcBef>
              <a:spcAft>
                <a:spcPts val="0"/>
              </a:spcAft>
            </a:pPr>
            <a:r>
              <a:rPr lang="en-US" sz="3200" b="1" i="0" dirty="0" smtClean="0">
                <a:solidFill>
                  <a:schemeClr val="bg1"/>
                </a:solidFill>
                <a:latin typeface="+mn-lt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xmlns="" val="1720477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Brazil: Modern Infrastructure  </a:t>
            </a:r>
            <a:endParaRPr lang="en-US" dirty="0"/>
          </a:p>
        </p:txBody>
      </p:sp>
      <p:pic>
        <p:nvPicPr>
          <p:cNvPr id="4" name="Picture 6" descr="capa CF_titulo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57543"/>
          <a:stretch/>
        </p:blipFill>
        <p:spPr bwMode="auto">
          <a:xfrm>
            <a:off x="59308" y="1268760"/>
            <a:ext cx="8993867" cy="5400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58448818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Gráfico 9"/>
          <p:cNvGraphicFramePr/>
          <p:nvPr>
            <p:extLst/>
          </p:nvPr>
        </p:nvGraphicFramePr>
        <p:xfrm>
          <a:off x="539552" y="1844824"/>
          <a:ext cx="7992887" cy="46832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itle 1"/>
          <p:cNvSpPr txBox="1">
            <a:spLocks/>
          </p:cNvSpPr>
          <p:nvPr/>
        </p:nvSpPr>
        <p:spPr>
          <a:xfrm>
            <a:off x="1763688" y="404664"/>
            <a:ext cx="7543800" cy="63817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C51538"/>
                </a:solidFill>
                <a:latin typeface="Impact" pitchFamily="34" charset="0"/>
                <a:ea typeface="MS PGothic" pitchFamily="34" charset="-128"/>
                <a:cs typeface="MS PGothic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C51538"/>
                </a:solidFill>
                <a:latin typeface="Impact" pitchFamily="34" charset="0"/>
                <a:ea typeface="MS PGothic" pitchFamily="34" charset="-128"/>
                <a:cs typeface="MS PGothic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C51538"/>
                </a:solidFill>
                <a:latin typeface="Impact" pitchFamily="34" charset="0"/>
                <a:ea typeface="MS PGothic" pitchFamily="34" charset="-128"/>
                <a:cs typeface="MS PGothic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C51538"/>
                </a:solidFill>
                <a:latin typeface="Impact" pitchFamily="34" charset="0"/>
                <a:ea typeface="MS PGothic" pitchFamily="34" charset="-128"/>
                <a:cs typeface="MS PGothic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C51538"/>
                </a:solidFill>
                <a:latin typeface="Impact" pitchFamily="34" charset="0"/>
                <a:ea typeface="MS PGothic" pitchFamily="34" charset="-128"/>
                <a:cs typeface="MS PGothic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C51538"/>
                </a:solidFill>
                <a:latin typeface="Impact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C51538"/>
                </a:solidFill>
                <a:latin typeface="Impact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C51538"/>
                </a:solidFill>
                <a:latin typeface="Impact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C51538"/>
                </a:solidFill>
                <a:latin typeface="Impact" pitchFamily="34" charset="0"/>
              </a:defRPr>
            </a:lvl9pPr>
          </a:lstStyle>
          <a:p>
            <a:r>
              <a:rPr lang="en-CA" sz="4000" dirty="0" smtClean="0">
                <a:solidFill>
                  <a:srgbClr val="DC021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Brazil:</a:t>
            </a:r>
            <a:r>
              <a:rPr lang="en-CA" dirty="0" smtClean="0">
                <a:solidFill>
                  <a:srgbClr val="DC0217"/>
                </a:solidFill>
              </a:rPr>
              <a:t> </a:t>
            </a:r>
            <a:r>
              <a:rPr lang="en-CA" sz="2800" dirty="0" smtClean="0">
                <a:solidFill>
                  <a:srgbClr val="DC0217"/>
                </a:solidFill>
              </a:rPr>
              <a:t> PC Improvement </a:t>
            </a:r>
            <a:endParaRPr lang="en-CA" sz="2800" dirty="0">
              <a:solidFill>
                <a:srgbClr val="DC021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352378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46608" y="6247357"/>
            <a:ext cx="899011" cy="610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Group 14"/>
          <p:cNvGrpSpPr>
            <a:grpSpLocks/>
          </p:cNvGrpSpPr>
          <p:nvPr/>
        </p:nvGrpSpPr>
        <p:grpSpPr bwMode="auto">
          <a:xfrm>
            <a:off x="203200" y="1346200"/>
            <a:ext cx="1952625" cy="2238375"/>
            <a:chOff x="0" y="608"/>
            <a:chExt cx="1360" cy="1439"/>
          </a:xfrm>
        </p:grpSpPr>
        <p:sp>
          <p:nvSpPr>
            <p:cNvPr id="11" name="Text Box 15"/>
            <p:cNvSpPr txBox="1">
              <a:spLocks noChangeArrowheads="1"/>
            </p:cNvSpPr>
            <p:nvPr/>
          </p:nvSpPr>
          <p:spPr bwMode="auto">
            <a:xfrm>
              <a:off x="0" y="608"/>
              <a:ext cx="1344" cy="1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r>
                <a:rPr lang="pt-BR" sz="1700"/>
                <a:t>1998</a:t>
              </a:r>
            </a:p>
          </p:txBody>
        </p:sp>
        <p:pic>
          <p:nvPicPr>
            <p:cNvPr id="12" name="Picture 16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800"/>
              <a:ext cx="1360" cy="12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3" name="Group 17"/>
          <p:cNvGrpSpPr>
            <a:grpSpLocks/>
          </p:cNvGrpSpPr>
          <p:nvPr/>
        </p:nvGrpSpPr>
        <p:grpSpPr bwMode="auto">
          <a:xfrm>
            <a:off x="2397125" y="1346200"/>
            <a:ext cx="1952625" cy="2238375"/>
            <a:chOff x="1472" y="608"/>
            <a:chExt cx="1360" cy="1439"/>
          </a:xfrm>
        </p:grpSpPr>
        <p:sp>
          <p:nvSpPr>
            <p:cNvPr id="14" name="Text Box 18"/>
            <p:cNvSpPr txBox="1">
              <a:spLocks noChangeArrowheads="1"/>
            </p:cNvSpPr>
            <p:nvPr/>
          </p:nvSpPr>
          <p:spPr bwMode="auto">
            <a:xfrm>
              <a:off x="1488" y="608"/>
              <a:ext cx="1344" cy="1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r>
                <a:rPr lang="pt-BR" sz="1700"/>
                <a:t>1999</a:t>
              </a:r>
            </a:p>
          </p:txBody>
        </p:sp>
        <p:pic>
          <p:nvPicPr>
            <p:cNvPr id="15" name="Picture 19"/>
            <p:cNvPicPr>
              <a:picLocks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472" y="800"/>
              <a:ext cx="1360" cy="12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6" name="Group 20"/>
          <p:cNvGrpSpPr>
            <a:grpSpLocks/>
          </p:cNvGrpSpPr>
          <p:nvPr/>
        </p:nvGrpSpPr>
        <p:grpSpPr bwMode="auto">
          <a:xfrm>
            <a:off x="4611688" y="1346200"/>
            <a:ext cx="1952625" cy="2238375"/>
            <a:chOff x="2928" y="608"/>
            <a:chExt cx="1360" cy="1439"/>
          </a:xfrm>
        </p:grpSpPr>
        <p:sp>
          <p:nvSpPr>
            <p:cNvPr id="17" name="Text Box 21"/>
            <p:cNvSpPr txBox="1">
              <a:spLocks noChangeArrowheads="1"/>
            </p:cNvSpPr>
            <p:nvPr/>
          </p:nvSpPr>
          <p:spPr bwMode="auto">
            <a:xfrm>
              <a:off x="2928" y="608"/>
              <a:ext cx="1344" cy="1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r>
                <a:rPr lang="pt-BR" sz="1700"/>
                <a:t>2000</a:t>
              </a:r>
            </a:p>
          </p:txBody>
        </p:sp>
        <p:pic>
          <p:nvPicPr>
            <p:cNvPr id="18" name="Picture 22"/>
            <p:cNvPicPr>
              <a:picLocks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928" y="800"/>
              <a:ext cx="1360" cy="12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9" name="Group 23"/>
          <p:cNvGrpSpPr>
            <a:grpSpLocks/>
          </p:cNvGrpSpPr>
          <p:nvPr/>
        </p:nvGrpSpPr>
        <p:grpSpPr bwMode="auto">
          <a:xfrm>
            <a:off x="6862763" y="1346200"/>
            <a:ext cx="1954212" cy="2238375"/>
            <a:chOff x="4400" y="608"/>
            <a:chExt cx="1360" cy="1439"/>
          </a:xfrm>
        </p:grpSpPr>
        <p:sp>
          <p:nvSpPr>
            <p:cNvPr id="20" name="Text Box 24"/>
            <p:cNvSpPr txBox="1">
              <a:spLocks noChangeArrowheads="1"/>
            </p:cNvSpPr>
            <p:nvPr/>
          </p:nvSpPr>
          <p:spPr bwMode="auto">
            <a:xfrm>
              <a:off x="4416" y="608"/>
              <a:ext cx="1344" cy="1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r>
                <a:rPr lang="pt-BR" sz="1700"/>
                <a:t>2001</a:t>
              </a:r>
            </a:p>
          </p:txBody>
        </p:sp>
        <p:pic>
          <p:nvPicPr>
            <p:cNvPr id="21" name="Picture 25"/>
            <p:cNvPicPr>
              <a:picLocks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4400" y="800"/>
              <a:ext cx="1360" cy="12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2" name="Group 26"/>
          <p:cNvGrpSpPr>
            <a:grpSpLocks/>
          </p:cNvGrpSpPr>
          <p:nvPr/>
        </p:nvGrpSpPr>
        <p:grpSpPr bwMode="auto">
          <a:xfrm>
            <a:off x="203200" y="3810000"/>
            <a:ext cx="1952625" cy="2239963"/>
            <a:chOff x="0" y="2288"/>
            <a:chExt cx="1360" cy="1439"/>
          </a:xfrm>
        </p:grpSpPr>
        <p:sp>
          <p:nvSpPr>
            <p:cNvPr id="23" name="Text Box 27"/>
            <p:cNvSpPr txBox="1">
              <a:spLocks noChangeArrowheads="1"/>
            </p:cNvSpPr>
            <p:nvPr/>
          </p:nvSpPr>
          <p:spPr bwMode="auto">
            <a:xfrm>
              <a:off x="0" y="2288"/>
              <a:ext cx="1344" cy="1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r>
                <a:rPr lang="pt-BR" sz="1700"/>
                <a:t>2002</a:t>
              </a:r>
            </a:p>
          </p:txBody>
        </p:sp>
        <p:pic>
          <p:nvPicPr>
            <p:cNvPr id="24" name="Picture 28"/>
            <p:cNvPicPr>
              <a:picLocks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0" y="2480"/>
              <a:ext cx="1360" cy="12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5" name="Picture 31"/>
          <p:cNvPicPr>
            <a:picLocks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397125" y="4108450"/>
            <a:ext cx="1952625" cy="194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33"/>
          <p:cNvPicPr>
            <a:picLocks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657725" y="4108450"/>
            <a:ext cx="1952625" cy="194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7" name="Group 35"/>
          <p:cNvGrpSpPr>
            <a:grpSpLocks/>
          </p:cNvGrpSpPr>
          <p:nvPr/>
        </p:nvGrpSpPr>
        <p:grpSpPr bwMode="auto">
          <a:xfrm>
            <a:off x="4089400" y="6254743"/>
            <a:ext cx="4412644" cy="422677"/>
            <a:chOff x="1344" y="3984"/>
            <a:chExt cx="3072" cy="272"/>
          </a:xfrm>
        </p:grpSpPr>
        <p:pic>
          <p:nvPicPr>
            <p:cNvPr id="28" name="Picture 36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1496" y="4011"/>
              <a:ext cx="162" cy="1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9" name="Text Box 37"/>
            <p:cNvSpPr txBox="1">
              <a:spLocks noChangeArrowheads="1"/>
            </p:cNvSpPr>
            <p:nvPr/>
          </p:nvSpPr>
          <p:spPr bwMode="auto">
            <a:xfrm>
              <a:off x="1445" y="4080"/>
              <a:ext cx="270" cy="1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pt-BR" sz="1050" b="0">
                  <a:solidFill>
                    <a:schemeClr val="tx1"/>
                  </a:solidFill>
                </a:rPr>
                <a:t>0%</a:t>
              </a:r>
            </a:p>
          </p:txBody>
        </p:sp>
        <p:sp>
          <p:nvSpPr>
            <p:cNvPr id="30" name="Text Box 38"/>
            <p:cNvSpPr txBox="1">
              <a:spLocks noChangeArrowheads="1"/>
            </p:cNvSpPr>
            <p:nvPr/>
          </p:nvSpPr>
          <p:spPr bwMode="auto">
            <a:xfrm>
              <a:off x="1824" y="4080"/>
              <a:ext cx="488" cy="1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pt-BR" sz="1050" b="0">
                  <a:solidFill>
                    <a:schemeClr val="tx1"/>
                  </a:solidFill>
                </a:rPr>
                <a:t>0 a 25%</a:t>
              </a:r>
            </a:p>
          </p:txBody>
        </p:sp>
        <p:pic>
          <p:nvPicPr>
            <p:cNvPr id="31" name="Picture 39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2030" y="4018"/>
              <a:ext cx="180" cy="1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2" name="Picture 40"/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2658" y="4010"/>
              <a:ext cx="162" cy="1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3" name="Picture 41"/>
            <p:cNvPicPr>
              <a:picLocks noChangeAspect="1" noChangeArrowheads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3342" y="4010"/>
              <a:ext cx="150" cy="1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4" name="Picture 42"/>
            <p:cNvPicPr>
              <a:picLocks noChangeAspect="1" noChangeArrowheads="1"/>
            </p:cNvPicPr>
            <p:nvPr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4028" y="4002"/>
              <a:ext cx="162" cy="1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5" name="Text Box 43"/>
            <p:cNvSpPr txBox="1">
              <a:spLocks noChangeArrowheads="1"/>
            </p:cNvSpPr>
            <p:nvPr/>
          </p:nvSpPr>
          <p:spPr bwMode="auto">
            <a:xfrm>
              <a:off x="2420" y="4080"/>
              <a:ext cx="543" cy="1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pt-BR" sz="1050" b="0">
                  <a:solidFill>
                    <a:schemeClr val="tx1"/>
                  </a:solidFill>
                </a:rPr>
                <a:t>25 a 50%</a:t>
              </a:r>
            </a:p>
          </p:txBody>
        </p:sp>
        <p:sp>
          <p:nvSpPr>
            <p:cNvPr id="36" name="Text Box 44"/>
            <p:cNvSpPr txBox="1">
              <a:spLocks noChangeArrowheads="1"/>
            </p:cNvSpPr>
            <p:nvPr/>
          </p:nvSpPr>
          <p:spPr bwMode="auto">
            <a:xfrm>
              <a:off x="3092" y="4080"/>
              <a:ext cx="543" cy="1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pt-BR" sz="1050" b="0">
                  <a:solidFill>
                    <a:schemeClr val="tx1"/>
                  </a:solidFill>
                </a:rPr>
                <a:t>50 a 75%</a:t>
              </a:r>
            </a:p>
          </p:txBody>
        </p:sp>
        <p:sp>
          <p:nvSpPr>
            <p:cNvPr id="37" name="Text Box 45"/>
            <p:cNvSpPr txBox="1">
              <a:spLocks noChangeArrowheads="1"/>
            </p:cNvSpPr>
            <p:nvPr/>
          </p:nvSpPr>
          <p:spPr bwMode="auto">
            <a:xfrm>
              <a:off x="3749" y="4080"/>
              <a:ext cx="597" cy="1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pt-BR" sz="1050" b="0">
                  <a:solidFill>
                    <a:schemeClr val="tx1"/>
                  </a:solidFill>
                </a:rPr>
                <a:t>75 a 100%</a:t>
              </a:r>
            </a:p>
          </p:txBody>
        </p:sp>
        <p:sp>
          <p:nvSpPr>
            <p:cNvPr id="38" name="Rectangle 46"/>
            <p:cNvSpPr>
              <a:spLocks noChangeArrowheads="1"/>
            </p:cNvSpPr>
            <p:nvPr/>
          </p:nvSpPr>
          <p:spPr bwMode="auto">
            <a:xfrm>
              <a:off x="1344" y="3984"/>
              <a:ext cx="3072" cy="27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 sz="700" b="0">
                <a:solidFill>
                  <a:schemeClr val="tx1"/>
                </a:solidFill>
              </a:endParaRPr>
            </a:p>
          </p:txBody>
        </p:sp>
      </p:grpSp>
      <p:pic>
        <p:nvPicPr>
          <p:cNvPr id="39" name="Picture 50"/>
          <p:cNvPicPr>
            <a:picLocks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6883400" y="4103688"/>
            <a:ext cx="1952625" cy="193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" name="Title 1"/>
          <p:cNvSpPr txBox="1">
            <a:spLocks/>
          </p:cNvSpPr>
          <p:nvPr/>
        </p:nvSpPr>
        <p:spPr>
          <a:xfrm>
            <a:off x="827584" y="476672"/>
            <a:ext cx="7543800" cy="63817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C51538"/>
                </a:solidFill>
                <a:latin typeface="Impact" pitchFamily="34" charset="0"/>
                <a:ea typeface="MS PGothic" pitchFamily="34" charset="-128"/>
                <a:cs typeface="MS PGothic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C51538"/>
                </a:solidFill>
                <a:latin typeface="Impact" pitchFamily="34" charset="0"/>
                <a:ea typeface="MS PGothic" pitchFamily="34" charset="-128"/>
                <a:cs typeface="MS PGothic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C51538"/>
                </a:solidFill>
                <a:latin typeface="Impact" pitchFamily="34" charset="0"/>
                <a:ea typeface="MS PGothic" pitchFamily="34" charset="-128"/>
                <a:cs typeface="MS PGothic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C51538"/>
                </a:solidFill>
                <a:latin typeface="Impact" pitchFamily="34" charset="0"/>
                <a:ea typeface="MS PGothic" pitchFamily="34" charset="-128"/>
                <a:cs typeface="MS PGothic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C51538"/>
                </a:solidFill>
                <a:latin typeface="Impact" pitchFamily="34" charset="0"/>
                <a:ea typeface="MS PGothic" pitchFamily="34" charset="-128"/>
                <a:cs typeface="MS PGothic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C51538"/>
                </a:solidFill>
                <a:latin typeface="Impact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C51538"/>
                </a:solidFill>
                <a:latin typeface="Impact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C51538"/>
                </a:solidFill>
                <a:latin typeface="Impact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C51538"/>
                </a:solidFill>
                <a:latin typeface="Impact" pitchFamily="34" charset="0"/>
              </a:defRPr>
            </a:lvl9pPr>
          </a:lstStyle>
          <a:p>
            <a:r>
              <a:rPr lang="en-GB" dirty="0" smtClean="0">
                <a:ea typeface="MS PGothic"/>
              </a:rPr>
              <a:t>Primary Care in Brazil</a:t>
            </a:r>
          </a:p>
        </p:txBody>
      </p:sp>
    </p:spTree>
    <p:extLst>
      <p:ext uri="{BB962C8B-B14F-4D97-AF65-F5344CB8AC3E}">
        <p14:creationId xmlns:p14="http://schemas.microsoft.com/office/powerpoint/2010/main" xmlns="" val="788329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5"/>
          <p:cNvSpPr>
            <a:spLocks noGrp="1" noChangeArrowheads="1"/>
          </p:cNvSpPr>
          <p:nvPr>
            <p:ph type="title"/>
          </p:nvPr>
        </p:nvSpPr>
        <p:spPr>
          <a:xfrm>
            <a:off x="827584" y="332656"/>
            <a:ext cx="7615808" cy="638175"/>
          </a:xfrm>
        </p:spPr>
        <p:txBody>
          <a:bodyPr/>
          <a:lstStyle/>
          <a:p>
            <a:pPr eaLnBrk="1" hangingPunct="1"/>
            <a:r>
              <a:rPr lang="en-GB" dirty="0" smtClean="0">
                <a:ea typeface="MS PGothic"/>
              </a:rPr>
              <a:t>‘Private Health Sector Map </a:t>
            </a: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0" y="6627168"/>
            <a:ext cx="6301979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900" b="1" dirty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en-US" sz="750" b="1" dirty="0">
                <a:solidFill>
                  <a:schemeClr val="tx1"/>
                </a:solidFill>
                <a:latin typeface="Arial" charset="0"/>
              </a:rPr>
              <a:t>© </a:t>
            </a:r>
            <a:r>
              <a:rPr lang="en-US" sz="750" dirty="0">
                <a:solidFill>
                  <a:schemeClr val="tx1"/>
                </a:solidFill>
                <a:latin typeface="Arial" charset="0"/>
              </a:rPr>
              <a:t>Imperial College London WHO CC </a:t>
            </a:r>
            <a:r>
              <a:rPr lang="en-US" sz="750" dirty="0" smtClean="0">
                <a:solidFill>
                  <a:schemeClr val="tx1"/>
                </a:solidFill>
                <a:latin typeface="Arial" charset="0"/>
              </a:rPr>
              <a:t>20167</a:t>
            </a:r>
            <a:r>
              <a:rPr lang="en-US" sz="750" b="1" dirty="0" smtClean="0">
                <a:solidFill>
                  <a:schemeClr val="tx1"/>
                </a:solidFill>
                <a:latin typeface="Arial" charset="0"/>
              </a:rPr>
              <a:t>                                                               </a:t>
            </a:r>
            <a:endParaRPr lang="en-US" sz="750" b="1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" name="Oval 1"/>
          <p:cNvSpPr/>
          <p:nvPr/>
        </p:nvSpPr>
        <p:spPr bwMode="auto">
          <a:xfrm>
            <a:off x="1187624" y="2348880"/>
            <a:ext cx="2160240" cy="1440160"/>
          </a:xfrm>
          <a:prstGeom prst="ellipse">
            <a:avLst/>
          </a:prstGeom>
          <a:noFill/>
          <a:ln w="38100" cap="flat" cmpd="sng" algn="ctr">
            <a:solidFill>
              <a:srgbClr val="C5163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1" u="none" strike="noStrike" cap="none" normalizeH="0" baseline="0" dirty="0" smtClean="0">
              <a:ln>
                <a:noFill/>
              </a:ln>
              <a:solidFill>
                <a:srgbClr val="6E6E6F"/>
              </a:solidFill>
              <a:effectLst/>
              <a:latin typeface="Verdana" pitchFamily="34" charset="0"/>
              <a:cs typeface="Times New Roman" pitchFamily="18" charset="0"/>
            </a:endParaRPr>
          </a:p>
          <a:p>
            <a:r>
              <a:rPr lang="en-US" b="1" dirty="0" smtClean="0">
                <a:solidFill>
                  <a:srgbClr val="040404"/>
                </a:solidFill>
                <a:cs typeface="Times New Roman" pitchFamily="18" charset="0"/>
              </a:rPr>
              <a:t>   </a:t>
            </a:r>
            <a:r>
              <a:rPr lang="en-US" b="1" dirty="0" err="1" smtClean="0">
                <a:solidFill>
                  <a:srgbClr val="040404"/>
                </a:solidFill>
                <a:cs typeface="Times New Roman" pitchFamily="18" charset="0"/>
              </a:rPr>
              <a:t>Pharma</a:t>
            </a:r>
            <a:endParaRPr lang="en-US" b="1" dirty="0">
              <a:solidFill>
                <a:srgbClr val="040404"/>
              </a:solidFill>
              <a:cs typeface="Times New Roman" pitchFamily="18" charset="0"/>
            </a:endParaRPr>
          </a:p>
        </p:txBody>
      </p:sp>
      <p:sp>
        <p:nvSpPr>
          <p:cNvPr id="6" name="Oval 5"/>
          <p:cNvSpPr/>
          <p:nvPr/>
        </p:nvSpPr>
        <p:spPr bwMode="auto">
          <a:xfrm>
            <a:off x="5004048" y="4005064"/>
            <a:ext cx="2736304" cy="1440160"/>
          </a:xfrm>
          <a:prstGeom prst="ellipse">
            <a:avLst/>
          </a:prstGeom>
          <a:noFill/>
          <a:ln w="38100" cap="flat" cmpd="sng" algn="ctr">
            <a:solidFill>
              <a:srgbClr val="C5163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1" u="none" strike="noStrike" cap="none" normalizeH="0" baseline="0" dirty="0" smtClean="0">
              <a:ln>
                <a:noFill/>
              </a:ln>
              <a:solidFill>
                <a:srgbClr val="6E6E6F"/>
              </a:solidFill>
              <a:effectLst/>
              <a:latin typeface="Verdana" pitchFamily="34" charset="0"/>
              <a:cs typeface="Times New Roman" pitchFamily="18" charset="0"/>
            </a:endParaRPr>
          </a:p>
          <a:p>
            <a:r>
              <a:rPr lang="en-US" b="1" dirty="0" smtClean="0">
                <a:solidFill>
                  <a:srgbClr val="040404"/>
                </a:solidFill>
                <a:cs typeface="Times New Roman" pitchFamily="18" charset="0"/>
              </a:rPr>
              <a:t>Insurance/Commissioners</a:t>
            </a:r>
            <a:endParaRPr lang="en-US" b="1" dirty="0">
              <a:solidFill>
                <a:srgbClr val="040404"/>
              </a:solidFill>
              <a:cs typeface="Times New Roman" pitchFamily="18" charset="0"/>
            </a:endParaRPr>
          </a:p>
        </p:txBody>
      </p:sp>
      <p:sp>
        <p:nvSpPr>
          <p:cNvPr id="7" name="Oval 6"/>
          <p:cNvSpPr/>
          <p:nvPr/>
        </p:nvSpPr>
        <p:spPr bwMode="auto">
          <a:xfrm>
            <a:off x="1907704" y="3573016"/>
            <a:ext cx="2304256" cy="1440160"/>
          </a:xfrm>
          <a:prstGeom prst="ellipse">
            <a:avLst/>
          </a:prstGeom>
          <a:noFill/>
          <a:ln w="38100" cap="flat" cmpd="sng" algn="ctr">
            <a:solidFill>
              <a:srgbClr val="C5163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1" u="none" strike="noStrike" cap="none" normalizeH="0" baseline="0" dirty="0" smtClean="0">
              <a:ln>
                <a:noFill/>
              </a:ln>
              <a:solidFill>
                <a:srgbClr val="6E6E6F"/>
              </a:solidFill>
              <a:effectLst/>
              <a:latin typeface="Verdana" pitchFamily="34" charset="0"/>
              <a:cs typeface="Times New Roman" pitchFamily="18" charset="0"/>
            </a:endParaRPr>
          </a:p>
          <a:p>
            <a:pPr algn="ctr"/>
            <a:r>
              <a:rPr lang="en-US" b="1" dirty="0" smtClean="0">
                <a:solidFill>
                  <a:srgbClr val="040404"/>
                </a:solidFill>
                <a:cs typeface="Times New Roman" pitchFamily="18" charset="0"/>
              </a:rPr>
              <a:t> Workforce Supply</a:t>
            </a:r>
            <a:endParaRPr lang="en-US" b="1" dirty="0">
              <a:solidFill>
                <a:srgbClr val="040404"/>
              </a:solidFill>
              <a:cs typeface="Times New Roman" pitchFamily="18" charset="0"/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3131840" y="1916832"/>
            <a:ext cx="2232248" cy="1440160"/>
          </a:xfrm>
          <a:prstGeom prst="ellipse">
            <a:avLst/>
          </a:prstGeom>
          <a:noFill/>
          <a:ln w="38100" cap="flat" cmpd="sng" algn="ctr">
            <a:solidFill>
              <a:srgbClr val="C5163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1" u="none" strike="noStrike" cap="none" normalizeH="0" baseline="0" dirty="0" smtClean="0">
              <a:ln>
                <a:noFill/>
              </a:ln>
              <a:solidFill>
                <a:srgbClr val="6E6E6F"/>
              </a:solidFill>
              <a:effectLst/>
              <a:latin typeface="Verdana" pitchFamily="34" charset="0"/>
              <a:cs typeface="Times New Roman" pitchFamily="18" charset="0"/>
            </a:endParaRPr>
          </a:p>
          <a:p>
            <a:pPr algn="ctr"/>
            <a:r>
              <a:rPr lang="en-US" b="1" dirty="0" smtClean="0">
                <a:solidFill>
                  <a:srgbClr val="040404"/>
                </a:solidFill>
                <a:cs typeface="Times New Roman" pitchFamily="18" charset="0"/>
              </a:rPr>
              <a:t>H Service Providers</a:t>
            </a:r>
            <a:endParaRPr lang="en-US" b="1" dirty="0">
              <a:solidFill>
                <a:srgbClr val="040404"/>
              </a:solidFill>
              <a:cs typeface="Times New Roman" pitchFamily="18" charset="0"/>
            </a:endParaRPr>
          </a:p>
        </p:txBody>
      </p:sp>
      <p:sp>
        <p:nvSpPr>
          <p:cNvPr id="9" name="Oval 8"/>
          <p:cNvSpPr/>
          <p:nvPr/>
        </p:nvSpPr>
        <p:spPr bwMode="auto">
          <a:xfrm>
            <a:off x="3635896" y="3140968"/>
            <a:ext cx="2160240" cy="1440160"/>
          </a:xfrm>
          <a:prstGeom prst="ellipse">
            <a:avLst/>
          </a:prstGeom>
          <a:noFill/>
          <a:ln w="38100" cap="flat" cmpd="sng" algn="ctr">
            <a:solidFill>
              <a:srgbClr val="C5163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1" u="none" strike="noStrike" cap="none" normalizeH="0" baseline="0" dirty="0" smtClean="0">
              <a:ln>
                <a:noFill/>
              </a:ln>
              <a:solidFill>
                <a:srgbClr val="6E6E6F"/>
              </a:solidFill>
              <a:effectLst/>
              <a:latin typeface="Verdana" pitchFamily="34" charset="0"/>
              <a:cs typeface="Times New Roman" pitchFamily="18" charset="0"/>
            </a:endParaRPr>
          </a:p>
          <a:p>
            <a:r>
              <a:rPr lang="en-US" b="1" dirty="0" smtClean="0">
                <a:solidFill>
                  <a:srgbClr val="040404"/>
                </a:solidFill>
                <a:cs typeface="Times New Roman" pitchFamily="18" charset="0"/>
              </a:rPr>
              <a:t>Support</a:t>
            </a:r>
            <a:endParaRPr lang="en-US" b="1" dirty="0">
              <a:solidFill>
                <a:srgbClr val="040404"/>
              </a:solidFill>
              <a:cs typeface="Times New Roman" pitchFamily="18" charset="0"/>
            </a:endParaRPr>
          </a:p>
        </p:txBody>
      </p:sp>
      <p:sp>
        <p:nvSpPr>
          <p:cNvPr id="10" name="Oval 9"/>
          <p:cNvSpPr/>
          <p:nvPr/>
        </p:nvSpPr>
        <p:spPr bwMode="auto">
          <a:xfrm>
            <a:off x="5580112" y="2780928"/>
            <a:ext cx="2088232" cy="1224136"/>
          </a:xfrm>
          <a:prstGeom prst="ellipse">
            <a:avLst/>
          </a:prstGeom>
          <a:noFill/>
          <a:ln w="38100" cap="flat" cmpd="sng" algn="ctr">
            <a:solidFill>
              <a:srgbClr val="C5163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1" u="none" strike="noStrike" cap="none" normalizeH="0" baseline="0" dirty="0" smtClean="0">
              <a:ln>
                <a:noFill/>
              </a:ln>
              <a:solidFill>
                <a:srgbClr val="6E6E6F"/>
              </a:solidFill>
              <a:effectLst/>
              <a:latin typeface="Verdana" pitchFamily="34" charset="0"/>
              <a:cs typeface="Times New Roman" pitchFamily="18" charset="0"/>
            </a:endParaRPr>
          </a:p>
          <a:p>
            <a:r>
              <a:rPr lang="en-US" b="1" dirty="0" err="1" smtClean="0">
                <a:solidFill>
                  <a:srgbClr val="040404"/>
                </a:solidFill>
                <a:cs typeface="Times New Roman" pitchFamily="18" charset="0"/>
              </a:rPr>
              <a:t>MedTech</a:t>
            </a:r>
            <a:endParaRPr lang="en-US" b="1" dirty="0">
              <a:solidFill>
                <a:srgbClr val="040404"/>
              </a:solidFill>
              <a:cs typeface="Times New Roman" pitchFamily="18" charset="0"/>
            </a:endParaRPr>
          </a:p>
        </p:txBody>
      </p:sp>
      <p:sp>
        <p:nvSpPr>
          <p:cNvPr id="11" name="Oval 10"/>
          <p:cNvSpPr/>
          <p:nvPr/>
        </p:nvSpPr>
        <p:spPr bwMode="auto">
          <a:xfrm>
            <a:off x="3059832" y="4725144"/>
            <a:ext cx="2592288" cy="1440160"/>
          </a:xfrm>
          <a:prstGeom prst="ellipse">
            <a:avLst/>
          </a:prstGeom>
          <a:noFill/>
          <a:ln w="38100" cap="flat" cmpd="sng" algn="ctr">
            <a:solidFill>
              <a:srgbClr val="C5163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1" u="none" strike="noStrike" cap="none" normalizeH="0" baseline="0" dirty="0" smtClean="0">
              <a:ln>
                <a:noFill/>
              </a:ln>
              <a:solidFill>
                <a:srgbClr val="6E6E6F"/>
              </a:solidFill>
              <a:effectLst/>
              <a:latin typeface="Verdana" pitchFamily="34" charset="0"/>
              <a:cs typeface="Times New Roman" pitchFamily="18" charset="0"/>
            </a:endParaRPr>
          </a:p>
          <a:p>
            <a:pPr algn="ctr"/>
            <a:r>
              <a:rPr lang="en-US" b="1" dirty="0" smtClean="0">
                <a:solidFill>
                  <a:srgbClr val="040404"/>
                </a:solidFill>
                <a:cs typeface="Times New Roman" pitchFamily="18" charset="0"/>
              </a:rPr>
              <a:t>Consultancy Firms</a:t>
            </a:r>
            <a:endParaRPr lang="en-US" b="1" dirty="0">
              <a:solidFill>
                <a:srgbClr val="040404"/>
              </a:solidFill>
              <a:cs typeface="Times New Roman" pitchFamily="18" charset="0"/>
            </a:endParaRPr>
          </a:p>
        </p:txBody>
      </p:sp>
      <p:sp>
        <p:nvSpPr>
          <p:cNvPr id="12" name="Oval 11"/>
          <p:cNvSpPr/>
          <p:nvPr/>
        </p:nvSpPr>
        <p:spPr bwMode="auto">
          <a:xfrm>
            <a:off x="4932040" y="1484784"/>
            <a:ext cx="2952328" cy="1440160"/>
          </a:xfrm>
          <a:prstGeom prst="ellipse">
            <a:avLst/>
          </a:prstGeom>
          <a:noFill/>
          <a:ln w="38100" cap="flat" cmpd="sng" algn="ctr">
            <a:solidFill>
              <a:srgbClr val="C5163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1" u="none" strike="noStrike" cap="none" normalizeH="0" baseline="0" dirty="0" smtClean="0">
              <a:ln>
                <a:noFill/>
              </a:ln>
              <a:solidFill>
                <a:srgbClr val="6E6E6F"/>
              </a:solidFill>
              <a:effectLst/>
              <a:latin typeface="Verdana" pitchFamily="34" charset="0"/>
              <a:cs typeface="Times New Roman" pitchFamily="18" charset="0"/>
            </a:endParaRPr>
          </a:p>
          <a:p>
            <a:r>
              <a:rPr lang="en-US" b="1" dirty="0" smtClean="0">
                <a:solidFill>
                  <a:srgbClr val="040404"/>
                </a:solidFill>
                <a:cs typeface="Times New Roman" pitchFamily="18" charset="0"/>
              </a:rPr>
              <a:t>Regulators?</a:t>
            </a:r>
          </a:p>
          <a:p>
            <a:r>
              <a:rPr lang="en-US" b="1" dirty="0" smtClean="0">
                <a:solidFill>
                  <a:srgbClr val="040404"/>
                </a:solidFill>
                <a:cs typeface="Times New Roman" pitchFamily="18" charset="0"/>
              </a:rPr>
              <a:t>Quality Improvements</a:t>
            </a:r>
            <a:endParaRPr lang="en-US" b="1" dirty="0">
              <a:solidFill>
                <a:srgbClr val="040404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4901471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5"/>
          <p:cNvSpPr>
            <a:spLocks noGrp="1" noChangeArrowheads="1"/>
          </p:cNvSpPr>
          <p:nvPr>
            <p:ph type="title"/>
          </p:nvPr>
        </p:nvSpPr>
        <p:spPr>
          <a:xfrm>
            <a:off x="827584" y="332656"/>
            <a:ext cx="7615808" cy="638175"/>
          </a:xfrm>
        </p:spPr>
        <p:txBody>
          <a:bodyPr/>
          <a:lstStyle/>
          <a:p>
            <a:pPr eaLnBrk="1" hangingPunct="1"/>
            <a:r>
              <a:rPr lang="en-GB" dirty="0" smtClean="0">
                <a:ea typeface="MS PGothic"/>
              </a:rPr>
              <a:t>‘Private Health Sector Map </a:t>
            </a: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0" y="6627168"/>
            <a:ext cx="6301979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900" b="1" dirty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en-US" sz="750" b="1" dirty="0">
                <a:solidFill>
                  <a:schemeClr val="tx1"/>
                </a:solidFill>
                <a:latin typeface="Arial" charset="0"/>
              </a:rPr>
              <a:t>© </a:t>
            </a:r>
            <a:r>
              <a:rPr lang="en-US" sz="750" dirty="0">
                <a:solidFill>
                  <a:schemeClr val="tx1"/>
                </a:solidFill>
                <a:latin typeface="Arial" charset="0"/>
              </a:rPr>
              <a:t>Imperial College London WHO CC </a:t>
            </a:r>
            <a:r>
              <a:rPr lang="en-US" sz="750" dirty="0" smtClean="0">
                <a:solidFill>
                  <a:schemeClr val="tx1"/>
                </a:solidFill>
                <a:latin typeface="Arial" charset="0"/>
              </a:rPr>
              <a:t>20167</a:t>
            </a:r>
            <a:r>
              <a:rPr lang="en-US" sz="750" b="1" dirty="0" smtClean="0">
                <a:solidFill>
                  <a:schemeClr val="tx1"/>
                </a:solidFill>
                <a:latin typeface="Arial" charset="0"/>
              </a:rPr>
              <a:t>                                                               </a:t>
            </a:r>
            <a:endParaRPr lang="en-US" sz="750" b="1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" name="Oval 1"/>
          <p:cNvSpPr/>
          <p:nvPr/>
        </p:nvSpPr>
        <p:spPr bwMode="auto">
          <a:xfrm>
            <a:off x="1187624" y="2348880"/>
            <a:ext cx="2160240" cy="1440160"/>
          </a:xfrm>
          <a:prstGeom prst="ellipse">
            <a:avLst/>
          </a:prstGeom>
          <a:noFill/>
          <a:ln w="38100" cap="flat" cmpd="sng" algn="ctr">
            <a:solidFill>
              <a:srgbClr val="C5163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1" u="none" strike="noStrike" cap="none" normalizeH="0" baseline="0" dirty="0" smtClean="0">
              <a:ln>
                <a:noFill/>
              </a:ln>
              <a:solidFill>
                <a:srgbClr val="6E6E6F"/>
              </a:solidFill>
              <a:effectLst/>
              <a:latin typeface="Verdana" pitchFamily="34" charset="0"/>
              <a:cs typeface="Times New Roman" pitchFamily="18" charset="0"/>
            </a:endParaRPr>
          </a:p>
          <a:p>
            <a:r>
              <a:rPr lang="en-US" b="1" dirty="0" smtClean="0">
                <a:solidFill>
                  <a:srgbClr val="040404"/>
                </a:solidFill>
                <a:cs typeface="Times New Roman" pitchFamily="18" charset="0"/>
              </a:rPr>
              <a:t>   </a:t>
            </a:r>
            <a:r>
              <a:rPr lang="en-US" b="1" dirty="0" err="1" smtClean="0">
                <a:solidFill>
                  <a:srgbClr val="040404"/>
                </a:solidFill>
                <a:cs typeface="Times New Roman" pitchFamily="18" charset="0"/>
              </a:rPr>
              <a:t>Pharma</a:t>
            </a:r>
            <a:endParaRPr lang="en-US" b="1" dirty="0" smtClean="0">
              <a:solidFill>
                <a:srgbClr val="040404"/>
              </a:solidFill>
              <a:cs typeface="Times New Roman" pitchFamily="18" charset="0"/>
            </a:endParaRPr>
          </a:p>
          <a:p>
            <a:r>
              <a:rPr lang="en-US" dirty="0" smtClean="0">
                <a:solidFill>
                  <a:srgbClr val="040404"/>
                </a:solidFill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tx1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515454"/>
                </a:solidFill>
                <a:cs typeface="Times New Roman" pitchFamily="18" charset="0"/>
              </a:rPr>
              <a:t>(15-35%)</a:t>
            </a:r>
            <a:endParaRPr lang="en-US" dirty="0">
              <a:solidFill>
                <a:srgbClr val="515454"/>
              </a:solidFill>
              <a:cs typeface="Times New Roman" pitchFamily="18" charset="0"/>
            </a:endParaRPr>
          </a:p>
        </p:txBody>
      </p:sp>
      <p:sp>
        <p:nvSpPr>
          <p:cNvPr id="6" name="Oval 5"/>
          <p:cNvSpPr/>
          <p:nvPr/>
        </p:nvSpPr>
        <p:spPr bwMode="auto">
          <a:xfrm>
            <a:off x="5004048" y="4005064"/>
            <a:ext cx="2736304" cy="1440160"/>
          </a:xfrm>
          <a:prstGeom prst="ellipse">
            <a:avLst/>
          </a:prstGeom>
          <a:noFill/>
          <a:ln w="38100" cap="flat" cmpd="sng" algn="ctr">
            <a:solidFill>
              <a:srgbClr val="C5163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1" u="none" strike="noStrike" cap="none" normalizeH="0" baseline="0" dirty="0" smtClean="0">
              <a:ln>
                <a:noFill/>
              </a:ln>
              <a:solidFill>
                <a:srgbClr val="6E6E6F"/>
              </a:solidFill>
              <a:effectLst/>
              <a:latin typeface="Verdana" pitchFamily="34" charset="0"/>
              <a:cs typeface="Times New Roman" pitchFamily="18" charset="0"/>
            </a:endParaRPr>
          </a:p>
          <a:p>
            <a:r>
              <a:rPr lang="en-US" b="1" dirty="0" smtClean="0">
                <a:solidFill>
                  <a:srgbClr val="040404"/>
                </a:solidFill>
                <a:cs typeface="Times New Roman" pitchFamily="18" charset="0"/>
              </a:rPr>
              <a:t>Insurance/Commissioners</a:t>
            </a:r>
            <a:endParaRPr lang="en-US" b="1" dirty="0">
              <a:solidFill>
                <a:srgbClr val="040404"/>
              </a:solidFill>
              <a:cs typeface="Times New Roman" pitchFamily="18" charset="0"/>
            </a:endParaRPr>
          </a:p>
        </p:txBody>
      </p:sp>
      <p:sp>
        <p:nvSpPr>
          <p:cNvPr id="7" name="Oval 6"/>
          <p:cNvSpPr/>
          <p:nvPr/>
        </p:nvSpPr>
        <p:spPr bwMode="auto">
          <a:xfrm>
            <a:off x="1907704" y="3573016"/>
            <a:ext cx="2304256" cy="1440160"/>
          </a:xfrm>
          <a:prstGeom prst="ellipse">
            <a:avLst/>
          </a:prstGeom>
          <a:noFill/>
          <a:ln w="38100" cap="flat" cmpd="sng" algn="ctr">
            <a:solidFill>
              <a:srgbClr val="C5163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1" u="none" strike="noStrike" cap="none" normalizeH="0" baseline="0" dirty="0" smtClean="0">
              <a:ln>
                <a:noFill/>
              </a:ln>
              <a:solidFill>
                <a:srgbClr val="6E6E6F"/>
              </a:solidFill>
              <a:effectLst/>
              <a:latin typeface="Verdana" pitchFamily="34" charset="0"/>
              <a:cs typeface="Times New Roman" pitchFamily="18" charset="0"/>
            </a:endParaRPr>
          </a:p>
          <a:p>
            <a:pPr algn="ctr"/>
            <a:r>
              <a:rPr lang="en-US" b="1" dirty="0" smtClean="0">
                <a:solidFill>
                  <a:srgbClr val="040404"/>
                </a:solidFill>
                <a:cs typeface="Times New Roman" pitchFamily="18" charset="0"/>
              </a:rPr>
              <a:t> Workforce Supply</a:t>
            </a:r>
            <a:endParaRPr lang="en-US" b="1" dirty="0">
              <a:solidFill>
                <a:srgbClr val="040404"/>
              </a:solidFill>
              <a:cs typeface="Times New Roman" pitchFamily="18" charset="0"/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3131840" y="1916832"/>
            <a:ext cx="2232248" cy="1440160"/>
          </a:xfrm>
          <a:prstGeom prst="ellipse">
            <a:avLst/>
          </a:prstGeom>
          <a:noFill/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1" u="none" strike="noStrike" cap="none" normalizeH="0" baseline="0" dirty="0" smtClean="0">
              <a:ln>
                <a:noFill/>
              </a:ln>
              <a:solidFill>
                <a:srgbClr val="6E6E6F"/>
              </a:solidFill>
              <a:effectLst/>
              <a:latin typeface="Verdana" pitchFamily="34" charset="0"/>
              <a:cs typeface="Times New Roman" pitchFamily="18" charset="0"/>
            </a:endParaRPr>
          </a:p>
          <a:p>
            <a:pPr algn="ctr"/>
            <a:r>
              <a:rPr lang="en-US" b="1" dirty="0" smtClean="0">
                <a:solidFill>
                  <a:srgbClr val="040404"/>
                </a:solidFill>
                <a:cs typeface="Times New Roman" pitchFamily="18" charset="0"/>
              </a:rPr>
              <a:t>H Service Providers</a:t>
            </a:r>
          </a:p>
          <a:p>
            <a:pPr algn="ctr"/>
            <a:r>
              <a:rPr lang="en-US" dirty="0" smtClean="0">
                <a:solidFill>
                  <a:srgbClr val="515454"/>
                </a:solidFill>
                <a:cs typeface="Times New Roman" pitchFamily="18" charset="0"/>
              </a:rPr>
              <a:t>(40-50%)</a:t>
            </a:r>
            <a:r>
              <a:rPr lang="en-US" b="1" dirty="0" smtClean="0">
                <a:solidFill>
                  <a:srgbClr val="040404"/>
                </a:solidFill>
                <a:cs typeface="Times New Roman" pitchFamily="18" charset="0"/>
              </a:rPr>
              <a:t> </a:t>
            </a:r>
          </a:p>
          <a:p>
            <a:pPr algn="ctr"/>
            <a:endParaRPr lang="en-US" dirty="0">
              <a:solidFill>
                <a:srgbClr val="515454"/>
              </a:solidFill>
              <a:cs typeface="Times New Roman" pitchFamily="18" charset="0"/>
            </a:endParaRPr>
          </a:p>
        </p:txBody>
      </p:sp>
      <p:sp>
        <p:nvSpPr>
          <p:cNvPr id="9" name="Oval 8"/>
          <p:cNvSpPr/>
          <p:nvPr/>
        </p:nvSpPr>
        <p:spPr bwMode="auto">
          <a:xfrm>
            <a:off x="3635896" y="3140968"/>
            <a:ext cx="2160240" cy="1440160"/>
          </a:xfrm>
          <a:prstGeom prst="ellipse">
            <a:avLst/>
          </a:prstGeom>
          <a:noFill/>
          <a:ln w="38100" cap="flat" cmpd="sng" algn="ctr">
            <a:solidFill>
              <a:srgbClr val="C5163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1" u="none" strike="noStrike" cap="none" normalizeH="0" baseline="0" dirty="0" smtClean="0">
              <a:ln>
                <a:noFill/>
              </a:ln>
              <a:solidFill>
                <a:srgbClr val="6E6E6F"/>
              </a:solidFill>
              <a:effectLst/>
              <a:latin typeface="Verdana" pitchFamily="34" charset="0"/>
              <a:cs typeface="Times New Roman" pitchFamily="18" charset="0"/>
            </a:endParaRPr>
          </a:p>
          <a:p>
            <a:r>
              <a:rPr lang="en-US" b="1" dirty="0" smtClean="0">
                <a:solidFill>
                  <a:srgbClr val="040404"/>
                </a:solidFill>
                <a:cs typeface="Times New Roman" pitchFamily="18" charset="0"/>
              </a:rPr>
              <a:t>  Support</a:t>
            </a:r>
          </a:p>
          <a:p>
            <a:r>
              <a:rPr lang="en-US" dirty="0" smtClean="0">
                <a:solidFill>
                  <a:srgbClr val="040404"/>
                </a:solidFill>
                <a:cs typeface="Times New Roman" pitchFamily="18" charset="0"/>
              </a:rPr>
              <a:t>   (20%+)</a:t>
            </a:r>
            <a:endParaRPr lang="en-US" dirty="0">
              <a:solidFill>
                <a:srgbClr val="040404"/>
              </a:solidFill>
              <a:cs typeface="Times New Roman" pitchFamily="18" charset="0"/>
            </a:endParaRPr>
          </a:p>
        </p:txBody>
      </p:sp>
      <p:sp>
        <p:nvSpPr>
          <p:cNvPr id="10" name="Oval 9"/>
          <p:cNvSpPr/>
          <p:nvPr/>
        </p:nvSpPr>
        <p:spPr bwMode="auto">
          <a:xfrm>
            <a:off x="5580112" y="2780928"/>
            <a:ext cx="2088232" cy="1224136"/>
          </a:xfrm>
          <a:prstGeom prst="ellipse">
            <a:avLst/>
          </a:prstGeom>
          <a:noFill/>
          <a:ln w="38100" cap="flat" cmpd="sng" algn="ctr">
            <a:solidFill>
              <a:srgbClr val="C5163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US" b="1" dirty="0" smtClean="0">
                <a:solidFill>
                  <a:srgbClr val="040404"/>
                </a:solidFill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40404"/>
                </a:solidFill>
                <a:cs typeface="Times New Roman" pitchFamily="18" charset="0"/>
              </a:rPr>
              <a:t>MedTech</a:t>
            </a:r>
            <a:endParaRPr lang="en-US" b="1" dirty="0">
              <a:solidFill>
                <a:srgbClr val="040404"/>
              </a:solidFill>
              <a:cs typeface="Times New Roman" pitchFamily="18" charset="0"/>
            </a:endParaRPr>
          </a:p>
          <a:p>
            <a:r>
              <a:rPr lang="en-US" dirty="0" smtClean="0">
                <a:solidFill>
                  <a:srgbClr val="515454"/>
                </a:solidFill>
                <a:cs typeface="Times New Roman" pitchFamily="18" charset="0"/>
              </a:rPr>
              <a:t>(10%+ Rev)</a:t>
            </a:r>
          </a:p>
          <a:p>
            <a:r>
              <a:rPr lang="en-US" sz="1000" b="1" dirty="0" smtClean="0">
                <a:solidFill>
                  <a:srgbClr val="515454"/>
                </a:solidFill>
                <a:cs typeface="Times New Roman" pitchFamily="18" charset="0"/>
              </a:rPr>
              <a:t>Mainly Capital</a:t>
            </a:r>
            <a:endParaRPr lang="en-US" sz="1000" b="1" dirty="0">
              <a:solidFill>
                <a:srgbClr val="515454"/>
              </a:solidFill>
              <a:cs typeface="Times New Roman" pitchFamily="18" charset="0"/>
            </a:endParaRPr>
          </a:p>
        </p:txBody>
      </p:sp>
      <p:sp>
        <p:nvSpPr>
          <p:cNvPr id="11" name="Oval 10"/>
          <p:cNvSpPr/>
          <p:nvPr/>
        </p:nvSpPr>
        <p:spPr bwMode="auto">
          <a:xfrm>
            <a:off x="3131840" y="4509120"/>
            <a:ext cx="2592288" cy="1440160"/>
          </a:xfrm>
          <a:prstGeom prst="ellipse">
            <a:avLst/>
          </a:prstGeom>
          <a:noFill/>
          <a:ln w="38100" cap="flat" cmpd="sng" algn="ctr">
            <a:solidFill>
              <a:srgbClr val="C5163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1" u="none" strike="noStrike" cap="none" normalizeH="0" baseline="0" dirty="0" smtClean="0">
              <a:ln>
                <a:noFill/>
              </a:ln>
              <a:solidFill>
                <a:srgbClr val="6E6E6F"/>
              </a:solidFill>
              <a:effectLst/>
              <a:latin typeface="Verdana" pitchFamily="34" charset="0"/>
              <a:cs typeface="Times New Roman" pitchFamily="18" charset="0"/>
            </a:endParaRPr>
          </a:p>
          <a:p>
            <a:pPr algn="ctr"/>
            <a:r>
              <a:rPr lang="en-US" b="1" dirty="0" smtClean="0">
                <a:solidFill>
                  <a:srgbClr val="040404"/>
                </a:solidFill>
                <a:cs typeface="Times New Roman" pitchFamily="18" charset="0"/>
              </a:rPr>
              <a:t>Consultancy Firms</a:t>
            </a:r>
            <a:endParaRPr lang="en-US" b="1" dirty="0">
              <a:solidFill>
                <a:srgbClr val="040404"/>
              </a:solidFill>
              <a:cs typeface="Times New Roman" pitchFamily="18" charset="0"/>
            </a:endParaRPr>
          </a:p>
        </p:txBody>
      </p:sp>
      <p:sp>
        <p:nvSpPr>
          <p:cNvPr id="12" name="Oval 11"/>
          <p:cNvSpPr/>
          <p:nvPr/>
        </p:nvSpPr>
        <p:spPr bwMode="auto">
          <a:xfrm>
            <a:off x="4932040" y="1484784"/>
            <a:ext cx="2952328" cy="1440160"/>
          </a:xfrm>
          <a:prstGeom prst="ellipse">
            <a:avLst/>
          </a:prstGeom>
          <a:noFill/>
          <a:ln w="38100" cap="flat" cmpd="sng" algn="ctr">
            <a:solidFill>
              <a:srgbClr val="C5163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1" u="none" strike="noStrike" cap="none" normalizeH="0" baseline="0" dirty="0" smtClean="0">
              <a:ln>
                <a:noFill/>
              </a:ln>
              <a:solidFill>
                <a:srgbClr val="6E6E6F"/>
              </a:solidFill>
              <a:effectLst/>
              <a:latin typeface="Verdana" pitchFamily="34" charset="0"/>
              <a:cs typeface="Times New Roman" pitchFamily="18" charset="0"/>
            </a:endParaRPr>
          </a:p>
          <a:p>
            <a:r>
              <a:rPr lang="en-US" b="1" dirty="0" smtClean="0">
                <a:solidFill>
                  <a:srgbClr val="040404"/>
                </a:solidFill>
                <a:cs typeface="Times New Roman" pitchFamily="18" charset="0"/>
              </a:rPr>
              <a:t>Regulators?</a:t>
            </a:r>
          </a:p>
          <a:p>
            <a:r>
              <a:rPr lang="en-US" b="1" dirty="0" smtClean="0">
                <a:solidFill>
                  <a:srgbClr val="040404"/>
                </a:solidFill>
                <a:cs typeface="Times New Roman" pitchFamily="18" charset="0"/>
              </a:rPr>
              <a:t>Quality Improvements</a:t>
            </a:r>
            <a:endParaRPr lang="en-US" b="1" dirty="0">
              <a:solidFill>
                <a:srgbClr val="040404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0173322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5"/>
          <p:cNvSpPr>
            <a:spLocks noGrp="1" noChangeArrowheads="1"/>
          </p:cNvSpPr>
          <p:nvPr>
            <p:ph type="title"/>
          </p:nvPr>
        </p:nvSpPr>
        <p:spPr>
          <a:xfrm>
            <a:off x="827584" y="332656"/>
            <a:ext cx="7615808" cy="638175"/>
          </a:xfrm>
        </p:spPr>
        <p:txBody>
          <a:bodyPr/>
          <a:lstStyle/>
          <a:p>
            <a:pPr eaLnBrk="1" hangingPunct="1"/>
            <a:r>
              <a:rPr lang="en-GB" dirty="0" smtClean="0">
                <a:ea typeface="MS PGothic"/>
              </a:rPr>
              <a:t>‘Private Health Sector Map </a:t>
            </a: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0" y="6627168"/>
            <a:ext cx="6301979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900" b="1" dirty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en-US" sz="750" b="1" dirty="0">
                <a:solidFill>
                  <a:schemeClr val="tx1"/>
                </a:solidFill>
                <a:latin typeface="Arial" charset="0"/>
              </a:rPr>
              <a:t>© </a:t>
            </a:r>
            <a:r>
              <a:rPr lang="en-US" sz="750" dirty="0">
                <a:solidFill>
                  <a:schemeClr val="tx1"/>
                </a:solidFill>
                <a:latin typeface="Arial" charset="0"/>
              </a:rPr>
              <a:t>Imperial College London WHO CC </a:t>
            </a:r>
            <a:r>
              <a:rPr lang="en-US" sz="750" dirty="0" smtClean="0">
                <a:solidFill>
                  <a:schemeClr val="tx1"/>
                </a:solidFill>
                <a:latin typeface="Arial" charset="0"/>
              </a:rPr>
              <a:t>20167</a:t>
            </a:r>
            <a:r>
              <a:rPr lang="en-US" sz="750" b="1" dirty="0" smtClean="0">
                <a:solidFill>
                  <a:schemeClr val="tx1"/>
                </a:solidFill>
                <a:latin typeface="Arial" charset="0"/>
              </a:rPr>
              <a:t>                                                               </a:t>
            </a:r>
            <a:endParaRPr lang="en-US" sz="750" b="1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2987824" y="3140968"/>
            <a:ext cx="2448272" cy="1656184"/>
          </a:xfrm>
          <a:prstGeom prst="ellipse">
            <a:avLst/>
          </a:prstGeom>
          <a:noFill/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1" u="none" strike="noStrike" cap="none" normalizeH="0" baseline="0" dirty="0" smtClean="0">
              <a:ln>
                <a:noFill/>
              </a:ln>
              <a:solidFill>
                <a:srgbClr val="6E6E6F"/>
              </a:solidFill>
              <a:effectLst/>
              <a:latin typeface="Verdana" pitchFamily="34" charset="0"/>
              <a:cs typeface="Times New Roman" pitchFamily="18" charset="0"/>
            </a:endParaRPr>
          </a:p>
          <a:p>
            <a:pPr algn="ctr"/>
            <a:r>
              <a:rPr lang="en-US" b="1" dirty="0" smtClean="0">
                <a:solidFill>
                  <a:srgbClr val="040404"/>
                </a:solidFill>
                <a:cs typeface="Times New Roman" pitchFamily="18" charset="0"/>
              </a:rPr>
              <a:t>H Service Providers</a:t>
            </a:r>
            <a:endParaRPr lang="en-US" b="1" dirty="0">
              <a:solidFill>
                <a:srgbClr val="040404"/>
              </a:solidFill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 bwMode="auto">
          <a:xfrm>
            <a:off x="5292080" y="3645024"/>
            <a:ext cx="1584176" cy="576064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cs typeface="Times New Roman" pitchFamily="18" charset="0"/>
              </a:rPr>
              <a:t>Health Care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1" u="none" strike="noStrike" cap="none" normalizeH="0" baseline="0" dirty="0" smtClean="0">
                <a:ln>
                  <a:noFill/>
                </a:ln>
                <a:solidFill>
                  <a:srgbClr val="6E6E6F"/>
                </a:solidFill>
                <a:effectLst/>
                <a:latin typeface="Verdana" pitchFamily="34" charset="0"/>
                <a:cs typeface="Times New Roman" pitchFamily="18" charset="0"/>
              </a:rPr>
              <a:t>Providers </a:t>
            </a:r>
          </a:p>
        </p:txBody>
      </p:sp>
      <p:sp>
        <p:nvSpPr>
          <p:cNvPr id="13" name="Rectangle 12"/>
          <p:cNvSpPr/>
          <p:nvPr/>
        </p:nvSpPr>
        <p:spPr bwMode="auto">
          <a:xfrm>
            <a:off x="3707904" y="2708920"/>
            <a:ext cx="1584176" cy="576064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cs typeface="Times New Roman" pitchFamily="18" charset="0"/>
              </a:rPr>
              <a:t>Wellness Providers</a:t>
            </a:r>
            <a:r>
              <a:rPr kumimoji="0" lang="en-US" sz="1600" b="0" i="1" u="none" strike="noStrike" cap="none" normalizeH="0" baseline="0" dirty="0" smtClean="0">
                <a:ln>
                  <a:noFill/>
                </a:ln>
                <a:solidFill>
                  <a:srgbClr val="6E6E6F"/>
                </a:solidFill>
                <a:effectLst/>
                <a:latin typeface="Verdana" pitchFamily="34" charset="0"/>
                <a:cs typeface="Times New Roman" pitchFamily="18" charset="0"/>
              </a:rPr>
              <a:t> </a:t>
            </a:r>
          </a:p>
        </p:txBody>
      </p:sp>
      <p:sp>
        <p:nvSpPr>
          <p:cNvPr id="14" name="Rectangle 13"/>
          <p:cNvSpPr/>
          <p:nvPr/>
        </p:nvSpPr>
        <p:spPr bwMode="auto">
          <a:xfrm>
            <a:off x="1979712" y="3068960"/>
            <a:ext cx="1584176" cy="576064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cs typeface="Times New Roman" pitchFamily="18" charset="0"/>
              </a:rPr>
              <a:t>Health Media</a:t>
            </a:r>
            <a:endParaRPr kumimoji="0" lang="en-US" sz="1600" b="0" i="1" u="none" strike="noStrike" cap="none" normalizeH="0" baseline="0" dirty="0" smtClean="0">
              <a:ln>
                <a:noFill/>
              </a:ln>
              <a:solidFill>
                <a:srgbClr val="6E6E6F"/>
              </a:solidFill>
              <a:effectLst/>
              <a:latin typeface="Verdana" pitchFamily="34" charset="0"/>
              <a:cs typeface="Times New Roman" pitchFamily="18" charset="0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1979712" y="4077072"/>
            <a:ext cx="1584176" cy="576064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cs typeface="Times New Roman" pitchFamily="18" charset="0"/>
              </a:rPr>
              <a:t>Ambulance Service</a:t>
            </a:r>
            <a:endParaRPr kumimoji="0" lang="en-US" sz="1600" b="0" i="1" u="none" strike="noStrike" cap="none" normalizeH="0" baseline="0" dirty="0" smtClean="0">
              <a:ln>
                <a:noFill/>
              </a:ln>
              <a:solidFill>
                <a:srgbClr val="6E6E6F"/>
              </a:solidFill>
              <a:effectLst/>
              <a:latin typeface="Verdana" pitchFamily="34" charset="0"/>
              <a:cs typeface="Times New Roman" pitchFamily="18" charset="0"/>
            </a:endParaRPr>
          </a:p>
        </p:txBody>
      </p:sp>
      <p:sp>
        <p:nvSpPr>
          <p:cNvPr id="5" name="Oval 4"/>
          <p:cNvSpPr/>
          <p:nvPr/>
        </p:nvSpPr>
        <p:spPr bwMode="auto">
          <a:xfrm>
            <a:off x="5436096" y="3140968"/>
            <a:ext cx="1224136" cy="576064"/>
          </a:xfrm>
          <a:prstGeom prst="ellips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1" u="none" strike="noStrike" cap="none" normalizeH="0" baseline="0" dirty="0" smtClean="0">
                <a:ln>
                  <a:noFill/>
                </a:ln>
                <a:solidFill>
                  <a:srgbClr val="6E6E6F"/>
                </a:solidFill>
                <a:effectLst/>
                <a:latin typeface="Verdana" pitchFamily="34" charset="0"/>
                <a:cs typeface="Times New Roman" pitchFamily="18" charset="0"/>
              </a:rPr>
              <a:t>Community Service</a:t>
            </a:r>
          </a:p>
        </p:txBody>
      </p:sp>
      <p:sp>
        <p:nvSpPr>
          <p:cNvPr id="17" name="Oval 16"/>
          <p:cNvSpPr/>
          <p:nvPr/>
        </p:nvSpPr>
        <p:spPr bwMode="auto">
          <a:xfrm>
            <a:off x="7164288" y="4437112"/>
            <a:ext cx="1224136" cy="576064"/>
          </a:xfrm>
          <a:prstGeom prst="ellips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1" u="none" strike="noStrike" cap="none" normalizeH="0" baseline="0" dirty="0" smtClean="0">
                <a:ln>
                  <a:noFill/>
                </a:ln>
                <a:solidFill>
                  <a:srgbClr val="6E6E6F"/>
                </a:solidFill>
                <a:effectLst/>
                <a:latin typeface="Verdana" pitchFamily="34" charset="0"/>
                <a:cs typeface="Times New Roman" pitchFamily="18" charset="0"/>
              </a:rPr>
              <a:t>Diagnostic</a:t>
            </a:r>
            <a:r>
              <a:rPr kumimoji="0" lang="en-US" sz="800" b="0" i="1" u="none" strike="noStrike" cap="none" normalizeH="0" dirty="0" smtClean="0">
                <a:ln>
                  <a:noFill/>
                </a:ln>
                <a:solidFill>
                  <a:srgbClr val="6E6E6F"/>
                </a:solidFill>
                <a:effectLst/>
                <a:latin typeface="Verdana" pitchFamily="34" charset="0"/>
                <a:cs typeface="Times New Roman" pitchFamily="18" charset="0"/>
              </a:rPr>
              <a:t> Centers</a:t>
            </a:r>
            <a:endParaRPr kumimoji="0" lang="en-US" sz="800" b="0" i="1" u="none" strike="noStrike" cap="none" normalizeH="0" baseline="0" dirty="0" smtClean="0">
              <a:ln>
                <a:noFill/>
              </a:ln>
              <a:solidFill>
                <a:srgbClr val="6E6E6F"/>
              </a:solidFill>
              <a:effectLst/>
              <a:latin typeface="Verdana" pitchFamily="34" charset="0"/>
              <a:cs typeface="Times New Roman" pitchFamily="18" charset="0"/>
            </a:endParaRPr>
          </a:p>
        </p:txBody>
      </p:sp>
      <p:sp>
        <p:nvSpPr>
          <p:cNvPr id="18" name="Oval 17"/>
          <p:cNvSpPr/>
          <p:nvPr/>
        </p:nvSpPr>
        <p:spPr bwMode="auto">
          <a:xfrm>
            <a:off x="6660232" y="3645024"/>
            <a:ext cx="1224136" cy="576064"/>
          </a:xfrm>
          <a:prstGeom prst="ellips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1" u="none" strike="noStrike" cap="none" normalizeH="0" baseline="0" dirty="0" smtClean="0">
                <a:ln>
                  <a:noFill/>
                </a:ln>
                <a:solidFill>
                  <a:srgbClr val="6E6E6F"/>
                </a:solidFill>
                <a:effectLst/>
                <a:latin typeface="Verdana" pitchFamily="34" charset="0"/>
                <a:cs typeface="Times New Roman" pitchFamily="18" charset="0"/>
              </a:rPr>
              <a:t>Ambulatory Service</a:t>
            </a:r>
          </a:p>
        </p:txBody>
      </p:sp>
      <p:sp>
        <p:nvSpPr>
          <p:cNvPr id="19" name="Oval 18"/>
          <p:cNvSpPr/>
          <p:nvPr/>
        </p:nvSpPr>
        <p:spPr bwMode="auto">
          <a:xfrm>
            <a:off x="6444208" y="3140968"/>
            <a:ext cx="1224136" cy="576064"/>
          </a:xfrm>
          <a:prstGeom prst="ellips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1" u="none" strike="noStrike" cap="none" normalizeH="0" baseline="0" dirty="0" smtClean="0">
                <a:ln>
                  <a:noFill/>
                </a:ln>
                <a:solidFill>
                  <a:srgbClr val="6E6E6F"/>
                </a:solidFill>
                <a:effectLst/>
                <a:latin typeface="Verdana" pitchFamily="34" charset="0"/>
                <a:cs typeface="Times New Roman" pitchFamily="18" charset="0"/>
              </a:rPr>
              <a:t>Primary Care</a:t>
            </a:r>
          </a:p>
        </p:txBody>
      </p:sp>
      <p:sp>
        <p:nvSpPr>
          <p:cNvPr id="20" name="Oval 19"/>
          <p:cNvSpPr/>
          <p:nvPr/>
        </p:nvSpPr>
        <p:spPr bwMode="auto">
          <a:xfrm>
            <a:off x="6372200" y="4149080"/>
            <a:ext cx="1224136" cy="576064"/>
          </a:xfrm>
          <a:prstGeom prst="ellips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1" u="none" strike="noStrike" cap="none" normalizeH="0" baseline="0" dirty="0" smtClean="0">
                <a:ln>
                  <a:noFill/>
                </a:ln>
                <a:solidFill>
                  <a:srgbClr val="6E6E6F"/>
                </a:solidFill>
                <a:effectLst/>
                <a:latin typeface="Verdana" pitchFamily="34" charset="0"/>
                <a:cs typeface="Times New Roman" pitchFamily="18" charset="0"/>
              </a:rPr>
              <a:t>Hospital Service</a:t>
            </a:r>
          </a:p>
        </p:txBody>
      </p:sp>
      <p:sp>
        <p:nvSpPr>
          <p:cNvPr id="21" name="Oval 20"/>
          <p:cNvSpPr/>
          <p:nvPr/>
        </p:nvSpPr>
        <p:spPr bwMode="auto">
          <a:xfrm>
            <a:off x="5364088" y="4149080"/>
            <a:ext cx="1224136" cy="576064"/>
          </a:xfrm>
          <a:prstGeom prst="ellips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1" u="none" strike="noStrike" cap="none" normalizeH="0" baseline="0" dirty="0" smtClean="0">
                <a:ln>
                  <a:noFill/>
                </a:ln>
                <a:solidFill>
                  <a:srgbClr val="6E6E6F"/>
                </a:solidFill>
                <a:effectLst/>
                <a:latin typeface="Verdana" pitchFamily="34" charset="0"/>
                <a:cs typeface="Times New Roman" pitchFamily="18" charset="0"/>
              </a:rPr>
              <a:t>Doctor Offices</a:t>
            </a:r>
          </a:p>
        </p:txBody>
      </p:sp>
      <p:sp>
        <p:nvSpPr>
          <p:cNvPr id="22" name="Rectangle 21"/>
          <p:cNvSpPr/>
          <p:nvPr/>
        </p:nvSpPr>
        <p:spPr bwMode="auto">
          <a:xfrm>
            <a:off x="3707904" y="4653136"/>
            <a:ext cx="1584176" cy="576064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cs typeface="Times New Roman" pitchFamily="18" charset="0"/>
              </a:rPr>
              <a:t>Nursing Home</a:t>
            </a:r>
            <a:endParaRPr kumimoji="0" lang="en-US" sz="1600" b="0" i="1" u="none" strike="noStrike" cap="none" normalizeH="0" baseline="0" dirty="0" smtClean="0">
              <a:ln>
                <a:noFill/>
              </a:ln>
              <a:solidFill>
                <a:srgbClr val="6E6E6F"/>
              </a:solidFill>
              <a:effectLst/>
              <a:latin typeface="Verdana" pitchFamily="34" charset="0"/>
              <a:cs typeface="Times New Roman" pitchFamily="18" charset="0"/>
            </a:endParaRPr>
          </a:p>
        </p:txBody>
      </p:sp>
      <p:sp>
        <p:nvSpPr>
          <p:cNvPr id="16" name="Diamond 15"/>
          <p:cNvSpPr/>
          <p:nvPr/>
        </p:nvSpPr>
        <p:spPr bwMode="auto">
          <a:xfrm>
            <a:off x="6948264" y="2636912"/>
            <a:ext cx="1224136" cy="626368"/>
          </a:xfrm>
          <a:prstGeom prst="diamond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1" u="none" strike="noStrike" cap="none" normalizeH="0" baseline="0" dirty="0" smtClean="0">
                <a:ln>
                  <a:noFill/>
                </a:ln>
                <a:solidFill>
                  <a:srgbClr val="6E6E6F"/>
                </a:solidFill>
                <a:effectLst/>
                <a:latin typeface="Verdana" pitchFamily="34" charset="0"/>
                <a:cs typeface="Times New Roman" pitchFamily="18" charset="0"/>
              </a:rPr>
              <a:t>Dentists</a:t>
            </a:r>
          </a:p>
        </p:txBody>
      </p:sp>
      <p:sp>
        <p:nvSpPr>
          <p:cNvPr id="24" name="Diamond 23"/>
          <p:cNvSpPr/>
          <p:nvPr/>
        </p:nvSpPr>
        <p:spPr bwMode="auto">
          <a:xfrm>
            <a:off x="6012160" y="2636912"/>
            <a:ext cx="1368152" cy="626368"/>
          </a:xfrm>
          <a:prstGeom prst="diamond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1" u="none" strike="noStrike" cap="none" normalizeH="0" baseline="0" dirty="0" smtClean="0">
                <a:ln>
                  <a:noFill/>
                </a:ln>
                <a:solidFill>
                  <a:srgbClr val="6E6E6F"/>
                </a:solidFill>
                <a:effectLst/>
                <a:latin typeface="Verdana" pitchFamily="34" charset="0"/>
                <a:cs typeface="Times New Roman" pitchFamily="18" charset="0"/>
              </a:rPr>
              <a:t>Pharmacy</a:t>
            </a:r>
          </a:p>
        </p:txBody>
      </p:sp>
      <p:sp>
        <p:nvSpPr>
          <p:cNvPr id="25" name="Diamond 24"/>
          <p:cNvSpPr/>
          <p:nvPr/>
        </p:nvSpPr>
        <p:spPr bwMode="auto">
          <a:xfrm>
            <a:off x="6444208" y="2348880"/>
            <a:ext cx="1368152" cy="626368"/>
          </a:xfrm>
          <a:prstGeom prst="diamond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1" u="none" strike="noStrike" cap="none" normalizeH="0" baseline="0" dirty="0" err="1" smtClean="0">
                <a:ln>
                  <a:noFill/>
                </a:ln>
                <a:solidFill>
                  <a:srgbClr val="6E6E6F"/>
                </a:solidFill>
                <a:effectLst/>
                <a:latin typeface="Verdana" pitchFamily="34" charset="0"/>
                <a:cs typeface="Times New Roman" pitchFamily="18" charset="0"/>
              </a:rPr>
              <a:t>Optial</a:t>
            </a:r>
            <a:endParaRPr kumimoji="0" lang="en-US" sz="800" b="0" i="1" u="none" strike="noStrike" cap="none" normalizeH="0" baseline="0" dirty="0" smtClean="0">
              <a:ln>
                <a:noFill/>
              </a:ln>
              <a:solidFill>
                <a:srgbClr val="6E6E6F"/>
              </a:solidFill>
              <a:effectLst/>
              <a:latin typeface="Verdana" pitchFamily="34" charset="0"/>
              <a:cs typeface="Times New Roman" pitchFamily="18" charset="0"/>
            </a:endParaRPr>
          </a:p>
        </p:txBody>
      </p:sp>
      <p:sp>
        <p:nvSpPr>
          <p:cNvPr id="26" name="Diamond 25"/>
          <p:cNvSpPr/>
          <p:nvPr/>
        </p:nvSpPr>
        <p:spPr bwMode="auto">
          <a:xfrm>
            <a:off x="5652120" y="2276872"/>
            <a:ext cx="1368152" cy="626368"/>
          </a:xfrm>
          <a:prstGeom prst="diamond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1" u="none" strike="noStrike" cap="none" normalizeH="0" baseline="0" dirty="0" err="1" smtClean="0">
                <a:ln>
                  <a:noFill/>
                </a:ln>
                <a:solidFill>
                  <a:srgbClr val="6E6E6F"/>
                </a:solidFill>
                <a:effectLst/>
                <a:latin typeface="Verdana" pitchFamily="34" charset="0"/>
                <a:cs typeface="Times New Roman" pitchFamily="18" charset="0"/>
              </a:rPr>
              <a:t>Physioy</a:t>
            </a:r>
            <a:endParaRPr kumimoji="0" lang="en-US" sz="800" b="0" i="1" u="none" strike="noStrike" cap="none" normalizeH="0" baseline="0" dirty="0" smtClean="0">
              <a:ln>
                <a:noFill/>
              </a:ln>
              <a:solidFill>
                <a:srgbClr val="6E6E6F"/>
              </a:solidFill>
              <a:effectLst/>
              <a:latin typeface="Verdana" pitchFamily="34" charset="0"/>
              <a:cs typeface="Times New Roman" pitchFamily="18" charset="0"/>
            </a:endParaRPr>
          </a:p>
        </p:txBody>
      </p:sp>
      <p:sp>
        <p:nvSpPr>
          <p:cNvPr id="27" name="Diamond 26"/>
          <p:cNvSpPr/>
          <p:nvPr/>
        </p:nvSpPr>
        <p:spPr bwMode="auto">
          <a:xfrm>
            <a:off x="7236296" y="2276872"/>
            <a:ext cx="1368152" cy="626368"/>
          </a:xfrm>
          <a:prstGeom prst="diamond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1" u="none" strike="noStrike" cap="none" normalizeH="0" baseline="0" dirty="0" smtClean="0">
                <a:ln>
                  <a:noFill/>
                </a:ln>
                <a:solidFill>
                  <a:srgbClr val="6E6E6F"/>
                </a:solidFill>
                <a:effectLst/>
                <a:latin typeface="Verdana" pitchFamily="34" charset="0"/>
                <a:cs typeface="Times New Roman" pitchFamily="18" charset="0"/>
              </a:rPr>
              <a:t>Disability</a:t>
            </a:r>
            <a:r>
              <a:rPr kumimoji="0" lang="en-US" sz="800" b="0" i="1" u="none" strike="noStrike" cap="none" normalizeH="0" dirty="0" smtClean="0">
                <a:ln>
                  <a:noFill/>
                </a:ln>
                <a:solidFill>
                  <a:srgbClr val="6E6E6F"/>
                </a:solidFill>
                <a:effectLst/>
                <a:latin typeface="Verdana" pitchFamily="34" charset="0"/>
                <a:cs typeface="Times New Roman" pitchFamily="18" charset="0"/>
              </a:rPr>
              <a:t> Aids</a:t>
            </a:r>
            <a:endParaRPr kumimoji="0" lang="en-US" sz="800" b="0" i="1" u="none" strike="noStrike" cap="none" normalizeH="0" baseline="0" dirty="0" smtClean="0">
              <a:ln>
                <a:noFill/>
              </a:ln>
              <a:solidFill>
                <a:srgbClr val="6E6E6F"/>
              </a:solidFill>
              <a:effectLst/>
              <a:latin typeface="Verdana" pitchFamily="34" charset="0"/>
              <a:cs typeface="Times New Roman" pitchFamily="18" charset="0"/>
            </a:endParaRPr>
          </a:p>
        </p:txBody>
      </p:sp>
      <p:sp>
        <p:nvSpPr>
          <p:cNvPr id="28" name="Diamond 27"/>
          <p:cNvSpPr/>
          <p:nvPr/>
        </p:nvSpPr>
        <p:spPr bwMode="auto">
          <a:xfrm>
            <a:off x="6084168" y="1916832"/>
            <a:ext cx="1368152" cy="626368"/>
          </a:xfrm>
          <a:prstGeom prst="diamond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1" u="none" strike="noStrike" cap="none" normalizeH="0" baseline="0" dirty="0" err="1" smtClean="0">
                <a:ln>
                  <a:noFill/>
                </a:ln>
                <a:solidFill>
                  <a:srgbClr val="6E6E6F"/>
                </a:solidFill>
                <a:effectLst/>
                <a:latin typeface="Verdana" pitchFamily="34" charset="0"/>
                <a:cs typeface="Times New Roman" pitchFamily="18" charset="0"/>
              </a:rPr>
              <a:t>Therspist</a:t>
            </a:r>
            <a:endParaRPr kumimoji="0" lang="en-US" sz="800" b="0" i="1" u="none" strike="noStrike" cap="none" normalizeH="0" baseline="0" dirty="0" smtClean="0">
              <a:ln>
                <a:noFill/>
              </a:ln>
              <a:solidFill>
                <a:srgbClr val="6E6E6F"/>
              </a:solidFill>
              <a:effectLst/>
              <a:latin typeface="Verdana" pitchFamily="34" charset="0"/>
              <a:cs typeface="Times New Roman" pitchFamily="18" charset="0"/>
            </a:endParaRPr>
          </a:p>
        </p:txBody>
      </p:sp>
      <p:sp>
        <p:nvSpPr>
          <p:cNvPr id="23" name="Isosceles Triangle 22"/>
          <p:cNvSpPr/>
          <p:nvPr/>
        </p:nvSpPr>
        <p:spPr bwMode="auto">
          <a:xfrm>
            <a:off x="7768161" y="3284984"/>
            <a:ext cx="1368152" cy="648072"/>
          </a:xfrm>
          <a:prstGeom prst="triangle">
            <a:avLst>
              <a:gd name="adj" fmla="val 47938"/>
            </a:avLst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cs typeface="Times New Roman" pitchFamily="18" charset="0"/>
              </a:rPr>
              <a:t>Dual </a:t>
            </a:r>
            <a:r>
              <a:rPr kumimoji="0" lang="en-US" sz="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cs typeface="Times New Roman" pitchFamily="18" charset="0"/>
              </a:rPr>
              <a:t>Practice</a:t>
            </a:r>
          </a:p>
        </p:txBody>
      </p:sp>
    </p:spTree>
    <p:extLst>
      <p:ext uri="{BB962C8B-B14F-4D97-AF65-F5344CB8AC3E}">
        <p14:creationId xmlns:p14="http://schemas.microsoft.com/office/powerpoint/2010/main" xmlns="" val="287403635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5"/>
          <p:cNvSpPr>
            <a:spLocks noGrp="1" noChangeArrowheads="1"/>
          </p:cNvSpPr>
          <p:nvPr>
            <p:ph type="title"/>
          </p:nvPr>
        </p:nvSpPr>
        <p:spPr>
          <a:xfrm>
            <a:off x="827584" y="332656"/>
            <a:ext cx="7615808" cy="638175"/>
          </a:xfrm>
        </p:spPr>
        <p:txBody>
          <a:bodyPr/>
          <a:lstStyle/>
          <a:p>
            <a:pPr eaLnBrk="1" hangingPunct="1"/>
            <a:r>
              <a:rPr lang="en-GB" dirty="0" smtClean="0">
                <a:ea typeface="MS PGothic"/>
              </a:rPr>
              <a:t>General Principles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67544" y="2060848"/>
            <a:ext cx="817596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0"/>
              </a:spcBef>
              <a:spcAft>
                <a:spcPts val="0"/>
              </a:spcAft>
              <a:buFont typeface="Wingdings" charset="2"/>
              <a:buChar char="q"/>
            </a:pPr>
            <a:r>
              <a:rPr lang="en-US" sz="2400" b="1" i="0" dirty="0" smtClean="0">
                <a:solidFill>
                  <a:schemeClr val="bg1">
                    <a:lumMod val="85000"/>
                  </a:schemeClr>
                </a:solidFill>
                <a:latin typeface="+mn-lt"/>
              </a:rPr>
              <a:t> Private Health Sector is important component of HS</a:t>
            </a:r>
          </a:p>
          <a:p>
            <a:pPr marL="342900" indent="-342900">
              <a:spcBef>
                <a:spcPts val="0"/>
              </a:spcBef>
              <a:spcAft>
                <a:spcPts val="0"/>
              </a:spcAft>
              <a:buFont typeface="Wingdings" charset="2"/>
              <a:buChar char="q"/>
            </a:pPr>
            <a:r>
              <a:rPr lang="en-US" sz="2400" b="1" i="0" dirty="0" smtClean="0">
                <a:solidFill>
                  <a:schemeClr val="bg1">
                    <a:lumMod val="85000"/>
                  </a:schemeClr>
                </a:solidFill>
                <a:latin typeface="+mn-lt"/>
              </a:rPr>
              <a:t> What is PHS? </a:t>
            </a:r>
          </a:p>
          <a:p>
            <a:pPr marL="342900" indent="-342900">
              <a:spcBef>
                <a:spcPts val="0"/>
              </a:spcBef>
              <a:spcAft>
                <a:spcPts val="0"/>
              </a:spcAft>
              <a:buFont typeface="Wingdings" charset="2"/>
              <a:buChar char="q"/>
            </a:pPr>
            <a:r>
              <a:rPr lang="en-US" sz="2400" b="1" i="0" dirty="0" smtClean="0">
                <a:solidFill>
                  <a:srgbClr val="040404"/>
                </a:solidFill>
                <a:latin typeface="+mn-lt"/>
              </a:rPr>
              <a:t> Partnership </a:t>
            </a:r>
            <a:r>
              <a:rPr lang="en-US" sz="2400" b="1" i="0" dirty="0" err="1" smtClean="0">
                <a:solidFill>
                  <a:srgbClr val="040404"/>
                </a:solidFill>
                <a:latin typeface="+mn-lt"/>
              </a:rPr>
              <a:t>Vs</a:t>
            </a:r>
            <a:r>
              <a:rPr lang="en-US" sz="2400" b="1" i="0" dirty="0" smtClean="0">
                <a:solidFill>
                  <a:srgbClr val="040404"/>
                </a:solidFill>
                <a:latin typeface="+mn-lt"/>
              </a:rPr>
              <a:t> Collaboration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US" sz="2400" b="1" i="0" dirty="0" smtClean="0">
              <a:solidFill>
                <a:srgbClr val="040404"/>
              </a:solidFill>
              <a:latin typeface="+mn-lt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400" b="1" i="0" dirty="0">
                <a:solidFill>
                  <a:srgbClr val="040404"/>
                </a:solidFill>
                <a:latin typeface="+mn-lt"/>
              </a:rPr>
              <a:t> </a:t>
            </a:r>
            <a:r>
              <a:rPr lang="en-US" sz="2400" b="1" i="0" dirty="0" smtClean="0">
                <a:solidFill>
                  <a:srgbClr val="040404"/>
                </a:solidFill>
                <a:latin typeface="+mn-lt"/>
              </a:rPr>
              <a:t>          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400" b="1" i="0" dirty="0" smtClean="0">
                <a:solidFill>
                  <a:srgbClr val="040404"/>
                </a:solidFill>
                <a:latin typeface="+mn-lt"/>
              </a:rPr>
              <a:t>     </a:t>
            </a:r>
            <a:endParaRPr lang="en-US" sz="2400" b="1" i="0" dirty="0">
              <a:solidFill>
                <a:srgbClr val="040404"/>
              </a:solidFill>
              <a:latin typeface="+mn-lt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400" b="1" i="0" dirty="0" smtClean="0">
                <a:solidFill>
                  <a:srgbClr val="040404"/>
                </a:solidFill>
                <a:latin typeface="+mn-lt"/>
              </a:rPr>
              <a:t> </a:t>
            </a: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0" y="6627168"/>
            <a:ext cx="6301979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rebuchet M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900" b="1" dirty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en-US" sz="750" b="1" dirty="0">
                <a:solidFill>
                  <a:schemeClr val="tx1"/>
                </a:solidFill>
                <a:latin typeface="Arial" charset="0"/>
              </a:rPr>
              <a:t>© </a:t>
            </a:r>
            <a:r>
              <a:rPr lang="en-US" sz="750" dirty="0">
                <a:solidFill>
                  <a:schemeClr val="tx1"/>
                </a:solidFill>
                <a:latin typeface="Arial" charset="0"/>
              </a:rPr>
              <a:t>Imperial College London WHO CC </a:t>
            </a:r>
            <a:r>
              <a:rPr lang="en-US" sz="750" dirty="0" smtClean="0">
                <a:solidFill>
                  <a:schemeClr val="tx1"/>
                </a:solidFill>
                <a:latin typeface="Arial" charset="0"/>
              </a:rPr>
              <a:t>20167</a:t>
            </a:r>
            <a:r>
              <a:rPr lang="en-US" sz="750" b="1" dirty="0" smtClean="0">
                <a:solidFill>
                  <a:schemeClr val="tx1"/>
                </a:solidFill>
                <a:latin typeface="Arial" charset="0"/>
              </a:rPr>
              <a:t>                                                               </a:t>
            </a:r>
            <a:endParaRPr lang="en-US" sz="750" b="1" dirty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4844656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Standarddesign">
  <a:themeElements>
    <a:clrScheme name="Standarddesign 2">
      <a:dk1>
        <a:srgbClr val="6C7070"/>
      </a:dk1>
      <a:lt1>
        <a:srgbClr val="FFFFFF"/>
      </a:lt1>
      <a:dk2>
        <a:srgbClr val="003D81"/>
      </a:dk2>
      <a:lt2>
        <a:srgbClr val="009067"/>
      </a:lt2>
      <a:accent1>
        <a:srgbClr val="C51638"/>
      </a:accent1>
      <a:accent2>
        <a:srgbClr val="47226C"/>
      </a:accent2>
      <a:accent3>
        <a:srgbClr val="FFFFFF"/>
      </a:accent3>
      <a:accent4>
        <a:srgbClr val="5B5F5F"/>
      </a:accent4>
      <a:accent5>
        <a:srgbClr val="DFABAE"/>
      </a:accent5>
      <a:accent6>
        <a:srgbClr val="3F1E61"/>
      </a:accent6>
      <a:hlink>
        <a:srgbClr val="003966"/>
      </a:hlink>
      <a:folHlink>
        <a:srgbClr val="E68E26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a-DK" sz="1600" b="0" i="1" u="none" strike="noStrike" cap="none" normalizeH="0" baseline="0" smtClean="0">
            <a:ln>
              <a:noFill/>
            </a:ln>
            <a:solidFill>
              <a:srgbClr val="6E6E6F"/>
            </a:solidFill>
            <a:effectLst/>
            <a:latin typeface="Verdana" pitchFamily="34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a-DK" sz="1600" b="0" i="1" u="none" strike="noStrike" cap="none" normalizeH="0" baseline="0" smtClean="0">
            <a:ln>
              <a:noFill/>
            </a:ln>
            <a:solidFill>
              <a:srgbClr val="6E6E6F"/>
            </a:solidFill>
            <a:effectLst/>
            <a:latin typeface="Verdana" pitchFamily="34" charset="0"/>
            <a:cs typeface="Times New Roman" pitchFamily="18" charset="0"/>
          </a:defRPr>
        </a:defPPr>
      </a:lstStyle>
    </a:lnDef>
    <a:txDef>
      <a:spPr>
        <a:noFill/>
      </a:spPr>
      <a:bodyPr wrap="none" rtlCol="0">
        <a:spAutoFit/>
      </a:bodyPr>
      <a:lstStyle>
        <a:defPPr marL="363538" indent="-363538">
          <a:spcBef>
            <a:spcPts val="0"/>
          </a:spcBef>
          <a:spcAft>
            <a:spcPts val="0"/>
          </a:spcAft>
          <a:defRPr sz="1800" i="0" dirty="0" smtClean="0">
            <a:solidFill>
              <a:srgbClr val="040404"/>
            </a:solidFill>
            <a:latin typeface="+mn-lt"/>
          </a:defRPr>
        </a:defPPr>
      </a:lstStyle>
    </a:tx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6C7070"/>
        </a:dk1>
        <a:lt1>
          <a:srgbClr val="FFFFFF"/>
        </a:lt1>
        <a:dk2>
          <a:srgbClr val="003D81"/>
        </a:dk2>
        <a:lt2>
          <a:srgbClr val="009067"/>
        </a:lt2>
        <a:accent1>
          <a:srgbClr val="C51638"/>
        </a:accent1>
        <a:accent2>
          <a:srgbClr val="47226C"/>
        </a:accent2>
        <a:accent3>
          <a:srgbClr val="FFFFFF"/>
        </a:accent3>
        <a:accent4>
          <a:srgbClr val="5B5F5F"/>
        </a:accent4>
        <a:accent5>
          <a:srgbClr val="DFABAE"/>
        </a:accent5>
        <a:accent6>
          <a:srgbClr val="3F1E61"/>
        </a:accent6>
        <a:hlink>
          <a:srgbClr val="003966"/>
        </a:hlink>
        <a:folHlink>
          <a:srgbClr val="E68E2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48853</TotalTime>
  <Words>1761</Words>
  <Application>Microsoft Macintosh PowerPoint</Application>
  <PresentationFormat>On-screen Show (4:3)</PresentationFormat>
  <Paragraphs>462</Paragraphs>
  <Slides>55</Slides>
  <Notes>30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55</vt:i4>
      </vt:variant>
    </vt:vector>
  </HeadingPairs>
  <TitlesOfParts>
    <vt:vector size="57" baseType="lpstr">
      <vt:lpstr>Standarddesign</vt:lpstr>
      <vt:lpstr>think-cell Slide</vt:lpstr>
      <vt:lpstr>Private Health Sector: Challenges and Opportunities      </vt:lpstr>
      <vt:lpstr>Overview ….. </vt:lpstr>
      <vt:lpstr>Public Health / Medicine/ Health systems</vt:lpstr>
      <vt:lpstr>Three Changes: Major Influence on Health </vt:lpstr>
      <vt:lpstr>General Principles </vt:lpstr>
      <vt:lpstr>‘Private Health Sector Map </vt:lpstr>
      <vt:lpstr>‘Private Health Sector Map </vt:lpstr>
      <vt:lpstr>‘Private Health Sector Map </vt:lpstr>
      <vt:lpstr>General Principles </vt:lpstr>
      <vt:lpstr>Partnership vs Collaboration</vt:lpstr>
      <vt:lpstr>Partnership vs Collaboration</vt:lpstr>
      <vt:lpstr>Market Share, Cooperation, Partnership</vt:lpstr>
      <vt:lpstr>Market Share, Cooperation, Partnership</vt:lpstr>
      <vt:lpstr>Partnership vs Collaboration:  Examples in Hospital Service</vt:lpstr>
      <vt:lpstr>Models in Public Private Partnership in Hospital Provision </vt:lpstr>
      <vt:lpstr>General Principles </vt:lpstr>
      <vt:lpstr>The Good, the bad and the ugly</vt:lpstr>
      <vt:lpstr>The Good, the bad and the ugly</vt:lpstr>
      <vt:lpstr>General Principles </vt:lpstr>
      <vt:lpstr>The Good, the bad and the ugly</vt:lpstr>
      <vt:lpstr>Slide 21</vt:lpstr>
      <vt:lpstr>General Principles </vt:lpstr>
      <vt:lpstr>‘The Health Market</vt:lpstr>
      <vt:lpstr>‘The Health Market</vt:lpstr>
      <vt:lpstr>Slide 25</vt:lpstr>
      <vt:lpstr>Slide 26</vt:lpstr>
      <vt:lpstr>Slide 27</vt:lpstr>
      <vt:lpstr>General Principles </vt:lpstr>
      <vt:lpstr>Deaths by age: 1915</vt:lpstr>
      <vt:lpstr>4 Progressive Health Systems</vt:lpstr>
      <vt:lpstr>Distribution of Health Expenditure US 2013</vt:lpstr>
      <vt:lpstr>Slide 32</vt:lpstr>
      <vt:lpstr>Death from Dementia in the top 5 leading causes, 2015</vt:lpstr>
      <vt:lpstr>Severe Mental Illness on the rise since 1990: England</vt:lpstr>
      <vt:lpstr>Global Changes in Deaths from 2005-2016  IHME</vt:lpstr>
      <vt:lpstr>Global Burden of Disease    More NCDs + Emerging Disease</vt:lpstr>
      <vt:lpstr>Risks to Health</vt:lpstr>
      <vt:lpstr>Slide 38</vt:lpstr>
      <vt:lpstr>Slide 39</vt:lpstr>
      <vt:lpstr>Slide 40</vt:lpstr>
      <vt:lpstr>Slide 41</vt:lpstr>
      <vt:lpstr>Slide 42</vt:lpstr>
      <vt:lpstr>Slide 43</vt:lpstr>
      <vt:lpstr>Citizen Satisfaction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     Brazil: Modern Infrastructure  </vt:lpstr>
      <vt:lpstr>Slide 54</vt:lpstr>
      <vt:lpstr>Slide 55</vt:lpstr>
    </vt:vector>
  </TitlesOfParts>
  <Company>Publications Communications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Imperial College London</dc:title>
  <dc:creator>Dubois, Elizabeth</dc:creator>
  <cp:lastModifiedBy>menahpf</cp:lastModifiedBy>
  <cp:revision>607</cp:revision>
  <cp:lastPrinted>2017-11-11T17:12:51Z</cp:lastPrinted>
  <dcterms:modified xsi:type="dcterms:W3CDTF">2017-11-16T08:26:13Z</dcterms:modified>
</cp:coreProperties>
</file>