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60" r:id="rId2"/>
    <p:sldMasterId id="2147483672" r:id="rId3"/>
  </p:sldMasterIdLst>
  <p:notesMasterIdLst>
    <p:notesMasterId r:id="rId19"/>
  </p:notesMasterIdLst>
  <p:sldIdLst>
    <p:sldId id="258" r:id="rId4"/>
    <p:sldId id="259" r:id="rId5"/>
    <p:sldId id="279" r:id="rId6"/>
    <p:sldId id="274" r:id="rId7"/>
    <p:sldId id="273" r:id="rId8"/>
    <p:sldId id="261" r:id="rId9"/>
    <p:sldId id="264" r:id="rId10"/>
    <p:sldId id="275" r:id="rId11"/>
    <p:sldId id="266" r:id="rId12"/>
    <p:sldId id="267" r:id="rId13"/>
    <p:sldId id="284" r:id="rId14"/>
    <p:sldId id="282" r:id="rId15"/>
    <p:sldId id="283" r:id="rId16"/>
    <p:sldId id="276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1095" autoAdjust="0"/>
  </p:normalViewPr>
  <p:slideViewPr>
    <p:cSldViewPr>
      <p:cViewPr varScale="1">
        <p:scale>
          <a:sx n="64" d="100"/>
          <a:sy n="64" d="100"/>
        </p:scale>
        <p:origin x="-15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2FC13-5E78-4A9E-B800-874D281B51E0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34D24-7C28-4D05-BB7A-962CED194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313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5473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5150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5857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1829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9842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US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9900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342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9846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5829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4183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kern="0" dirty="0" smtClean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5061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/>
            <a:endParaRPr lang="en-US" altLang="en-US" sz="105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5849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/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9302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383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/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34D24-7C28-4D05-BB7A-962CED19406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7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129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0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9284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28915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707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603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22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1816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036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97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89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519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635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7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0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5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NA_Health_Assist\Desktop\PPT Theme 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729"/>
            <a:ext cx="12192000" cy="68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33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D549-8343-4DA8-8B4E-A440BAA6769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7" y="0"/>
            <a:ext cx="121818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47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:\Users\MENA_Health_Assist\Desktop\PPT Theme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7" y="0"/>
            <a:ext cx="121818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568" y="2767013"/>
            <a:ext cx="10706100" cy="1362075"/>
          </a:xfrm>
        </p:spPr>
        <p:txBody>
          <a:bodyPr>
            <a:noAutofit/>
          </a:bodyPr>
          <a:lstStyle/>
          <a:p>
            <a:r>
              <a:rPr lang="en-US" sz="3200" dirty="0" smtClean="0"/>
              <a:t>Private health sector regulations IN Low AND Middle income countries of THE EASTERN MEDITERRANEAN 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04801"/>
            <a:ext cx="10515600" cy="15001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Public – Private Partnership for Universal Health Coverage</a:t>
            </a:r>
          </a:p>
          <a:p>
            <a:r>
              <a:rPr lang="en-US" sz="2400" dirty="0" smtClean="0"/>
              <a:t>November 12-13, 2017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34568" y="4876800"/>
            <a:ext cx="49287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Sherine </a:t>
            </a:r>
            <a:r>
              <a:rPr lang="en-US" sz="2800" dirty="0" smtClean="0"/>
              <a:t>Shawky, MD, </a:t>
            </a:r>
            <a:r>
              <a:rPr lang="en-US" sz="2800" dirty="0" err="1" smtClean="0"/>
              <a:t>DrPH</a:t>
            </a:r>
            <a:endParaRPr lang="en-US" sz="2800" dirty="0" smtClean="0"/>
          </a:p>
          <a:p>
            <a:r>
              <a:rPr lang="en-US" sz="2800" dirty="0" smtClean="0"/>
              <a:t>Social Research Center</a:t>
            </a:r>
          </a:p>
          <a:p>
            <a:r>
              <a:rPr lang="en-US" sz="2800" dirty="0" smtClean="0"/>
              <a:t>The American University in Cairo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22860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32812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3287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11506200" cy="1143000"/>
          </a:xfrm>
        </p:spPr>
        <p:txBody>
          <a:bodyPr>
            <a:normAutofit/>
          </a:bodyPr>
          <a:lstStyle/>
          <a:p>
            <a:pPr algn="l"/>
            <a:r>
              <a:rPr lang="en-US" sz="3800" b="1" dirty="0" smtClean="0">
                <a:latin typeface="Calibri" panose="020F0502020204030204" pitchFamily="34" charset="0"/>
              </a:rPr>
              <a:t>PRIVATE HEALTH SECTOR REGULATORY ENFORCEMENT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11277600" cy="4525963"/>
          </a:xfrm>
        </p:spPr>
        <p:txBody>
          <a:bodyPr>
            <a:noAutofit/>
          </a:bodyPr>
          <a:lstStyle/>
          <a:p>
            <a:pPr lvl="0"/>
            <a:r>
              <a:rPr lang="en-US" sz="2200" b="1" dirty="0" smtClean="0"/>
              <a:t>Method:</a:t>
            </a:r>
          </a:p>
          <a:p>
            <a:pPr lvl="1"/>
            <a:r>
              <a:rPr lang="en-US" sz="2200" dirty="0" smtClean="0"/>
              <a:t>Control-based</a:t>
            </a:r>
          </a:p>
          <a:p>
            <a:pPr lvl="0"/>
            <a:r>
              <a:rPr lang="en-US" sz="2200" b="1" dirty="0" smtClean="0"/>
              <a:t>Target: </a:t>
            </a:r>
          </a:p>
          <a:p>
            <a:pPr lvl="1"/>
            <a:r>
              <a:rPr lang="en-US" sz="2200" dirty="0" smtClean="0"/>
              <a:t>Target </a:t>
            </a:r>
            <a:r>
              <a:rPr lang="en-US" sz="2200" dirty="0"/>
              <a:t>the formal </a:t>
            </a:r>
            <a:r>
              <a:rPr lang="en-US" sz="2200" dirty="0" smtClean="0"/>
              <a:t>providers</a:t>
            </a:r>
          </a:p>
          <a:p>
            <a:r>
              <a:rPr lang="en-US" sz="2200" b="1" dirty="0"/>
              <a:t>Tools</a:t>
            </a:r>
          </a:p>
          <a:p>
            <a:pPr lvl="1"/>
            <a:r>
              <a:rPr lang="en-US" sz="2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MOH inspection on technical aspects and structural measures</a:t>
            </a:r>
            <a:endParaRPr lang="en-US" sz="2200" dirty="0"/>
          </a:p>
          <a:p>
            <a:pPr lvl="1"/>
            <a:r>
              <a:rPr lang="en-US" sz="2200" kern="0" dirty="0">
                <a:ea typeface="Times New Roman" charset="0"/>
              </a:rPr>
              <a:t>Ministry of administration for administrative aspects</a:t>
            </a:r>
          </a:p>
          <a:p>
            <a:pPr lvl="1"/>
            <a:r>
              <a:rPr lang="en-US" sz="2200" kern="0" dirty="0"/>
              <a:t>Other Ministries for horizontal measures</a:t>
            </a:r>
          </a:p>
          <a:p>
            <a:pPr lvl="1"/>
            <a:r>
              <a:rPr lang="en-US" sz="22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Formal/informal beneficiaries complaints</a:t>
            </a:r>
          </a:p>
          <a:p>
            <a:r>
              <a:rPr lang="en-US" sz="2200" b="1" dirty="0" smtClean="0"/>
              <a:t>Actions</a:t>
            </a:r>
            <a:endParaRPr lang="en-US" sz="2200" b="1" dirty="0"/>
          </a:p>
          <a:p>
            <a:pPr lvl="1"/>
            <a:r>
              <a:rPr lang="en-US" sz="2200" dirty="0"/>
              <a:t>Penalties</a:t>
            </a:r>
          </a:p>
          <a:p>
            <a:pPr lvl="1"/>
            <a:endParaRPr lang="en-US" sz="22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3384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277600" cy="1143000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/>
              <a:t>PERCEPTION </a:t>
            </a:r>
            <a:r>
              <a:rPr lang="en-US" sz="3600" b="1" dirty="0" smtClean="0"/>
              <a:t>TOWARDS THE REGULATORY </a:t>
            </a:r>
            <a:r>
              <a:rPr lang="en-US" sz="3600" b="1" dirty="0"/>
              <a:t>EFFECTIVENESS 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977415"/>
            <a:ext cx="11277600" cy="418774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2200" dirty="0" smtClean="0"/>
              <a:t>Promoting environment, organized </a:t>
            </a:r>
            <a:r>
              <a:rPr lang="en-US" sz="2200" dirty="0"/>
              <a:t>market </a:t>
            </a:r>
            <a:r>
              <a:rPr lang="en-US" sz="2200" dirty="0" smtClean="0"/>
              <a:t>entry and better quality than public sector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Weak </a:t>
            </a:r>
            <a:r>
              <a:rPr lang="en-US" sz="2200" dirty="0"/>
              <a:t>organization, limited </a:t>
            </a:r>
            <a:r>
              <a:rPr lang="en-US" sz="2200" dirty="0" smtClean="0"/>
              <a:t>resources and </a:t>
            </a:r>
            <a:r>
              <a:rPr lang="en-US" sz="2200" dirty="0"/>
              <a:t>insufficient </a:t>
            </a:r>
            <a:r>
              <a:rPr lang="en-US" sz="2200" dirty="0" smtClean="0"/>
              <a:t>incentives, conflicting laws and </a:t>
            </a:r>
            <a:r>
              <a:rPr lang="en-US" sz="2200" dirty="0"/>
              <a:t>fragmented </a:t>
            </a:r>
            <a:r>
              <a:rPr lang="en-US" sz="2200" dirty="0" smtClean="0"/>
              <a:t>resolutions and uncontrolled semi-formal </a:t>
            </a:r>
            <a:r>
              <a:rPr lang="en-US" sz="2200" dirty="0"/>
              <a:t>and informal </a:t>
            </a:r>
            <a:r>
              <a:rPr lang="en-US" sz="2200" dirty="0" smtClean="0"/>
              <a:t>providers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Inspection is challenged by insecurity</a:t>
            </a:r>
            <a:r>
              <a:rPr lang="en-US" sz="2200" dirty="0"/>
              <a:t> </a:t>
            </a:r>
            <a:r>
              <a:rPr lang="en-US" sz="2200" dirty="0" smtClean="0"/>
              <a:t>and disrespect 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Monitoring is challenged by absent or incomplete information/databases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Outdated non-standard and non-realistic  </a:t>
            </a:r>
            <a:r>
              <a:rPr lang="en-US" sz="2200" dirty="0"/>
              <a:t>fee </a:t>
            </a:r>
            <a:r>
              <a:rPr lang="en-US" sz="2200" dirty="0" smtClean="0"/>
              <a:t>schedule</a:t>
            </a:r>
          </a:p>
          <a:p>
            <a:pPr>
              <a:spcBef>
                <a:spcPts val="0"/>
              </a:spcBef>
              <a:defRPr/>
            </a:pPr>
            <a:endParaRPr lang="en-US" sz="2200" dirty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Public-private partnership opens </a:t>
            </a:r>
            <a:r>
              <a:rPr lang="en-US" sz="2200" dirty="0"/>
              <a:t>door for manifold practice and </a:t>
            </a:r>
            <a:r>
              <a:rPr lang="en-US" sz="2200" dirty="0" smtClean="0"/>
              <a:t>patient drain to private sector</a:t>
            </a:r>
            <a:endParaRPr lang="en-US" sz="2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2954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429000" y="1343243"/>
            <a:ext cx="504580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Policy Makers and Regulators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1667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201400" cy="1020762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PERCEPTION </a:t>
            </a:r>
            <a:r>
              <a:rPr lang="en-US" sz="3600" b="1" dirty="0" smtClean="0"/>
              <a:t>TOWARDS </a:t>
            </a:r>
            <a:r>
              <a:rPr lang="en-US" sz="3600" b="1" dirty="0"/>
              <a:t>THE REGULATORY EFFECTIVENESS 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0094" y="2090088"/>
            <a:ext cx="11269824" cy="4294106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defRPr/>
            </a:pPr>
            <a:r>
              <a:rPr lang="en-US" sz="2200" dirty="0" smtClean="0"/>
              <a:t>Bureaucratic environment with informal influences</a:t>
            </a:r>
          </a:p>
          <a:p>
            <a:pPr marL="285750" indent="-285750">
              <a:spcBef>
                <a:spcPts val="0"/>
              </a:spcBef>
              <a:defRPr/>
            </a:pPr>
            <a:endParaRPr lang="en-US" sz="2200" dirty="0" smtClean="0"/>
          </a:p>
          <a:p>
            <a:pPr marL="285750" indent="-285750">
              <a:spcBef>
                <a:spcPts val="0"/>
              </a:spcBef>
              <a:defRPr/>
            </a:pPr>
            <a:r>
              <a:rPr lang="en-US" sz="2200" dirty="0" smtClean="0"/>
              <a:t>Irrelevant conflicting regulations</a:t>
            </a:r>
          </a:p>
          <a:p>
            <a:pPr marL="285750" indent="-285750">
              <a:spcBef>
                <a:spcPts val="0"/>
              </a:spcBef>
              <a:defRPr/>
            </a:pPr>
            <a:endParaRPr lang="en-US" sz="2200" dirty="0" smtClean="0"/>
          </a:p>
          <a:p>
            <a:pPr marL="285750" indent="-285750">
              <a:spcBef>
                <a:spcPts val="0"/>
              </a:spcBef>
              <a:defRPr/>
            </a:pPr>
            <a:r>
              <a:rPr lang="en-US" sz="2200" dirty="0" smtClean="0"/>
              <a:t>Work overload </a:t>
            </a:r>
            <a:r>
              <a:rPr lang="en-US" sz="2200" dirty="0"/>
              <a:t>and patient </a:t>
            </a:r>
            <a:r>
              <a:rPr lang="en-US" sz="2200" dirty="0" smtClean="0"/>
              <a:t>violence</a:t>
            </a:r>
          </a:p>
          <a:p>
            <a:pPr marL="285750" indent="-285750"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>
                <a:solidFill>
                  <a:schemeClr val="dk1"/>
                </a:solidFill>
              </a:rPr>
              <a:t>Irregular ineffective inspection with </a:t>
            </a:r>
            <a:r>
              <a:rPr lang="en-US" sz="2200" dirty="0">
                <a:solidFill>
                  <a:schemeClr val="dk1"/>
                </a:solidFill>
              </a:rPr>
              <a:t>informal </a:t>
            </a:r>
            <a:r>
              <a:rPr lang="en-US" sz="2200" dirty="0" smtClean="0">
                <a:solidFill>
                  <a:schemeClr val="dk1"/>
                </a:solidFill>
              </a:rPr>
              <a:t>payment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Outdated non-standard fee schedule, no salary scale </a:t>
            </a:r>
            <a:endParaRPr lang="en-US" sz="2200" dirty="0" smtClean="0"/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Low salaries, irregular </a:t>
            </a:r>
            <a:r>
              <a:rPr lang="en-US" sz="2200" dirty="0" smtClean="0"/>
              <a:t>payments with public employer and no </a:t>
            </a:r>
            <a:r>
              <a:rPr lang="en-US" sz="2200" dirty="0"/>
              <a:t>contracting arrangements with private </a:t>
            </a:r>
            <a:r>
              <a:rPr lang="en-US" sz="2200" dirty="0" smtClean="0"/>
              <a:t>employer</a:t>
            </a:r>
            <a:endParaRPr lang="en-US" sz="2200" dirty="0">
              <a:solidFill>
                <a:schemeClr val="dk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2954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00400" y="1400357"/>
            <a:ext cx="660462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Healthcare Mangers and Practitioners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66234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2014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PERCEPTION </a:t>
            </a:r>
            <a:r>
              <a:rPr lang="en-US" sz="3600" b="1" dirty="0" smtClean="0"/>
              <a:t>TOWARDS </a:t>
            </a:r>
            <a:r>
              <a:rPr lang="en-US" sz="3600" b="1" dirty="0"/>
              <a:t>THE REGULATORY EFFECTIVENESS 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4585" y="1692744"/>
            <a:ext cx="11429999" cy="463185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2200" dirty="0"/>
              <a:t>Money making </a:t>
            </a:r>
            <a:r>
              <a:rPr lang="en-US" sz="2200" dirty="0" smtClean="0"/>
              <a:t>business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No regulations </a:t>
            </a:r>
            <a:r>
              <a:rPr lang="en-US" sz="2200" dirty="0" smtClean="0"/>
              <a:t>and </a:t>
            </a:r>
            <a:r>
              <a:rPr lang="en-US" sz="2200" dirty="0"/>
              <a:t>if exists are not </a:t>
            </a:r>
            <a:r>
              <a:rPr lang="en-US" sz="2200" dirty="0" smtClean="0"/>
              <a:t>enforced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>
                <a:solidFill>
                  <a:schemeClr val="dk1"/>
                </a:solidFill>
              </a:rPr>
              <a:t>No </a:t>
            </a:r>
            <a:r>
              <a:rPr lang="en-US" sz="2200" dirty="0">
                <a:solidFill>
                  <a:schemeClr val="dk1"/>
                </a:solidFill>
              </a:rPr>
              <a:t>inspection, weak </a:t>
            </a:r>
            <a:r>
              <a:rPr lang="en-US" sz="2200" dirty="0" smtClean="0">
                <a:solidFill>
                  <a:schemeClr val="dk1"/>
                </a:solidFill>
              </a:rPr>
              <a:t>complaint </a:t>
            </a:r>
            <a:r>
              <a:rPr lang="en-US" sz="2200" dirty="0">
                <a:solidFill>
                  <a:schemeClr val="dk1"/>
                </a:solidFill>
              </a:rPr>
              <a:t>system  </a:t>
            </a:r>
            <a:endParaRPr lang="en-US" sz="2200" dirty="0" smtClean="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2200" dirty="0" smtClean="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Loose for unqualified individuals and </a:t>
            </a:r>
            <a:r>
              <a:rPr lang="en-US" sz="2200" dirty="0" smtClean="0"/>
              <a:t>poor quality institutions</a:t>
            </a:r>
          </a:p>
          <a:p>
            <a:pPr>
              <a:spcBef>
                <a:spcPts val="0"/>
              </a:spcBef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Manifold </a:t>
            </a:r>
            <a:r>
              <a:rPr lang="en-US" sz="2200" dirty="0"/>
              <a:t>practice, crowdedness and long waiting time, lack of </a:t>
            </a:r>
            <a:r>
              <a:rPr lang="en-US" sz="2200" dirty="0" smtClean="0"/>
              <a:t>services</a:t>
            </a:r>
          </a:p>
          <a:p>
            <a:pPr>
              <a:spcBef>
                <a:spcPts val="0"/>
              </a:spcBef>
              <a:defRPr/>
            </a:pPr>
            <a:endParaRPr lang="en-US" sz="2200" dirty="0">
              <a:solidFill>
                <a:schemeClr val="dk1"/>
              </a:solidFill>
            </a:endParaRPr>
          </a:p>
          <a:p>
            <a:pPr fontAlgn="t"/>
            <a:r>
              <a:rPr lang="en-US" sz="2200" dirty="0"/>
              <a:t>Expensive and </a:t>
            </a:r>
            <a:r>
              <a:rPr lang="en-US" sz="2200" dirty="0" smtClean="0"/>
              <a:t>unaffordable</a:t>
            </a:r>
          </a:p>
          <a:p>
            <a:pPr fontAlgn="t"/>
            <a:endParaRPr lang="en-US" sz="2200" dirty="0"/>
          </a:p>
          <a:p>
            <a:r>
              <a:rPr lang="en-US" sz="2200" dirty="0" smtClean="0"/>
              <a:t>Public sector lacks resources and private sector has informal </a:t>
            </a:r>
            <a:r>
              <a:rPr lang="en-US" sz="2200" dirty="0"/>
              <a:t>arrangement for money </a:t>
            </a:r>
            <a:r>
              <a:rPr lang="en-US" sz="2200" dirty="0" smtClean="0"/>
              <a:t>making </a:t>
            </a:r>
            <a:endParaRPr lang="en-US" sz="2200" dirty="0">
              <a:solidFill>
                <a:schemeClr val="dk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2954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43609" y="1420748"/>
            <a:ext cx="43119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Healthcare Beneficiaries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21802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6383" y="188710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/>
              <a:t>KEY MESSAGES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272073"/>
            <a:ext cx="11582400" cy="4840490"/>
          </a:xfrm>
        </p:spPr>
        <p:txBody>
          <a:bodyPr>
            <a:noAutofit/>
          </a:bodyPr>
          <a:lstStyle/>
          <a:p>
            <a:r>
              <a:rPr lang="en-US" sz="2200" dirty="0" smtClean="0"/>
              <a:t>The </a:t>
            </a:r>
            <a:r>
              <a:rPr lang="en-US" sz="2200" dirty="0"/>
              <a:t>private health sector </a:t>
            </a:r>
            <a:r>
              <a:rPr lang="en-US" sz="2200" dirty="0" smtClean="0"/>
              <a:t>is very complex, multifaceted and intermixed and regulating it to allow for PPPs is not an easy mission</a:t>
            </a:r>
          </a:p>
          <a:p>
            <a:pPr algn="just">
              <a:defRPr/>
            </a:pPr>
            <a:r>
              <a:rPr lang="en-US" sz="2200" dirty="0" smtClean="0"/>
              <a:t>The </a:t>
            </a:r>
            <a:r>
              <a:rPr lang="en-US" sz="2200" dirty="0"/>
              <a:t>private health sector </a:t>
            </a:r>
            <a:r>
              <a:rPr lang="en-US" sz="2200" dirty="0" smtClean="0"/>
              <a:t>is </a:t>
            </a:r>
            <a:r>
              <a:rPr lang="en-US" sz="2200" dirty="0"/>
              <a:t>mainly </a:t>
            </a:r>
            <a:r>
              <a:rPr lang="en-US" sz="2200" dirty="0" smtClean="0"/>
              <a:t>governed by the Ministry of Health, yet other ministries are still involved in the regulatory system and they need to be considered in PPPs</a:t>
            </a:r>
          </a:p>
          <a:p>
            <a:pPr algn="just">
              <a:defRPr/>
            </a:pPr>
            <a:r>
              <a:rPr lang="en-US" sz="2200" dirty="0" smtClean="0"/>
              <a:t>The </a:t>
            </a:r>
            <a:r>
              <a:rPr lang="en-US" sz="2200" dirty="0"/>
              <a:t>regulations suffer from conflict between old and recent laws and mixture of huge fragmented </a:t>
            </a:r>
            <a:r>
              <a:rPr lang="en-US" sz="2200" dirty="0" smtClean="0"/>
              <a:t>old and recent ministerial resolutions while public private contracting requires a set of  harmonized regulations to the define the relation between the public and private health sectors as well as the relation within the private health sector</a:t>
            </a:r>
            <a:endParaRPr lang="en-US" sz="2200" dirty="0"/>
          </a:p>
          <a:p>
            <a:pPr algn="just">
              <a:defRPr/>
            </a:pPr>
            <a:r>
              <a:rPr lang="en-US" sz="2200" dirty="0"/>
              <a:t>The regulatory instruments focus on market entry and the regulatory framework is full of gaps and pitfalls </a:t>
            </a:r>
            <a:r>
              <a:rPr lang="en-US" sz="2200" dirty="0" smtClean="0"/>
              <a:t>that hinders progress on PPPs</a:t>
            </a:r>
          </a:p>
          <a:p>
            <a:pPr algn="just">
              <a:defRPr/>
            </a:pPr>
            <a:r>
              <a:rPr lang="en-US" sz="2200" dirty="0" smtClean="0"/>
              <a:t>The </a:t>
            </a:r>
            <a:r>
              <a:rPr lang="en-US" sz="2200" dirty="0"/>
              <a:t>irrelevant enforcement </a:t>
            </a:r>
            <a:r>
              <a:rPr lang="en-US" sz="2200" dirty="0" smtClean="0"/>
              <a:t>system and the lack of information on the private sector performance and </a:t>
            </a:r>
            <a:r>
              <a:rPr lang="en-US" sz="2200" dirty="0"/>
              <a:t>impact </a:t>
            </a:r>
            <a:r>
              <a:rPr lang="en-US" sz="2200" dirty="0" smtClean="0"/>
              <a:t>are true obstacles to ensure effectiveness, efficiency and sustainability</a:t>
            </a:r>
          </a:p>
          <a:p>
            <a:pPr algn="just">
              <a:defRPr/>
            </a:pPr>
            <a:r>
              <a:rPr lang="en-US" sz="2200" dirty="0" smtClean="0"/>
              <a:t>The voice of </a:t>
            </a:r>
            <a:r>
              <a:rPr lang="en-US" sz="2200" dirty="0"/>
              <a:t>all sectors </a:t>
            </a:r>
            <a:r>
              <a:rPr lang="en-US" sz="2200" dirty="0" smtClean="0"/>
              <a:t>of the population </a:t>
            </a:r>
            <a:r>
              <a:rPr lang="en-US" sz="2200" dirty="0"/>
              <a:t>provides </a:t>
            </a:r>
            <a:r>
              <a:rPr lang="en-US" sz="2200" dirty="0" smtClean="0"/>
              <a:t>a comprehensive picture for the regulatory reform</a:t>
            </a:r>
            <a:endParaRPr lang="en-US" sz="2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2954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851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570039"/>
            <a:ext cx="10363200" cy="1173162"/>
          </a:xfrm>
        </p:spPr>
        <p:txBody>
          <a:bodyPr>
            <a:noAutofit/>
          </a:bodyPr>
          <a:lstStyle/>
          <a:p>
            <a:r>
              <a:rPr lang="en-US" sz="4800" dirty="0" smtClean="0"/>
              <a:t>THANK YOU</a:t>
            </a:r>
            <a:endParaRPr lang="en-US" sz="4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36576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28600" y="1371600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685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74638"/>
            <a:ext cx="11201400" cy="1143000"/>
          </a:xfrm>
        </p:spPr>
        <p:txBody>
          <a:bodyPr/>
          <a:lstStyle/>
          <a:p>
            <a:pPr algn="l"/>
            <a:r>
              <a:rPr lang="en-US" b="1" dirty="0" smtClean="0"/>
              <a:t>PRESENTATION OUTLINE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endParaRPr lang="en-US" dirty="0" smtClean="0"/>
          </a:p>
          <a:p>
            <a:r>
              <a:rPr lang="en-US" dirty="0" smtClean="0"/>
              <a:t>Private health sector regulatory system</a:t>
            </a:r>
          </a:p>
          <a:p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erception of overall regulatory effectiveness</a:t>
            </a:r>
          </a:p>
          <a:p>
            <a:endParaRPr lang="en-US" dirty="0" smtClean="0"/>
          </a:p>
          <a:p>
            <a:r>
              <a:rPr lang="en-US" dirty="0" smtClean="0"/>
              <a:t>Key Messages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067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BACKGROUND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en-US" kern="0" dirty="0">
                <a:latin typeface="Calibri" panose="020F0502020204030204" pitchFamily="34" charset="0"/>
                <a:ea typeface="Times New Roman" charset="0"/>
              </a:rPr>
              <a:t>Expansion of the private health sector in EMR </a:t>
            </a:r>
            <a:r>
              <a:rPr lang="en-US" kern="0" dirty="0" smtClean="0">
                <a:latin typeface="Calibri" panose="020F0502020204030204" pitchFamily="34" charset="0"/>
                <a:ea typeface="Times New Roman" charset="0"/>
              </a:rPr>
              <a:t>countries, </a:t>
            </a:r>
            <a:r>
              <a:rPr lang="en-US" kern="0" dirty="0" smtClean="0">
                <a:ea typeface="MS PGothic" pitchFamily="34" charset="-128"/>
                <a:cs typeface="Times New Roman" charset="0"/>
              </a:rPr>
              <a:t>with decreasing </a:t>
            </a:r>
            <a:r>
              <a:rPr lang="en-US" kern="0" dirty="0">
                <a:ea typeface="MS PGothic" pitchFamily="34" charset="-128"/>
                <a:cs typeface="Times New Roman" charset="0"/>
              </a:rPr>
              <a:t>government relative share in total health </a:t>
            </a:r>
            <a:r>
              <a:rPr lang="en-US" kern="0" dirty="0" smtClean="0">
                <a:ea typeface="MS PGothic" pitchFamily="34" charset="-128"/>
                <a:cs typeface="Times New Roman" charset="0"/>
              </a:rPr>
              <a:t>expenditure and increasing </a:t>
            </a:r>
            <a:r>
              <a:rPr lang="en-US" kern="0" dirty="0">
                <a:ea typeface="MS PGothic" pitchFamily="34" charset="-128"/>
                <a:cs typeface="Times New Roman" charset="0"/>
              </a:rPr>
              <a:t>public demand on private healthcare </a:t>
            </a:r>
            <a:r>
              <a:rPr lang="en-US" kern="0" dirty="0" smtClean="0">
                <a:ea typeface="MS PGothic" pitchFamily="34" charset="-128"/>
                <a:cs typeface="Times New Roman" charset="0"/>
              </a:rPr>
              <a:t>providers</a:t>
            </a:r>
          </a:p>
          <a:p>
            <a:pPr algn="just">
              <a:defRPr/>
            </a:pPr>
            <a:endParaRPr lang="en-US" kern="0" dirty="0">
              <a:latin typeface="Calibri" panose="020F0502020204030204" pitchFamily="34" charset="0"/>
              <a:ea typeface="Times New Roman" charset="0"/>
            </a:endParaRPr>
          </a:p>
          <a:p>
            <a:pPr algn="just">
              <a:defRPr/>
            </a:pPr>
            <a:r>
              <a:rPr lang="en-US" kern="0" dirty="0">
                <a:latin typeface="Calibri" panose="020F0502020204030204" pitchFamily="34" charset="0"/>
                <a:ea typeface="Times New Roman" charset="0"/>
              </a:rPr>
              <a:t>Regulation is one major pillar for governments to harness the private health sector </a:t>
            </a:r>
            <a:endParaRPr lang="en-US" kern="0" dirty="0" smtClean="0">
              <a:latin typeface="Calibri" panose="020F0502020204030204" pitchFamily="34" charset="0"/>
              <a:ea typeface="Times New Roman" charset="0"/>
            </a:endParaRPr>
          </a:p>
          <a:p>
            <a:pPr algn="just">
              <a:defRPr/>
            </a:pPr>
            <a:endParaRPr lang="en-US" kern="0" dirty="0">
              <a:latin typeface="Calibri" panose="020F0502020204030204" pitchFamily="34" charset="0"/>
              <a:ea typeface="Times New Roman" charset="0"/>
            </a:endParaRPr>
          </a:p>
          <a:p>
            <a:pPr algn="just">
              <a:defRPr/>
            </a:pPr>
            <a:r>
              <a:rPr lang="en-US" kern="0" dirty="0">
                <a:latin typeface="Calibri" panose="020F0502020204030204" pitchFamily="34" charset="0"/>
                <a:ea typeface="Times New Roman" charset="0"/>
              </a:rPr>
              <a:t>Knowledge gap in private health sector regulations and regulatory </a:t>
            </a:r>
            <a:r>
              <a:rPr lang="en-US" kern="0" dirty="0" smtClean="0">
                <a:latin typeface="Calibri" panose="020F0502020204030204" pitchFamily="34" charset="0"/>
                <a:ea typeface="Times New Roman" charset="0"/>
              </a:rPr>
              <a:t>system</a:t>
            </a:r>
          </a:p>
          <a:p>
            <a:pPr algn="just" eaLnBrk="0" hangingPunct="0">
              <a:defRPr/>
            </a:pPr>
            <a:endParaRPr lang="en-US" sz="1400" kern="0" dirty="0">
              <a:ea typeface="MS PGothic" pitchFamily="34" charset="-128"/>
              <a:cs typeface="Times New Roman" charset="0"/>
            </a:endParaRPr>
          </a:p>
          <a:p>
            <a:pPr algn="just" eaLnBrk="0" hangingPunct="0">
              <a:defRPr/>
            </a:pPr>
            <a:endParaRPr lang="en-US" sz="1400" kern="0" dirty="0">
              <a:ea typeface="MS PGothic" pitchFamily="34" charset="-128"/>
              <a:cs typeface="Times New Roman" charset="0"/>
            </a:endParaRPr>
          </a:p>
          <a:p>
            <a:pPr marL="0" indent="0" algn="just" eaLnBrk="0" hangingPunct="0">
              <a:buNone/>
              <a:defRPr/>
            </a:pPr>
            <a:endParaRPr lang="en-US" sz="1400" kern="0" dirty="0">
              <a:ea typeface="MS PGothic" pitchFamily="34" charset="-128"/>
              <a:cs typeface="Times New Roman" charset="0"/>
            </a:endParaRPr>
          </a:p>
          <a:p>
            <a:pPr algn="just">
              <a:defRPr/>
            </a:pPr>
            <a:endParaRPr lang="en-US" kern="0" dirty="0">
              <a:latin typeface="Calibri" panose="020F0502020204030204" pitchFamily="34" charset="0"/>
              <a:ea typeface="Times New Roman" charset="0"/>
            </a:endParaRP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990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11658600" cy="1143000"/>
          </a:xfrm>
        </p:spPr>
        <p:txBody>
          <a:bodyPr>
            <a:normAutofit/>
          </a:bodyPr>
          <a:lstStyle/>
          <a:p>
            <a:pPr algn="l"/>
            <a:r>
              <a:rPr lang="en-US" sz="3800" b="1" dirty="0" smtClean="0"/>
              <a:t>THREE COUNTRY SURVEY: EGYPT, LEBANON AND YEMEN</a:t>
            </a:r>
            <a:endParaRPr lang="en-US" sz="3800" b="1" dirty="0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164592" y="1981200"/>
            <a:ext cx="8903208" cy="445312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en-US" sz="2000" b="1" kern="0" dirty="0">
                <a:ea typeface="Times New Roman" charset="0"/>
              </a:rPr>
              <a:t>Goal</a:t>
            </a:r>
          </a:p>
          <a:p>
            <a:pPr lvl="1" eaLnBrk="0" hangingPunct="0">
              <a:defRPr/>
            </a:pPr>
            <a:r>
              <a:rPr lang="en-US" sz="2000" kern="0" dirty="0">
                <a:ea typeface="Times New Roman" charset="0"/>
              </a:rPr>
              <a:t>Assist in engaging the private health sector in moving towards universal health coverage in EMR countries</a:t>
            </a:r>
          </a:p>
          <a:p>
            <a:pPr eaLnBrk="0" hangingPunct="0">
              <a:defRPr/>
            </a:pPr>
            <a:r>
              <a:rPr lang="en-US" sz="2000" b="1" kern="0" dirty="0">
                <a:ea typeface="Times New Roman" charset="0"/>
              </a:rPr>
              <a:t>Objectives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Understand the private health sector complexity</a:t>
            </a:r>
            <a:endParaRPr lang="en-US" sz="2000" kern="0" dirty="0">
              <a:ea typeface="Times New Roman" charset="0"/>
            </a:endParaRP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Recognize the </a:t>
            </a:r>
            <a:r>
              <a:rPr lang="en-US" sz="2000" kern="0" dirty="0">
                <a:ea typeface="Times New Roman" charset="0"/>
              </a:rPr>
              <a:t>private health sector regulations and regulatory </a:t>
            </a:r>
            <a:r>
              <a:rPr lang="en-US" sz="2000" kern="0" dirty="0" smtClean="0">
                <a:ea typeface="Times New Roman" charset="0"/>
              </a:rPr>
              <a:t>system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Assess </a:t>
            </a:r>
            <a:r>
              <a:rPr lang="en-US" sz="2000" kern="0" dirty="0">
                <a:ea typeface="Times New Roman" charset="0"/>
              </a:rPr>
              <a:t>the effectiveness of the private health sector regulatory </a:t>
            </a:r>
            <a:r>
              <a:rPr lang="en-US" sz="2000" kern="0" dirty="0" smtClean="0">
                <a:ea typeface="Times New Roman" charset="0"/>
              </a:rPr>
              <a:t>system as perceived by the various stakeholders</a:t>
            </a:r>
            <a:endParaRPr lang="en-US" sz="2000" kern="0" dirty="0">
              <a:ea typeface="Times New Roman" charset="0"/>
            </a:endParaRPr>
          </a:p>
          <a:p>
            <a:pPr eaLnBrk="0" hangingPunct="0">
              <a:defRPr/>
            </a:pPr>
            <a:r>
              <a:rPr lang="en-US" sz="2000" b="1" kern="0" dirty="0" smtClean="0">
                <a:ea typeface="Times New Roman" charset="0"/>
              </a:rPr>
              <a:t>Method</a:t>
            </a:r>
            <a:endParaRPr lang="en-US" sz="2000" b="1" kern="0" dirty="0">
              <a:ea typeface="Times New Roman" charset="0"/>
            </a:endParaRPr>
          </a:p>
          <a:p>
            <a:pPr lvl="1" eaLnBrk="0" hangingPunct="0">
              <a:defRPr/>
            </a:pPr>
            <a:r>
              <a:rPr lang="en-US" sz="2000" kern="0" dirty="0">
                <a:ea typeface="Times New Roman" charset="0"/>
              </a:rPr>
              <a:t>Desk </a:t>
            </a:r>
            <a:r>
              <a:rPr lang="en-US" sz="2000" kern="0" dirty="0" smtClean="0">
                <a:ea typeface="Times New Roman" charset="0"/>
              </a:rPr>
              <a:t>review </a:t>
            </a:r>
            <a:endParaRPr lang="en-US" sz="2000" kern="0" dirty="0">
              <a:ea typeface="Times New Roman" charset="0"/>
            </a:endParaRPr>
          </a:p>
          <a:p>
            <a:pPr lvl="1" eaLnBrk="0" hangingPunct="0">
              <a:defRPr/>
            </a:pPr>
            <a:r>
              <a:rPr lang="en-US" altLang="en-US" sz="2000" dirty="0" smtClean="0"/>
              <a:t>Key </a:t>
            </a:r>
            <a:r>
              <a:rPr lang="en-US" altLang="en-US" sz="2000" dirty="0"/>
              <a:t>informants </a:t>
            </a:r>
            <a:r>
              <a:rPr lang="en-US" altLang="en-US" sz="2000" dirty="0" smtClean="0"/>
              <a:t>i</a:t>
            </a:r>
            <a:r>
              <a:rPr lang="en-US" sz="2000" kern="0" dirty="0" smtClean="0">
                <a:ea typeface="Times New Roman" charset="0"/>
              </a:rPr>
              <a:t>n-depth interviews (</a:t>
            </a:r>
            <a:r>
              <a:rPr lang="en-US" altLang="en-US" sz="2000" dirty="0" smtClean="0"/>
              <a:t>policy </a:t>
            </a:r>
            <a:r>
              <a:rPr lang="en-US" altLang="en-US" sz="2000" dirty="0"/>
              <a:t>makers, </a:t>
            </a:r>
            <a:r>
              <a:rPr lang="en-US" altLang="en-US" sz="2000" dirty="0" smtClean="0"/>
              <a:t>regulators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healthcare managers/professionals)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Focus </a:t>
            </a:r>
            <a:r>
              <a:rPr lang="en-US" sz="2000" kern="0" dirty="0">
                <a:ea typeface="Times New Roman" charset="0"/>
              </a:rPr>
              <a:t>group </a:t>
            </a:r>
            <a:r>
              <a:rPr lang="en-US" sz="2000" kern="0" dirty="0" smtClean="0">
                <a:ea typeface="Times New Roman" charset="0"/>
              </a:rPr>
              <a:t>discussions (</a:t>
            </a:r>
            <a:r>
              <a:rPr lang="en-US" sz="2000" kern="0" dirty="0">
                <a:ea typeface="Times New Roman" charset="0"/>
              </a:rPr>
              <a:t>s</a:t>
            </a:r>
            <a:r>
              <a:rPr lang="en-US" sz="2000" kern="0" dirty="0" smtClean="0">
                <a:ea typeface="Times New Roman" charset="0"/>
              </a:rPr>
              <a:t>ervice beneficiaries)</a:t>
            </a:r>
            <a:endParaRPr lang="en-US" sz="2000" kern="0" dirty="0">
              <a:ea typeface="Times New Roman" charset="0"/>
            </a:endParaRPr>
          </a:p>
        </p:txBody>
      </p:sp>
      <p:pic>
        <p:nvPicPr>
          <p:cNvPr id="5" name="Picture 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2491" y="3048000"/>
            <a:ext cx="3214709" cy="2590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cxnSp>
        <p:nvCxnSpPr>
          <p:cNvPr id="6" name="Straight Connector 5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28600" y="1534761"/>
            <a:ext cx="11759117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200" dirty="0" smtClean="0"/>
              <a:t>Does the existing </a:t>
            </a:r>
            <a:r>
              <a:rPr lang="en-US" sz="2200" dirty="0"/>
              <a:t>r</a:t>
            </a:r>
            <a:r>
              <a:rPr lang="en-US" sz="2200" dirty="0" smtClean="0"/>
              <a:t>egulatory system provide a promoting environment for Public </a:t>
            </a:r>
            <a:r>
              <a:rPr lang="en-US" sz="2200" dirty="0"/>
              <a:t>P</a:t>
            </a:r>
            <a:r>
              <a:rPr lang="en-US" sz="2200" dirty="0" smtClean="0"/>
              <a:t>rivate Partnerships?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237934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808" y="274638"/>
            <a:ext cx="11213592" cy="1143000"/>
          </a:xfrm>
        </p:spPr>
        <p:txBody>
          <a:bodyPr/>
          <a:lstStyle/>
          <a:p>
            <a:pPr algn="l"/>
            <a:r>
              <a:rPr lang="en-US" b="1" dirty="0"/>
              <a:t>PRIVATE HEALTH SECTOR</a:t>
            </a: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374904" y="1417638"/>
            <a:ext cx="11506200" cy="49831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b="1" dirty="0"/>
              <a:t>Economic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For-profit</a:t>
            </a:r>
            <a:r>
              <a:rPr lang="en-US" sz="2000" kern="0" dirty="0">
                <a:ea typeface="Times New Roman" charset="0"/>
              </a:rPr>
              <a:t>: sole owners, partnerships, companies, private academia</a:t>
            </a:r>
          </a:p>
          <a:p>
            <a:pPr lvl="1" eaLnBrk="0" hangingPunct="0">
              <a:defRPr/>
            </a:pPr>
            <a:r>
              <a:rPr lang="en-US" sz="2000" kern="0" dirty="0">
                <a:ea typeface="Times New Roman" charset="0"/>
              </a:rPr>
              <a:t>Not for-profit: mosques, churches, NGOs, civil </a:t>
            </a:r>
            <a:r>
              <a:rPr lang="en-US" sz="2000" kern="0" dirty="0" smtClean="0">
                <a:ea typeface="Times New Roman" charset="0"/>
              </a:rPr>
              <a:t>society</a:t>
            </a:r>
          </a:p>
          <a:p>
            <a:pPr lvl="1" eaLnBrk="0" hangingPunct="0">
              <a:defRPr/>
            </a:pPr>
            <a:endParaRPr lang="en-US" sz="2000" kern="0" dirty="0">
              <a:ea typeface="Times New Roman" charset="0"/>
            </a:endParaRPr>
          </a:p>
          <a:p>
            <a:r>
              <a:rPr lang="en-US" sz="2000" b="1" dirty="0" smtClean="0"/>
              <a:t>Therapeutic</a:t>
            </a:r>
            <a:endParaRPr lang="en-US" sz="2000" b="1" dirty="0"/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Formal </a:t>
            </a:r>
          </a:p>
          <a:p>
            <a:pPr lvl="2" eaLnBrk="0" hangingPunct="0">
              <a:defRPr/>
            </a:pPr>
            <a:r>
              <a:rPr lang="en-US" sz="2000" kern="0" dirty="0" smtClean="0">
                <a:ea typeface="Times New Roman" charset="0"/>
              </a:rPr>
              <a:t>Individuals, institutions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Semi-formal: </a:t>
            </a:r>
          </a:p>
          <a:p>
            <a:pPr lvl="2" eaLnBrk="0" hangingPunct="0">
              <a:defRPr/>
            </a:pPr>
            <a:r>
              <a:rPr lang="en-US" sz="2000" kern="0" dirty="0" smtClean="0">
                <a:ea typeface="Times New Roman" charset="0"/>
              </a:rPr>
              <a:t>Medical </a:t>
            </a:r>
            <a:r>
              <a:rPr lang="en-US" sz="2000" kern="0" dirty="0">
                <a:ea typeface="Times New Roman" charset="0"/>
              </a:rPr>
              <a:t>doctors providing alternative/modern medicine: Chinese acupuncture,  Oxygen therapy, Ozone therapy</a:t>
            </a:r>
          </a:p>
          <a:p>
            <a:pPr lvl="2" eaLnBrk="0" hangingPunct="0">
              <a:defRPr/>
            </a:pPr>
            <a:r>
              <a:rPr lang="en-US" sz="2000" kern="0" dirty="0" smtClean="0">
                <a:ea typeface="Times New Roman" charset="0"/>
              </a:rPr>
              <a:t>Other healthcare </a:t>
            </a:r>
            <a:r>
              <a:rPr lang="en-US" sz="2000" kern="0" dirty="0">
                <a:ea typeface="Times New Roman" charset="0"/>
              </a:rPr>
              <a:t>professionals: pharmacists, nurses, </a:t>
            </a:r>
            <a:r>
              <a:rPr lang="en-US" sz="2000" kern="0" dirty="0" smtClean="0">
                <a:ea typeface="Times New Roman" charset="0"/>
              </a:rPr>
              <a:t>technician</a:t>
            </a:r>
          </a:p>
          <a:p>
            <a:pPr lvl="1" eaLnBrk="0" hangingPunct="0">
              <a:defRPr/>
            </a:pPr>
            <a:r>
              <a:rPr lang="en-US" sz="2000" kern="0" dirty="0" smtClean="0">
                <a:ea typeface="Times New Roman" charset="0"/>
              </a:rPr>
              <a:t>Informal </a:t>
            </a:r>
            <a:r>
              <a:rPr lang="en-US" sz="2000" kern="0" dirty="0">
                <a:ea typeface="Times New Roman" charset="0"/>
              </a:rPr>
              <a:t>sector</a:t>
            </a:r>
          </a:p>
          <a:p>
            <a:pPr lvl="2" eaLnBrk="0" hangingPunct="0">
              <a:defRPr/>
            </a:pPr>
            <a:r>
              <a:rPr lang="en-US" sz="2000" kern="0" dirty="0">
                <a:ea typeface="Times New Roman" charset="0"/>
              </a:rPr>
              <a:t>Informal traditional healers: </a:t>
            </a:r>
            <a:r>
              <a:rPr lang="en-US" sz="2000" dirty="0" err="1"/>
              <a:t>dayas</a:t>
            </a:r>
            <a:r>
              <a:rPr lang="en-US" sz="2000" dirty="0"/>
              <a:t>, barbers, as well as  </a:t>
            </a:r>
            <a:r>
              <a:rPr lang="en-US" sz="2000" kern="0" dirty="0"/>
              <a:t>h</a:t>
            </a:r>
            <a:r>
              <a:rPr lang="en-US" sz="2000" kern="0" dirty="0">
                <a:ea typeface="Times New Roman" charset="0"/>
              </a:rPr>
              <a:t>erbal, Quran, spiritual and </a:t>
            </a:r>
            <a:r>
              <a:rPr lang="en-US" sz="2000" kern="0" dirty="0" err="1">
                <a:ea typeface="Times New Roman" charset="0"/>
              </a:rPr>
              <a:t>hegama</a:t>
            </a:r>
            <a:r>
              <a:rPr lang="en-US" sz="2000" kern="0" dirty="0">
                <a:ea typeface="Times New Roman" charset="0"/>
              </a:rPr>
              <a:t> </a:t>
            </a:r>
            <a:r>
              <a:rPr lang="en-US" sz="2000" kern="0" dirty="0" smtClean="0">
                <a:ea typeface="Times New Roman" charset="0"/>
              </a:rPr>
              <a:t>therapists</a:t>
            </a:r>
          </a:p>
          <a:p>
            <a:pPr lvl="1" eaLnBrk="0" hangingPunct="0">
              <a:defRPr/>
            </a:pPr>
            <a:endParaRPr lang="en-US" sz="2000" kern="0" dirty="0">
              <a:ea typeface="Times New Roman" charset="0"/>
            </a:endParaRPr>
          </a:p>
          <a:p>
            <a:pPr lvl="1" eaLnBrk="0" hangingPunct="0">
              <a:defRPr/>
            </a:pPr>
            <a:endParaRPr lang="en-US" sz="2000" kern="0" dirty="0">
              <a:ea typeface="Times New Roman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675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ight Arrow 40"/>
          <p:cNvSpPr/>
          <p:nvPr/>
        </p:nvSpPr>
        <p:spPr>
          <a:xfrm>
            <a:off x="2915719" y="3911993"/>
            <a:ext cx="977475" cy="39193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1656663" y="4445752"/>
            <a:ext cx="2191440" cy="38080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127315" y="4729402"/>
            <a:ext cx="693737" cy="288"/>
          </a:xfrm>
          <a:prstGeom prst="straightConnector1">
            <a:avLst/>
          </a:prstGeom>
          <a:ln w="57150">
            <a:noFill/>
            <a:tailEnd type="arrow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1" y="219774"/>
            <a:ext cx="11653836" cy="894384"/>
          </a:xfrm>
        </p:spPr>
        <p:txBody>
          <a:bodyPr>
            <a:normAutofit/>
          </a:bodyPr>
          <a:lstStyle/>
          <a:p>
            <a:pPr algn="l"/>
            <a:r>
              <a:rPr lang="en-US" sz="3800" b="1" dirty="0" smtClean="0"/>
              <a:t>REGULATORY BODIES FOR THE </a:t>
            </a:r>
            <a:r>
              <a:rPr lang="en-US" sz="3800" b="1" dirty="0"/>
              <a:t>PRIVATE </a:t>
            </a:r>
            <a:r>
              <a:rPr lang="en-US" sz="3800" b="1" dirty="0" smtClean="0"/>
              <a:t>HEALTH SECTOR </a:t>
            </a:r>
            <a:endParaRPr lang="en-US" sz="3800" b="1" dirty="0"/>
          </a:p>
        </p:txBody>
      </p:sp>
      <p:sp>
        <p:nvSpPr>
          <p:cNvPr id="5" name="Right Brace 4"/>
          <p:cNvSpPr/>
          <p:nvPr/>
        </p:nvSpPr>
        <p:spPr>
          <a:xfrm>
            <a:off x="7685275" y="3849904"/>
            <a:ext cx="428625" cy="1733097"/>
          </a:xfrm>
          <a:prstGeom prst="rightBrace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29117" y="3867086"/>
            <a:ext cx="394652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smtClean="0"/>
              <a:t>For-profit Profit Health Sector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016232" y="4457223"/>
            <a:ext cx="399097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smtClean="0"/>
              <a:t>Not-for-profit</a:t>
            </a:r>
            <a:r>
              <a:rPr lang="en-US" b="1" dirty="0"/>
              <a:t> Health </a:t>
            </a:r>
            <a:r>
              <a:rPr lang="en-US" b="1" dirty="0" smtClean="0"/>
              <a:t>Sector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51157" y="5685049"/>
            <a:ext cx="395604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/>
              <a:t>Informal </a:t>
            </a:r>
            <a:r>
              <a:rPr lang="en-US" b="1" dirty="0"/>
              <a:t>Health </a:t>
            </a:r>
            <a:r>
              <a:rPr lang="en-US" b="1" dirty="0" smtClean="0"/>
              <a:t>Sector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16231" y="5027169"/>
            <a:ext cx="397687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/>
              <a:t>Semi-formal </a:t>
            </a:r>
            <a:r>
              <a:rPr lang="en-US" b="1" dirty="0"/>
              <a:t>Health </a:t>
            </a:r>
            <a:r>
              <a:rPr lang="en-US" b="1" dirty="0" smtClean="0"/>
              <a:t>Sector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0844" y="4405533"/>
            <a:ext cx="145099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Ministry of Social </a:t>
            </a:r>
            <a:r>
              <a:rPr lang="en-US" dirty="0" smtClean="0"/>
              <a:t>Affairs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72776" y="4056176"/>
            <a:ext cx="1323979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b="1" dirty="0"/>
          </a:p>
          <a:p>
            <a:pPr algn="ctr">
              <a:defRPr/>
            </a:pPr>
            <a:r>
              <a:rPr lang="en-US" b="1" dirty="0"/>
              <a:t>Ministry </a:t>
            </a:r>
          </a:p>
          <a:p>
            <a:pPr algn="ctr">
              <a:defRPr/>
            </a:pPr>
            <a:r>
              <a:rPr lang="en-US" b="1" dirty="0"/>
              <a:t>of Health</a:t>
            </a:r>
          </a:p>
          <a:p>
            <a:pPr algn="ctr">
              <a:defRPr/>
            </a:pPr>
            <a:endParaRPr lang="en-US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76600" y="4200037"/>
            <a:ext cx="571502" cy="0"/>
          </a:xfrm>
          <a:prstGeom prst="straightConnector1">
            <a:avLst/>
          </a:prstGeom>
          <a:ln w="57150">
            <a:noFill/>
            <a:tailEnd type="arrow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17518" y="1371928"/>
            <a:ext cx="1474763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The President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1699" y="1643590"/>
            <a:ext cx="157100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Prime Minister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7093" y="1630056"/>
            <a:ext cx="1604285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/>
              <a:t>The Parliament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46094" y="1672337"/>
            <a:ext cx="1633781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Advisor Council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699" y="2259462"/>
            <a:ext cx="145097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Ministry of Finance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71220" y="2219120"/>
            <a:ext cx="139755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Ministries </a:t>
            </a:r>
            <a:r>
              <a:rPr lang="en-US" dirty="0" smtClean="0"/>
              <a:t>of Planning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769002" y="2905753"/>
            <a:ext cx="126032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Ministries of </a:t>
            </a:r>
            <a:r>
              <a:rPr lang="en-US" dirty="0" err="1" smtClean="0"/>
              <a:t>Labour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414776" y="2145032"/>
            <a:ext cx="180215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Ministry of Higher Education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280211" y="4241702"/>
            <a:ext cx="182721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Ministries of </a:t>
            </a:r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0382428" y="2259422"/>
            <a:ext cx="1314823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Ministry of </a:t>
            </a:r>
          </a:p>
          <a:p>
            <a:pPr>
              <a:defRPr/>
            </a:pPr>
            <a:r>
              <a:rPr lang="en-US" dirty="0"/>
              <a:t>Justice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79875" y="2925751"/>
            <a:ext cx="121438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Ministry of </a:t>
            </a:r>
          </a:p>
          <a:p>
            <a:pPr>
              <a:defRPr/>
            </a:pPr>
            <a:r>
              <a:rPr lang="en-US" dirty="0"/>
              <a:t>Interior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46769" y="3697634"/>
            <a:ext cx="13144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Ministry of Investment</a:t>
            </a:r>
            <a:endParaRPr lang="en-US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232319" y="3711872"/>
            <a:ext cx="13144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Ministry of Trade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26860" y="3869752"/>
            <a:ext cx="202595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/>
              <a:t>Professional Synd</a:t>
            </a:r>
            <a:r>
              <a:rPr lang="en-US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Independent Medical Council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dirty="0" smtClean="0"/>
              <a:t>Other civil society entities</a:t>
            </a:r>
            <a:endParaRPr lang="en-US" b="1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9494530" y="4732627"/>
            <a:ext cx="438148" cy="28576"/>
          </a:xfrm>
          <a:prstGeom prst="straightConnector1">
            <a:avLst/>
          </a:prstGeom>
          <a:ln w="28575">
            <a:noFill/>
            <a:headEnd type="arrow" w="med" len="med"/>
            <a:tailEnd type="arrow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389567" y="2290291"/>
            <a:ext cx="169739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Ministry of </a:t>
            </a:r>
          </a:p>
          <a:p>
            <a:pPr>
              <a:defRPr/>
            </a:pPr>
            <a:r>
              <a:rPr lang="en-US" dirty="0" smtClean="0"/>
              <a:t>Foreign Affairs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475450" y="2242360"/>
            <a:ext cx="170861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Ministry of </a:t>
            </a:r>
            <a:r>
              <a:rPr lang="en-US" dirty="0" smtClean="0"/>
              <a:t>Agriculture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513203" y="2929173"/>
            <a:ext cx="167817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/>
              <a:t>Ministry </a:t>
            </a:r>
            <a:r>
              <a:rPr lang="en-US" dirty="0" smtClean="0"/>
              <a:t>of Environment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304801" y="3795153"/>
            <a:ext cx="11653836" cy="0"/>
          </a:xfrm>
          <a:prstGeom prst="line">
            <a:avLst/>
          </a:prstGeom>
          <a:ln w="38100">
            <a:noFill/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04801" y="123578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04801" y="9278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04801" y="2125092"/>
            <a:ext cx="11653836" cy="0"/>
          </a:xfrm>
          <a:prstGeom prst="line">
            <a:avLst/>
          </a:prstGeom>
          <a:ln w="38100">
            <a:noFill/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ft Brace 2"/>
          <p:cNvSpPr/>
          <p:nvPr/>
        </p:nvSpPr>
        <p:spPr>
          <a:xfrm>
            <a:off x="705220" y="3849904"/>
            <a:ext cx="332757" cy="1568005"/>
          </a:xfrm>
          <a:prstGeom prst="leftBrace">
            <a:avLst/>
          </a:prstGeom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106223" y="2125092"/>
            <a:ext cx="11959476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90871" y="3613821"/>
            <a:ext cx="11959476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ight Brace 42"/>
          <p:cNvSpPr/>
          <p:nvPr/>
        </p:nvSpPr>
        <p:spPr>
          <a:xfrm>
            <a:off x="7989558" y="3740702"/>
            <a:ext cx="428624" cy="1781616"/>
          </a:xfrm>
          <a:prstGeom prst="rightBrac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Brace 43"/>
          <p:cNvSpPr/>
          <p:nvPr/>
        </p:nvSpPr>
        <p:spPr>
          <a:xfrm rot="10800000">
            <a:off x="3606740" y="3740658"/>
            <a:ext cx="428624" cy="1781616"/>
          </a:xfrm>
          <a:prstGeom prst="rightBrac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400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11582400" cy="1143000"/>
          </a:xfrm>
        </p:spPr>
        <p:txBody>
          <a:bodyPr>
            <a:normAutofit/>
          </a:bodyPr>
          <a:lstStyle/>
          <a:p>
            <a:pPr algn="l"/>
            <a:r>
              <a:rPr lang="en-US" sz="2600" b="1" dirty="0" smtClean="0"/>
              <a:t>EXISTING LEGISLATIONS/REGULATIONS GOVERNING THE PRIVATE HEALTH SECTOR</a:t>
            </a:r>
            <a:endParaRPr lang="en-US" sz="2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31085"/>
            <a:ext cx="11430000" cy="5122115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en-US" sz="2200" b="1" kern="0" dirty="0" smtClean="0">
                <a:ea typeface="Times New Roman" charset="0"/>
              </a:rPr>
              <a:t>Constitution</a:t>
            </a:r>
            <a:r>
              <a:rPr lang="en-US" sz="2200" kern="0" dirty="0" smtClean="0">
                <a:ea typeface="Times New Roman" charset="0"/>
              </a:rPr>
              <a:t> </a:t>
            </a:r>
            <a:endParaRPr lang="en-US" sz="2200" dirty="0" smtClean="0"/>
          </a:p>
          <a:p>
            <a:pPr lvl="1" eaLnBrk="0" hangingPunct="0">
              <a:defRPr/>
            </a:pPr>
            <a:r>
              <a:rPr lang="en-US" sz="2200" dirty="0" smtClean="0"/>
              <a:t>Values health</a:t>
            </a:r>
          </a:p>
          <a:p>
            <a:pPr eaLnBrk="0" hangingPunct="0">
              <a:defRPr/>
            </a:pPr>
            <a:r>
              <a:rPr lang="en-US" sz="2200" b="1" kern="0" dirty="0" smtClean="0">
                <a:ea typeface="Times New Roman" charset="0"/>
              </a:rPr>
              <a:t>Laws</a:t>
            </a:r>
            <a:endParaRPr lang="en-US" sz="2200" b="1" kern="0" dirty="0">
              <a:ea typeface="Times New Roman" charset="0"/>
            </a:endParaRPr>
          </a:p>
          <a:p>
            <a:pPr marL="525462" lvl="1" indent="-342900" eaLnBrk="0" hangingPunct="0">
              <a:defRPr/>
            </a:pPr>
            <a:r>
              <a:rPr lang="en-US" sz="2200" dirty="0" smtClean="0"/>
              <a:t>Mostly recent horizontal </a:t>
            </a:r>
            <a:r>
              <a:rPr lang="en-US" sz="2200" dirty="0"/>
              <a:t>laws: market </a:t>
            </a:r>
            <a:r>
              <a:rPr lang="en-US" sz="2200" dirty="0" smtClean="0"/>
              <a:t>entry and administration arrangements for </a:t>
            </a:r>
            <a:r>
              <a:rPr lang="en-US" sz="2200" dirty="0"/>
              <a:t>private sector </a:t>
            </a:r>
            <a:r>
              <a:rPr lang="en-US" sz="2200" dirty="0" smtClean="0"/>
              <a:t>employees/institutions</a:t>
            </a:r>
            <a:endParaRPr lang="en-US" sz="2200" dirty="0"/>
          </a:p>
          <a:p>
            <a:pPr marL="525462" lvl="1" indent="-342900" eaLnBrk="0" hangingPunct="0">
              <a:defRPr/>
            </a:pPr>
            <a:r>
              <a:rPr lang="en-US" sz="2200" dirty="0" smtClean="0"/>
              <a:t>Mixture of old and recent vertical </a:t>
            </a:r>
            <a:r>
              <a:rPr lang="en-US" sz="2200" dirty="0"/>
              <a:t>laws: </a:t>
            </a:r>
            <a:r>
              <a:rPr lang="en-US" sz="2200" dirty="0" smtClean="0"/>
              <a:t>healthcare </a:t>
            </a:r>
            <a:r>
              <a:rPr lang="en-US" sz="2200" dirty="0"/>
              <a:t>professionals, private healthcare facilities, professional </a:t>
            </a:r>
            <a:r>
              <a:rPr lang="en-US" sz="2200" dirty="0" smtClean="0"/>
              <a:t>syndicates, services, pharmaceuticals </a:t>
            </a:r>
            <a:endParaRPr lang="en-US" sz="2200" dirty="0"/>
          </a:p>
          <a:p>
            <a:pPr eaLnBrk="0" hangingPunct="0">
              <a:defRPr/>
            </a:pPr>
            <a:r>
              <a:rPr lang="en-US" sz="2200" b="1" kern="0" dirty="0" smtClean="0">
                <a:ea typeface="Times New Roman" charset="0"/>
              </a:rPr>
              <a:t>Mixture of huge package of old and recent resolutions</a:t>
            </a:r>
            <a:endParaRPr lang="en-US" sz="2200" b="1" kern="0" dirty="0">
              <a:ea typeface="Times New Roman" charset="0"/>
            </a:endParaRPr>
          </a:p>
          <a:p>
            <a:pPr marL="519112" eaLnBrk="0" hangingPunct="0">
              <a:defRPr/>
            </a:pPr>
            <a:r>
              <a:rPr lang="en-US" sz="2200" kern="0" dirty="0" smtClean="0">
                <a:ea typeface="Times New Roman" charset="0"/>
              </a:rPr>
              <a:t>MOH resolutions to </a:t>
            </a:r>
            <a:r>
              <a:rPr lang="en-US" altLang="en-US" sz="2200" dirty="0" smtClean="0"/>
              <a:t>enact vertical laws, organize and manage health sector</a:t>
            </a:r>
          </a:p>
          <a:p>
            <a:pPr marL="519112" eaLnBrk="0" hangingPunct="0">
              <a:defRPr/>
            </a:pPr>
            <a:r>
              <a:rPr lang="en-US" sz="2200" kern="0" dirty="0" smtClean="0">
                <a:ea typeface="Times New Roman" charset="0"/>
              </a:rPr>
              <a:t>Other </a:t>
            </a:r>
            <a:r>
              <a:rPr lang="en-US" sz="2200" kern="0" dirty="0">
                <a:ea typeface="Times New Roman" charset="0"/>
              </a:rPr>
              <a:t>Ministries </a:t>
            </a:r>
            <a:r>
              <a:rPr lang="en-US" sz="2200" kern="0" dirty="0" smtClean="0">
                <a:ea typeface="Times New Roman" charset="0"/>
              </a:rPr>
              <a:t>resolutions</a:t>
            </a:r>
            <a:r>
              <a:rPr lang="en-US" sz="2200" dirty="0" smtClean="0"/>
              <a:t> to e</a:t>
            </a:r>
            <a:r>
              <a:rPr lang="en-US" altLang="en-US" sz="2200" dirty="0" smtClean="0"/>
              <a:t>nact </a:t>
            </a:r>
            <a:r>
              <a:rPr lang="en-US" altLang="en-US" sz="2200" dirty="0"/>
              <a:t>horizontal laws, organize and manage private </a:t>
            </a:r>
            <a:r>
              <a:rPr lang="en-US" altLang="en-US" sz="2200" dirty="0" smtClean="0"/>
              <a:t>sector</a:t>
            </a:r>
          </a:p>
          <a:p>
            <a:pPr marL="68262" eaLnBrk="0" hangingPunct="0">
              <a:defRPr/>
            </a:pPr>
            <a:r>
              <a:rPr lang="en-US" sz="2200" b="1" kern="0" dirty="0" smtClean="0">
                <a:ea typeface="Times New Roman" charset="0"/>
              </a:rPr>
              <a:t>National health policy</a:t>
            </a:r>
          </a:p>
          <a:p>
            <a:pPr marL="519112" eaLnBrk="0" hangingPunct="0">
              <a:defRPr/>
            </a:pPr>
            <a:r>
              <a:rPr lang="en-US" sz="2200" dirty="0" smtClean="0"/>
              <a:t>Universal health coverage, private sector expansion, public-private partnership, commercialized care</a:t>
            </a:r>
            <a:endParaRPr lang="en-US" sz="2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1376127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74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74638"/>
            <a:ext cx="11506200" cy="1143000"/>
          </a:xfrm>
        </p:spPr>
        <p:txBody>
          <a:bodyPr>
            <a:noAutofit/>
          </a:bodyPr>
          <a:lstStyle/>
          <a:p>
            <a:pPr algn="l"/>
            <a:r>
              <a:rPr lang="en-US" sz="3800" b="1" dirty="0"/>
              <a:t>TARGET OF </a:t>
            </a:r>
            <a:r>
              <a:rPr lang="en-US" sz="3800" b="1" dirty="0" smtClean="0"/>
              <a:t>THE PRIVATE </a:t>
            </a:r>
            <a:r>
              <a:rPr lang="en-US" sz="3800" b="1" dirty="0"/>
              <a:t>HEALTH SECTOR REGULATIONS</a:t>
            </a:r>
            <a:endParaRPr lang="en-US" sz="3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5867400" cy="2286000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en-US" sz="1600" b="1" kern="0" dirty="0" smtClean="0">
                <a:ea typeface="Times New Roman" charset="0"/>
              </a:rPr>
              <a:t>Healthcare </a:t>
            </a:r>
            <a:r>
              <a:rPr lang="en-US" sz="1600" b="1" kern="0" dirty="0">
                <a:ea typeface="Times New Roman" charset="0"/>
              </a:rPr>
              <a:t>facilities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Clinics: Private </a:t>
            </a:r>
            <a:r>
              <a:rPr lang="en-US" altLang="en-US" sz="1600" dirty="0">
                <a:solidFill>
                  <a:srgbClr val="000000"/>
                </a:solidFill>
              </a:rPr>
              <a:t>medical clinic, </a:t>
            </a:r>
            <a:r>
              <a:rPr lang="en-US" altLang="en-US" sz="1600" dirty="0" smtClean="0">
                <a:solidFill>
                  <a:srgbClr val="000000"/>
                </a:solidFill>
              </a:rPr>
              <a:t>specialized clinic,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Specialized </a:t>
            </a:r>
            <a:r>
              <a:rPr lang="en-US" altLang="en-US" sz="1600" dirty="0">
                <a:solidFill>
                  <a:srgbClr val="000000"/>
                </a:solidFill>
              </a:rPr>
              <a:t>Medical </a:t>
            </a:r>
            <a:r>
              <a:rPr lang="en-US" altLang="en-US" sz="1600" dirty="0" smtClean="0">
                <a:solidFill>
                  <a:srgbClr val="000000"/>
                </a:solidFill>
              </a:rPr>
              <a:t>Center (laboratories</a:t>
            </a:r>
            <a:r>
              <a:rPr lang="en-US" altLang="en-US" sz="1600" dirty="0">
                <a:solidFill>
                  <a:srgbClr val="000000"/>
                </a:solidFill>
              </a:rPr>
              <a:t>, X-ray </a:t>
            </a:r>
            <a:r>
              <a:rPr lang="en-US" altLang="en-US" sz="1600" dirty="0" smtClean="0">
                <a:solidFill>
                  <a:srgbClr val="000000"/>
                </a:solidFill>
              </a:rPr>
              <a:t>centers, ….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Private hospital: inpatient, outpatient</a:t>
            </a:r>
          </a:p>
          <a:p>
            <a:pPr lvl="1" eaLnBrk="0" hangingPunct="0"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S</a:t>
            </a:r>
            <a:r>
              <a:rPr lang="en-US" altLang="en-US" sz="1600" dirty="0" smtClean="0">
                <a:solidFill>
                  <a:srgbClr val="000000"/>
                </a:solidFill>
              </a:rPr>
              <a:t>pecialized </a:t>
            </a:r>
            <a:r>
              <a:rPr lang="en-US" altLang="en-US" sz="1600" dirty="0"/>
              <a:t>u</a:t>
            </a:r>
            <a:r>
              <a:rPr lang="en-US" altLang="en-US" sz="1600" dirty="0" smtClean="0"/>
              <a:t>nits </a:t>
            </a:r>
            <a:r>
              <a:rPr lang="en-US" altLang="en-US" sz="1600" dirty="0"/>
              <a:t>(renal dialysis, cardiac cauterization, operation theater) </a:t>
            </a:r>
            <a:endParaRPr lang="en-US" altLang="en-US" sz="1600" dirty="0">
              <a:solidFill>
                <a:srgbClr val="000000"/>
              </a:solidFill>
            </a:endParaRP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Pharmacies</a:t>
            </a:r>
            <a:endParaRPr lang="en-US" altLang="en-US" sz="1600" dirty="0">
              <a:solidFill>
                <a:srgbClr val="000000"/>
              </a:solidFill>
            </a:endParaRPr>
          </a:p>
          <a:p>
            <a:pPr lvl="1" eaLnBrk="0" hangingPunct="0">
              <a:defRPr/>
            </a:pPr>
            <a:r>
              <a:rPr lang="en-US" sz="1600" dirty="0"/>
              <a:t>Convalescence</a:t>
            </a:r>
            <a:r>
              <a:rPr lang="en-US" altLang="en-US" sz="1600" dirty="0" smtClean="0">
                <a:solidFill>
                  <a:srgbClr val="000000"/>
                </a:solidFill>
              </a:rPr>
              <a:t> homes, health </a:t>
            </a:r>
            <a:r>
              <a:rPr lang="en-US" altLang="en-US" sz="1600" dirty="0">
                <a:solidFill>
                  <a:srgbClr val="000000"/>
                </a:solidFill>
              </a:rPr>
              <a:t>clubs, optician shops,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39971" y="1371600"/>
            <a:ext cx="5969000" cy="2743200"/>
          </a:xfrm>
        </p:spPr>
        <p:txBody>
          <a:bodyPr>
            <a:noAutofit/>
          </a:bodyPr>
          <a:lstStyle/>
          <a:p>
            <a:pPr marL="800100" lvl="2" indent="-342900" eaLnBrk="0" hangingPunct="0">
              <a:defRPr/>
            </a:pPr>
            <a:endParaRPr lang="en-US" altLang="en-US" sz="1600" dirty="0"/>
          </a:p>
          <a:p>
            <a:pPr eaLnBrk="0" hangingPunct="0">
              <a:defRPr/>
            </a:pPr>
            <a:r>
              <a:rPr lang="en-US" sz="1800" b="1" kern="0" dirty="0">
                <a:ea typeface="Times New Roman" charset="0"/>
              </a:rPr>
              <a:t>Healthcare professionals</a:t>
            </a:r>
          </a:p>
          <a:p>
            <a:pPr marL="800100" lvl="2" indent="-342900" eaLnBrk="0" hangingPunct="0">
              <a:defRPr/>
            </a:pPr>
            <a:r>
              <a:rPr lang="en-US" altLang="en-US" sz="1600" dirty="0"/>
              <a:t>Physicians, dentists, </a:t>
            </a:r>
            <a:r>
              <a:rPr lang="en-US" altLang="en-US" sz="1600" dirty="0" smtClean="0"/>
              <a:t>nurses</a:t>
            </a:r>
            <a:endParaRPr lang="en-US" altLang="en-US" sz="1600" dirty="0"/>
          </a:p>
          <a:p>
            <a:pPr marL="800100" lvl="2" indent="-342900" eaLnBrk="0" hangingPunct="0">
              <a:defRPr/>
            </a:pPr>
            <a:r>
              <a:rPr lang="en-US" altLang="en-US" sz="1600" dirty="0"/>
              <a:t>Biochemistry, bacteriology and pathology specialist</a:t>
            </a:r>
          </a:p>
          <a:p>
            <a:pPr marL="800100" lvl="2" indent="-342900" eaLnBrk="0" hangingPunct="0">
              <a:defRPr/>
            </a:pPr>
            <a:r>
              <a:rPr lang="en-US" altLang="en-US" sz="1600" dirty="0"/>
              <a:t>Physiotherapists and medical massage</a:t>
            </a:r>
          </a:p>
          <a:p>
            <a:pPr marL="800100" lvl="2" indent="-342900" eaLnBrk="0" hangingPunct="0">
              <a:defRPr/>
            </a:pPr>
            <a:r>
              <a:rPr lang="en-US" altLang="en-US" sz="1600" dirty="0"/>
              <a:t>Midwives, assistant midwives, psychologists, dental makers, opticians</a:t>
            </a:r>
            <a:endParaRPr lang="en-US" sz="1600" dirty="0"/>
          </a:p>
          <a:p>
            <a:pPr marL="800100" lvl="2" indent="-342900" eaLnBrk="0" hangingPunct="0">
              <a:defRPr/>
            </a:pPr>
            <a:r>
              <a:rPr lang="en-US" altLang="en-US" sz="1600" dirty="0"/>
              <a:t>Pharmacists, assistant pharmacists, medicine brokers</a:t>
            </a:r>
          </a:p>
          <a:p>
            <a:pPr lvl="1" eaLnBrk="0" hangingPunct="0">
              <a:defRPr/>
            </a:pPr>
            <a:r>
              <a:rPr lang="en-US" altLang="en-US" sz="1400" dirty="0"/>
              <a:t>Professional acts </a:t>
            </a:r>
            <a:r>
              <a:rPr lang="en-US" altLang="en-US" sz="1400" dirty="0" smtClean="0"/>
              <a:t>( </a:t>
            </a:r>
            <a:r>
              <a:rPr lang="en-US" altLang="en-US" sz="1600" dirty="0" smtClean="0"/>
              <a:t>FGC, …..)</a:t>
            </a:r>
            <a:endParaRPr lang="en-US" altLang="en-US" sz="1600" dirty="0"/>
          </a:p>
          <a:p>
            <a:pPr eaLnBrk="0" hangingPunct="0">
              <a:defRPr/>
            </a:pPr>
            <a:endParaRPr lang="en-US" altLang="en-US" sz="1600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5"/>
          <p:cNvSpPr txBox="1">
            <a:spLocks/>
          </p:cNvSpPr>
          <p:nvPr/>
        </p:nvSpPr>
        <p:spPr>
          <a:xfrm>
            <a:off x="2590800" y="3886200"/>
            <a:ext cx="5969000" cy="2541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-342900" eaLnBrk="0" hangingPunct="0">
              <a:defRPr/>
            </a:pPr>
            <a:endParaRPr lang="en-US" altLang="en-US" sz="1600" dirty="0" smtClean="0"/>
          </a:p>
          <a:p>
            <a:pPr eaLnBrk="0" hangingPunct="0">
              <a:defRPr/>
            </a:pPr>
            <a:r>
              <a:rPr lang="en-US" sz="1800" b="1" kern="0" dirty="0" smtClean="0">
                <a:ea typeface="Times New Roman" charset="0"/>
              </a:rPr>
              <a:t>Pharmaceuticals and other products </a:t>
            </a:r>
            <a:r>
              <a:rPr lang="en-US" sz="1600" b="1" kern="0" dirty="0" smtClean="0">
                <a:ea typeface="Times New Roman" charset="0"/>
              </a:rPr>
              <a:t>(beyond the scope of the study)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Drugs, cosmetics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Medical equipment and supplies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Food, food products and milk formula</a:t>
            </a:r>
          </a:p>
          <a:p>
            <a:pPr lvl="1" eaLnBrk="0" hangingPunct="0">
              <a:defRPr/>
            </a:pPr>
            <a:r>
              <a:rPr lang="en-US" altLang="en-US" sz="1600" dirty="0" smtClean="0">
                <a:solidFill>
                  <a:srgbClr val="000000"/>
                </a:solidFill>
              </a:rPr>
              <a:t>Drug factories, drug stores, advertisement agencies, brokers office, importing/exporting agency</a:t>
            </a:r>
            <a:endParaRPr lang="en-US" alt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1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11506200" cy="1143000"/>
          </a:xfrm>
        </p:spPr>
        <p:txBody>
          <a:bodyPr>
            <a:normAutofit/>
          </a:bodyPr>
          <a:lstStyle/>
          <a:p>
            <a:pPr algn="l"/>
            <a:r>
              <a:rPr lang="en-US" sz="3500" b="1" dirty="0" smtClean="0"/>
              <a:t>REGULTORY FRAMEWORK FOR THE PRIVATE HEALTH SECTOR</a:t>
            </a:r>
            <a:endParaRPr lang="en-US" sz="35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31700493"/>
              </p:ext>
            </p:extLst>
          </p:nvPr>
        </p:nvGraphicFramePr>
        <p:xfrm>
          <a:off x="647700" y="1524000"/>
          <a:ext cx="10972800" cy="460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n-lt"/>
                        </a:rPr>
                        <a:t>Facilities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n-lt"/>
                        </a:rPr>
                        <a:t>Healthcare</a:t>
                      </a:r>
                      <a:r>
                        <a:rPr lang="en-US" sz="2000" b="1" baseline="0" dirty="0" smtClean="0">
                          <a:latin typeface="+mn-lt"/>
                        </a:rPr>
                        <a:t> Practitioners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Market entry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Registration, licensing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Relicensing (one</a:t>
                      </a:r>
                      <a:r>
                        <a:rPr lang="en-US" sz="2000" baseline="0" dirty="0" smtClean="0">
                          <a:latin typeface="+mn-lt"/>
                        </a:rPr>
                        <a:t> country)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Registration, licensing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Relicensing,</a:t>
                      </a:r>
                      <a:r>
                        <a:rPr lang="en-US" sz="2000" baseline="0" dirty="0" smtClean="0">
                          <a:latin typeface="+mn-lt"/>
                        </a:rPr>
                        <a:t> work permit (one country)</a:t>
                      </a:r>
                      <a:endParaRPr lang="en-US" sz="2000" dirty="0" smtClean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Quality/safety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Non-mandatory accreditation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+mn-lt"/>
                          <a:ea typeface="MS Mincho"/>
                          <a:cs typeface="Arial"/>
                        </a:rPr>
                        <a:t>Code of ethics</a:t>
                      </a:r>
                      <a:endParaRPr lang="en-US" sz="2000" dirty="0" smtClean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Certification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dirty="0" smtClean="0">
                        <a:effectLst/>
                        <a:latin typeface="+mn-lt"/>
                        <a:ea typeface="MS Mincho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Quantity/distribution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None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None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+mn-lt"/>
                        </a:rPr>
                        <a:t>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+mn-lt"/>
                          <a:ea typeface="MS Mincho"/>
                          <a:cs typeface="Arial"/>
                        </a:rPr>
                        <a:t>Approval of facility proposed fee schedule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+mn-lt"/>
                          <a:ea typeface="MS Mincho"/>
                          <a:cs typeface="Arial"/>
                        </a:rPr>
                        <a:t>Reference non-obligatory fee schedule</a:t>
                      </a:r>
                      <a:endParaRPr lang="en-US" sz="2000" dirty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+mn-lt"/>
                          <a:ea typeface="MS Mincho"/>
                          <a:cs typeface="Arial"/>
                        </a:rPr>
                        <a:t>Non-mandatory fee schedule</a:t>
                      </a:r>
                    </a:p>
                    <a:p>
                      <a:pPr marL="34290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/>
                          <a:latin typeface="+mn-lt"/>
                          <a:ea typeface="MS Mincho"/>
                          <a:cs typeface="Arial"/>
                        </a:rPr>
                        <a:t>No salary scale</a:t>
                      </a:r>
                      <a:endParaRPr lang="en-US" sz="2000" dirty="0" smtClean="0"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n-lt"/>
                        </a:rPr>
                        <a:t>Public-private partnership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Contracting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Contracting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+mn-lt"/>
                        </a:rPr>
                        <a:t>Private-private partnership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None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latin typeface="+mn-lt"/>
                        </a:rPr>
                        <a:t>None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81000" y="1417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274638"/>
            <a:ext cx="115062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3051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MENA HPF Trial 4</Template>
  <TotalTime>751</TotalTime>
  <Words>1074</Words>
  <Application>Microsoft Office PowerPoint</Application>
  <PresentationFormat>Custom</PresentationFormat>
  <Paragraphs>214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2_Custom Design</vt:lpstr>
      <vt:lpstr>Custom Design</vt:lpstr>
      <vt:lpstr>1_Custom Design</vt:lpstr>
      <vt:lpstr>Private health sector regulations IN Low AND Middle income countries of THE EASTERN MEDITERRANEAN </vt:lpstr>
      <vt:lpstr>PRESENTATION OUTLINE</vt:lpstr>
      <vt:lpstr>BACKGROUND</vt:lpstr>
      <vt:lpstr>THREE COUNTRY SURVEY: EGYPT, LEBANON AND YEMEN</vt:lpstr>
      <vt:lpstr>PRIVATE HEALTH SECTOR</vt:lpstr>
      <vt:lpstr>REGULATORY BODIES FOR THE PRIVATE HEALTH SECTOR </vt:lpstr>
      <vt:lpstr>EXISTING LEGISLATIONS/REGULATIONS GOVERNING THE PRIVATE HEALTH SECTOR</vt:lpstr>
      <vt:lpstr>TARGET OF THE PRIVATE HEALTH SECTOR REGULATIONS</vt:lpstr>
      <vt:lpstr>REGULTORY FRAMEWORK FOR THE PRIVATE HEALTH SECTOR</vt:lpstr>
      <vt:lpstr>PRIVATE HEALTH SECTOR REGULATORY ENFORCEMENT</vt:lpstr>
      <vt:lpstr>PERCEPTION TOWARDS THE REGULATORY EFFECTIVENESS </vt:lpstr>
      <vt:lpstr>PERCEPTION TOWARDS THE REGULATORY EFFECTIVENESS </vt:lpstr>
      <vt:lpstr>PERCEPTION TOWARDS THE REGULATORY EFFECTIVENESS </vt:lpstr>
      <vt:lpstr>KEY MESSAGES</vt:lpstr>
      <vt:lpstr>THANK YOU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Soha Hakky</dc:creator>
  <cp:lastModifiedBy>menahpf</cp:lastModifiedBy>
  <cp:revision>146</cp:revision>
  <cp:lastPrinted>2017-11-09T14:49:24Z</cp:lastPrinted>
  <dcterms:created xsi:type="dcterms:W3CDTF">2014-12-25T12:17:45Z</dcterms:created>
  <dcterms:modified xsi:type="dcterms:W3CDTF">2017-11-16T08:35:34Z</dcterms:modified>
</cp:coreProperties>
</file>