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6.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Lst>
  <p:notesMasterIdLst>
    <p:notesMasterId r:id="rId18"/>
  </p:notesMasterIdLst>
  <p:sldIdLst>
    <p:sldId id="282" r:id="rId2"/>
    <p:sldId id="291" r:id="rId3"/>
    <p:sldId id="315" r:id="rId4"/>
    <p:sldId id="336" r:id="rId5"/>
    <p:sldId id="342" r:id="rId6"/>
    <p:sldId id="399" r:id="rId7"/>
    <p:sldId id="261" r:id="rId8"/>
    <p:sldId id="343" r:id="rId9"/>
    <p:sldId id="400" r:id="rId10"/>
    <p:sldId id="345" r:id="rId11"/>
    <p:sldId id="346" r:id="rId12"/>
    <p:sldId id="348" r:id="rId13"/>
    <p:sldId id="349" r:id="rId14"/>
    <p:sldId id="401" r:id="rId15"/>
    <p:sldId id="358" r:id="rId16"/>
    <p:sldId id="276" r:id="rId17"/>
  </p:sldIdLst>
  <p:sldSz cx="9144000" cy="6858000" type="screen4x3"/>
  <p:notesSz cx="6934200" cy="92202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93553F66-DE4C-B74B-AB6F-C27CEEA86CCC}">
          <p14:sldIdLst>
            <p14:sldId id="282"/>
            <p14:sldId id="291"/>
            <p14:sldId id="315"/>
            <p14:sldId id="336"/>
            <p14:sldId id="342"/>
            <p14:sldId id="399"/>
            <p14:sldId id="261"/>
            <p14:sldId id="343"/>
            <p14:sldId id="400"/>
            <p14:sldId id="345"/>
            <p14:sldId id="346"/>
            <p14:sldId id="348"/>
            <p14:sldId id="349"/>
            <p14:sldId id="401"/>
            <p14:sldId id="358"/>
            <p14:sldId id="276"/>
          </p14:sldIdLst>
        </p14:section>
      </p14:sectionLst>
    </p:ex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2071" autoAdjust="0"/>
  </p:normalViewPr>
  <p:slideViewPr>
    <p:cSldViewPr>
      <p:cViewPr varScale="1">
        <p:scale>
          <a:sx n="57" d="100"/>
          <a:sy n="57" d="100"/>
        </p:scale>
        <p:origin x="926" y="34"/>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diagrams/_rels/data3.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image" Target="../media/image7.jpeg"/></Relationships>
</file>

<file path=ppt/diagrams/_rels/drawing3.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image" Target="../media/image7.jpeg"/></Relationships>
</file>

<file path=ppt/diagrams/colors1.xml><?xml version="1.0" encoding="utf-8"?>
<dgm:colorsDef xmlns:dgm="http://schemas.openxmlformats.org/drawingml/2006/diagram" xmlns:a="http://schemas.openxmlformats.org/drawingml/2006/main" uniqueId="urn:microsoft.com/office/officeart/2005/8/colors/accent0_2">
  <dgm:title val=""/>
  <dgm:desc val=""/>
  <dgm:catLst>
    <dgm:cat type="mainScheme" pri="10200"/>
  </dgm:catLst>
  <dgm:styleLbl name="node0">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align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ln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vennNode1">
    <dgm:fillClrLst meth="repeat">
      <a:schemeClr val="lt1">
        <a:alpha val="50000"/>
      </a:schemeClr>
    </dgm:fillClrLst>
    <dgm:linClrLst meth="repeat">
      <a:schemeClr val="dk2">
        <a:shade val="80000"/>
      </a:schemeClr>
    </dgm:linClrLst>
    <dgm:effectClrLst/>
    <dgm:txLinClrLst/>
    <dgm:txFillClrLst/>
    <dgm:txEffectClrLst/>
  </dgm:styleLbl>
  <dgm:styleLbl name="node2">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3">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4">
    <dgm:fillClrLst meth="repeat">
      <a:schemeClr val="lt1"/>
    </dgm:fillClrLst>
    <dgm:linClrLst meth="repeat">
      <a:schemeClr val="dk2">
        <a:shade val="80000"/>
      </a:schemeClr>
    </dgm:linClrLst>
    <dgm:effectClrLst/>
    <dgm:txLinClrLst/>
    <dgm:txFillClrLst meth="repeat">
      <a:schemeClr val="dk2"/>
    </dgm:txFillClrLst>
    <dgm:txEffectClrLst/>
  </dgm:styleLbl>
  <dgm:styleLbl name="fg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align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bg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sibTrans1D1">
    <dgm:fillClrLst meth="repeat">
      <a:schemeClr val="dk2"/>
    </dgm:fillClrLst>
    <dgm:linClrLst meth="repeat">
      <a:schemeClr val="dk2"/>
    </dgm:linClrLst>
    <dgm:effectClrLst/>
    <dgm:txLinClrLst/>
    <dgm:txFillClrLst meth="repeat">
      <a:schemeClr val="tx1"/>
    </dgm:txFillClrLst>
    <dgm:txEffectClrLst/>
  </dgm:styleLbl>
  <dgm:styleLbl name="callout">
    <dgm:fillClrLst meth="repeat">
      <a:schemeClr val="dk2"/>
    </dgm:fillClrLst>
    <dgm:linClrLst meth="repeat">
      <a:schemeClr val="dk2"/>
    </dgm:linClrLst>
    <dgm:effectClrLst/>
    <dgm:txLinClrLst/>
    <dgm:txFillClrLst meth="repeat">
      <a:schemeClr val="tx1"/>
    </dgm:txFillClrLst>
    <dgm:txEffectClrLst/>
  </dgm:styleLbl>
  <dgm:styleLbl name="asst0">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1">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2">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3">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4">
    <dgm:fillClrLst meth="repeat">
      <a:schemeClr val="lt1"/>
    </dgm:fillClrLst>
    <dgm:linClrLst meth="repeat">
      <a:schemeClr val="dk2">
        <a:shade val="80000"/>
      </a:schemeClr>
    </dgm:linClrLst>
    <dgm:effectClrLst/>
    <dgm:txLinClrLst/>
    <dgm:txFillClrLst meth="repeat">
      <a:schemeClr val="dk2"/>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dgm:txEffectClrLst/>
  </dgm:styleLbl>
  <dgm:styleLbl name="parChTrans2D2">
    <dgm:fillClrLst meth="repeat">
      <a:schemeClr val="dk2"/>
    </dgm:fillClrLst>
    <dgm:linClrLst meth="repeat">
      <a:schemeClr val="dk2"/>
    </dgm:linClrLst>
    <dgm:effectClrLst/>
    <dgm:txLinClrLst/>
    <dgm:txFillClrLst/>
    <dgm:txEffectClrLst/>
  </dgm:styleLbl>
  <dgm:styleLbl name="parChTrans2D3">
    <dgm:fillClrLst meth="repeat">
      <a:schemeClr val="dk2"/>
    </dgm:fillClrLst>
    <dgm:linClrLst meth="repeat">
      <a:schemeClr val="dk2"/>
    </dgm:linClrLst>
    <dgm:effectClrLst/>
    <dgm:txLinClrLst/>
    <dgm:txFillClrLst/>
    <dgm:txEffectClrLst/>
  </dgm:styleLbl>
  <dgm:styleLbl name="parChTrans2D4">
    <dgm:fillClrLst meth="repeat">
      <a:schemeClr val="dk2"/>
    </dgm:fillClrLst>
    <dgm:linClrLst meth="repeat">
      <a:schemeClr val="dk2"/>
    </dgm:linClrLst>
    <dgm:effectClrLst/>
    <dgm:txLinClrLst/>
    <dgm:txFillClrLst meth="repeat">
      <a:schemeClr val="lt1"/>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conF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align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trAlignAcc1">
    <dgm:fillClrLst meth="repeat">
      <a:schemeClr val="dk2">
        <a:alpha val="40000"/>
        <a:tint val="40000"/>
      </a:schemeClr>
    </dgm:fillClrLst>
    <dgm:linClrLst meth="repeat">
      <a:schemeClr val="dk2"/>
    </dgm:linClrLst>
    <dgm:effectClrLst/>
    <dgm:txLinClrLst/>
    <dgm:txFillClrLst meth="repeat">
      <a:schemeClr val="dk2"/>
    </dgm:txFillClrLst>
    <dgm:txEffectClrLst/>
  </dgm:styleLbl>
  <dgm:styleLbl name="b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solidFgAcc1">
    <dgm:fillClrLst meth="repeat">
      <a:schemeClr val="lt1"/>
    </dgm:fillClrLst>
    <dgm:linClrLst meth="repeat">
      <a:schemeClr val="dk2"/>
    </dgm:linClrLst>
    <dgm:effectClrLst/>
    <dgm:txLinClrLst/>
    <dgm:txFillClrLst meth="repeat">
      <a:schemeClr val="dk2"/>
    </dgm:txFillClrLst>
    <dgm:txEffectClrLst/>
  </dgm:styleLbl>
  <dgm:styleLbl name="solidAlignAcc1">
    <dgm:fillClrLst meth="repeat">
      <a:schemeClr val="lt1"/>
    </dgm:fillClrLst>
    <dgm:linClrLst meth="repeat">
      <a:schemeClr val="dk2"/>
    </dgm:linClrLst>
    <dgm:effectClrLst/>
    <dgm:txLinClrLst/>
    <dgm:txFillClrLst meth="repeat">
      <a:schemeClr val="dk2"/>
    </dgm:txFillClrLst>
    <dgm:txEffectClrLst/>
  </dgm:styleLbl>
  <dgm:styleLbl name="solidBgAcc1">
    <dgm:fillClrLst meth="repeat">
      <a:schemeClr val="lt1"/>
    </dgm:fillClrLst>
    <dgm:linClrLst meth="repeat">
      <a:schemeClr val="dk2"/>
    </dgm:linClrLst>
    <dgm:effectClrLst/>
    <dgm:txLinClrLst/>
    <dgm:txFillClrLst meth="repeat">
      <a:schemeClr val="dk2"/>
    </dgm:txFillClrLst>
    <dgm:txEffectClrLst/>
  </dgm:styleLbl>
  <dgm:styleLbl name="fg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align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bg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fgAcc0">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2">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3">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4">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2"/>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2"/>
    </dgm:txFillClrLst>
    <dgm:txEffectClrLst/>
  </dgm:styleLbl>
  <dgm:styleLbl name="fgShp">
    <dgm:fillClrLst meth="repeat">
      <a:schemeClr val="dk2">
        <a:tint val="60000"/>
      </a:schemeClr>
    </dgm:fillClrLst>
    <dgm:linClrLst meth="repeat">
      <a:schemeClr val="lt1"/>
    </dgm:linClrLst>
    <dgm:effectClrLst/>
    <dgm:txLinClrLst/>
    <dgm:txFillClrLst meth="repeat">
      <a:schemeClr val="dk2"/>
    </dgm:txFillClrLst>
    <dgm:txEffectClrLst/>
  </dgm:styleLbl>
  <dgm:styleLbl name="revTx">
    <dgm:fillClrLst meth="repeat">
      <a:schemeClr val="lt1">
        <a:alpha val="0"/>
      </a:schemeClr>
    </dgm:fillClrLst>
    <dgm:linClrLst meth="repeat">
      <a:schemeClr val="dk2">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3044CEFF-5A53-1E4E-A35F-CC413D21C954}" type="doc">
      <dgm:prSet loTypeId="urn:microsoft.com/office/officeart/2005/8/layout/chevron2" loCatId="" qsTypeId="urn:microsoft.com/office/officeart/2005/8/quickstyle/simple4" qsCatId="simple" csTypeId="urn:microsoft.com/office/officeart/2005/8/colors/accent0_2" csCatId="mainScheme" phldr="1"/>
      <dgm:spPr/>
      <dgm:t>
        <a:bodyPr/>
        <a:lstStyle/>
        <a:p>
          <a:endParaRPr lang="en-US"/>
        </a:p>
      </dgm:t>
    </dgm:pt>
    <dgm:pt modelId="{8774C0D4-3852-9B49-A9F3-70A606B8858C}">
      <dgm:prSet phldrT="[Text]"/>
      <dgm:spPr/>
      <dgm:t>
        <a:bodyPr/>
        <a:lstStyle/>
        <a:p>
          <a:r>
            <a:rPr lang="en-US" dirty="0" smtClean="0">
              <a:latin typeface="Cambria"/>
              <a:cs typeface="Cambria"/>
            </a:rPr>
            <a:t>1</a:t>
          </a:r>
          <a:endParaRPr lang="en-US" dirty="0">
            <a:latin typeface="Cambria"/>
            <a:cs typeface="Cambria"/>
          </a:endParaRPr>
        </a:p>
      </dgm:t>
    </dgm:pt>
    <dgm:pt modelId="{22A360E9-1154-8F45-B304-1F68DCC7868C}" type="parTrans" cxnId="{AE695063-AAF0-7F4F-88AE-BAEEF78F423B}">
      <dgm:prSet/>
      <dgm:spPr/>
      <dgm:t>
        <a:bodyPr/>
        <a:lstStyle/>
        <a:p>
          <a:endParaRPr lang="en-US">
            <a:latin typeface="Cambria"/>
            <a:cs typeface="Cambria"/>
          </a:endParaRPr>
        </a:p>
      </dgm:t>
    </dgm:pt>
    <dgm:pt modelId="{DE95BF9F-7DF6-194C-ABDB-AC1C05E6F774}" type="sibTrans" cxnId="{AE695063-AAF0-7F4F-88AE-BAEEF78F423B}">
      <dgm:prSet/>
      <dgm:spPr/>
      <dgm:t>
        <a:bodyPr/>
        <a:lstStyle/>
        <a:p>
          <a:endParaRPr lang="en-US">
            <a:latin typeface="Cambria"/>
            <a:cs typeface="Cambria"/>
          </a:endParaRPr>
        </a:p>
      </dgm:t>
    </dgm:pt>
    <dgm:pt modelId="{A6E6CDBC-024A-CA49-8282-8566FEC0DDCF}">
      <dgm:prSet phldrT="[Text]"/>
      <dgm:spPr/>
      <dgm:t>
        <a:bodyPr/>
        <a:lstStyle/>
        <a:p>
          <a:r>
            <a:rPr lang="en-US" dirty="0" smtClean="0">
              <a:latin typeface="Cambria"/>
              <a:cs typeface="Cambria"/>
            </a:rPr>
            <a:t>What is fragility? And why does it matter?!! </a:t>
          </a:r>
          <a:endParaRPr lang="en-US" dirty="0">
            <a:latin typeface="Cambria"/>
            <a:cs typeface="Cambria"/>
          </a:endParaRPr>
        </a:p>
      </dgm:t>
    </dgm:pt>
    <dgm:pt modelId="{190C4DD0-148B-EB4F-9030-2A924CE8F5C5}" type="parTrans" cxnId="{1A975AB8-F01A-EA4F-BE72-48D89296BDBF}">
      <dgm:prSet/>
      <dgm:spPr/>
      <dgm:t>
        <a:bodyPr/>
        <a:lstStyle/>
        <a:p>
          <a:endParaRPr lang="en-US">
            <a:latin typeface="Cambria"/>
            <a:cs typeface="Cambria"/>
          </a:endParaRPr>
        </a:p>
      </dgm:t>
    </dgm:pt>
    <dgm:pt modelId="{CFB5AF08-EDFF-5C4D-9A5D-7E4A890AC23A}" type="sibTrans" cxnId="{1A975AB8-F01A-EA4F-BE72-48D89296BDBF}">
      <dgm:prSet/>
      <dgm:spPr/>
      <dgm:t>
        <a:bodyPr/>
        <a:lstStyle/>
        <a:p>
          <a:endParaRPr lang="en-US">
            <a:latin typeface="Cambria"/>
            <a:cs typeface="Cambria"/>
          </a:endParaRPr>
        </a:p>
      </dgm:t>
    </dgm:pt>
    <dgm:pt modelId="{F4B5097B-63CA-3949-AE82-45EAD03AACA9}">
      <dgm:prSet phldrT="[Text]"/>
      <dgm:spPr/>
      <dgm:t>
        <a:bodyPr/>
        <a:lstStyle/>
        <a:p>
          <a:r>
            <a:rPr lang="en-US" dirty="0" smtClean="0">
              <a:latin typeface="Cambria"/>
              <a:cs typeface="Cambria"/>
            </a:rPr>
            <a:t>2</a:t>
          </a:r>
          <a:endParaRPr lang="en-US" dirty="0">
            <a:latin typeface="Cambria"/>
            <a:cs typeface="Cambria"/>
          </a:endParaRPr>
        </a:p>
      </dgm:t>
    </dgm:pt>
    <dgm:pt modelId="{1A145FDA-F89B-974F-A1F9-2AB3E2209D8E}" type="parTrans" cxnId="{1C917CE8-6CE8-094B-ACA6-3F1BF2C97FC3}">
      <dgm:prSet/>
      <dgm:spPr/>
      <dgm:t>
        <a:bodyPr/>
        <a:lstStyle/>
        <a:p>
          <a:endParaRPr lang="en-US">
            <a:latin typeface="Cambria"/>
            <a:cs typeface="Cambria"/>
          </a:endParaRPr>
        </a:p>
      </dgm:t>
    </dgm:pt>
    <dgm:pt modelId="{0EA34122-D86E-2843-9F6A-B09D96B92794}" type="sibTrans" cxnId="{1C917CE8-6CE8-094B-ACA6-3F1BF2C97FC3}">
      <dgm:prSet/>
      <dgm:spPr/>
      <dgm:t>
        <a:bodyPr/>
        <a:lstStyle/>
        <a:p>
          <a:endParaRPr lang="en-US">
            <a:latin typeface="Cambria"/>
            <a:cs typeface="Cambria"/>
          </a:endParaRPr>
        </a:p>
      </dgm:t>
    </dgm:pt>
    <dgm:pt modelId="{EDF38F92-84DB-3241-B506-A70BAD252134}">
      <dgm:prSet phldrT="[Text]"/>
      <dgm:spPr/>
      <dgm:t>
        <a:bodyPr/>
        <a:lstStyle/>
        <a:p>
          <a:r>
            <a:rPr lang="en-US" dirty="0" smtClean="0">
              <a:latin typeface="Cambria"/>
              <a:cs typeface="Cambria"/>
            </a:rPr>
            <a:t>Why Health is particularly important in FCS!!</a:t>
          </a:r>
          <a:endParaRPr lang="en-US" dirty="0">
            <a:latin typeface="Cambria"/>
            <a:cs typeface="Cambria"/>
          </a:endParaRPr>
        </a:p>
      </dgm:t>
    </dgm:pt>
    <dgm:pt modelId="{F466B426-6FA1-AC46-BE79-BBA54D18B2CE}" type="parTrans" cxnId="{B7EDAAA3-9985-D545-80B4-74ABCBE70F20}">
      <dgm:prSet/>
      <dgm:spPr/>
      <dgm:t>
        <a:bodyPr/>
        <a:lstStyle/>
        <a:p>
          <a:endParaRPr lang="en-US">
            <a:latin typeface="Cambria"/>
            <a:cs typeface="Cambria"/>
          </a:endParaRPr>
        </a:p>
      </dgm:t>
    </dgm:pt>
    <dgm:pt modelId="{189BF827-839C-164C-AAEA-22A901612F18}" type="sibTrans" cxnId="{B7EDAAA3-9985-D545-80B4-74ABCBE70F20}">
      <dgm:prSet/>
      <dgm:spPr/>
      <dgm:t>
        <a:bodyPr/>
        <a:lstStyle/>
        <a:p>
          <a:endParaRPr lang="en-US">
            <a:latin typeface="Cambria"/>
            <a:cs typeface="Cambria"/>
          </a:endParaRPr>
        </a:p>
      </dgm:t>
    </dgm:pt>
    <dgm:pt modelId="{9AAB93FE-DAFE-F64B-A4C9-59E6897FA519}">
      <dgm:prSet phldrT="[Text]"/>
      <dgm:spPr/>
      <dgm:t>
        <a:bodyPr/>
        <a:lstStyle/>
        <a:p>
          <a:r>
            <a:rPr lang="en-US" dirty="0" smtClean="0">
              <a:latin typeface="Cambria"/>
              <a:cs typeface="Cambria"/>
            </a:rPr>
            <a:t>3</a:t>
          </a:r>
          <a:endParaRPr lang="en-US" dirty="0">
            <a:latin typeface="Cambria"/>
            <a:cs typeface="Cambria"/>
          </a:endParaRPr>
        </a:p>
      </dgm:t>
    </dgm:pt>
    <dgm:pt modelId="{A9A98EDF-CCD6-A24D-B4D1-4932E02648EC}" type="parTrans" cxnId="{8D80CBBD-EB29-1146-B13A-0EDAA91D4FD2}">
      <dgm:prSet/>
      <dgm:spPr/>
      <dgm:t>
        <a:bodyPr/>
        <a:lstStyle/>
        <a:p>
          <a:endParaRPr lang="en-US">
            <a:latin typeface="Cambria"/>
            <a:cs typeface="Cambria"/>
          </a:endParaRPr>
        </a:p>
      </dgm:t>
    </dgm:pt>
    <dgm:pt modelId="{9CA1C931-233E-AA4D-968F-2BE79773E7B6}" type="sibTrans" cxnId="{8D80CBBD-EB29-1146-B13A-0EDAA91D4FD2}">
      <dgm:prSet/>
      <dgm:spPr/>
      <dgm:t>
        <a:bodyPr/>
        <a:lstStyle/>
        <a:p>
          <a:endParaRPr lang="en-US">
            <a:latin typeface="Cambria"/>
            <a:cs typeface="Cambria"/>
          </a:endParaRPr>
        </a:p>
      </dgm:t>
    </dgm:pt>
    <dgm:pt modelId="{5CBD452E-8479-8E47-BDCF-83A633A2685E}">
      <dgm:prSet phldrT="[Text]"/>
      <dgm:spPr/>
      <dgm:t>
        <a:bodyPr/>
        <a:lstStyle/>
        <a:p>
          <a:r>
            <a:rPr lang="en-US" altLang="zh-CN" dirty="0" smtClean="0">
              <a:latin typeface="Cambria"/>
              <a:cs typeface="Cambria"/>
            </a:rPr>
            <a:t>Priority health sector actions for donors in FCs</a:t>
          </a:r>
          <a:endParaRPr lang="en-US" dirty="0">
            <a:latin typeface="Cambria"/>
            <a:cs typeface="Cambria"/>
          </a:endParaRPr>
        </a:p>
      </dgm:t>
    </dgm:pt>
    <dgm:pt modelId="{6242A0E6-62ED-2046-B347-0D5B1E377C6F}" type="parTrans" cxnId="{2982844D-CC47-8F4C-8E6E-AD73BBC89E2D}">
      <dgm:prSet/>
      <dgm:spPr/>
      <dgm:t>
        <a:bodyPr/>
        <a:lstStyle/>
        <a:p>
          <a:endParaRPr lang="en-US">
            <a:latin typeface="Cambria"/>
            <a:cs typeface="Cambria"/>
          </a:endParaRPr>
        </a:p>
      </dgm:t>
    </dgm:pt>
    <dgm:pt modelId="{F79FDD5F-7B79-424C-8C03-70F9758BA692}" type="sibTrans" cxnId="{2982844D-CC47-8F4C-8E6E-AD73BBC89E2D}">
      <dgm:prSet/>
      <dgm:spPr/>
      <dgm:t>
        <a:bodyPr/>
        <a:lstStyle/>
        <a:p>
          <a:endParaRPr lang="en-US">
            <a:latin typeface="Cambria"/>
            <a:cs typeface="Cambria"/>
          </a:endParaRPr>
        </a:p>
      </dgm:t>
    </dgm:pt>
    <dgm:pt modelId="{0A17D838-6D34-464F-A553-3DC72D2EE37E}">
      <dgm:prSet/>
      <dgm:spPr/>
      <dgm:t>
        <a:bodyPr/>
        <a:lstStyle/>
        <a:p>
          <a:r>
            <a:rPr lang="en-US" dirty="0" smtClean="0">
              <a:latin typeface="Cambria"/>
              <a:cs typeface="Cambria"/>
            </a:rPr>
            <a:t>4</a:t>
          </a:r>
          <a:endParaRPr lang="en-US" dirty="0">
            <a:latin typeface="Cambria"/>
            <a:cs typeface="Cambria"/>
          </a:endParaRPr>
        </a:p>
      </dgm:t>
    </dgm:pt>
    <dgm:pt modelId="{0095B9C5-8368-A64B-B33C-1EF4DF8FD481}" type="parTrans" cxnId="{5580A568-2760-C74C-9A1F-EF706CD4C410}">
      <dgm:prSet/>
      <dgm:spPr/>
      <dgm:t>
        <a:bodyPr/>
        <a:lstStyle/>
        <a:p>
          <a:endParaRPr lang="en-US">
            <a:latin typeface="Cambria"/>
            <a:cs typeface="Cambria"/>
          </a:endParaRPr>
        </a:p>
      </dgm:t>
    </dgm:pt>
    <dgm:pt modelId="{36FAE0D9-5CD3-9744-9665-86398EDEF1FD}" type="sibTrans" cxnId="{5580A568-2760-C74C-9A1F-EF706CD4C410}">
      <dgm:prSet/>
      <dgm:spPr/>
      <dgm:t>
        <a:bodyPr/>
        <a:lstStyle/>
        <a:p>
          <a:endParaRPr lang="en-US">
            <a:latin typeface="Cambria"/>
            <a:cs typeface="Cambria"/>
          </a:endParaRPr>
        </a:p>
      </dgm:t>
    </dgm:pt>
    <dgm:pt modelId="{A3EDEB10-CEDD-504E-9E9B-5D1C7058B599}">
      <dgm:prSet/>
      <dgm:spPr/>
      <dgm:t>
        <a:bodyPr/>
        <a:lstStyle/>
        <a:p>
          <a:r>
            <a:rPr lang="en-US" dirty="0" smtClean="0">
              <a:latin typeface="Cambria"/>
              <a:cs typeface="Cambria"/>
            </a:rPr>
            <a:t>The how-to intervene in FCs context!!</a:t>
          </a:r>
          <a:endParaRPr lang="en-US" dirty="0">
            <a:latin typeface="Cambria"/>
            <a:cs typeface="Cambria"/>
          </a:endParaRPr>
        </a:p>
      </dgm:t>
    </dgm:pt>
    <dgm:pt modelId="{7C4DDBDE-814F-924B-8D95-CB8277E25534}" type="parTrans" cxnId="{E6C73927-21F4-674B-9CB9-CFD113E32FA0}">
      <dgm:prSet/>
      <dgm:spPr/>
      <dgm:t>
        <a:bodyPr/>
        <a:lstStyle/>
        <a:p>
          <a:endParaRPr lang="en-US">
            <a:latin typeface="Cambria"/>
            <a:cs typeface="Cambria"/>
          </a:endParaRPr>
        </a:p>
      </dgm:t>
    </dgm:pt>
    <dgm:pt modelId="{66455116-9E0F-BF44-BAFA-FEB0FB1A153F}" type="sibTrans" cxnId="{E6C73927-21F4-674B-9CB9-CFD113E32FA0}">
      <dgm:prSet/>
      <dgm:spPr/>
      <dgm:t>
        <a:bodyPr/>
        <a:lstStyle/>
        <a:p>
          <a:endParaRPr lang="en-US">
            <a:latin typeface="Cambria"/>
            <a:cs typeface="Cambria"/>
          </a:endParaRPr>
        </a:p>
      </dgm:t>
    </dgm:pt>
    <dgm:pt modelId="{11DD19E8-A6D7-4E8F-B248-565E2FBF5C3D}">
      <dgm:prSet/>
      <dgm:spPr/>
      <dgm:t>
        <a:bodyPr/>
        <a:lstStyle/>
        <a:p>
          <a:r>
            <a:rPr lang="en-US" dirty="0" smtClean="0">
              <a:latin typeface="Cambria"/>
              <a:cs typeface="Cambria"/>
            </a:rPr>
            <a:t>5</a:t>
          </a:r>
          <a:endParaRPr lang="en-US" dirty="0">
            <a:latin typeface="Cambria"/>
            <a:cs typeface="Cambria"/>
          </a:endParaRPr>
        </a:p>
      </dgm:t>
    </dgm:pt>
    <dgm:pt modelId="{2BD729EE-A4F1-461D-95E3-1684B797C003}" type="parTrans" cxnId="{D4013EF2-DD3E-47E0-8B5D-B52B48E89DCA}">
      <dgm:prSet/>
      <dgm:spPr/>
      <dgm:t>
        <a:bodyPr/>
        <a:lstStyle/>
        <a:p>
          <a:endParaRPr lang="en-US"/>
        </a:p>
      </dgm:t>
    </dgm:pt>
    <dgm:pt modelId="{0DF10694-1EA6-41BD-8554-E6977496B180}" type="sibTrans" cxnId="{D4013EF2-DD3E-47E0-8B5D-B52B48E89DCA}">
      <dgm:prSet/>
      <dgm:spPr/>
      <dgm:t>
        <a:bodyPr/>
        <a:lstStyle/>
        <a:p>
          <a:endParaRPr lang="en-US"/>
        </a:p>
      </dgm:t>
    </dgm:pt>
    <dgm:pt modelId="{5F73B2A6-2A03-4053-A30C-2CCA4C470EDF}">
      <dgm:prSet/>
      <dgm:spPr/>
      <dgm:t>
        <a:bodyPr/>
        <a:lstStyle/>
        <a:p>
          <a:r>
            <a:rPr lang="en-US" dirty="0" smtClean="0">
              <a:latin typeface="Cambria"/>
              <a:cs typeface="Cambria"/>
            </a:rPr>
            <a:t>Options and conclusions</a:t>
          </a:r>
          <a:endParaRPr lang="en-US" dirty="0">
            <a:latin typeface="Cambria"/>
            <a:cs typeface="Cambria"/>
          </a:endParaRPr>
        </a:p>
      </dgm:t>
    </dgm:pt>
    <dgm:pt modelId="{3691F04D-EDC4-48B7-B887-0BF183FB5FE8}" type="parTrans" cxnId="{5894AB1A-2320-424E-84F9-0E5C53726027}">
      <dgm:prSet/>
      <dgm:spPr/>
      <dgm:t>
        <a:bodyPr/>
        <a:lstStyle/>
        <a:p>
          <a:endParaRPr lang="en-US"/>
        </a:p>
      </dgm:t>
    </dgm:pt>
    <dgm:pt modelId="{82D4F4DF-C6C7-45BF-B3FE-BE475DDE5F2D}" type="sibTrans" cxnId="{5894AB1A-2320-424E-84F9-0E5C53726027}">
      <dgm:prSet/>
      <dgm:spPr/>
      <dgm:t>
        <a:bodyPr/>
        <a:lstStyle/>
        <a:p>
          <a:endParaRPr lang="en-US"/>
        </a:p>
      </dgm:t>
    </dgm:pt>
    <dgm:pt modelId="{F61E0097-D2F3-AD4F-A600-32FA881EEB91}" type="pres">
      <dgm:prSet presAssocID="{3044CEFF-5A53-1E4E-A35F-CC413D21C954}" presName="linearFlow" presStyleCnt="0">
        <dgm:presLayoutVars>
          <dgm:dir/>
          <dgm:animLvl val="lvl"/>
          <dgm:resizeHandles val="exact"/>
        </dgm:presLayoutVars>
      </dgm:prSet>
      <dgm:spPr/>
      <dgm:t>
        <a:bodyPr/>
        <a:lstStyle/>
        <a:p>
          <a:endParaRPr lang="en-US"/>
        </a:p>
      </dgm:t>
    </dgm:pt>
    <dgm:pt modelId="{DDD75941-6974-F74A-A6AD-8F85E7AD6275}" type="pres">
      <dgm:prSet presAssocID="{8774C0D4-3852-9B49-A9F3-70A606B8858C}" presName="composite" presStyleCnt="0"/>
      <dgm:spPr/>
    </dgm:pt>
    <dgm:pt modelId="{60AF3FB7-6676-9448-8DB2-4A5B880B758B}" type="pres">
      <dgm:prSet presAssocID="{8774C0D4-3852-9B49-A9F3-70A606B8858C}" presName="parentText" presStyleLbl="alignNode1" presStyleIdx="0" presStyleCnt="5">
        <dgm:presLayoutVars>
          <dgm:chMax val="1"/>
          <dgm:bulletEnabled val="1"/>
        </dgm:presLayoutVars>
      </dgm:prSet>
      <dgm:spPr/>
      <dgm:t>
        <a:bodyPr/>
        <a:lstStyle/>
        <a:p>
          <a:endParaRPr lang="en-US"/>
        </a:p>
      </dgm:t>
    </dgm:pt>
    <dgm:pt modelId="{829EC15A-84A1-7A43-B1A5-F3E86866818C}" type="pres">
      <dgm:prSet presAssocID="{8774C0D4-3852-9B49-A9F3-70A606B8858C}" presName="descendantText" presStyleLbl="alignAcc1" presStyleIdx="0" presStyleCnt="5">
        <dgm:presLayoutVars>
          <dgm:bulletEnabled val="1"/>
        </dgm:presLayoutVars>
      </dgm:prSet>
      <dgm:spPr/>
      <dgm:t>
        <a:bodyPr/>
        <a:lstStyle/>
        <a:p>
          <a:endParaRPr lang="en-US"/>
        </a:p>
      </dgm:t>
    </dgm:pt>
    <dgm:pt modelId="{25CC54D7-203B-384C-AEF9-36D78817A906}" type="pres">
      <dgm:prSet presAssocID="{DE95BF9F-7DF6-194C-ABDB-AC1C05E6F774}" presName="sp" presStyleCnt="0"/>
      <dgm:spPr/>
    </dgm:pt>
    <dgm:pt modelId="{504CCCAB-9302-894C-99DD-F2F0A117B71E}" type="pres">
      <dgm:prSet presAssocID="{F4B5097B-63CA-3949-AE82-45EAD03AACA9}" presName="composite" presStyleCnt="0"/>
      <dgm:spPr/>
    </dgm:pt>
    <dgm:pt modelId="{69DBE466-6C5C-9742-AF98-475A7AC29632}" type="pres">
      <dgm:prSet presAssocID="{F4B5097B-63CA-3949-AE82-45EAD03AACA9}" presName="parentText" presStyleLbl="alignNode1" presStyleIdx="1" presStyleCnt="5">
        <dgm:presLayoutVars>
          <dgm:chMax val="1"/>
          <dgm:bulletEnabled val="1"/>
        </dgm:presLayoutVars>
      </dgm:prSet>
      <dgm:spPr/>
      <dgm:t>
        <a:bodyPr/>
        <a:lstStyle/>
        <a:p>
          <a:endParaRPr lang="en-US"/>
        </a:p>
      </dgm:t>
    </dgm:pt>
    <dgm:pt modelId="{D73B60AF-EBF4-3D43-B905-0CD0B4068651}" type="pres">
      <dgm:prSet presAssocID="{F4B5097B-63CA-3949-AE82-45EAD03AACA9}" presName="descendantText" presStyleLbl="alignAcc1" presStyleIdx="1" presStyleCnt="5">
        <dgm:presLayoutVars>
          <dgm:bulletEnabled val="1"/>
        </dgm:presLayoutVars>
      </dgm:prSet>
      <dgm:spPr/>
      <dgm:t>
        <a:bodyPr/>
        <a:lstStyle/>
        <a:p>
          <a:endParaRPr lang="en-US"/>
        </a:p>
      </dgm:t>
    </dgm:pt>
    <dgm:pt modelId="{F6190690-1675-CB40-A4CF-D0B307244259}" type="pres">
      <dgm:prSet presAssocID="{0EA34122-D86E-2843-9F6A-B09D96B92794}" presName="sp" presStyleCnt="0"/>
      <dgm:spPr/>
    </dgm:pt>
    <dgm:pt modelId="{7952B2FB-55D2-F844-98E3-8E77B0401A2E}" type="pres">
      <dgm:prSet presAssocID="{9AAB93FE-DAFE-F64B-A4C9-59E6897FA519}" presName="composite" presStyleCnt="0"/>
      <dgm:spPr/>
    </dgm:pt>
    <dgm:pt modelId="{6F1C24BF-C2A3-854E-ACD3-1902150B75B0}" type="pres">
      <dgm:prSet presAssocID="{9AAB93FE-DAFE-F64B-A4C9-59E6897FA519}" presName="parentText" presStyleLbl="alignNode1" presStyleIdx="2" presStyleCnt="5">
        <dgm:presLayoutVars>
          <dgm:chMax val="1"/>
          <dgm:bulletEnabled val="1"/>
        </dgm:presLayoutVars>
      </dgm:prSet>
      <dgm:spPr/>
      <dgm:t>
        <a:bodyPr/>
        <a:lstStyle/>
        <a:p>
          <a:endParaRPr lang="en-US"/>
        </a:p>
      </dgm:t>
    </dgm:pt>
    <dgm:pt modelId="{7D4AB5BD-69E6-1D43-A4E1-CC44D665F721}" type="pres">
      <dgm:prSet presAssocID="{9AAB93FE-DAFE-F64B-A4C9-59E6897FA519}" presName="descendantText" presStyleLbl="alignAcc1" presStyleIdx="2" presStyleCnt="5">
        <dgm:presLayoutVars>
          <dgm:bulletEnabled val="1"/>
        </dgm:presLayoutVars>
      </dgm:prSet>
      <dgm:spPr/>
      <dgm:t>
        <a:bodyPr/>
        <a:lstStyle/>
        <a:p>
          <a:endParaRPr lang="en-US"/>
        </a:p>
      </dgm:t>
    </dgm:pt>
    <dgm:pt modelId="{26DB57BC-1FCE-8649-B72F-6382265FFC69}" type="pres">
      <dgm:prSet presAssocID="{9CA1C931-233E-AA4D-968F-2BE79773E7B6}" presName="sp" presStyleCnt="0"/>
      <dgm:spPr/>
    </dgm:pt>
    <dgm:pt modelId="{4D20862B-842C-4C4F-86D0-7CB9E9F23610}" type="pres">
      <dgm:prSet presAssocID="{0A17D838-6D34-464F-A553-3DC72D2EE37E}" presName="composite" presStyleCnt="0"/>
      <dgm:spPr/>
    </dgm:pt>
    <dgm:pt modelId="{0183FFFF-A37E-B44E-911A-D96BC769A810}" type="pres">
      <dgm:prSet presAssocID="{0A17D838-6D34-464F-A553-3DC72D2EE37E}" presName="parentText" presStyleLbl="alignNode1" presStyleIdx="3" presStyleCnt="5">
        <dgm:presLayoutVars>
          <dgm:chMax val="1"/>
          <dgm:bulletEnabled val="1"/>
        </dgm:presLayoutVars>
      </dgm:prSet>
      <dgm:spPr/>
      <dgm:t>
        <a:bodyPr/>
        <a:lstStyle/>
        <a:p>
          <a:endParaRPr lang="en-US"/>
        </a:p>
      </dgm:t>
    </dgm:pt>
    <dgm:pt modelId="{16DB02DA-9642-B34A-8B88-101DD855ABF6}" type="pres">
      <dgm:prSet presAssocID="{0A17D838-6D34-464F-A553-3DC72D2EE37E}" presName="descendantText" presStyleLbl="alignAcc1" presStyleIdx="3" presStyleCnt="5">
        <dgm:presLayoutVars>
          <dgm:bulletEnabled val="1"/>
        </dgm:presLayoutVars>
      </dgm:prSet>
      <dgm:spPr/>
      <dgm:t>
        <a:bodyPr/>
        <a:lstStyle/>
        <a:p>
          <a:endParaRPr lang="en-US"/>
        </a:p>
      </dgm:t>
    </dgm:pt>
    <dgm:pt modelId="{C8EC57F5-AD93-AE4A-ABF7-3699F0BDEC56}" type="pres">
      <dgm:prSet presAssocID="{36FAE0D9-5CD3-9744-9665-86398EDEF1FD}" presName="sp" presStyleCnt="0"/>
      <dgm:spPr/>
    </dgm:pt>
    <dgm:pt modelId="{42D08D25-209C-4CC0-B25A-3F188F95B533}" type="pres">
      <dgm:prSet presAssocID="{11DD19E8-A6D7-4E8F-B248-565E2FBF5C3D}" presName="composite" presStyleCnt="0"/>
      <dgm:spPr/>
    </dgm:pt>
    <dgm:pt modelId="{30ABA03C-913C-49AC-ABDE-6133E9F0643A}" type="pres">
      <dgm:prSet presAssocID="{11DD19E8-A6D7-4E8F-B248-565E2FBF5C3D}" presName="parentText" presStyleLbl="alignNode1" presStyleIdx="4" presStyleCnt="5">
        <dgm:presLayoutVars>
          <dgm:chMax val="1"/>
          <dgm:bulletEnabled val="1"/>
        </dgm:presLayoutVars>
      </dgm:prSet>
      <dgm:spPr/>
      <dgm:t>
        <a:bodyPr/>
        <a:lstStyle/>
        <a:p>
          <a:endParaRPr lang="en-US"/>
        </a:p>
      </dgm:t>
    </dgm:pt>
    <dgm:pt modelId="{9BA30A16-702B-4E40-B2F2-241170CEBB59}" type="pres">
      <dgm:prSet presAssocID="{11DD19E8-A6D7-4E8F-B248-565E2FBF5C3D}" presName="descendantText" presStyleLbl="alignAcc1" presStyleIdx="4" presStyleCnt="5">
        <dgm:presLayoutVars>
          <dgm:bulletEnabled val="1"/>
        </dgm:presLayoutVars>
      </dgm:prSet>
      <dgm:spPr/>
      <dgm:t>
        <a:bodyPr/>
        <a:lstStyle/>
        <a:p>
          <a:endParaRPr lang="en-US"/>
        </a:p>
      </dgm:t>
    </dgm:pt>
  </dgm:ptLst>
  <dgm:cxnLst>
    <dgm:cxn modelId="{3F209298-6AF4-4D53-9331-34A4EC69E3F0}" type="presOf" srcId="{A3EDEB10-CEDD-504E-9E9B-5D1C7058B599}" destId="{16DB02DA-9642-B34A-8B88-101DD855ABF6}" srcOrd="0" destOrd="0" presId="urn:microsoft.com/office/officeart/2005/8/layout/chevron2"/>
    <dgm:cxn modelId="{5894AB1A-2320-424E-84F9-0E5C53726027}" srcId="{11DD19E8-A6D7-4E8F-B248-565E2FBF5C3D}" destId="{5F73B2A6-2A03-4053-A30C-2CCA4C470EDF}" srcOrd="0" destOrd="0" parTransId="{3691F04D-EDC4-48B7-B887-0BF183FB5FE8}" sibTransId="{82D4F4DF-C6C7-45BF-B3FE-BE475DDE5F2D}"/>
    <dgm:cxn modelId="{2982844D-CC47-8F4C-8E6E-AD73BBC89E2D}" srcId="{9AAB93FE-DAFE-F64B-A4C9-59E6897FA519}" destId="{5CBD452E-8479-8E47-BDCF-83A633A2685E}" srcOrd="0" destOrd="0" parTransId="{6242A0E6-62ED-2046-B347-0D5B1E377C6F}" sibTransId="{F79FDD5F-7B79-424C-8C03-70F9758BA692}"/>
    <dgm:cxn modelId="{44E6429B-B5E4-4E74-8B13-9FCC5B4362CA}" type="presOf" srcId="{8774C0D4-3852-9B49-A9F3-70A606B8858C}" destId="{60AF3FB7-6676-9448-8DB2-4A5B880B758B}" srcOrd="0" destOrd="0" presId="urn:microsoft.com/office/officeart/2005/8/layout/chevron2"/>
    <dgm:cxn modelId="{1A975AB8-F01A-EA4F-BE72-48D89296BDBF}" srcId="{8774C0D4-3852-9B49-A9F3-70A606B8858C}" destId="{A6E6CDBC-024A-CA49-8282-8566FEC0DDCF}" srcOrd="0" destOrd="0" parTransId="{190C4DD0-148B-EB4F-9030-2A924CE8F5C5}" sibTransId="{CFB5AF08-EDFF-5C4D-9A5D-7E4A890AC23A}"/>
    <dgm:cxn modelId="{D4013EF2-DD3E-47E0-8B5D-B52B48E89DCA}" srcId="{3044CEFF-5A53-1E4E-A35F-CC413D21C954}" destId="{11DD19E8-A6D7-4E8F-B248-565E2FBF5C3D}" srcOrd="4" destOrd="0" parTransId="{2BD729EE-A4F1-461D-95E3-1684B797C003}" sibTransId="{0DF10694-1EA6-41BD-8554-E6977496B180}"/>
    <dgm:cxn modelId="{DB8847FA-A7BF-41AB-816F-CFC048344694}" type="presOf" srcId="{0A17D838-6D34-464F-A553-3DC72D2EE37E}" destId="{0183FFFF-A37E-B44E-911A-D96BC769A810}" srcOrd="0" destOrd="0" presId="urn:microsoft.com/office/officeart/2005/8/layout/chevron2"/>
    <dgm:cxn modelId="{5E19D61B-9107-4D53-B60D-ABA26411197A}" type="presOf" srcId="{9AAB93FE-DAFE-F64B-A4C9-59E6897FA519}" destId="{6F1C24BF-C2A3-854E-ACD3-1902150B75B0}" srcOrd="0" destOrd="0" presId="urn:microsoft.com/office/officeart/2005/8/layout/chevron2"/>
    <dgm:cxn modelId="{BF9E5693-6E9A-4E82-8197-5AFED2134292}" type="presOf" srcId="{A6E6CDBC-024A-CA49-8282-8566FEC0DDCF}" destId="{829EC15A-84A1-7A43-B1A5-F3E86866818C}" srcOrd="0" destOrd="0" presId="urn:microsoft.com/office/officeart/2005/8/layout/chevron2"/>
    <dgm:cxn modelId="{4BC1A231-26AE-41C3-9D87-DF5C6D9CED92}" type="presOf" srcId="{3044CEFF-5A53-1E4E-A35F-CC413D21C954}" destId="{F61E0097-D2F3-AD4F-A600-32FA881EEB91}" srcOrd="0" destOrd="0" presId="urn:microsoft.com/office/officeart/2005/8/layout/chevron2"/>
    <dgm:cxn modelId="{8D80CBBD-EB29-1146-B13A-0EDAA91D4FD2}" srcId="{3044CEFF-5A53-1E4E-A35F-CC413D21C954}" destId="{9AAB93FE-DAFE-F64B-A4C9-59E6897FA519}" srcOrd="2" destOrd="0" parTransId="{A9A98EDF-CCD6-A24D-B4D1-4932E02648EC}" sibTransId="{9CA1C931-233E-AA4D-968F-2BE79773E7B6}"/>
    <dgm:cxn modelId="{1F86AD56-4D85-4ECB-8B2F-F26637EF107A}" type="presOf" srcId="{5F73B2A6-2A03-4053-A30C-2CCA4C470EDF}" destId="{9BA30A16-702B-4E40-B2F2-241170CEBB59}" srcOrd="0" destOrd="0" presId="urn:microsoft.com/office/officeart/2005/8/layout/chevron2"/>
    <dgm:cxn modelId="{5BEEF525-EF19-4FFC-9220-C452ACACE433}" type="presOf" srcId="{F4B5097B-63CA-3949-AE82-45EAD03AACA9}" destId="{69DBE466-6C5C-9742-AF98-475A7AC29632}" srcOrd="0" destOrd="0" presId="urn:microsoft.com/office/officeart/2005/8/layout/chevron2"/>
    <dgm:cxn modelId="{ACAF0822-92D6-4CB5-8812-BCF8A9044216}" type="presOf" srcId="{11DD19E8-A6D7-4E8F-B248-565E2FBF5C3D}" destId="{30ABA03C-913C-49AC-ABDE-6133E9F0643A}" srcOrd="0" destOrd="0" presId="urn:microsoft.com/office/officeart/2005/8/layout/chevron2"/>
    <dgm:cxn modelId="{48E7ADA2-0313-4385-9D63-2A5E37D94727}" type="presOf" srcId="{5CBD452E-8479-8E47-BDCF-83A633A2685E}" destId="{7D4AB5BD-69E6-1D43-A4E1-CC44D665F721}" srcOrd="0" destOrd="0" presId="urn:microsoft.com/office/officeart/2005/8/layout/chevron2"/>
    <dgm:cxn modelId="{5580A568-2760-C74C-9A1F-EF706CD4C410}" srcId="{3044CEFF-5A53-1E4E-A35F-CC413D21C954}" destId="{0A17D838-6D34-464F-A553-3DC72D2EE37E}" srcOrd="3" destOrd="0" parTransId="{0095B9C5-8368-A64B-B33C-1EF4DF8FD481}" sibTransId="{36FAE0D9-5CD3-9744-9665-86398EDEF1FD}"/>
    <dgm:cxn modelId="{B7EDAAA3-9985-D545-80B4-74ABCBE70F20}" srcId="{F4B5097B-63CA-3949-AE82-45EAD03AACA9}" destId="{EDF38F92-84DB-3241-B506-A70BAD252134}" srcOrd="0" destOrd="0" parTransId="{F466B426-6FA1-AC46-BE79-BBA54D18B2CE}" sibTransId="{189BF827-839C-164C-AAEA-22A901612F18}"/>
    <dgm:cxn modelId="{69BF2E79-3EDC-4A67-8838-4764F9791767}" type="presOf" srcId="{EDF38F92-84DB-3241-B506-A70BAD252134}" destId="{D73B60AF-EBF4-3D43-B905-0CD0B4068651}" srcOrd="0" destOrd="0" presId="urn:microsoft.com/office/officeart/2005/8/layout/chevron2"/>
    <dgm:cxn modelId="{1C917CE8-6CE8-094B-ACA6-3F1BF2C97FC3}" srcId="{3044CEFF-5A53-1E4E-A35F-CC413D21C954}" destId="{F4B5097B-63CA-3949-AE82-45EAD03AACA9}" srcOrd="1" destOrd="0" parTransId="{1A145FDA-F89B-974F-A1F9-2AB3E2209D8E}" sibTransId="{0EA34122-D86E-2843-9F6A-B09D96B92794}"/>
    <dgm:cxn modelId="{E6C73927-21F4-674B-9CB9-CFD113E32FA0}" srcId="{0A17D838-6D34-464F-A553-3DC72D2EE37E}" destId="{A3EDEB10-CEDD-504E-9E9B-5D1C7058B599}" srcOrd="0" destOrd="0" parTransId="{7C4DDBDE-814F-924B-8D95-CB8277E25534}" sibTransId="{66455116-9E0F-BF44-BAFA-FEB0FB1A153F}"/>
    <dgm:cxn modelId="{AE695063-AAF0-7F4F-88AE-BAEEF78F423B}" srcId="{3044CEFF-5A53-1E4E-A35F-CC413D21C954}" destId="{8774C0D4-3852-9B49-A9F3-70A606B8858C}" srcOrd="0" destOrd="0" parTransId="{22A360E9-1154-8F45-B304-1F68DCC7868C}" sibTransId="{DE95BF9F-7DF6-194C-ABDB-AC1C05E6F774}"/>
    <dgm:cxn modelId="{660E4852-D407-45B1-B1CA-1952064AB621}" type="presParOf" srcId="{F61E0097-D2F3-AD4F-A600-32FA881EEB91}" destId="{DDD75941-6974-F74A-A6AD-8F85E7AD6275}" srcOrd="0" destOrd="0" presId="urn:microsoft.com/office/officeart/2005/8/layout/chevron2"/>
    <dgm:cxn modelId="{FD850099-522D-4B7F-B750-3A1E0672F44D}" type="presParOf" srcId="{DDD75941-6974-F74A-A6AD-8F85E7AD6275}" destId="{60AF3FB7-6676-9448-8DB2-4A5B880B758B}" srcOrd="0" destOrd="0" presId="urn:microsoft.com/office/officeart/2005/8/layout/chevron2"/>
    <dgm:cxn modelId="{6498614F-92D9-49D1-9E8B-4FBE413088A1}" type="presParOf" srcId="{DDD75941-6974-F74A-A6AD-8F85E7AD6275}" destId="{829EC15A-84A1-7A43-B1A5-F3E86866818C}" srcOrd="1" destOrd="0" presId="urn:microsoft.com/office/officeart/2005/8/layout/chevron2"/>
    <dgm:cxn modelId="{1DD5C8CB-882D-438B-AF99-38DC2A062F81}" type="presParOf" srcId="{F61E0097-D2F3-AD4F-A600-32FA881EEB91}" destId="{25CC54D7-203B-384C-AEF9-36D78817A906}" srcOrd="1" destOrd="0" presId="urn:microsoft.com/office/officeart/2005/8/layout/chevron2"/>
    <dgm:cxn modelId="{2B36897B-386C-4C0C-8EE3-54C50A6373C6}" type="presParOf" srcId="{F61E0097-D2F3-AD4F-A600-32FA881EEB91}" destId="{504CCCAB-9302-894C-99DD-F2F0A117B71E}" srcOrd="2" destOrd="0" presId="urn:microsoft.com/office/officeart/2005/8/layout/chevron2"/>
    <dgm:cxn modelId="{DBD48556-BA60-4C6E-90B8-6C980FDA964B}" type="presParOf" srcId="{504CCCAB-9302-894C-99DD-F2F0A117B71E}" destId="{69DBE466-6C5C-9742-AF98-475A7AC29632}" srcOrd="0" destOrd="0" presId="urn:microsoft.com/office/officeart/2005/8/layout/chevron2"/>
    <dgm:cxn modelId="{010A3C01-86FB-47BD-9391-6EFDB98552B7}" type="presParOf" srcId="{504CCCAB-9302-894C-99DD-F2F0A117B71E}" destId="{D73B60AF-EBF4-3D43-B905-0CD0B4068651}" srcOrd="1" destOrd="0" presId="urn:microsoft.com/office/officeart/2005/8/layout/chevron2"/>
    <dgm:cxn modelId="{77C508BF-3C2D-4DD8-B287-8CB859D18A71}" type="presParOf" srcId="{F61E0097-D2F3-AD4F-A600-32FA881EEB91}" destId="{F6190690-1675-CB40-A4CF-D0B307244259}" srcOrd="3" destOrd="0" presId="urn:microsoft.com/office/officeart/2005/8/layout/chevron2"/>
    <dgm:cxn modelId="{15ADE49F-13C3-49B1-AF7C-887914ED2ACB}" type="presParOf" srcId="{F61E0097-D2F3-AD4F-A600-32FA881EEB91}" destId="{7952B2FB-55D2-F844-98E3-8E77B0401A2E}" srcOrd="4" destOrd="0" presId="urn:microsoft.com/office/officeart/2005/8/layout/chevron2"/>
    <dgm:cxn modelId="{0887BAFF-FD1F-4AAD-9A85-0622E682D0D3}" type="presParOf" srcId="{7952B2FB-55D2-F844-98E3-8E77B0401A2E}" destId="{6F1C24BF-C2A3-854E-ACD3-1902150B75B0}" srcOrd="0" destOrd="0" presId="urn:microsoft.com/office/officeart/2005/8/layout/chevron2"/>
    <dgm:cxn modelId="{260275CC-6CA9-4BD4-BF10-567B80887EB7}" type="presParOf" srcId="{7952B2FB-55D2-F844-98E3-8E77B0401A2E}" destId="{7D4AB5BD-69E6-1D43-A4E1-CC44D665F721}" srcOrd="1" destOrd="0" presId="urn:microsoft.com/office/officeart/2005/8/layout/chevron2"/>
    <dgm:cxn modelId="{8F5A513D-C5BD-4FEF-BED5-D4F25BB7AF24}" type="presParOf" srcId="{F61E0097-D2F3-AD4F-A600-32FA881EEB91}" destId="{26DB57BC-1FCE-8649-B72F-6382265FFC69}" srcOrd="5" destOrd="0" presId="urn:microsoft.com/office/officeart/2005/8/layout/chevron2"/>
    <dgm:cxn modelId="{02BF8176-531E-4508-81BE-D81C43A6F269}" type="presParOf" srcId="{F61E0097-D2F3-AD4F-A600-32FA881EEB91}" destId="{4D20862B-842C-4C4F-86D0-7CB9E9F23610}" srcOrd="6" destOrd="0" presId="urn:microsoft.com/office/officeart/2005/8/layout/chevron2"/>
    <dgm:cxn modelId="{4888AF2A-0C7F-428B-8FDF-B2F0BFF0E8EB}" type="presParOf" srcId="{4D20862B-842C-4C4F-86D0-7CB9E9F23610}" destId="{0183FFFF-A37E-B44E-911A-D96BC769A810}" srcOrd="0" destOrd="0" presId="urn:microsoft.com/office/officeart/2005/8/layout/chevron2"/>
    <dgm:cxn modelId="{31511803-351C-4285-B37C-6782CFCCE756}" type="presParOf" srcId="{4D20862B-842C-4C4F-86D0-7CB9E9F23610}" destId="{16DB02DA-9642-B34A-8B88-101DD855ABF6}" srcOrd="1" destOrd="0" presId="urn:microsoft.com/office/officeart/2005/8/layout/chevron2"/>
    <dgm:cxn modelId="{DB3BF43D-D467-4A0C-BE28-629CCF63B330}" type="presParOf" srcId="{F61E0097-D2F3-AD4F-A600-32FA881EEB91}" destId="{C8EC57F5-AD93-AE4A-ABF7-3699F0BDEC56}" srcOrd="7" destOrd="0" presId="urn:microsoft.com/office/officeart/2005/8/layout/chevron2"/>
    <dgm:cxn modelId="{F8ADEA38-3E5C-47AC-BC73-1B9903807292}" type="presParOf" srcId="{F61E0097-D2F3-AD4F-A600-32FA881EEB91}" destId="{42D08D25-209C-4CC0-B25A-3F188F95B533}" srcOrd="8" destOrd="0" presId="urn:microsoft.com/office/officeart/2005/8/layout/chevron2"/>
    <dgm:cxn modelId="{66E8D5D5-3E7C-4D86-8EE5-B5356B640230}" type="presParOf" srcId="{42D08D25-209C-4CC0-B25A-3F188F95B533}" destId="{30ABA03C-913C-49AC-ABDE-6133E9F0643A}" srcOrd="0" destOrd="0" presId="urn:microsoft.com/office/officeart/2005/8/layout/chevron2"/>
    <dgm:cxn modelId="{D941C2EB-0F39-4B29-80F6-6086654C1F18}" type="presParOf" srcId="{42D08D25-209C-4CC0-B25A-3F188F95B533}" destId="{9BA30A16-702B-4E40-B2F2-241170CEBB59}" srcOrd="1" destOrd="0" presId="urn:microsoft.com/office/officeart/2005/8/layout/chevron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BA693627-BF05-434B-8946-77E5AFBF4A4D}" type="doc">
      <dgm:prSet loTypeId="urn:microsoft.com/office/officeart/2005/8/layout/hList6" loCatId="list" qsTypeId="urn:microsoft.com/office/officeart/2005/8/quickstyle/simple1" qsCatId="simple" csTypeId="urn:microsoft.com/office/officeart/2005/8/colors/colorful1" csCatId="colorful" phldr="1"/>
      <dgm:spPr/>
      <dgm:t>
        <a:bodyPr/>
        <a:lstStyle/>
        <a:p>
          <a:endParaRPr lang="en-US"/>
        </a:p>
      </dgm:t>
    </dgm:pt>
    <dgm:pt modelId="{F5B64C37-2181-4C4F-BCBA-29EB21A6A3F5}">
      <dgm:prSet phldrT="[Text]"/>
      <dgm:spPr/>
      <dgm:t>
        <a:bodyPr/>
        <a:lstStyle/>
        <a:p>
          <a:r>
            <a:rPr lang="en-US" b="1" dirty="0" smtClean="0"/>
            <a:t>Strategy</a:t>
          </a:r>
          <a:endParaRPr lang="en-US" b="1" dirty="0"/>
        </a:p>
      </dgm:t>
    </dgm:pt>
    <dgm:pt modelId="{BD019541-54CE-44B1-A2B5-7F9A64FA09FE}" type="parTrans" cxnId="{F103F19D-39FD-43E2-BEE1-2A1BD9502A4C}">
      <dgm:prSet/>
      <dgm:spPr/>
      <dgm:t>
        <a:bodyPr/>
        <a:lstStyle/>
        <a:p>
          <a:endParaRPr lang="en-US"/>
        </a:p>
      </dgm:t>
    </dgm:pt>
    <dgm:pt modelId="{21296DF7-D7D4-4234-AC13-37E18393BDE3}" type="sibTrans" cxnId="{F103F19D-39FD-43E2-BEE1-2A1BD9502A4C}">
      <dgm:prSet/>
      <dgm:spPr/>
      <dgm:t>
        <a:bodyPr/>
        <a:lstStyle/>
        <a:p>
          <a:endParaRPr lang="en-US"/>
        </a:p>
      </dgm:t>
    </dgm:pt>
    <dgm:pt modelId="{68F64735-010C-4B96-9DAB-1C552966C53B}">
      <dgm:prSet phldrT="[Text]"/>
      <dgm:spPr/>
      <dgm:t>
        <a:bodyPr/>
        <a:lstStyle/>
        <a:p>
          <a:r>
            <a:rPr lang="en-US" dirty="0" err="1" smtClean="0"/>
            <a:t>Prioritise</a:t>
          </a:r>
          <a:endParaRPr lang="en-US" dirty="0"/>
        </a:p>
      </dgm:t>
    </dgm:pt>
    <dgm:pt modelId="{07CF4F39-79BD-4060-99B6-D0B4DE3E3FDD}" type="parTrans" cxnId="{EF5331E2-5DC7-41CA-AC77-6669261BA765}">
      <dgm:prSet/>
      <dgm:spPr/>
      <dgm:t>
        <a:bodyPr/>
        <a:lstStyle/>
        <a:p>
          <a:endParaRPr lang="en-US"/>
        </a:p>
      </dgm:t>
    </dgm:pt>
    <dgm:pt modelId="{A6A84E76-ACB2-436C-A5FB-4ADBE3CE1989}" type="sibTrans" cxnId="{EF5331E2-5DC7-41CA-AC77-6669261BA765}">
      <dgm:prSet/>
      <dgm:spPr/>
      <dgm:t>
        <a:bodyPr/>
        <a:lstStyle/>
        <a:p>
          <a:endParaRPr lang="en-US"/>
        </a:p>
      </dgm:t>
    </dgm:pt>
    <dgm:pt modelId="{E1889238-DBCC-4806-AFCC-C2A597885576}">
      <dgm:prSet phldrT="[Text]"/>
      <dgm:spPr/>
      <dgm:t>
        <a:bodyPr/>
        <a:lstStyle/>
        <a:p>
          <a:r>
            <a:rPr lang="en-US" dirty="0" smtClean="0"/>
            <a:t>Build capacity and ownership</a:t>
          </a:r>
          <a:endParaRPr lang="en-US" dirty="0"/>
        </a:p>
      </dgm:t>
    </dgm:pt>
    <dgm:pt modelId="{58809C9F-7EE2-408E-9589-8302636A674E}" type="parTrans" cxnId="{7090608C-7054-4569-82C8-9B97B7C6D891}">
      <dgm:prSet/>
      <dgm:spPr/>
      <dgm:t>
        <a:bodyPr/>
        <a:lstStyle/>
        <a:p>
          <a:endParaRPr lang="en-US"/>
        </a:p>
      </dgm:t>
    </dgm:pt>
    <dgm:pt modelId="{391E8C14-2DA8-458A-ADC1-4B02082C6933}" type="sibTrans" cxnId="{7090608C-7054-4569-82C8-9B97B7C6D891}">
      <dgm:prSet/>
      <dgm:spPr/>
      <dgm:t>
        <a:bodyPr/>
        <a:lstStyle/>
        <a:p>
          <a:endParaRPr lang="en-US"/>
        </a:p>
      </dgm:t>
    </dgm:pt>
    <dgm:pt modelId="{DC200FE5-FD84-405F-AE3C-B105FFBC861E}">
      <dgm:prSet phldrT="[Text]"/>
      <dgm:spPr/>
      <dgm:t>
        <a:bodyPr/>
        <a:lstStyle/>
        <a:p>
          <a:r>
            <a:rPr lang="en-US" b="1" dirty="0" smtClean="0"/>
            <a:t>Engagement</a:t>
          </a:r>
          <a:endParaRPr lang="en-US" b="1" dirty="0"/>
        </a:p>
      </dgm:t>
    </dgm:pt>
    <dgm:pt modelId="{B0B88878-9EB4-4D56-9E02-83CE9D9CCD37}" type="parTrans" cxnId="{DF970EC5-C80F-4E08-9A69-DF06B43EF6F0}">
      <dgm:prSet/>
      <dgm:spPr/>
      <dgm:t>
        <a:bodyPr/>
        <a:lstStyle/>
        <a:p>
          <a:endParaRPr lang="en-US"/>
        </a:p>
      </dgm:t>
    </dgm:pt>
    <dgm:pt modelId="{119C92FD-430A-402B-9F2F-5BDB3D441B33}" type="sibTrans" cxnId="{DF970EC5-C80F-4E08-9A69-DF06B43EF6F0}">
      <dgm:prSet/>
      <dgm:spPr/>
      <dgm:t>
        <a:bodyPr/>
        <a:lstStyle/>
        <a:p>
          <a:endParaRPr lang="en-US"/>
        </a:p>
      </dgm:t>
    </dgm:pt>
    <dgm:pt modelId="{E7432293-EAFB-447C-ABDE-86D26A62B689}">
      <dgm:prSet phldrT="[Text]"/>
      <dgm:spPr/>
      <dgm:t>
        <a:bodyPr/>
        <a:lstStyle/>
        <a:p>
          <a:r>
            <a:rPr lang="en-US" dirty="0" smtClean="0"/>
            <a:t>Partner with long term players on the ground</a:t>
          </a:r>
          <a:endParaRPr lang="en-US" dirty="0"/>
        </a:p>
      </dgm:t>
    </dgm:pt>
    <dgm:pt modelId="{F81B1AFF-EC39-421F-8EF5-1D525FE2EF73}" type="parTrans" cxnId="{FD61819A-2850-45F4-823D-425AB4731487}">
      <dgm:prSet/>
      <dgm:spPr/>
      <dgm:t>
        <a:bodyPr/>
        <a:lstStyle/>
        <a:p>
          <a:endParaRPr lang="en-US"/>
        </a:p>
      </dgm:t>
    </dgm:pt>
    <dgm:pt modelId="{DB065A29-843D-4152-8540-9C4A9FA923DC}" type="sibTrans" cxnId="{FD61819A-2850-45F4-823D-425AB4731487}">
      <dgm:prSet/>
      <dgm:spPr/>
      <dgm:t>
        <a:bodyPr/>
        <a:lstStyle/>
        <a:p>
          <a:endParaRPr lang="en-US"/>
        </a:p>
      </dgm:t>
    </dgm:pt>
    <dgm:pt modelId="{E7BFB88E-9187-4EA6-8BD4-41577335514A}">
      <dgm:prSet phldrT="[Text]" phldr="1"/>
      <dgm:spPr/>
      <dgm:t>
        <a:bodyPr/>
        <a:lstStyle/>
        <a:p>
          <a:endParaRPr lang="en-US" dirty="0"/>
        </a:p>
      </dgm:t>
    </dgm:pt>
    <dgm:pt modelId="{E0C8CC9F-BD55-46CE-BADA-90AE0E5AD1DE}" type="parTrans" cxnId="{0DFB581B-D8BE-4348-8A17-B22B8DCDB45C}">
      <dgm:prSet/>
      <dgm:spPr/>
      <dgm:t>
        <a:bodyPr/>
        <a:lstStyle/>
        <a:p>
          <a:endParaRPr lang="en-US"/>
        </a:p>
      </dgm:t>
    </dgm:pt>
    <dgm:pt modelId="{E6EDDBDF-56D2-4967-9880-AE35987FD98C}" type="sibTrans" cxnId="{0DFB581B-D8BE-4348-8A17-B22B8DCDB45C}">
      <dgm:prSet/>
      <dgm:spPr/>
      <dgm:t>
        <a:bodyPr/>
        <a:lstStyle/>
        <a:p>
          <a:endParaRPr lang="en-US"/>
        </a:p>
      </dgm:t>
    </dgm:pt>
    <dgm:pt modelId="{C3F5BDC4-4149-4602-8A00-4F96C1C2BED5}">
      <dgm:prSet phldrT="[Text]"/>
      <dgm:spPr/>
      <dgm:t>
        <a:bodyPr/>
        <a:lstStyle/>
        <a:p>
          <a:r>
            <a:rPr lang="en-US" b="1" dirty="0" smtClean="0"/>
            <a:t>Financing</a:t>
          </a:r>
          <a:endParaRPr lang="en-US" b="1" dirty="0"/>
        </a:p>
      </dgm:t>
    </dgm:pt>
    <dgm:pt modelId="{9938D4C4-210B-4021-83CC-2F06E590C1B1}" type="parTrans" cxnId="{92D2BFE0-01C3-4C1E-AC81-B7FCAD9319A4}">
      <dgm:prSet/>
      <dgm:spPr/>
      <dgm:t>
        <a:bodyPr/>
        <a:lstStyle/>
        <a:p>
          <a:endParaRPr lang="en-US"/>
        </a:p>
      </dgm:t>
    </dgm:pt>
    <dgm:pt modelId="{89FF4554-94CB-431B-9A69-D6C652B2F5D7}" type="sibTrans" cxnId="{92D2BFE0-01C3-4C1E-AC81-B7FCAD9319A4}">
      <dgm:prSet/>
      <dgm:spPr/>
      <dgm:t>
        <a:bodyPr/>
        <a:lstStyle/>
        <a:p>
          <a:endParaRPr lang="en-US"/>
        </a:p>
      </dgm:t>
    </dgm:pt>
    <dgm:pt modelId="{B4D22E6A-3A9E-4DA4-B46F-1D4BBE5D27A5}">
      <dgm:prSet phldrT="[Text]"/>
      <dgm:spPr/>
      <dgm:t>
        <a:bodyPr/>
        <a:lstStyle/>
        <a:p>
          <a:r>
            <a:rPr lang="en-US" dirty="0" smtClean="0"/>
            <a:t>Commit to medium to long term</a:t>
          </a:r>
          <a:endParaRPr lang="en-US" dirty="0"/>
        </a:p>
      </dgm:t>
    </dgm:pt>
    <dgm:pt modelId="{61C28920-8CB2-4F53-AA85-1DF7881A96DC}" type="parTrans" cxnId="{1C855D2A-3CE6-4B1F-80A6-8C2C264F8B75}">
      <dgm:prSet/>
      <dgm:spPr/>
      <dgm:t>
        <a:bodyPr/>
        <a:lstStyle/>
        <a:p>
          <a:endParaRPr lang="en-US"/>
        </a:p>
      </dgm:t>
    </dgm:pt>
    <dgm:pt modelId="{2EA90346-3D63-4C2D-986B-4D26C84E4006}" type="sibTrans" cxnId="{1C855D2A-3CE6-4B1F-80A6-8C2C264F8B75}">
      <dgm:prSet/>
      <dgm:spPr/>
      <dgm:t>
        <a:bodyPr/>
        <a:lstStyle/>
        <a:p>
          <a:endParaRPr lang="en-US"/>
        </a:p>
      </dgm:t>
    </dgm:pt>
    <dgm:pt modelId="{5F393420-D2D7-48D2-9272-611CC952AFF6}">
      <dgm:prSet phldrT="[Text]"/>
      <dgm:spPr/>
      <dgm:t>
        <a:bodyPr/>
        <a:lstStyle/>
        <a:p>
          <a:r>
            <a:rPr lang="en-US" dirty="0" smtClean="0"/>
            <a:t>Simple design and ready to implement interventions</a:t>
          </a:r>
        </a:p>
      </dgm:t>
    </dgm:pt>
    <dgm:pt modelId="{08B902A7-34E0-4744-BE25-35F7432E9EAA}" type="parTrans" cxnId="{0207BEC6-C0F3-4D32-884D-6983F34318ED}">
      <dgm:prSet/>
      <dgm:spPr/>
      <dgm:t>
        <a:bodyPr/>
        <a:lstStyle/>
        <a:p>
          <a:endParaRPr lang="en-US"/>
        </a:p>
      </dgm:t>
    </dgm:pt>
    <dgm:pt modelId="{CE7FDC93-D741-4795-B717-665EAAB249F5}" type="sibTrans" cxnId="{0207BEC6-C0F3-4D32-884D-6983F34318ED}">
      <dgm:prSet/>
      <dgm:spPr/>
      <dgm:t>
        <a:bodyPr/>
        <a:lstStyle/>
        <a:p>
          <a:endParaRPr lang="en-US"/>
        </a:p>
      </dgm:t>
    </dgm:pt>
    <dgm:pt modelId="{809A7E83-3033-4000-89E9-1085598D8D10}">
      <dgm:prSet phldrT="[Text]"/>
      <dgm:spPr/>
      <dgm:t>
        <a:bodyPr/>
        <a:lstStyle/>
        <a:p>
          <a:r>
            <a:rPr lang="en-US" dirty="0" smtClean="0"/>
            <a:t>Promote equity</a:t>
          </a:r>
          <a:endParaRPr lang="en-US" dirty="0"/>
        </a:p>
      </dgm:t>
    </dgm:pt>
    <dgm:pt modelId="{203DB76E-FE69-4BE1-9183-72652EA6E256}" type="parTrans" cxnId="{59217702-812B-4098-BD92-999124DA7653}">
      <dgm:prSet/>
      <dgm:spPr/>
      <dgm:t>
        <a:bodyPr/>
        <a:lstStyle/>
        <a:p>
          <a:endParaRPr lang="en-US"/>
        </a:p>
      </dgm:t>
    </dgm:pt>
    <dgm:pt modelId="{5B463819-C446-44F0-B26D-F88249DCACD2}" type="sibTrans" cxnId="{59217702-812B-4098-BD92-999124DA7653}">
      <dgm:prSet/>
      <dgm:spPr/>
      <dgm:t>
        <a:bodyPr/>
        <a:lstStyle/>
        <a:p>
          <a:endParaRPr lang="en-US"/>
        </a:p>
      </dgm:t>
    </dgm:pt>
    <dgm:pt modelId="{23DE2135-ECB8-453C-A5E4-6237738CAAE4}">
      <dgm:prSet phldrT="[Text]"/>
      <dgm:spPr/>
      <dgm:t>
        <a:bodyPr/>
        <a:lstStyle/>
        <a:p>
          <a:r>
            <a:rPr lang="en-US" dirty="0" smtClean="0"/>
            <a:t>Flexibility</a:t>
          </a:r>
          <a:endParaRPr lang="en-US" dirty="0"/>
        </a:p>
      </dgm:t>
    </dgm:pt>
    <dgm:pt modelId="{5C419225-15FF-4607-A9AC-43C96A1A7105}" type="parTrans" cxnId="{BB4324A9-A1ED-4E0A-8DC4-84DA2C5385EC}">
      <dgm:prSet/>
      <dgm:spPr/>
      <dgm:t>
        <a:bodyPr/>
        <a:lstStyle/>
        <a:p>
          <a:endParaRPr lang="en-US"/>
        </a:p>
      </dgm:t>
    </dgm:pt>
    <dgm:pt modelId="{E5EAD406-A738-46F8-B4AD-E6EC32BABB43}" type="sibTrans" cxnId="{BB4324A9-A1ED-4E0A-8DC4-84DA2C5385EC}">
      <dgm:prSet/>
      <dgm:spPr/>
      <dgm:t>
        <a:bodyPr/>
        <a:lstStyle/>
        <a:p>
          <a:endParaRPr lang="en-US"/>
        </a:p>
      </dgm:t>
    </dgm:pt>
    <dgm:pt modelId="{4190387A-784A-457C-AD46-2446BFF9E0CA}">
      <dgm:prSet phldrT="[Text]"/>
      <dgm:spPr/>
      <dgm:t>
        <a:bodyPr/>
        <a:lstStyle/>
        <a:p>
          <a:r>
            <a:rPr lang="en-US" dirty="0" smtClean="0"/>
            <a:t>Sustainability</a:t>
          </a:r>
          <a:endParaRPr lang="en-US" dirty="0"/>
        </a:p>
      </dgm:t>
    </dgm:pt>
    <dgm:pt modelId="{C9894CF5-6551-4988-806A-CB112185F8A3}" type="parTrans" cxnId="{45CC2F12-E62A-4753-9B47-30AF9B9FED27}">
      <dgm:prSet/>
      <dgm:spPr/>
      <dgm:t>
        <a:bodyPr/>
        <a:lstStyle/>
        <a:p>
          <a:endParaRPr lang="en-US"/>
        </a:p>
      </dgm:t>
    </dgm:pt>
    <dgm:pt modelId="{B6CA08D8-0ACA-43F4-B661-1017160D343A}" type="sibTrans" cxnId="{45CC2F12-E62A-4753-9B47-30AF9B9FED27}">
      <dgm:prSet/>
      <dgm:spPr/>
      <dgm:t>
        <a:bodyPr/>
        <a:lstStyle/>
        <a:p>
          <a:endParaRPr lang="en-US"/>
        </a:p>
      </dgm:t>
    </dgm:pt>
    <dgm:pt modelId="{A391E6C1-365D-4DF6-ADCE-906D1BE0A6E0}">
      <dgm:prSet phldrT="[Text]"/>
      <dgm:spPr/>
      <dgm:t>
        <a:bodyPr/>
        <a:lstStyle/>
        <a:p>
          <a:r>
            <a:rPr lang="en-US" dirty="0" smtClean="0"/>
            <a:t>Transparency and accountability </a:t>
          </a:r>
          <a:endParaRPr lang="en-US" dirty="0"/>
        </a:p>
      </dgm:t>
    </dgm:pt>
    <dgm:pt modelId="{0E32CF8F-0009-4B27-83CC-AEEEF0D5D13C}" type="parTrans" cxnId="{A2F37A9B-21D8-4CE8-A509-F2D70013917A}">
      <dgm:prSet/>
      <dgm:spPr/>
      <dgm:t>
        <a:bodyPr/>
        <a:lstStyle/>
        <a:p>
          <a:endParaRPr lang="en-US"/>
        </a:p>
      </dgm:t>
    </dgm:pt>
    <dgm:pt modelId="{6C806274-0C32-4F5E-9229-3536D02C1994}" type="sibTrans" cxnId="{A2F37A9B-21D8-4CE8-A509-F2D70013917A}">
      <dgm:prSet/>
      <dgm:spPr/>
      <dgm:t>
        <a:bodyPr/>
        <a:lstStyle/>
        <a:p>
          <a:endParaRPr lang="en-US"/>
        </a:p>
      </dgm:t>
    </dgm:pt>
    <dgm:pt modelId="{E7B938F4-C375-4968-80F5-00A747347FBA}">
      <dgm:prSet phldrT="[Text]"/>
      <dgm:spPr/>
      <dgm:t>
        <a:bodyPr/>
        <a:lstStyle/>
        <a:p>
          <a:r>
            <a:rPr lang="en-US" dirty="0" smtClean="0"/>
            <a:t>Flexibility of financing modalities</a:t>
          </a:r>
          <a:endParaRPr lang="en-US" dirty="0"/>
        </a:p>
      </dgm:t>
    </dgm:pt>
    <dgm:pt modelId="{28927B92-4730-4747-A5B2-75D1EB3339C9}" type="parTrans" cxnId="{CBF13C4B-083F-4481-9B0F-E8D379856F53}">
      <dgm:prSet/>
      <dgm:spPr/>
      <dgm:t>
        <a:bodyPr/>
        <a:lstStyle/>
        <a:p>
          <a:endParaRPr lang="en-US"/>
        </a:p>
      </dgm:t>
    </dgm:pt>
    <dgm:pt modelId="{39240B2F-768C-4FA5-8A13-939A2E6B38D9}" type="sibTrans" cxnId="{CBF13C4B-083F-4481-9B0F-E8D379856F53}">
      <dgm:prSet/>
      <dgm:spPr/>
      <dgm:t>
        <a:bodyPr/>
        <a:lstStyle/>
        <a:p>
          <a:endParaRPr lang="en-US"/>
        </a:p>
      </dgm:t>
    </dgm:pt>
    <dgm:pt modelId="{3966856A-5579-4179-8693-BB143D76B801}">
      <dgm:prSet phldrT="[Text]"/>
      <dgm:spPr/>
      <dgm:t>
        <a:bodyPr/>
        <a:lstStyle/>
        <a:p>
          <a:r>
            <a:rPr lang="en-US" dirty="0" smtClean="0"/>
            <a:t>Recurrent costs</a:t>
          </a:r>
          <a:endParaRPr lang="en-US" dirty="0"/>
        </a:p>
      </dgm:t>
    </dgm:pt>
    <dgm:pt modelId="{BEC951A5-B06D-4F88-949D-4AC0175AE7EE}" type="parTrans" cxnId="{A6D26048-CC73-4D01-B820-73BB0E789DE2}">
      <dgm:prSet/>
      <dgm:spPr/>
      <dgm:t>
        <a:bodyPr/>
        <a:lstStyle/>
        <a:p>
          <a:endParaRPr lang="en-US"/>
        </a:p>
      </dgm:t>
    </dgm:pt>
    <dgm:pt modelId="{52ECE805-8281-4088-8468-39CEBAECA90E}" type="sibTrans" cxnId="{A6D26048-CC73-4D01-B820-73BB0E789DE2}">
      <dgm:prSet/>
      <dgm:spPr/>
      <dgm:t>
        <a:bodyPr/>
        <a:lstStyle/>
        <a:p>
          <a:endParaRPr lang="en-US"/>
        </a:p>
      </dgm:t>
    </dgm:pt>
    <dgm:pt modelId="{C72B20E5-7AE2-4D45-ABE1-E900BADEF93D}">
      <dgm:prSet phldrT="[Text]"/>
      <dgm:spPr/>
      <dgm:t>
        <a:bodyPr/>
        <a:lstStyle/>
        <a:p>
          <a:r>
            <a:rPr lang="en-US" dirty="0" smtClean="0"/>
            <a:t>Address equity concerns before financing</a:t>
          </a:r>
          <a:endParaRPr lang="en-US" dirty="0"/>
        </a:p>
      </dgm:t>
    </dgm:pt>
    <dgm:pt modelId="{FCE95CF3-4D35-4DA5-84A4-B19AC2C4E6D2}" type="parTrans" cxnId="{5848CAA3-E308-430A-AFEC-8E0A49E5BFA9}">
      <dgm:prSet/>
      <dgm:spPr/>
      <dgm:t>
        <a:bodyPr/>
        <a:lstStyle/>
        <a:p>
          <a:endParaRPr lang="en-US"/>
        </a:p>
      </dgm:t>
    </dgm:pt>
    <dgm:pt modelId="{101CEEE2-1219-4823-8DD0-B6A500F870BA}" type="sibTrans" cxnId="{5848CAA3-E308-430A-AFEC-8E0A49E5BFA9}">
      <dgm:prSet/>
      <dgm:spPr/>
      <dgm:t>
        <a:bodyPr/>
        <a:lstStyle/>
        <a:p>
          <a:endParaRPr lang="en-US"/>
        </a:p>
      </dgm:t>
    </dgm:pt>
    <dgm:pt modelId="{94F5FE70-5723-4F37-9EC2-0C56E3286C24}">
      <dgm:prSet phldrT="[Text]"/>
      <dgm:spPr/>
      <dgm:t>
        <a:bodyPr/>
        <a:lstStyle/>
        <a:p>
          <a:r>
            <a:rPr lang="en-US" dirty="0" smtClean="0"/>
            <a:t>Implementation</a:t>
          </a:r>
          <a:endParaRPr lang="en-US" dirty="0"/>
        </a:p>
      </dgm:t>
    </dgm:pt>
    <dgm:pt modelId="{E2C797E7-F346-41E6-91D5-D33E09E306C8}" type="parTrans" cxnId="{86ED7D20-42E0-4975-A0A5-6A8E49D1BF87}">
      <dgm:prSet/>
      <dgm:spPr/>
      <dgm:t>
        <a:bodyPr/>
        <a:lstStyle/>
        <a:p>
          <a:endParaRPr lang="en-US"/>
        </a:p>
      </dgm:t>
    </dgm:pt>
    <dgm:pt modelId="{5CA1FC4F-3A9D-4B7B-94FA-FFB75F9B845C}" type="sibTrans" cxnId="{86ED7D20-42E0-4975-A0A5-6A8E49D1BF87}">
      <dgm:prSet/>
      <dgm:spPr/>
      <dgm:t>
        <a:bodyPr/>
        <a:lstStyle/>
        <a:p>
          <a:endParaRPr lang="en-US"/>
        </a:p>
      </dgm:t>
    </dgm:pt>
    <dgm:pt modelId="{000A9638-E360-42BA-B73A-A2DFE92F7DDA}">
      <dgm:prSet phldrT="[Text]"/>
      <dgm:spPr/>
      <dgm:t>
        <a:bodyPr/>
        <a:lstStyle/>
        <a:p>
          <a:r>
            <a:rPr lang="en-US" dirty="0" smtClean="0"/>
            <a:t>Start with basic package and expand over time</a:t>
          </a:r>
        </a:p>
      </dgm:t>
    </dgm:pt>
    <dgm:pt modelId="{2378DACB-AA84-4C57-8D69-51AECF8E175B}" type="parTrans" cxnId="{AFE8011D-459B-46CA-B361-4DE5E9F79BA2}">
      <dgm:prSet/>
      <dgm:spPr/>
      <dgm:t>
        <a:bodyPr/>
        <a:lstStyle/>
        <a:p>
          <a:endParaRPr lang="en-US"/>
        </a:p>
      </dgm:t>
    </dgm:pt>
    <dgm:pt modelId="{90C2C186-A62F-442E-A2C6-6E5BDEACFCA0}" type="sibTrans" cxnId="{AFE8011D-459B-46CA-B361-4DE5E9F79BA2}">
      <dgm:prSet/>
      <dgm:spPr/>
      <dgm:t>
        <a:bodyPr/>
        <a:lstStyle/>
        <a:p>
          <a:endParaRPr lang="en-US"/>
        </a:p>
      </dgm:t>
    </dgm:pt>
    <dgm:pt modelId="{9775048E-4E69-45C2-B13F-C8BA2B2FD8A6}">
      <dgm:prSet phldrT="[Text]"/>
      <dgm:spPr/>
      <dgm:t>
        <a:bodyPr/>
        <a:lstStyle/>
        <a:p>
          <a:r>
            <a:rPr lang="en-US" dirty="0" smtClean="0"/>
            <a:t>Promote system development</a:t>
          </a:r>
        </a:p>
      </dgm:t>
    </dgm:pt>
    <dgm:pt modelId="{27ED8E81-6380-4D2D-8CA8-41BD3FE8E185}" type="parTrans" cxnId="{938E08BB-17DA-4C52-89A0-9C109C6CE041}">
      <dgm:prSet/>
      <dgm:spPr/>
      <dgm:t>
        <a:bodyPr/>
        <a:lstStyle/>
        <a:p>
          <a:endParaRPr lang="en-US"/>
        </a:p>
      </dgm:t>
    </dgm:pt>
    <dgm:pt modelId="{36AD774A-DE80-490C-8460-960165EE2C04}" type="sibTrans" cxnId="{938E08BB-17DA-4C52-89A0-9C109C6CE041}">
      <dgm:prSet/>
      <dgm:spPr/>
      <dgm:t>
        <a:bodyPr/>
        <a:lstStyle/>
        <a:p>
          <a:endParaRPr lang="en-US"/>
        </a:p>
      </dgm:t>
    </dgm:pt>
    <dgm:pt modelId="{3692E17D-5652-4835-B96E-C5C811F72BA7}">
      <dgm:prSet phldrT="[Text]"/>
      <dgm:spPr/>
      <dgm:t>
        <a:bodyPr/>
        <a:lstStyle/>
        <a:p>
          <a:r>
            <a:rPr lang="en-US" dirty="0" smtClean="0"/>
            <a:t>Monitor performance</a:t>
          </a:r>
        </a:p>
      </dgm:t>
    </dgm:pt>
    <dgm:pt modelId="{77F651C5-A952-4123-8AA5-6B3AB85BE234}" type="parTrans" cxnId="{410848BE-6B8D-4EAB-AEBC-0B4CDFA8B952}">
      <dgm:prSet/>
      <dgm:spPr/>
      <dgm:t>
        <a:bodyPr/>
        <a:lstStyle/>
        <a:p>
          <a:endParaRPr lang="en-US"/>
        </a:p>
      </dgm:t>
    </dgm:pt>
    <dgm:pt modelId="{0EF73C1E-A5F4-43F9-AE1A-1D8CE15A385D}" type="sibTrans" cxnId="{410848BE-6B8D-4EAB-AEBC-0B4CDFA8B952}">
      <dgm:prSet/>
      <dgm:spPr/>
      <dgm:t>
        <a:bodyPr/>
        <a:lstStyle/>
        <a:p>
          <a:endParaRPr lang="en-US"/>
        </a:p>
      </dgm:t>
    </dgm:pt>
    <dgm:pt modelId="{7BE016B4-4366-4165-8E1B-B37E9A52057A}" type="pres">
      <dgm:prSet presAssocID="{BA693627-BF05-434B-8946-77E5AFBF4A4D}" presName="Name0" presStyleCnt="0">
        <dgm:presLayoutVars>
          <dgm:dir/>
          <dgm:resizeHandles val="exact"/>
        </dgm:presLayoutVars>
      </dgm:prSet>
      <dgm:spPr/>
    </dgm:pt>
    <dgm:pt modelId="{B64E6E9D-171A-4A94-8333-55584D5BBFD1}" type="pres">
      <dgm:prSet presAssocID="{F5B64C37-2181-4C4F-BCBA-29EB21A6A3F5}" presName="node" presStyleLbl="node1" presStyleIdx="0" presStyleCnt="4">
        <dgm:presLayoutVars>
          <dgm:bulletEnabled val="1"/>
        </dgm:presLayoutVars>
      </dgm:prSet>
      <dgm:spPr/>
      <dgm:t>
        <a:bodyPr/>
        <a:lstStyle/>
        <a:p>
          <a:endParaRPr lang="en-US"/>
        </a:p>
      </dgm:t>
    </dgm:pt>
    <dgm:pt modelId="{E4F4FD63-68A8-4219-8A25-DC0918EBE306}" type="pres">
      <dgm:prSet presAssocID="{21296DF7-D7D4-4234-AC13-37E18393BDE3}" presName="sibTrans" presStyleCnt="0"/>
      <dgm:spPr/>
    </dgm:pt>
    <dgm:pt modelId="{09B0DE61-AE60-4DCB-BA9D-12D6802525A2}" type="pres">
      <dgm:prSet presAssocID="{DC200FE5-FD84-405F-AE3C-B105FFBC861E}" presName="node" presStyleLbl="node1" presStyleIdx="1" presStyleCnt="4">
        <dgm:presLayoutVars>
          <dgm:bulletEnabled val="1"/>
        </dgm:presLayoutVars>
      </dgm:prSet>
      <dgm:spPr/>
    </dgm:pt>
    <dgm:pt modelId="{9FB31DFE-E877-4F47-9C6C-15018870E088}" type="pres">
      <dgm:prSet presAssocID="{119C92FD-430A-402B-9F2F-5BDB3D441B33}" presName="sibTrans" presStyleCnt="0"/>
      <dgm:spPr/>
    </dgm:pt>
    <dgm:pt modelId="{40627248-26DE-4D07-809B-D4E7EBD4325E}" type="pres">
      <dgm:prSet presAssocID="{C3F5BDC4-4149-4602-8A00-4F96C1C2BED5}" presName="node" presStyleLbl="node1" presStyleIdx="2" presStyleCnt="4">
        <dgm:presLayoutVars>
          <dgm:bulletEnabled val="1"/>
        </dgm:presLayoutVars>
      </dgm:prSet>
      <dgm:spPr/>
      <dgm:t>
        <a:bodyPr/>
        <a:lstStyle/>
        <a:p>
          <a:endParaRPr lang="en-US"/>
        </a:p>
      </dgm:t>
    </dgm:pt>
    <dgm:pt modelId="{F3BF8961-FCB1-4EA5-8759-36CCCD4A743D}" type="pres">
      <dgm:prSet presAssocID="{89FF4554-94CB-431B-9A69-D6C652B2F5D7}" presName="sibTrans" presStyleCnt="0"/>
      <dgm:spPr/>
    </dgm:pt>
    <dgm:pt modelId="{C30CE1AF-09C1-411A-A600-5A12C999AA8D}" type="pres">
      <dgm:prSet presAssocID="{94F5FE70-5723-4F37-9EC2-0C56E3286C24}" presName="node" presStyleLbl="node1" presStyleIdx="3" presStyleCnt="4">
        <dgm:presLayoutVars>
          <dgm:bulletEnabled val="1"/>
        </dgm:presLayoutVars>
      </dgm:prSet>
      <dgm:spPr/>
      <dgm:t>
        <a:bodyPr/>
        <a:lstStyle/>
        <a:p>
          <a:endParaRPr lang="en-US"/>
        </a:p>
      </dgm:t>
    </dgm:pt>
  </dgm:ptLst>
  <dgm:cxnLst>
    <dgm:cxn modelId="{9A30946D-F726-44AF-BC13-9BE7AD6E9365}" type="presOf" srcId="{5F393420-D2D7-48D2-9272-611CC952AFF6}" destId="{C30CE1AF-09C1-411A-A600-5A12C999AA8D}" srcOrd="0" destOrd="1" presId="urn:microsoft.com/office/officeart/2005/8/layout/hList6"/>
    <dgm:cxn modelId="{ADCAC966-41B9-47E9-9936-1872B709E1A1}" type="presOf" srcId="{B4D22E6A-3A9E-4DA4-B46F-1D4BBE5D27A5}" destId="{40627248-26DE-4D07-809B-D4E7EBD4325E}" srcOrd="0" destOrd="1" presId="urn:microsoft.com/office/officeart/2005/8/layout/hList6"/>
    <dgm:cxn modelId="{7F495DCD-6B6D-4407-B18D-390DE788D0ED}" type="presOf" srcId="{BA693627-BF05-434B-8946-77E5AFBF4A4D}" destId="{7BE016B4-4366-4165-8E1B-B37E9A52057A}" srcOrd="0" destOrd="0" presId="urn:microsoft.com/office/officeart/2005/8/layout/hList6"/>
    <dgm:cxn modelId="{FD61819A-2850-45F4-823D-425AB4731487}" srcId="{DC200FE5-FD84-405F-AE3C-B105FFBC861E}" destId="{E7432293-EAFB-447C-ABDE-86D26A62B689}" srcOrd="0" destOrd="0" parTransId="{F81B1AFF-EC39-421F-8EF5-1D525FE2EF73}" sibTransId="{DB065A29-843D-4152-8540-9C4A9FA923DC}"/>
    <dgm:cxn modelId="{FF9DB831-64E5-4516-B92D-E195B219814F}" type="presOf" srcId="{E1889238-DBCC-4806-AFCC-C2A597885576}" destId="{B64E6E9D-171A-4A94-8333-55584D5BBFD1}" srcOrd="0" destOrd="2" presId="urn:microsoft.com/office/officeart/2005/8/layout/hList6"/>
    <dgm:cxn modelId="{81BF3719-3DAD-468E-B50E-773D6315A695}" type="presOf" srcId="{68F64735-010C-4B96-9DAB-1C552966C53B}" destId="{B64E6E9D-171A-4A94-8333-55584D5BBFD1}" srcOrd="0" destOrd="1" presId="urn:microsoft.com/office/officeart/2005/8/layout/hList6"/>
    <dgm:cxn modelId="{2BEE5CE5-5646-4631-B5C9-8656CA18696A}" type="presOf" srcId="{3966856A-5579-4179-8693-BB143D76B801}" destId="{40627248-26DE-4D07-809B-D4E7EBD4325E}" srcOrd="0" destOrd="3" presId="urn:microsoft.com/office/officeart/2005/8/layout/hList6"/>
    <dgm:cxn modelId="{F103F19D-39FD-43E2-BEE1-2A1BD9502A4C}" srcId="{BA693627-BF05-434B-8946-77E5AFBF4A4D}" destId="{F5B64C37-2181-4C4F-BCBA-29EB21A6A3F5}" srcOrd="0" destOrd="0" parTransId="{BD019541-54CE-44B1-A2B5-7F9A64FA09FE}" sibTransId="{21296DF7-D7D4-4234-AC13-37E18393BDE3}"/>
    <dgm:cxn modelId="{CBA71F6B-0892-45EF-B395-9890FF8FA81D}" type="presOf" srcId="{E7432293-EAFB-447C-ABDE-86D26A62B689}" destId="{09B0DE61-AE60-4DCB-BA9D-12D6802525A2}" srcOrd="0" destOrd="1" presId="urn:microsoft.com/office/officeart/2005/8/layout/hList6"/>
    <dgm:cxn modelId="{59217702-812B-4098-BD92-999124DA7653}" srcId="{F5B64C37-2181-4C4F-BCBA-29EB21A6A3F5}" destId="{809A7E83-3033-4000-89E9-1085598D8D10}" srcOrd="2" destOrd="0" parTransId="{203DB76E-FE69-4BE1-9183-72652EA6E256}" sibTransId="{5B463819-C446-44F0-B26D-F88249DCACD2}"/>
    <dgm:cxn modelId="{18469C9B-D7F1-4076-B30B-D44792BB7754}" type="presOf" srcId="{94F5FE70-5723-4F37-9EC2-0C56E3286C24}" destId="{C30CE1AF-09C1-411A-A600-5A12C999AA8D}" srcOrd="0" destOrd="0" presId="urn:microsoft.com/office/officeart/2005/8/layout/hList6"/>
    <dgm:cxn modelId="{23C6171B-527E-4671-AF20-2EF4E5B56820}" type="presOf" srcId="{E7BFB88E-9187-4EA6-8BD4-41577335514A}" destId="{09B0DE61-AE60-4DCB-BA9D-12D6802525A2}" srcOrd="0" destOrd="3" presId="urn:microsoft.com/office/officeart/2005/8/layout/hList6"/>
    <dgm:cxn modelId="{D8966C08-5F4C-4A0D-BD3D-03226346CA4B}" type="presOf" srcId="{C3F5BDC4-4149-4602-8A00-4F96C1C2BED5}" destId="{40627248-26DE-4D07-809B-D4E7EBD4325E}" srcOrd="0" destOrd="0" presId="urn:microsoft.com/office/officeart/2005/8/layout/hList6"/>
    <dgm:cxn modelId="{CBF13C4B-083F-4481-9B0F-E8D379856F53}" srcId="{C3F5BDC4-4149-4602-8A00-4F96C1C2BED5}" destId="{E7B938F4-C375-4968-80F5-00A747347FBA}" srcOrd="1" destOrd="0" parTransId="{28927B92-4730-4747-A5B2-75D1EB3339C9}" sibTransId="{39240B2F-768C-4FA5-8A13-939A2E6B38D9}"/>
    <dgm:cxn modelId="{1C855D2A-3CE6-4B1F-80A6-8C2C264F8B75}" srcId="{C3F5BDC4-4149-4602-8A00-4F96C1C2BED5}" destId="{B4D22E6A-3A9E-4DA4-B46F-1D4BBE5D27A5}" srcOrd="0" destOrd="0" parTransId="{61C28920-8CB2-4F53-AA85-1DF7881A96DC}" sibTransId="{2EA90346-3D63-4C2D-986B-4D26C84E4006}"/>
    <dgm:cxn modelId="{5848CAA3-E308-430A-AFEC-8E0A49E5BFA9}" srcId="{C3F5BDC4-4149-4602-8A00-4F96C1C2BED5}" destId="{C72B20E5-7AE2-4D45-ABE1-E900BADEF93D}" srcOrd="3" destOrd="0" parTransId="{FCE95CF3-4D35-4DA5-84A4-B19AC2C4E6D2}" sibTransId="{101CEEE2-1219-4823-8DD0-B6A500F870BA}"/>
    <dgm:cxn modelId="{938E08BB-17DA-4C52-89A0-9C109C6CE041}" srcId="{94F5FE70-5723-4F37-9EC2-0C56E3286C24}" destId="{9775048E-4E69-45C2-B13F-C8BA2B2FD8A6}" srcOrd="2" destOrd="0" parTransId="{27ED8E81-6380-4D2D-8CA8-41BD3FE8E185}" sibTransId="{36AD774A-DE80-490C-8460-960165EE2C04}"/>
    <dgm:cxn modelId="{D38D6095-FD97-4A0E-BBD3-FBCBD927472C}" type="presOf" srcId="{F5B64C37-2181-4C4F-BCBA-29EB21A6A3F5}" destId="{B64E6E9D-171A-4A94-8333-55584D5BBFD1}" srcOrd="0" destOrd="0" presId="urn:microsoft.com/office/officeart/2005/8/layout/hList6"/>
    <dgm:cxn modelId="{EF5331E2-5DC7-41CA-AC77-6669261BA765}" srcId="{F5B64C37-2181-4C4F-BCBA-29EB21A6A3F5}" destId="{68F64735-010C-4B96-9DAB-1C552966C53B}" srcOrd="0" destOrd="0" parTransId="{07CF4F39-79BD-4060-99B6-D0B4DE3E3FDD}" sibTransId="{A6A84E76-ACB2-436C-A5FB-4ADBE3CE1989}"/>
    <dgm:cxn modelId="{86ED7D20-42E0-4975-A0A5-6A8E49D1BF87}" srcId="{BA693627-BF05-434B-8946-77E5AFBF4A4D}" destId="{94F5FE70-5723-4F37-9EC2-0C56E3286C24}" srcOrd="3" destOrd="0" parTransId="{E2C797E7-F346-41E6-91D5-D33E09E306C8}" sibTransId="{5CA1FC4F-3A9D-4B7B-94FA-FFB75F9B845C}"/>
    <dgm:cxn modelId="{A6D26048-CC73-4D01-B820-73BB0E789DE2}" srcId="{C3F5BDC4-4149-4602-8A00-4F96C1C2BED5}" destId="{3966856A-5579-4179-8693-BB143D76B801}" srcOrd="2" destOrd="0" parTransId="{BEC951A5-B06D-4F88-949D-4AC0175AE7EE}" sibTransId="{52ECE805-8281-4088-8468-39CEBAECA90E}"/>
    <dgm:cxn modelId="{EDE831B6-2FEA-4AA7-A1D0-940CE2F3DDBB}" type="presOf" srcId="{C72B20E5-7AE2-4D45-ABE1-E900BADEF93D}" destId="{40627248-26DE-4D07-809B-D4E7EBD4325E}" srcOrd="0" destOrd="4" presId="urn:microsoft.com/office/officeart/2005/8/layout/hList6"/>
    <dgm:cxn modelId="{A2F37A9B-21D8-4CE8-A509-F2D70013917A}" srcId="{DC200FE5-FD84-405F-AE3C-B105FFBC861E}" destId="{A391E6C1-365D-4DF6-ADCE-906D1BE0A6E0}" srcOrd="1" destOrd="0" parTransId="{0E32CF8F-0009-4B27-83CC-AEEEF0D5D13C}" sibTransId="{6C806274-0C32-4F5E-9229-3536D02C1994}"/>
    <dgm:cxn modelId="{7090608C-7054-4569-82C8-9B97B7C6D891}" srcId="{F5B64C37-2181-4C4F-BCBA-29EB21A6A3F5}" destId="{E1889238-DBCC-4806-AFCC-C2A597885576}" srcOrd="1" destOrd="0" parTransId="{58809C9F-7EE2-408E-9589-8302636A674E}" sibTransId="{391E8C14-2DA8-458A-ADC1-4B02082C6933}"/>
    <dgm:cxn modelId="{45CC2F12-E62A-4753-9B47-30AF9B9FED27}" srcId="{F5B64C37-2181-4C4F-BCBA-29EB21A6A3F5}" destId="{4190387A-784A-457C-AD46-2446BFF9E0CA}" srcOrd="4" destOrd="0" parTransId="{C9894CF5-6551-4988-806A-CB112185F8A3}" sibTransId="{B6CA08D8-0ACA-43F4-B661-1017160D343A}"/>
    <dgm:cxn modelId="{11EC8C93-B7CE-4C04-912D-F9EEAA006A2E}" type="presOf" srcId="{4190387A-784A-457C-AD46-2446BFF9E0CA}" destId="{B64E6E9D-171A-4A94-8333-55584D5BBFD1}" srcOrd="0" destOrd="5" presId="urn:microsoft.com/office/officeart/2005/8/layout/hList6"/>
    <dgm:cxn modelId="{410848BE-6B8D-4EAB-AEBC-0B4CDFA8B952}" srcId="{94F5FE70-5723-4F37-9EC2-0C56E3286C24}" destId="{3692E17D-5652-4835-B96E-C5C811F72BA7}" srcOrd="3" destOrd="0" parTransId="{77F651C5-A952-4123-8AA5-6B3AB85BE234}" sibTransId="{0EF73C1E-A5F4-43F9-AE1A-1D8CE15A385D}"/>
    <dgm:cxn modelId="{361C3AA5-6643-4F72-9BD6-80946D65CF22}" type="presOf" srcId="{809A7E83-3033-4000-89E9-1085598D8D10}" destId="{B64E6E9D-171A-4A94-8333-55584D5BBFD1}" srcOrd="0" destOrd="3" presId="urn:microsoft.com/office/officeart/2005/8/layout/hList6"/>
    <dgm:cxn modelId="{65A2051A-306C-4EA8-A2E6-03B53B3B7C7A}" type="presOf" srcId="{3692E17D-5652-4835-B96E-C5C811F72BA7}" destId="{C30CE1AF-09C1-411A-A600-5A12C999AA8D}" srcOrd="0" destOrd="4" presId="urn:microsoft.com/office/officeart/2005/8/layout/hList6"/>
    <dgm:cxn modelId="{C71F4CCA-9AF9-4754-961B-DEE71A40D7BE}" type="presOf" srcId="{9775048E-4E69-45C2-B13F-C8BA2B2FD8A6}" destId="{C30CE1AF-09C1-411A-A600-5A12C999AA8D}" srcOrd="0" destOrd="3" presId="urn:microsoft.com/office/officeart/2005/8/layout/hList6"/>
    <dgm:cxn modelId="{49BCEDBC-5F24-4171-A70B-EFC292C09AFE}" type="presOf" srcId="{23DE2135-ECB8-453C-A5E4-6237738CAAE4}" destId="{B64E6E9D-171A-4A94-8333-55584D5BBFD1}" srcOrd="0" destOrd="4" presId="urn:microsoft.com/office/officeart/2005/8/layout/hList6"/>
    <dgm:cxn modelId="{BB4324A9-A1ED-4E0A-8DC4-84DA2C5385EC}" srcId="{F5B64C37-2181-4C4F-BCBA-29EB21A6A3F5}" destId="{23DE2135-ECB8-453C-A5E4-6237738CAAE4}" srcOrd="3" destOrd="0" parTransId="{5C419225-15FF-4607-A9AC-43C96A1A7105}" sibTransId="{E5EAD406-A738-46F8-B4AD-E6EC32BABB43}"/>
    <dgm:cxn modelId="{AFE8011D-459B-46CA-B361-4DE5E9F79BA2}" srcId="{94F5FE70-5723-4F37-9EC2-0C56E3286C24}" destId="{000A9638-E360-42BA-B73A-A2DFE92F7DDA}" srcOrd="1" destOrd="0" parTransId="{2378DACB-AA84-4C57-8D69-51AECF8E175B}" sibTransId="{90C2C186-A62F-442E-A2C6-6E5BDEACFCA0}"/>
    <dgm:cxn modelId="{0207BEC6-C0F3-4D32-884D-6983F34318ED}" srcId="{94F5FE70-5723-4F37-9EC2-0C56E3286C24}" destId="{5F393420-D2D7-48D2-9272-611CC952AFF6}" srcOrd="0" destOrd="0" parTransId="{08B902A7-34E0-4744-BE25-35F7432E9EAA}" sibTransId="{CE7FDC93-D741-4795-B717-665EAAB249F5}"/>
    <dgm:cxn modelId="{8BE64F77-25F2-405E-B2FC-6E54A0371602}" type="presOf" srcId="{E7B938F4-C375-4968-80F5-00A747347FBA}" destId="{40627248-26DE-4D07-809B-D4E7EBD4325E}" srcOrd="0" destOrd="2" presId="urn:microsoft.com/office/officeart/2005/8/layout/hList6"/>
    <dgm:cxn modelId="{7801F299-78D5-42A2-BEE2-F4C0D520D896}" type="presOf" srcId="{DC200FE5-FD84-405F-AE3C-B105FFBC861E}" destId="{09B0DE61-AE60-4DCB-BA9D-12D6802525A2}" srcOrd="0" destOrd="0" presId="urn:microsoft.com/office/officeart/2005/8/layout/hList6"/>
    <dgm:cxn modelId="{DF970EC5-C80F-4E08-9A69-DF06B43EF6F0}" srcId="{BA693627-BF05-434B-8946-77E5AFBF4A4D}" destId="{DC200FE5-FD84-405F-AE3C-B105FFBC861E}" srcOrd="1" destOrd="0" parTransId="{B0B88878-9EB4-4D56-9E02-83CE9D9CCD37}" sibTransId="{119C92FD-430A-402B-9F2F-5BDB3D441B33}"/>
    <dgm:cxn modelId="{1EBE55C6-E1CC-476C-A1EB-4E67A5E43946}" type="presOf" srcId="{000A9638-E360-42BA-B73A-A2DFE92F7DDA}" destId="{C30CE1AF-09C1-411A-A600-5A12C999AA8D}" srcOrd="0" destOrd="2" presId="urn:microsoft.com/office/officeart/2005/8/layout/hList6"/>
    <dgm:cxn modelId="{0DFB581B-D8BE-4348-8A17-B22B8DCDB45C}" srcId="{DC200FE5-FD84-405F-AE3C-B105FFBC861E}" destId="{E7BFB88E-9187-4EA6-8BD4-41577335514A}" srcOrd="2" destOrd="0" parTransId="{E0C8CC9F-BD55-46CE-BADA-90AE0E5AD1DE}" sibTransId="{E6EDDBDF-56D2-4967-9880-AE35987FD98C}"/>
    <dgm:cxn modelId="{D3F2B9A4-F98E-4950-81A8-37C79718A01C}" type="presOf" srcId="{A391E6C1-365D-4DF6-ADCE-906D1BE0A6E0}" destId="{09B0DE61-AE60-4DCB-BA9D-12D6802525A2}" srcOrd="0" destOrd="2" presId="urn:microsoft.com/office/officeart/2005/8/layout/hList6"/>
    <dgm:cxn modelId="{92D2BFE0-01C3-4C1E-AC81-B7FCAD9319A4}" srcId="{BA693627-BF05-434B-8946-77E5AFBF4A4D}" destId="{C3F5BDC4-4149-4602-8A00-4F96C1C2BED5}" srcOrd="2" destOrd="0" parTransId="{9938D4C4-210B-4021-83CC-2F06E590C1B1}" sibTransId="{89FF4554-94CB-431B-9A69-D6C652B2F5D7}"/>
    <dgm:cxn modelId="{60DEAA1D-550E-4324-8857-C324AC640772}" type="presParOf" srcId="{7BE016B4-4366-4165-8E1B-B37E9A52057A}" destId="{B64E6E9D-171A-4A94-8333-55584D5BBFD1}" srcOrd="0" destOrd="0" presId="urn:microsoft.com/office/officeart/2005/8/layout/hList6"/>
    <dgm:cxn modelId="{A29C70A9-EF2A-4441-AC3C-6F7D2FD5CCBB}" type="presParOf" srcId="{7BE016B4-4366-4165-8E1B-B37E9A52057A}" destId="{E4F4FD63-68A8-4219-8A25-DC0918EBE306}" srcOrd="1" destOrd="0" presId="urn:microsoft.com/office/officeart/2005/8/layout/hList6"/>
    <dgm:cxn modelId="{572D008C-3BC3-40FB-8753-740177C60017}" type="presParOf" srcId="{7BE016B4-4366-4165-8E1B-B37E9A52057A}" destId="{09B0DE61-AE60-4DCB-BA9D-12D6802525A2}" srcOrd="2" destOrd="0" presId="urn:microsoft.com/office/officeart/2005/8/layout/hList6"/>
    <dgm:cxn modelId="{AB817929-A076-42C9-90C9-0E89B5D00DB5}" type="presParOf" srcId="{7BE016B4-4366-4165-8E1B-B37E9A52057A}" destId="{9FB31DFE-E877-4F47-9C6C-15018870E088}" srcOrd="3" destOrd="0" presId="urn:microsoft.com/office/officeart/2005/8/layout/hList6"/>
    <dgm:cxn modelId="{C2E18D5B-BE02-4F34-84B0-DC1146A36FC8}" type="presParOf" srcId="{7BE016B4-4366-4165-8E1B-B37E9A52057A}" destId="{40627248-26DE-4D07-809B-D4E7EBD4325E}" srcOrd="4" destOrd="0" presId="urn:microsoft.com/office/officeart/2005/8/layout/hList6"/>
    <dgm:cxn modelId="{751844B4-2423-47A5-885A-6A60D9C99A5B}" type="presParOf" srcId="{7BE016B4-4366-4165-8E1B-B37E9A52057A}" destId="{F3BF8961-FCB1-4EA5-8759-36CCCD4A743D}" srcOrd="5" destOrd="0" presId="urn:microsoft.com/office/officeart/2005/8/layout/hList6"/>
    <dgm:cxn modelId="{0DCF5F5C-5F7F-4EF8-A9DD-AFB0E5C1723F}" type="presParOf" srcId="{7BE016B4-4366-4165-8E1B-B37E9A52057A}" destId="{C30CE1AF-09C1-411A-A600-5A12C999AA8D}" srcOrd="6" destOrd="0" presId="urn:microsoft.com/office/officeart/2005/8/layout/hList6"/>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607164B8-32D3-4B10-B083-C315FC380AEE}" type="doc">
      <dgm:prSet loTypeId="urn:microsoft.com/office/officeart/2005/8/layout/vList4" loCatId="picture" qsTypeId="urn:microsoft.com/office/officeart/2005/8/quickstyle/simple1" qsCatId="simple" csTypeId="urn:microsoft.com/office/officeart/2005/8/colors/colorful2" csCatId="colorful" phldr="1"/>
      <dgm:spPr/>
      <dgm:t>
        <a:bodyPr/>
        <a:lstStyle/>
        <a:p>
          <a:endParaRPr lang="en-US"/>
        </a:p>
      </dgm:t>
    </dgm:pt>
    <dgm:pt modelId="{97490A3D-9522-4077-8D42-E3DE985D41B3}">
      <dgm:prSet phldrT="[Text]"/>
      <dgm:spPr/>
      <dgm:t>
        <a:bodyPr/>
        <a:lstStyle/>
        <a:p>
          <a:pPr algn="l"/>
          <a:r>
            <a:rPr lang="en-US" sz="2100" b="1" dirty="0" smtClean="0"/>
            <a:t>Service Provision</a:t>
          </a:r>
          <a:endParaRPr lang="en-US" sz="2100" b="1" dirty="0"/>
        </a:p>
      </dgm:t>
    </dgm:pt>
    <dgm:pt modelId="{3E3EA132-933D-4A22-9F7D-F16950BA4649}" type="parTrans" cxnId="{7C3033F5-45FC-4342-B9A0-4CE64CCAF512}">
      <dgm:prSet/>
      <dgm:spPr/>
      <dgm:t>
        <a:bodyPr/>
        <a:lstStyle/>
        <a:p>
          <a:endParaRPr lang="en-US"/>
        </a:p>
      </dgm:t>
    </dgm:pt>
    <dgm:pt modelId="{BEB0CBF7-89F6-451A-A659-DDD5B2EA2002}" type="sibTrans" cxnId="{7C3033F5-45FC-4342-B9A0-4CE64CCAF512}">
      <dgm:prSet/>
      <dgm:spPr/>
      <dgm:t>
        <a:bodyPr/>
        <a:lstStyle/>
        <a:p>
          <a:endParaRPr lang="en-US"/>
        </a:p>
      </dgm:t>
    </dgm:pt>
    <dgm:pt modelId="{2F37F8C1-0BB2-49E6-BFC2-4FB3A7D4A12D}">
      <dgm:prSet phldrT="[Text]" custT="1"/>
      <dgm:spPr/>
      <dgm:t>
        <a:bodyPr/>
        <a:lstStyle/>
        <a:p>
          <a:pPr algn="just"/>
          <a:r>
            <a:rPr lang="en-US" sz="1800" dirty="0" smtClean="0"/>
            <a:t>Allocation: What health services are to be delivered?</a:t>
          </a:r>
          <a:endParaRPr lang="en-US" sz="1800" dirty="0"/>
        </a:p>
      </dgm:t>
    </dgm:pt>
    <dgm:pt modelId="{2739D2AA-4225-47E5-9883-808FCF9B206E}" type="parTrans" cxnId="{9CB8AE3B-34B6-4B4B-9BE1-A51793B2BF4D}">
      <dgm:prSet/>
      <dgm:spPr/>
      <dgm:t>
        <a:bodyPr/>
        <a:lstStyle/>
        <a:p>
          <a:endParaRPr lang="en-US"/>
        </a:p>
      </dgm:t>
    </dgm:pt>
    <dgm:pt modelId="{94E3AB29-58B3-4587-8750-2F4929A51C63}" type="sibTrans" cxnId="{9CB8AE3B-34B6-4B4B-9BE1-A51793B2BF4D}">
      <dgm:prSet/>
      <dgm:spPr/>
      <dgm:t>
        <a:bodyPr/>
        <a:lstStyle/>
        <a:p>
          <a:endParaRPr lang="en-US"/>
        </a:p>
      </dgm:t>
    </dgm:pt>
    <dgm:pt modelId="{ABB5110D-5D73-4EA1-B5D4-46CA446F3537}">
      <dgm:prSet phldrT="[Text]"/>
      <dgm:spPr/>
      <dgm:t>
        <a:bodyPr/>
        <a:lstStyle/>
        <a:p>
          <a:r>
            <a:rPr lang="en-US" sz="2100" b="1" dirty="0" smtClean="0"/>
            <a:t>Evaluation of health services</a:t>
          </a:r>
          <a:endParaRPr lang="en-US" sz="2100" b="1" dirty="0"/>
        </a:p>
      </dgm:t>
    </dgm:pt>
    <dgm:pt modelId="{6C40EDA5-F1BA-4821-B5C9-E4C86078585C}" type="parTrans" cxnId="{3B0A931D-8D33-484F-AF2E-D89A116ED90D}">
      <dgm:prSet/>
      <dgm:spPr/>
      <dgm:t>
        <a:bodyPr/>
        <a:lstStyle/>
        <a:p>
          <a:endParaRPr lang="en-US"/>
        </a:p>
      </dgm:t>
    </dgm:pt>
    <dgm:pt modelId="{EEBF66D1-4B16-42EF-96EE-B440B1AB1073}" type="sibTrans" cxnId="{3B0A931D-8D33-484F-AF2E-D89A116ED90D}">
      <dgm:prSet/>
      <dgm:spPr/>
      <dgm:t>
        <a:bodyPr/>
        <a:lstStyle/>
        <a:p>
          <a:endParaRPr lang="en-US"/>
        </a:p>
      </dgm:t>
    </dgm:pt>
    <dgm:pt modelId="{EA4EE9CF-7B30-45C2-9404-6ECF97957D2F}">
      <dgm:prSet phldrT="[Text]" custT="1"/>
      <dgm:spPr/>
      <dgm:t>
        <a:bodyPr/>
        <a:lstStyle/>
        <a:p>
          <a:r>
            <a:rPr lang="en-US" sz="1700" dirty="0" smtClean="0"/>
            <a:t>Impact: Do the health services address priority health problems?</a:t>
          </a:r>
          <a:endParaRPr lang="en-US" sz="1700" dirty="0"/>
        </a:p>
      </dgm:t>
    </dgm:pt>
    <dgm:pt modelId="{2B961FF4-3B8D-4213-94DD-BC083258E0D8}" type="parTrans" cxnId="{47283D99-B610-434C-B6EF-69057D649B2D}">
      <dgm:prSet/>
      <dgm:spPr/>
      <dgm:t>
        <a:bodyPr/>
        <a:lstStyle/>
        <a:p>
          <a:endParaRPr lang="en-US"/>
        </a:p>
      </dgm:t>
    </dgm:pt>
    <dgm:pt modelId="{268104B7-18AD-4BF9-9860-E6FF3F2ED560}" type="sibTrans" cxnId="{47283D99-B610-434C-B6EF-69057D649B2D}">
      <dgm:prSet/>
      <dgm:spPr/>
      <dgm:t>
        <a:bodyPr/>
        <a:lstStyle/>
        <a:p>
          <a:endParaRPr lang="en-US"/>
        </a:p>
      </dgm:t>
    </dgm:pt>
    <dgm:pt modelId="{2E4747E1-0489-4670-B7E1-1612BBC05124}">
      <dgm:prSet custT="1"/>
      <dgm:spPr/>
      <dgm:t>
        <a:bodyPr/>
        <a:lstStyle/>
        <a:p>
          <a:pPr algn="just"/>
          <a:r>
            <a:rPr lang="en-US" sz="1800" dirty="0" smtClean="0"/>
            <a:t>Production: How are the health services to be organized and produced?</a:t>
          </a:r>
          <a:endParaRPr lang="en-US" sz="1800" dirty="0"/>
        </a:p>
      </dgm:t>
    </dgm:pt>
    <dgm:pt modelId="{1CF524BC-D20C-4087-A7EF-286A93047BB3}" type="parTrans" cxnId="{8EDCD119-5E03-4EC9-B0E7-2D3E68BBBC48}">
      <dgm:prSet/>
      <dgm:spPr/>
      <dgm:t>
        <a:bodyPr/>
        <a:lstStyle/>
        <a:p>
          <a:endParaRPr lang="en-US"/>
        </a:p>
      </dgm:t>
    </dgm:pt>
    <dgm:pt modelId="{E7E3EEE3-5AA3-405B-A1B2-7CB9CAA4F48D}" type="sibTrans" cxnId="{8EDCD119-5E03-4EC9-B0E7-2D3E68BBBC48}">
      <dgm:prSet/>
      <dgm:spPr/>
      <dgm:t>
        <a:bodyPr/>
        <a:lstStyle/>
        <a:p>
          <a:endParaRPr lang="en-US"/>
        </a:p>
      </dgm:t>
    </dgm:pt>
    <dgm:pt modelId="{86A26FF0-61D9-4B5E-9B51-44BE8C014244}">
      <dgm:prSet custT="1"/>
      <dgm:spPr/>
      <dgm:t>
        <a:bodyPr/>
        <a:lstStyle/>
        <a:p>
          <a:pPr algn="just"/>
          <a:r>
            <a:rPr lang="en-US" sz="1800" dirty="0" smtClean="0"/>
            <a:t>Distribution: Who will receive the services?</a:t>
          </a:r>
          <a:endParaRPr lang="en-US" sz="1800" dirty="0"/>
        </a:p>
      </dgm:t>
    </dgm:pt>
    <dgm:pt modelId="{4D0C3989-24A4-454B-91AF-11404AD55798}" type="parTrans" cxnId="{73C2326E-56E4-4FA6-998F-823736549000}">
      <dgm:prSet/>
      <dgm:spPr/>
      <dgm:t>
        <a:bodyPr/>
        <a:lstStyle/>
        <a:p>
          <a:endParaRPr lang="en-US"/>
        </a:p>
      </dgm:t>
    </dgm:pt>
    <dgm:pt modelId="{D1DACA72-4588-4363-A099-BA1087D97DF1}" type="sibTrans" cxnId="{73C2326E-56E4-4FA6-998F-823736549000}">
      <dgm:prSet/>
      <dgm:spPr/>
      <dgm:t>
        <a:bodyPr/>
        <a:lstStyle/>
        <a:p>
          <a:endParaRPr lang="en-US"/>
        </a:p>
      </dgm:t>
    </dgm:pt>
    <dgm:pt modelId="{D5FF10C6-BE01-4EB8-B99C-792C5FA03506}">
      <dgm:prSet custT="1"/>
      <dgm:spPr/>
      <dgm:t>
        <a:bodyPr/>
        <a:lstStyle/>
        <a:p>
          <a:pPr algn="just"/>
          <a:r>
            <a:rPr lang="en-US" sz="1800" dirty="0" smtClean="0"/>
            <a:t>Financing: Who will pay for the services and how will providers be paid?</a:t>
          </a:r>
          <a:endParaRPr lang="en-US" sz="1800" dirty="0"/>
        </a:p>
      </dgm:t>
    </dgm:pt>
    <dgm:pt modelId="{B7A00B81-1BEA-4459-AE5C-98E9A0939CC7}" type="parTrans" cxnId="{BDE850D7-778C-4B11-8B18-B737CC635CD0}">
      <dgm:prSet/>
      <dgm:spPr/>
      <dgm:t>
        <a:bodyPr/>
        <a:lstStyle/>
        <a:p>
          <a:endParaRPr lang="en-US"/>
        </a:p>
      </dgm:t>
    </dgm:pt>
    <dgm:pt modelId="{F963C608-5840-479F-AD59-3D1CB124E151}" type="sibTrans" cxnId="{BDE850D7-778C-4B11-8B18-B737CC635CD0}">
      <dgm:prSet/>
      <dgm:spPr/>
      <dgm:t>
        <a:bodyPr/>
        <a:lstStyle/>
        <a:p>
          <a:endParaRPr lang="en-US"/>
        </a:p>
      </dgm:t>
    </dgm:pt>
    <dgm:pt modelId="{37D61297-92A8-40A1-A58E-0BE7441E8D1B}">
      <dgm:prSet custT="1"/>
      <dgm:spPr/>
      <dgm:t>
        <a:bodyPr/>
        <a:lstStyle/>
        <a:p>
          <a:r>
            <a:rPr lang="en-US" sz="1700" dirty="0" smtClean="0"/>
            <a:t>Effectiveness: Do the health services interventions have proven effectiveness?</a:t>
          </a:r>
          <a:endParaRPr lang="en-US" sz="1700" dirty="0"/>
        </a:p>
      </dgm:t>
    </dgm:pt>
    <dgm:pt modelId="{DA1E5820-8EB3-4283-B27D-7D6A471E0B2E}" type="parTrans" cxnId="{BC8F385F-D966-4646-909F-31CCDF90D2DE}">
      <dgm:prSet/>
      <dgm:spPr/>
      <dgm:t>
        <a:bodyPr/>
        <a:lstStyle/>
        <a:p>
          <a:endParaRPr lang="en-US"/>
        </a:p>
      </dgm:t>
    </dgm:pt>
    <dgm:pt modelId="{B7D01E1E-21CA-4726-95A9-B0B64A1CA659}" type="sibTrans" cxnId="{BC8F385F-D966-4646-909F-31CCDF90D2DE}">
      <dgm:prSet/>
      <dgm:spPr/>
      <dgm:t>
        <a:bodyPr/>
        <a:lstStyle/>
        <a:p>
          <a:endParaRPr lang="en-US"/>
        </a:p>
      </dgm:t>
    </dgm:pt>
    <dgm:pt modelId="{CFE69B12-4F6D-4E16-BE07-D388EC8CDC2E}">
      <dgm:prSet custT="1"/>
      <dgm:spPr/>
      <dgm:t>
        <a:bodyPr/>
        <a:lstStyle/>
        <a:p>
          <a:r>
            <a:rPr lang="en-US" sz="1700" dirty="0" smtClean="0"/>
            <a:t>Ability to be scaled up: Can health services be implemented on a large scale?</a:t>
          </a:r>
          <a:endParaRPr lang="en-US" sz="1700" dirty="0"/>
        </a:p>
      </dgm:t>
    </dgm:pt>
    <dgm:pt modelId="{41B633E6-417F-4500-8784-7BFAB3DB9E4E}" type="parTrans" cxnId="{E2DCF364-98CA-4B6C-93C0-53D6ADE0C830}">
      <dgm:prSet/>
      <dgm:spPr/>
      <dgm:t>
        <a:bodyPr/>
        <a:lstStyle/>
        <a:p>
          <a:endParaRPr lang="en-US"/>
        </a:p>
      </dgm:t>
    </dgm:pt>
    <dgm:pt modelId="{324D0B7A-828E-4226-AC04-E2F77B7B55DA}" type="sibTrans" cxnId="{E2DCF364-98CA-4B6C-93C0-53D6ADE0C830}">
      <dgm:prSet/>
      <dgm:spPr/>
      <dgm:t>
        <a:bodyPr/>
        <a:lstStyle/>
        <a:p>
          <a:endParaRPr lang="en-US"/>
        </a:p>
      </dgm:t>
    </dgm:pt>
    <dgm:pt modelId="{48F1B9B1-2C01-4D4A-8535-98869C1609C6}">
      <dgm:prSet custT="1"/>
      <dgm:spPr/>
      <dgm:t>
        <a:bodyPr/>
        <a:lstStyle/>
        <a:p>
          <a:r>
            <a:rPr lang="en-US" sz="1700" dirty="0" smtClean="0"/>
            <a:t>Sustainability: Are the health services affordable over the long term?</a:t>
          </a:r>
          <a:endParaRPr lang="en-US" sz="1700" dirty="0"/>
        </a:p>
      </dgm:t>
    </dgm:pt>
    <dgm:pt modelId="{7C58D535-1EC7-49C3-B506-05D181929BFE}" type="parTrans" cxnId="{CB7CC42E-AE5D-4B7E-B863-7E84E43D2890}">
      <dgm:prSet/>
      <dgm:spPr/>
      <dgm:t>
        <a:bodyPr/>
        <a:lstStyle/>
        <a:p>
          <a:endParaRPr lang="en-US"/>
        </a:p>
      </dgm:t>
    </dgm:pt>
    <dgm:pt modelId="{64D38F4F-4BC7-4818-9750-296060BD5C06}" type="sibTrans" cxnId="{CB7CC42E-AE5D-4B7E-B863-7E84E43D2890}">
      <dgm:prSet/>
      <dgm:spPr/>
      <dgm:t>
        <a:bodyPr/>
        <a:lstStyle/>
        <a:p>
          <a:endParaRPr lang="en-US"/>
        </a:p>
      </dgm:t>
    </dgm:pt>
    <dgm:pt modelId="{8A198ED0-5EEF-4B3E-898B-135D6257E023}">
      <dgm:prSet custT="1"/>
      <dgm:spPr/>
      <dgm:t>
        <a:bodyPr/>
        <a:lstStyle/>
        <a:p>
          <a:r>
            <a:rPr lang="en-US" sz="1700" dirty="0" smtClean="0"/>
            <a:t>Equity: Can the health services be implemented on an equitable basis? (access)</a:t>
          </a:r>
          <a:endParaRPr lang="en-US" sz="1700" dirty="0"/>
        </a:p>
      </dgm:t>
    </dgm:pt>
    <dgm:pt modelId="{455F0EF8-1EB6-4726-98FB-2EB8684483E4}" type="parTrans" cxnId="{EB6BD440-BDCE-4AE1-98C9-22364203B8CF}">
      <dgm:prSet/>
      <dgm:spPr/>
      <dgm:t>
        <a:bodyPr/>
        <a:lstStyle/>
        <a:p>
          <a:endParaRPr lang="en-US"/>
        </a:p>
      </dgm:t>
    </dgm:pt>
    <dgm:pt modelId="{E9792404-E683-477A-8BAB-596F054EEBDF}" type="sibTrans" cxnId="{EB6BD440-BDCE-4AE1-98C9-22364203B8CF}">
      <dgm:prSet/>
      <dgm:spPr/>
      <dgm:t>
        <a:bodyPr/>
        <a:lstStyle/>
        <a:p>
          <a:endParaRPr lang="en-US"/>
        </a:p>
      </dgm:t>
    </dgm:pt>
    <dgm:pt modelId="{6AC9B468-9EA0-4E89-A26B-B85DEAE8B5BD}" type="pres">
      <dgm:prSet presAssocID="{607164B8-32D3-4B10-B083-C315FC380AEE}" presName="linear" presStyleCnt="0">
        <dgm:presLayoutVars>
          <dgm:dir/>
          <dgm:resizeHandles val="exact"/>
        </dgm:presLayoutVars>
      </dgm:prSet>
      <dgm:spPr/>
    </dgm:pt>
    <dgm:pt modelId="{54D382C8-BEDA-4DC2-B076-34A444FE8056}" type="pres">
      <dgm:prSet presAssocID="{97490A3D-9522-4077-8D42-E3DE985D41B3}" presName="comp" presStyleCnt="0"/>
      <dgm:spPr/>
    </dgm:pt>
    <dgm:pt modelId="{373C516F-B3C2-4478-96ED-14CADC77A208}" type="pres">
      <dgm:prSet presAssocID="{97490A3D-9522-4077-8D42-E3DE985D41B3}" presName="box" presStyleLbl="node1" presStyleIdx="0" presStyleCnt="2" custLinFactNeighborX="909" custLinFactNeighborY="-5424"/>
      <dgm:spPr/>
      <dgm:t>
        <a:bodyPr/>
        <a:lstStyle/>
        <a:p>
          <a:endParaRPr lang="en-US"/>
        </a:p>
      </dgm:t>
    </dgm:pt>
    <dgm:pt modelId="{B58D8C8A-9924-4434-BD20-5C3D02A97196}" type="pres">
      <dgm:prSet presAssocID="{97490A3D-9522-4077-8D42-E3DE985D41B3}" presName="img" presStyleLbl="fgImgPlace1" presStyleIdx="0" presStyleCnt="2"/>
      <dgm:spPr>
        <a:blipFill>
          <a:blip xmlns:r="http://schemas.openxmlformats.org/officeDocument/2006/relationships" r:embed="rId1" cstate="print">
            <a:extLst>
              <a:ext uri="{28A0092B-C50C-407E-A947-70E740481C1C}">
                <a14:useLocalDpi xmlns:a14="http://schemas.microsoft.com/office/drawing/2010/main" val="0"/>
              </a:ext>
            </a:extLst>
          </a:blip>
          <a:srcRect/>
          <a:stretch>
            <a:fillRect l="-28000" r="-28000"/>
          </a:stretch>
        </a:blipFill>
      </dgm:spPr>
    </dgm:pt>
    <dgm:pt modelId="{9B81EDD1-6B26-4F04-85B0-67FD33D09819}" type="pres">
      <dgm:prSet presAssocID="{97490A3D-9522-4077-8D42-E3DE985D41B3}" presName="text" presStyleLbl="node1" presStyleIdx="0" presStyleCnt="2">
        <dgm:presLayoutVars>
          <dgm:bulletEnabled val="1"/>
        </dgm:presLayoutVars>
      </dgm:prSet>
      <dgm:spPr/>
      <dgm:t>
        <a:bodyPr/>
        <a:lstStyle/>
        <a:p>
          <a:endParaRPr lang="en-US"/>
        </a:p>
      </dgm:t>
    </dgm:pt>
    <dgm:pt modelId="{695ABBB0-5D69-4400-B2BC-9E3B8B0F64FA}" type="pres">
      <dgm:prSet presAssocID="{BEB0CBF7-89F6-451A-A659-DDD5B2EA2002}" presName="spacer" presStyleCnt="0"/>
      <dgm:spPr/>
    </dgm:pt>
    <dgm:pt modelId="{BB8F8605-03F8-4418-9BB1-D7D51B9800CB}" type="pres">
      <dgm:prSet presAssocID="{ABB5110D-5D73-4EA1-B5D4-46CA446F3537}" presName="comp" presStyleCnt="0"/>
      <dgm:spPr/>
    </dgm:pt>
    <dgm:pt modelId="{68BADF55-71AB-4F5C-A064-AC796FA35E01}" type="pres">
      <dgm:prSet presAssocID="{ABB5110D-5D73-4EA1-B5D4-46CA446F3537}" presName="box" presStyleLbl="node1" presStyleIdx="1" presStyleCnt="2"/>
      <dgm:spPr/>
      <dgm:t>
        <a:bodyPr/>
        <a:lstStyle/>
        <a:p>
          <a:endParaRPr lang="en-US"/>
        </a:p>
      </dgm:t>
    </dgm:pt>
    <dgm:pt modelId="{350323A6-35C5-4539-9EA3-E50129BF73E7}" type="pres">
      <dgm:prSet presAssocID="{ABB5110D-5D73-4EA1-B5D4-46CA446F3537}" presName="img" presStyleLbl="fgImgPlace1" presStyleIdx="1" presStyleCnt="2"/>
      <dgm:spPr>
        <a:blipFill>
          <a:blip xmlns:r="http://schemas.openxmlformats.org/officeDocument/2006/relationships" r:embed="rId2" cstate="print">
            <a:extLst>
              <a:ext uri="{28A0092B-C50C-407E-A947-70E740481C1C}">
                <a14:useLocalDpi xmlns:a14="http://schemas.microsoft.com/office/drawing/2010/main" val="0"/>
              </a:ext>
            </a:extLst>
          </a:blip>
          <a:srcRect/>
          <a:stretch>
            <a:fillRect l="-25000" r="-25000"/>
          </a:stretch>
        </a:blipFill>
      </dgm:spPr>
    </dgm:pt>
    <dgm:pt modelId="{0AC01F1E-D5CD-4497-97BC-A78680B7D695}" type="pres">
      <dgm:prSet presAssocID="{ABB5110D-5D73-4EA1-B5D4-46CA446F3537}" presName="text" presStyleLbl="node1" presStyleIdx="1" presStyleCnt="2">
        <dgm:presLayoutVars>
          <dgm:bulletEnabled val="1"/>
        </dgm:presLayoutVars>
      </dgm:prSet>
      <dgm:spPr/>
      <dgm:t>
        <a:bodyPr/>
        <a:lstStyle/>
        <a:p>
          <a:endParaRPr lang="en-US"/>
        </a:p>
      </dgm:t>
    </dgm:pt>
  </dgm:ptLst>
  <dgm:cxnLst>
    <dgm:cxn modelId="{72C96F58-654C-41DD-9965-BBBA69850860}" type="presOf" srcId="{EA4EE9CF-7B30-45C2-9404-6ECF97957D2F}" destId="{0AC01F1E-D5CD-4497-97BC-A78680B7D695}" srcOrd="1" destOrd="1" presId="urn:microsoft.com/office/officeart/2005/8/layout/vList4"/>
    <dgm:cxn modelId="{EB6BD440-BDCE-4AE1-98C9-22364203B8CF}" srcId="{ABB5110D-5D73-4EA1-B5D4-46CA446F3537}" destId="{8A198ED0-5EEF-4B3E-898B-135D6257E023}" srcOrd="4" destOrd="0" parTransId="{455F0EF8-1EB6-4726-98FB-2EB8684483E4}" sibTransId="{E9792404-E683-477A-8BAB-596F054EEBDF}"/>
    <dgm:cxn modelId="{9E08BD08-761D-4045-BFFF-257E03FC3263}" type="presOf" srcId="{8A198ED0-5EEF-4B3E-898B-135D6257E023}" destId="{68BADF55-71AB-4F5C-A064-AC796FA35E01}" srcOrd="0" destOrd="5" presId="urn:microsoft.com/office/officeart/2005/8/layout/vList4"/>
    <dgm:cxn modelId="{9161D118-D84B-44A2-9051-FB52E9637F8F}" type="presOf" srcId="{D5FF10C6-BE01-4EB8-B99C-792C5FA03506}" destId="{9B81EDD1-6B26-4F04-85B0-67FD33D09819}" srcOrd="1" destOrd="4" presId="urn:microsoft.com/office/officeart/2005/8/layout/vList4"/>
    <dgm:cxn modelId="{5CE8CD54-3D8F-4429-A40C-6FA88125AC91}" type="presOf" srcId="{CFE69B12-4F6D-4E16-BE07-D388EC8CDC2E}" destId="{0AC01F1E-D5CD-4497-97BC-A78680B7D695}" srcOrd="1" destOrd="3" presId="urn:microsoft.com/office/officeart/2005/8/layout/vList4"/>
    <dgm:cxn modelId="{32F9C9E7-3689-4EF3-A8F9-1DC0B78EA9A1}" type="presOf" srcId="{97490A3D-9522-4077-8D42-E3DE985D41B3}" destId="{9B81EDD1-6B26-4F04-85B0-67FD33D09819}" srcOrd="1" destOrd="0" presId="urn:microsoft.com/office/officeart/2005/8/layout/vList4"/>
    <dgm:cxn modelId="{8A0E5A07-1906-4E13-BB50-57FA81D8B9E4}" type="presOf" srcId="{97490A3D-9522-4077-8D42-E3DE985D41B3}" destId="{373C516F-B3C2-4478-96ED-14CADC77A208}" srcOrd="0" destOrd="0" presId="urn:microsoft.com/office/officeart/2005/8/layout/vList4"/>
    <dgm:cxn modelId="{B15EC135-E2F0-4B6A-82EA-9B6F2FD9A7BC}" type="presOf" srcId="{607164B8-32D3-4B10-B083-C315FC380AEE}" destId="{6AC9B468-9EA0-4E89-A26B-B85DEAE8B5BD}" srcOrd="0" destOrd="0" presId="urn:microsoft.com/office/officeart/2005/8/layout/vList4"/>
    <dgm:cxn modelId="{95810A3F-E97B-4B57-92DD-97F26B2FB1B0}" type="presOf" srcId="{2E4747E1-0489-4670-B7E1-1612BBC05124}" destId="{9B81EDD1-6B26-4F04-85B0-67FD33D09819}" srcOrd="1" destOrd="2" presId="urn:microsoft.com/office/officeart/2005/8/layout/vList4"/>
    <dgm:cxn modelId="{90DFC79E-0E20-44C0-956C-907637D8E8C4}" type="presOf" srcId="{86A26FF0-61D9-4B5E-9B51-44BE8C014244}" destId="{373C516F-B3C2-4478-96ED-14CADC77A208}" srcOrd="0" destOrd="3" presId="urn:microsoft.com/office/officeart/2005/8/layout/vList4"/>
    <dgm:cxn modelId="{CB7CC42E-AE5D-4B7E-B863-7E84E43D2890}" srcId="{ABB5110D-5D73-4EA1-B5D4-46CA446F3537}" destId="{48F1B9B1-2C01-4D4A-8535-98869C1609C6}" srcOrd="3" destOrd="0" parTransId="{7C58D535-1EC7-49C3-B506-05D181929BFE}" sibTransId="{64D38F4F-4BC7-4818-9750-296060BD5C06}"/>
    <dgm:cxn modelId="{37736833-B1C9-495A-A026-9CBEF86DE4F8}" type="presOf" srcId="{ABB5110D-5D73-4EA1-B5D4-46CA446F3537}" destId="{0AC01F1E-D5CD-4497-97BC-A78680B7D695}" srcOrd="1" destOrd="0" presId="urn:microsoft.com/office/officeart/2005/8/layout/vList4"/>
    <dgm:cxn modelId="{048ED557-2436-4EE1-9B6E-EDE9A9C2E02D}" type="presOf" srcId="{ABB5110D-5D73-4EA1-B5D4-46CA446F3537}" destId="{68BADF55-71AB-4F5C-A064-AC796FA35E01}" srcOrd="0" destOrd="0" presId="urn:microsoft.com/office/officeart/2005/8/layout/vList4"/>
    <dgm:cxn modelId="{7BDCF1A2-8B13-4585-A6AB-B40AE9DF7873}" type="presOf" srcId="{EA4EE9CF-7B30-45C2-9404-6ECF97957D2F}" destId="{68BADF55-71AB-4F5C-A064-AC796FA35E01}" srcOrd="0" destOrd="1" presId="urn:microsoft.com/office/officeart/2005/8/layout/vList4"/>
    <dgm:cxn modelId="{73C2326E-56E4-4FA6-998F-823736549000}" srcId="{97490A3D-9522-4077-8D42-E3DE985D41B3}" destId="{86A26FF0-61D9-4B5E-9B51-44BE8C014244}" srcOrd="2" destOrd="0" parTransId="{4D0C3989-24A4-454B-91AF-11404AD55798}" sibTransId="{D1DACA72-4588-4363-A099-BA1087D97DF1}"/>
    <dgm:cxn modelId="{689B1FB4-9EDA-4A11-83D9-AFE53E20B7F3}" type="presOf" srcId="{37D61297-92A8-40A1-A58E-0BE7441E8D1B}" destId="{68BADF55-71AB-4F5C-A064-AC796FA35E01}" srcOrd="0" destOrd="2" presId="urn:microsoft.com/office/officeart/2005/8/layout/vList4"/>
    <dgm:cxn modelId="{BDE850D7-778C-4B11-8B18-B737CC635CD0}" srcId="{97490A3D-9522-4077-8D42-E3DE985D41B3}" destId="{D5FF10C6-BE01-4EB8-B99C-792C5FA03506}" srcOrd="3" destOrd="0" parTransId="{B7A00B81-1BEA-4459-AE5C-98E9A0939CC7}" sibTransId="{F963C608-5840-479F-AD59-3D1CB124E151}"/>
    <dgm:cxn modelId="{2F8D9857-D971-4AE1-A474-7312054A58EF}" type="presOf" srcId="{D5FF10C6-BE01-4EB8-B99C-792C5FA03506}" destId="{373C516F-B3C2-4478-96ED-14CADC77A208}" srcOrd="0" destOrd="4" presId="urn:microsoft.com/office/officeart/2005/8/layout/vList4"/>
    <dgm:cxn modelId="{B18B7BB2-6B91-4027-9684-1A9110C0B2E7}" type="presOf" srcId="{CFE69B12-4F6D-4E16-BE07-D388EC8CDC2E}" destId="{68BADF55-71AB-4F5C-A064-AC796FA35E01}" srcOrd="0" destOrd="3" presId="urn:microsoft.com/office/officeart/2005/8/layout/vList4"/>
    <dgm:cxn modelId="{C1626A7A-C20F-402A-91DD-4D96C1A1B9B2}" type="presOf" srcId="{2F37F8C1-0BB2-49E6-BFC2-4FB3A7D4A12D}" destId="{373C516F-B3C2-4478-96ED-14CADC77A208}" srcOrd="0" destOrd="1" presId="urn:microsoft.com/office/officeart/2005/8/layout/vList4"/>
    <dgm:cxn modelId="{0FEA085A-3BBC-4727-A4A9-E55AA9162E64}" type="presOf" srcId="{37D61297-92A8-40A1-A58E-0BE7441E8D1B}" destId="{0AC01F1E-D5CD-4497-97BC-A78680B7D695}" srcOrd="1" destOrd="2" presId="urn:microsoft.com/office/officeart/2005/8/layout/vList4"/>
    <dgm:cxn modelId="{0C4CD569-7F81-4839-9402-FDB25ABAC923}" type="presOf" srcId="{48F1B9B1-2C01-4D4A-8535-98869C1609C6}" destId="{0AC01F1E-D5CD-4497-97BC-A78680B7D695}" srcOrd="1" destOrd="4" presId="urn:microsoft.com/office/officeart/2005/8/layout/vList4"/>
    <dgm:cxn modelId="{7C3033F5-45FC-4342-B9A0-4CE64CCAF512}" srcId="{607164B8-32D3-4B10-B083-C315FC380AEE}" destId="{97490A3D-9522-4077-8D42-E3DE985D41B3}" srcOrd="0" destOrd="0" parTransId="{3E3EA132-933D-4A22-9F7D-F16950BA4649}" sibTransId="{BEB0CBF7-89F6-451A-A659-DDD5B2EA2002}"/>
    <dgm:cxn modelId="{8EDCD119-5E03-4EC9-B0E7-2D3E68BBBC48}" srcId="{97490A3D-9522-4077-8D42-E3DE985D41B3}" destId="{2E4747E1-0489-4670-B7E1-1612BBC05124}" srcOrd="1" destOrd="0" parTransId="{1CF524BC-D20C-4087-A7EF-286A93047BB3}" sibTransId="{E7E3EEE3-5AA3-405B-A1B2-7CB9CAA4F48D}"/>
    <dgm:cxn modelId="{0D47AF78-B0FB-408B-B810-68B9E31E7122}" type="presOf" srcId="{86A26FF0-61D9-4B5E-9B51-44BE8C014244}" destId="{9B81EDD1-6B26-4F04-85B0-67FD33D09819}" srcOrd="1" destOrd="3" presId="urn:microsoft.com/office/officeart/2005/8/layout/vList4"/>
    <dgm:cxn modelId="{9CB8AE3B-34B6-4B4B-9BE1-A51793B2BF4D}" srcId="{97490A3D-9522-4077-8D42-E3DE985D41B3}" destId="{2F37F8C1-0BB2-49E6-BFC2-4FB3A7D4A12D}" srcOrd="0" destOrd="0" parTransId="{2739D2AA-4225-47E5-9883-808FCF9B206E}" sibTransId="{94E3AB29-58B3-4587-8750-2F4929A51C63}"/>
    <dgm:cxn modelId="{47283D99-B610-434C-B6EF-69057D649B2D}" srcId="{ABB5110D-5D73-4EA1-B5D4-46CA446F3537}" destId="{EA4EE9CF-7B30-45C2-9404-6ECF97957D2F}" srcOrd="0" destOrd="0" parTransId="{2B961FF4-3B8D-4213-94DD-BC083258E0D8}" sibTransId="{268104B7-18AD-4BF9-9860-E6FF3F2ED560}"/>
    <dgm:cxn modelId="{BC8F385F-D966-4646-909F-31CCDF90D2DE}" srcId="{ABB5110D-5D73-4EA1-B5D4-46CA446F3537}" destId="{37D61297-92A8-40A1-A58E-0BE7441E8D1B}" srcOrd="1" destOrd="0" parTransId="{DA1E5820-8EB3-4283-B27D-7D6A471E0B2E}" sibTransId="{B7D01E1E-21CA-4726-95A9-B0B64A1CA659}"/>
    <dgm:cxn modelId="{B90335FE-B781-46EE-B757-64F250C2E2B0}" type="presOf" srcId="{2E4747E1-0489-4670-B7E1-1612BBC05124}" destId="{373C516F-B3C2-4478-96ED-14CADC77A208}" srcOrd="0" destOrd="2" presId="urn:microsoft.com/office/officeart/2005/8/layout/vList4"/>
    <dgm:cxn modelId="{4987C178-3D19-4DDF-8E8D-4ECEB5D05E48}" type="presOf" srcId="{8A198ED0-5EEF-4B3E-898B-135D6257E023}" destId="{0AC01F1E-D5CD-4497-97BC-A78680B7D695}" srcOrd="1" destOrd="5" presId="urn:microsoft.com/office/officeart/2005/8/layout/vList4"/>
    <dgm:cxn modelId="{09D1C2DD-00AB-40B3-8DE2-C46975A550AD}" type="presOf" srcId="{48F1B9B1-2C01-4D4A-8535-98869C1609C6}" destId="{68BADF55-71AB-4F5C-A064-AC796FA35E01}" srcOrd="0" destOrd="4" presId="urn:microsoft.com/office/officeart/2005/8/layout/vList4"/>
    <dgm:cxn modelId="{22DD9023-A18F-4208-827C-1F759EFBC52D}" type="presOf" srcId="{2F37F8C1-0BB2-49E6-BFC2-4FB3A7D4A12D}" destId="{9B81EDD1-6B26-4F04-85B0-67FD33D09819}" srcOrd="1" destOrd="1" presId="urn:microsoft.com/office/officeart/2005/8/layout/vList4"/>
    <dgm:cxn modelId="{3B0A931D-8D33-484F-AF2E-D89A116ED90D}" srcId="{607164B8-32D3-4B10-B083-C315FC380AEE}" destId="{ABB5110D-5D73-4EA1-B5D4-46CA446F3537}" srcOrd="1" destOrd="0" parTransId="{6C40EDA5-F1BA-4821-B5C9-E4C86078585C}" sibTransId="{EEBF66D1-4B16-42EF-96EE-B440B1AB1073}"/>
    <dgm:cxn modelId="{E2DCF364-98CA-4B6C-93C0-53D6ADE0C830}" srcId="{ABB5110D-5D73-4EA1-B5D4-46CA446F3537}" destId="{CFE69B12-4F6D-4E16-BE07-D388EC8CDC2E}" srcOrd="2" destOrd="0" parTransId="{41B633E6-417F-4500-8784-7BFAB3DB9E4E}" sibTransId="{324D0B7A-828E-4226-AC04-E2F77B7B55DA}"/>
    <dgm:cxn modelId="{C6C0C289-0BC2-4969-A246-69B74DD4A76C}" type="presParOf" srcId="{6AC9B468-9EA0-4E89-A26B-B85DEAE8B5BD}" destId="{54D382C8-BEDA-4DC2-B076-34A444FE8056}" srcOrd="0" destOrd="0" presId="urn:microsoft.com/office/officeart/2005/8/layout/vList4"/>
    <dgm:cxn modelId="{7B380FAA-9AC3-467F-B539-41785E9B0C91}" type="presParOf" srcId="{54D382C8-BEDA-4DC2-B076-34A444FE8056}" destId="{373C516F-B3C2-4478-96ED-14CADC77A208}" srcOrd="0" destOrd="0" presId="urn:microsoft.com/office/officeart/2005/8/layout/vList4"/>
    <dgm:cxn modelId="{807E84CA-A275-4DE5-A846-A803FD6C22A3}" type="presParOf" srcId="{54D382C8-BEDA-4DC2-B076-34A444FE8056}" destId="{B58D8C8A-9924-4434-BD20-5C3D02A97196}" srcOrd="1" destOrd="0" presId="urn:microsoft.com/office/officeart/2005/8/layout/vList4"/>
    <dgm:cxn modelId="{32A6DFF7-B24B-4912-898A-3E0A6BD19158}" type="presParOf" srcId="{54D382C8-BEDA-4DC2-B076-34A444FE8056}" destId="{9B81EDD1-6B26-4F04-85B0-67FD33D09819}" srcOrd="2" destOrd="0" presId="urn:microsoft.com/office/officeart/2005/8/layout/vList4"/>
    <dgm:cxn modelId="{5A5F6C2D-C2F9-410C-B12A-61EAF71CBD04}" type="presParOf" srcId="{6AC9B468-9EA0-4E89-A26B-B85DEAE8B5BD}" destId="{695ABBB0-5D69-4400-B2BC-9E3B8B0F64FA}" srcOrd="1" destOrd="0" presId="urn:microsoft.com/office/officeart/2005/8/layout/vList4"/>
    <dgm:cxn modelId="{C2E723F9-4CDF-4A28-AC2F-48D95A053E3E}" type="presParOf" srcId="{6AC9B468-9EA0-4E89-A26B-B85DEAE8B5BD}" destId="{BB8F8605-03F8-4418-9BB1-D7D51B9800CB}" srcOrd="2" destOrd="0" presId="urn:microsoft.com/office/officeart/2005/8/layout/vList4"/>
    <dgm:cxn modelId="{6A8D62D7-CE3F-4542-A94F-BF6700B76EDA}" type="presParOf" srcId="{BB8F8605-03F8-4418-9BB1-D7D51B9800CB}" destId="{68BADF55-71AB-4F5C-A064-AC796FA35E01}" srcOrd="0" destOrd="0" presId="urn:microsoft.com/office/officeart/2005/8/layout/vList4"/>
    <dgm:cxn modelId="{972D498F-E8EC-4F74-96DA-AB0248158ACB}" type="presParOf" srcId="{BB8F8605-03F8-4418-9BB1-D7D51B9800CB}" destId="{350323A6-35C5-4539-9EA3-E50129BF73E7}" srcOrd="1" destOrd="0" presId="urn:microsoft.com/office/officeart/2005/8/layout/vList4"/>
    <dgm:cxn modelId="{6EF55429-202F-4D66-9BEE-41440EDCB9E3}" type="presParOf" srcId="{BB8F8605-03F8-4418-9BB1-D7D51B9800CB}" destId="{0AC01F1E-D5CD-4497-97BC-A78680B7D695}" srcOrd="2" destOrd="0" presId="urn:microsoft.com/office/officeart/2005/8/layout/vList4"/>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0AF3FB7-6676-9448-8DB2-4A5B880B758B}">
      <dsp:nvSpPr>
        <dsp:cNvPr id="0" name=""/>
        <dsp:cNvSpPr/>
      </dsp:nvSpPr>
      <dsp:spPr>
        <a:xfrm rot="5400000">
          <a:off x="-167946" y="170195"/>
          <a:ext cx="1119643" cy="783750"/>
        </a:xfrm>
        <a:prstGeom prst="chevron">
          <a:avLst/>
        </a:prstGeom>
        <a:gradFill rotWithShape="0">
          <a:gsLst>
            <a:gs pos="0">
              <a:schemeClr val="lt1">
                <a:hueOff val="0"/>
                <a:satOff val="0"/>
                <a:lumOff val="0"/>
                <a:alphaOff val="0"/>
                <a:shade val="51000"/>
                <a:satMod val="130000"/>
              </a:schemeClr>
            </a:gs>
            <a:gs pos="80000">
              <a:schemeClr val="lt1">
                <a:hueOff val="0"/>
                <a:satOff val="0"/>
                <a:lumOff val="0"/>
                <a:alphaOff val="0"/>
                <a:shade val="93000"/>
                <a:satMod val="130000"/>
              </a:schemeClr>
            </a:gs>
            <a:gs pos="100000">
              <a:schemeClr val="lt1">
                <a:hueOff val="0"/>
                <a:satOff val="0"/>
                <a:lumOff val="0"/>
                <a:alphaOff val="0"/>
                <a:shade val="94000"/>
                <a:satMod val="135000"/>
              </a:schemeClr>
            </a:gs>
          </a:gsLst>
          <a:lin ang="16200000" scaled="0"/>
        </a:gradFill>
        <a:ln w="9525" cap="flat" cmpd="sng" algn="ctr">
          <a:solidFill>
            <a:schemeClr val="dk2">
              <a:shade val="80000"/>
              <a:hueOff val="0"/>
              <a:satOff val="0"/>
              <a:lumOff val="0"/>
              <a:alphaOff val="0"/>
            </a:schemeClr>
          </a:solidFill>
          <a:prstDash val="solid"/>
        </a:ln>
        <a:effectLst>
          <a:outerShdw blurRad="40000" dist="23000" dir="5400000" rotWithShape="0">
            <a:srgbClr val="000000">
              <a:alpha val="35000"/>
            </a:srgbClr>
          </a:outerShdw>
        </a:effectLst>
      </dsp:spPr>
      <dsp:style>
        <a:lnRef idx="1">
          <a:scrgbClr r="0" g="0" b="0"/>
        </a:lnRef>
        <a:fillRef idx="3">
          <a:scrgbClr r="0" g="0" b="0"/>
        </a:fillRef>
        <a:effectRef idx="2">
          <a:scrgbClr r="0" g="0" b="0"/>
        </a:effectRef>
        <a:fontRef idx="minor">
          <a:schemeClr val="lt1"/>
        </a:fontRef>
      </dsp:style>
      <dsp:txBody>
        <a:bodyPr spcFirstLastPara="0" vert="horz" wrap="square" lIns="13970" tIns="13970" rIns="13970" bIns="13970" numCol="1" spcCol="1270" anchor="ctr" anchorCtr="0">
          <a:noAutofit/>
        </a:bodyPr>
        <a:lstStyle/>
        <a:p>
          <a:pPr lvl="0" algn="ctr" defTabSz="977900">
            <a:lnSpc>
              <a:spcPct val="90000"/>
            </a:lnSpc>
            <a:spcBef>
              <a:spcPct val="0"/>
            </a:spcBef>
            <a:spcAft>
              <a:spcPct val="35000"/>
            </a:spcAft>
          </a:pPr>
          <a:r>
            <a:rPr lang="en-US" sz="2200" kern="1200" dirty="0" smtClean="0">
              <a:latin typeface="Cambria"/>
              <a:cs typeface="Cambria"/>
            </a:rPr>
            <a:t>1</a:t>
          </a:r>
          <a:endParaRPr lang="en-US" sz="2200" kern="1200" dirty="0">
            <a:latin typeface="Cambria"/>
            <a:cs typeface="Cambria"/>
          </a:endParaRPr>
        </a:p>
      </dsp:txBody>
      <dsp:txXfrm rot="-5400000">
        <a:off x="1" y="394123"/>
        <a:ext cx="783750" cy="335893"/>
      </dsp:txXfrm>
    </dsp:sp>
    <dsp:sp modelId="{829EC15A-84A1-7A43-B1A5-F3E86866818C}">
      <dsp:nvSpPr>
        <dsp:cNvPr id="0" name=""/>
        <dsp:cNvSpPr/>
      </dsp:nvSpPr>
      <dsp:spPr>
        <a:xfrm rot="5400000">
          <a:off x="4142791" y="-3356791"/>
          <a:ext cx="727767" cy="7445849"/>
        </a:xfrm>
        <a:prstGeom prst="round2SameRect">
          <a:avLst/>
        </a:prstGeom>
        <a:solidFill>
          <a:schemeClr val="dk2">
            <a:alpha val="90000"/>
            <a:tint val="40000"/>
            <a:hueOff val="0"/>
            <a:satOff val="0"/>
            <a:lumOff val="0"/>
            <a:alphaOff val="0"/>
          </a:schemeClr>
        </a:solidFill>
        <a:ln w="9525" cap="flat" cmpd="sng" algn="ctr">
          <a:solidFill>
            <a:schemeClr val="dk2">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192024" tIns="17145" rIns="17145" bIns="17145" numCol="1" spcCol="1270" anchor="ctr" anchorCtr="0">
          <a:noAutofit/>
        </a:bodyPr>
        <a:lstStyle/>
        <a:p>
          <a:pPr marL="228600" lvl="1" indent="-228600" algn="l" defTabSz="1200150">
            <a:lnSpc>
              <a:spcPct val="90000"/>
            </a:lnSpc>
            <a:spcBef>
              <a:spcPct val="0"/>
            </a:spcBef>
            <a:spcAft>
              <a:spcPct val="15000"/>
            </a:spcAft>
            <a:buChar char="••"/>
          </a:pPr>
          <a:r>
            <a:rPr lang="en-US" sz="2700" kern="1200" dirty="0" smtClean="0">
              <a:latin typeface="Cambria"/>
              <a:cs typeface="Cambria"/>
            </a:rPr>
            <a:t>What is fragility? And why does it matter?!! </a:t>
          </a:r>
          <a:endParaRPr lang="en-US" sz="2700" kern="1200" dirty="0">
            <a:latin typeface="Cambria"/>
            <a:cs typeface="Cambria"/>
          </a:endParaRPr>
        </a:p>
      </dsp:txBody>
      <dsp:txXfrm rot="-5400000">
        <a:off x="783751" y="37776"/>
        <a:ext cx="7410322" cy="656713"/>
      </dsp:txXfrm>
    </dsp:sp>
    <dsp:sp modelId="{69DBE466-6C5C-9742-AF98-475A7AC29632}">
      <dsp:nvSpPr>
        <dsp:cNvPr id="0" name=""/>
        <dsp:cNvSpPr/>
      </dsp:nvSpPr>
      <dsp:spPr>
        <a:xfrm rot="5400000">
          <a:off x="-167946" y="1173051"/>
          <a:ext cx="1119643" cy="783750"/>
        </a:xfrm>
        <a:prstGeom prst="chevron">
          <a:avLst/>
        </a:prstGeom>
        <a:gradFill rotWithShape="0">
          <a:gsLst>
            <a:gs pos="0">
              <a:schemeClr val="lt1">
                <a:hueOff val="0"/>
                <a:satOff val="0"/>
                <a:lumOff val="0"/>
                <a:alphaOff val="0"/>
                <a:shade val="51000"/>
                <a:satMod val="130000"/>
              </a:schemeClr>
            </a:gs>
            <a:gs pos="80000">
              <a:schemeClr val="lt1">
                <a:hueOff val="0"/>
                <a:satOff val="0"/>
                <a:lumOff val="0"/>
                <a:alphaOff val="0"/>
                <a:shade val="93000"/>
                <a:satMod val="130000"/>
              </a:schemeClr>
            </a:gs>
            <a:gs pos="100000">
              <a:schemeClr val="lt1">
                <a:hueOff val="0"/>
                <a:satOff val="0"/>
                <a:lumOff val="0"/>
                <a:alphaOff val="0"/>
                <a:shade val="94000"/>
                <a:satMod val="135000"/>
              </a:schemeClr>
            </a:gs>
          </a:gsLst>
          <a:lin ang="16200000" scaled="0"/>
        </a:gradFill>
        <a:ln w="9525" cap="flat" cmpd="sng" algn="ctr">
          <a:solidFill>
            <a:schemeClr val="dk2">
              <a:shade val="80000"/>
              <a:hueOff val="0"/>
              <a:satOff val="0"/>
              <a:lumOff val="0"/>
              <a:alphaOff val="0"/>
            </a:schemeClr>
          </a:solidFill>
          <a:prstDash val="solid"/>
        </a:ln>
        <a:effectLst>
          <a:outerShdw blurRad="40000" dist="23000" dir="5400000" rotWithShape="0">
            <a:srgbClr val="000000">
              <a:alpha val="35000"/>
            </a:srgbClr>
          </a:outerShdw>
        </a:effectLst>
      </dsp:spPr>
      <dsp:style>
        <a:lnRef idx="1">
          <a:scrgbClr r="0" g="0" b="0"/>
        </a:lnRef>
        <a:fillRef idx="3">
          <a:scrgbClr r="0" g="0" b="0"/>
        </a:fillRef>
        <a:effectRef idx="2">
          <a:scrgbClr r="0" g="0" b="0"/>
        </a:effectRef>
        <a:fontRef idx="minor">
          <a:schemeClr val="lt1"/>
        </a:fontRef>
      </dsp:style>
      <dsp:txBody>
        <a:bodyPr spcFirstLastPara="0" vert="horz" wrap="square" lIns="13970" tIns="13970" rIns="13970" bIns="13970" numCol="1" spcCol="1270" anchor="ctr" anchorCtr="0">
          <a:noAutofit/>
        </a:bodyPr>
        <a:lstStyle/>
        <a:p>
          <a:pPr lvl="0" algn="ctr" defTabSz="977900">
            <a:lnSpc>
              <a:spcPct val="90000"/>
            </a:lnSpc>
            <a:spcBef>
              <a:spcPct val="0"/>
            </a:spcBef>
            <a:spcAft>
              <a:spcPct val="35000"/>
            </a:spcAft>
          </a:pPr>
          <a:r>
            <a:rPr lang="en-US" sz="2200" kern="1200" dirty="0" smtClean="0">
              <a:latin typeface="Cambria"/>
              <a:cs typeface="Cambria"/>
            </a:rPr>
            <a:t>2</a:t>
          </a:r>
          <a:endParaRPr lang="en-US" sz="2200" kern="1200" dirty="0">
            <a:latin typeface="Cambria"/>
            <a:cs typeface="Cambria"/>
          </a:endParaRPr>
        </a:p>
      </dsp:txBody>
      <dsp:txXfrm rot="-5400000">
        <a:off x="1" y="1396979"/>
        <a:ext cx="783750" cy="335893"/>
      </dsp:txXfrm>
    </dsp:sp>
    <dsp:sp modelId="{D73B60AF-EBF4-3D43-B905-0CD0B4068651}">
      <dsp:nvSpPr>
        <dsp:cNvPr id="0" name=""/>
        <dsp:cNvSpPr/>
      </dsp:nvSpPr>
      <dsp:spPr>
        <a:xfrm rot="5400000">
          <a:off x="4142791" y="-2353936"/>
          <a:ext cx="727767" cy="7445849"/>
        </a:xfrm>
        <a:prstGeom prst="round2SameRect">
          <a:avLst/>
        </a:prstGeom>
        <a:solidFill>
          <a:schemeClr val="dk2">
            <a:alpha val="90000"/>
            <a:tint val="40000"/>
            <a:hueOff val="0"/>
            <a:satOff val="0"/>
            <a:lumOff val="0"/>
            <a:alphaOff val="0"/>
          </a:schemeClr>
        </a:solidFill>
        <a:ln w="9525" cap="flat" cmpd="sng" algn="ctr">
          <a:solidFill>
            <a:schemeClr val="dk2">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192024" tIns="17145" rIns="17145" bIns="17145" numCol="1" spcCol="1270" anchor="ctr" anchorCtr="0">
          <a:noAutofit/>
        </a:bodyPr>
        <a:lstStyle/>
        <a:p>
          <a:pPr marL="228600" lvl="1" indent="-228600" algn="l" defTabSz="1200150">
            <a:lnSpc>
              <a:spcPct val="90000"/>
            </a:lnSpc>
            <a:spcBef>
              <a:spcPct val="0"/>
            </a:spcBef>
            <a:spcAft>
              <a:spcPct val="15000"/>
            </a:spcAft>
            <a:buChar char="••"/>
          </a:pPr>
          <a:r>
            <a:rPr lang="en-US" sz="2700" kern="1200" dirty="0" smtClean="0">
              <a:latin typeface="Cambria"/>
              <a:cs typeface="Cambria"/>
            </a:rPr>
            <a:t>Why Health is particularly important in FCS!!</a:t>
          </a:r>
          <a:endParaRPr lang="en-US" sz="2700" kern="1200" dirty="0">
            <a:latin typeface="Cambria"/>
            <a:cs typeface="Cambria"/>
          </a:endParaRPr>
        </a:p>
      </dsp:txBody>
      <dsp:txXfrm rot="-5400000">
        <a:off x="783751" y="1040631"/>
        <a:ext cx="7410322" cy="656713"/>
      </dsp:txXfrm>
    </dsp:sp>
    <dsp:sp modelId="{6F1C24BF-C2A3-854E-ACD3-1902150B75B0}">
      <dsp:nvSpPr>
        <dsp:cNvPr id="0" name=""/>
        <dsp:cNvSpPr/>
      </dsp:nvSpPr>
      <dsp:spPr>
        <a:xfrm rot="5400000">
          <a:off x="-167946" y="2175906"/>
          <a:ext cx="1119643" cy="783750"/>
        </a:xfrm>
        <a:prstGeom prst="chevron">
          <a:avLst/>
        </a:prstGeom>
        <a:gradFill rotWithShape="0">
          <a:gsLst>
            <a:gs pos="0">
              <a:schemeClr val="lt1">
                <a:hueOff val="0"/>
                <a:satOff val="0"/>
                <a:lumOff val="0"/>
                <a:alphaOff val="0"/>
                <a:shade val="51000"/>
                <a:satMod val="130000"/>
              </a:schemeClr>
            </a:gs>
            <a:gs pos="80000">
              <a:schemeClr val="lt1">
                <a:hueOff val="0"/>
                <a:satOff val="0"/>
                <a:lumOff val="0"/>
                <a:alphaOff val="0"/>
                <a:shade val="93000"/>
                <a:satMod val="130000"/>
              </a:schemeClr>
            </a:gs>
            <a:gs pos="100000">
              <a:schemeClr val="lt1">
                <a:hueOff val="0"/>
                <a:satOff val="0"/>
                <a:lumOff val="0"/>
                <a:alphaOff val="0"/>
                <a:shade val="94000"/>
                <a:satMod val="135000"/>
              </a:schemeClr>
            </a:gs>
          </a:gsLst>
          <a:lin ang="16200000" scaled="0"/>
        </a:gradFill>
        <a:ln w="9525" cap="flat" cmpd="sng" algn="ctr">
          <a:solidFill>
            <a:schemeClr val="dk2">
              <a:shade val="80000"/>
              <a:hueOff val="0"/>
              <a:satOff val="0"/>
              <a:lumOff val="0"/>
              <a:alphaOff val="0"/>
            </a:schemeClr>
          </a:solidFill>
          <a:prstDash val="solid"/>
        </a:ln>
        <a:effectLst>
          <a:outerShdw blurRad="40000" dist="23000" dir="5400000" rotWithShape="0">
            <a:srgbClr val="000000">
              <a:alpha val="35000"/>
            </a:srgbClr>
          </a:outerShdw>
        </a:effectLst>
      </dsp:spPr>
      <dsp:style>
        <a:lnRef idx="1">
          <a:scrgbClr r="0" g="0" b="0"/>
        </a:lnRef>
        <a:fillRef idx="3">
          <a:scrgbClr r="0" g="0" b="0"/>
        </a:fillRef>
        <a:effectRef idx="2">
          <a:scrgbClr r="0" g="0" b="0"/>
        </a:effectRef>
        <a:fontRef idx="minor">
          <a:schemeClr val="lt1"/>
        </a:fontRef>
      </dsp:style>
      <dsp:txBody>
        <a:bodyPr spcFirstLastPara="0" vert="horz" wrap="square" lIns="13970" tIns="13970" rIns="13970" bIns="13970" numCol="1" spcCol="1270" anchor="ctr" anchorCtr="0">
          <a:noAutofit/>
        </a:bodyPr>
        <a:lstStyle/>
        <a:p>
          <a:pPr lvl="0" algn="ctr" defTabSz="977900">
            <a:lnSpc>
              <a:spcPct val="90000"/>
            </a:lnSpc>
            <a:spcBef>
              <a:spcPct val="0"/>
            </a:spcBef>
            <a:spcAft>
              <a:spcPct val="35000"/>
            </a:spcAft>
          </a:pPr>
          <a:r>
            <a:rPr lang="en-US" sz="2200" kern="1200" dirty="0" smtClean="0">
              <a:latin typeface="Cambria"/>
              <a:cs typeface="Cambria"/>
            </a:rPr>
            <a:t>3</a:t>
          </a:r>
          <a:endParaRPr lang="en-US" sz="2200" kern="1200" dirty="0">
            <a:latin typeface="Cambria"/>
            <a:cs typeface="Cambria"/>
          </a:endParaRPr>
        </a:p>
      </dsp:txBody>
      <dsp:txXfrm rot="-5400000">
        <a:off x="1" y="2399834"/>
        <a:ext cx="783750" cy="335893"/>
      </dsp:txXfrm>
    </dsp:sp>
    <dsp:sp modelId="{7D4AB5BD-69E6-1D43-A4E1-CC44D665F721}">
      <dsp:nvSpPr>
        <dsp:cNvPr id="0" name=""/>
        <dsp:cNvSpPr/>
      </dsp:nvSpPr>
      <dsp:spPr>
        <a:xfrm rot="5400000">
          <a:off x="4142791" y="-1351080"/>
          <a:ext cx="727767" cy="7445849"/>
        </a:xfrm>
        <a:prstGeom prst="round2SameRect">
          <a:avLst/>
        </a:prstGeom>
        <a:solidFill>
          <a:schemeClr val="dk2">
            <a:alpha val="90000"/>
            <a:tint val="40000"/>
            <a:hueOff val="0"/>
            <a:satOff val="0"/>
            <a:lumOff val="0"/>
            <a:alphaOff val="0"/>
          </a:schemeClr>
        </a:solidFill>
        <a:ln w="9525" cap="flat" cmpd="sng" algn="ctr">
          <a:solidFill>
            <a:schemeClr val="dk2">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192024" tIns="17145" rIns="17145" bIns="17145" numCol="1" spcCol="1270" anchor="ctr" anchorCtr="0">
          <a:noAutofit/>
        </a:bodyPr>
        <a:lstStyle/>
        <a:p>
          <a:pPr marL="228600" lvl="1" indent="-228600" algn="l" defTabSz="1200150">
            <a:lnSpc>
              <a:spcPct val="90000"/>
            </a:lnSpc>
            <a:spcBef>
              <a:spcPct val="0"/>
            </a:spcBef>
            <a:spcAft>
              <a:spcPct val="15000"/>
            </a:spcAft>
            <a:buChar char="••"/>
          </a:pPr>
          <a:r>
            <a:rPr lang="en-US" altLang="zh-CN" sz="2700" kern="1200" dirty="0" smtClean="0">
              <a:latin typeface="Cambria"/>
              <a:cs typeface="Cambria"/>
            </a:rPr>
            <a:t>Priority health sector actions for donors in FCs</a:t>
          </a:r>
          <a:endParaRPr lang="en-US" sz="2700" kern="1200" dirty="0">
            <a:latin typeface="Cambria"/>
            <a:cs typeface="Cambria"/>
          </a:endParaRPr>
        </a:p>
      </dsp:txBody>
      <dsp:txXfrm rot="-5400000">
        <a:off x="783751" y="2043487"/>
        <a:ext cx="7410322" cy="656713"/>
      </dsp:txXfrm>
    </dsp:sp>
    <dsp:sp modelId="{0183FFFF-A37E-B44E-911A-D96BC769A810}">
      <dsp:nvSpPr>
        <dsp:cNvPr id="0" name=""/>
        <dsp:cNvSpPr/>
      </dsp:nvSpPr>
      <dsp:spPr>
        <a:xfrm rot="5400000">
          <a:off x="-167946" y="3178761"/>
          <a:ext cx="1119643" cy="783750"/>
        </a:xfrm>
        <a:prstGeom prst="chevron">
          <a:avLst/>
        </a:prstGeom>
        <a:gradFill rotWithShape="0">
          <a:gsLst>
            <a:gs pos="0">
              <a:schemeClr val="lt1">
                <a:hueOff val="0"/>
                <a:satOff val="0"/>
                <a:lumOff val="0"/>
                <a:alphaOff val="0"/>
                <a:shade val="51000"/>
                <a:satMod val="130000"/>
              </a:schemeClr>
            </a:gs>
            <a:gs pos="80000">
              <a:schemeClr val="lt1">
                <a:hueOff val="0"/>
                <a:satOff val="0"/>
                <a:lumOff val="0"/>
                <a:alphaOff val="0"/>
                <a:shade val="93000"/>
                <a:satMod val="130000"/>
              </a:schemeClr>
            </a:gs>
            <a:gs pos="100000">
              <a:schemeClr val="lt1">
                <a:hueOff val="0"/>
                <a:satOff val="0"/>
                <a:lumOff val="0"/>
                <a:alphaOff val="0"/>
                <a:shade val="94000"/>
                <a:satMod val="135000"/>
              </a:schemeClr>
            </a:gs>
          </a:gsLst>
          <a:lin ang="16200000" scaled="0"/>
        </a:gradFill>
        <a:ln w="9525" cap="flat" cmpd="sng" algn="ctr">
          <a:solidFill>
            <a:schemeClr val="dk2">
              <a:shade val="80000"/>
              <a:hueOff val="0"/>
              <a:satOff val="0"/>
              <a:lumOff val="0"/>
              <a:alphaOff val="0"/>
            </a:schemeClr>
          </a:solidFill>
          <a:prstDash val="solid"/>
        </a:ln>
        <a:effectLst>
          <a:outerShdw blurRad="40000" dist="23000" dir="5400000" rotWithShape="0">
            <a:srgbClr val="000000">
              <a:alpha val="35000"/>
            </a:srgbClr>
          </a:outerShdw>
        </a:effectLst>
      </dsp:spPr>
      <dsp:style>
        <a:lnRef idx="1">
          <a:scrgbClr r="0" g="0" b="0"/>
        </a:lnRef>
        <a:fillRef idx="3">
          <a:scrgbClr r="0" g="0" b="0"/>
        </a:fillRef>
        <a:effectRef idx="2">
          <a:scrgbClr r="0" g="0" b="0"/>
        </a:effectRef>
        <a:fontRef idx="minor">
          <a:schemeClr val="lt1"/>
        </a:fontRef>
      </dsp:style>
      <dsp:txBody>
        <a:bodyPr spcFirstLastPara="0" vert="horz" wrap="square" lIns="13970" tIns="13970" rIns="13970" bIns="13970" numCol="1" spcCol="1270" anchor="ctr" anchorCtr="0">
          <a:noAutofit/>
        </a:bodyPr>
        <a:lstStyle/>
        <a:p>
          <a:pPr lvl="0" algn="ctr" defTabSz="977900">
            <a:lnSpc>
              <a:spcPct val="90000"/>
            </a:lnSpc>
            <a:spcBef>
              <a:spcPct val="0"/>
            </a:spcBef>
            <a:spcAft>
              <a:spcPct val="35000"/>
            </a:spcAft>
          </a:pPr>
          <a:r>
            <a:rPr lang="en-US" sz="2200" kern="1200" dirty="0" smtClean="0">
              <a:latin typeface="Cambria"/>
              <a:cs typeface="Cambria"/>
            </a:rPr>
            <a:t>4</a:t>
          </a:r>
          <a:endParaRPr lang="en-US" sz="2200" kern="1200" dirty="0">
            <a:latin typeface="Cambria"/>
            <a:cs typeface="Cambria"/>
          </a:endParaRPr>
        </a:p>
      </dsp:txBody>
      <dsp:txXfrm rot="-5400000">
        <a:off x="1" y="3402689"/>
        <a:ext cx="783750" cy="335893"/>
      </dsp:txXfrm>
    </dsp:sp>
    <dsp:sp modelId="{16DB02DA-9642-B34A-8B88-101DD855ABF6}">
      <dsp:nvSpPr>
        <dsp:cNvPr id="0" name=""/>
        <dsp:cNvSpPr/>
      </dsp:nvSpPr>
      <dsp:spPr>
        <a:xfrm rot="5400000">
          <a:off x="4142791" y="-348225"/>
          <a:ext cx="727767" cy="7445849"/>
        </a:xfrm>
        <a:prstGeom prst="round2SameRect">
          <a:avLst/>
        </a:prstGeom>
        <a:solidFill>
          <a:schemeClr val="dk2">
            <a:alpha val="90000"/>
            <a:tint val="40000"/>
            <a:hueOff val="0"/>
            <a:satOff val="0"/>
            <a:lumOff val="0"/>
            <a:alphaOff val="0"/>
          </a:schemeClr>
        </a:solidFill>
        <a:ln w="9525" cap="flat" cmpd="sng" algn="ctr">
          <a:solidFill>
            <a:schemeClr val="dk2">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192024" tIns="17145" rIns="17145" bIns="17145" numCol="1" spcCol="1270" anchor="ctr" anchorCtr="0">
          <a:noAutofit/>
        </a:bodyPr>
        <a:lstStyle/>
        <a:p>
          <a:pPr marL="228600" lvl="1" indent="-228600" algn="l" defTabSz="1200150">
            <a:lnSpc>
              <a:spcPct val="90000"/>
            </a:lnSpc>
            <a:spcBef>
              <a:spcPct val="0"/>
            </a:spcBef>
            <a:spcAft>
              <a:spcPct val="15000"/>
            </a:spcAft>
            <a:buChar char="••"/>
          </a:pPr>
          <a:r>
            <a:rPr lang="en-US" sz="2700" kern="1200" dirty="0" smtClean="0">
              <a:latin typeface="Cambria"/>
              <a:cs typeface="Cambria"/>
            </a:rPr>
            <a:t>The how-to intervene in FCs context!!</a:t>
          </a:r>
          <a:endParaRPr lang="en-US" sz="2700" kern="1200" dirty="0">
            <a:latin typeface="Cambria"/>
            <a:cs typeface="Cambria"/>
          </a:endParaRPr>
        </a:p>
      </dsp:txBody>
      <dsp:txXfrm rot="-5400000">
        <a:off x="783751" y="3046342"/>
        <a:ext cx="7410322" cy="656713"/>
      </dsp:txXfrm>
    </dsp:sp>
    <dsp:sp modelId="{30ABA03C-913C-49AC-ABDE-6133E9F0643A}">
      <dsp:nvSpPr>
        <dsp:cNvPr id="0" name=""/>
        <dsp:cNvSpPr/>
      </dsp:nvSpPr>
      <dsp:spPr>
        <a:xfrm rot="5400000">
          <a:off x="-167946" y="4181617"/>
          <a:ext cx="1119643" cy="783750"/>
        </a:xfrm>
        <a:prstGeom prst="chevron">
          <a:avLst/>
        </a:prstGeom>
        <a:gradFill rotWithShape="0">
          <a:gsLst>
            <a:gs pos="0">
              <a:schemeClr val="lt1">
                <a:hueOff val="0"/>
                <a:satOff val="0"/>
                <a:lumOff val="0"/>
                <a:alphaOff val="0"/>
                <a:shade val="51000"/>
                <a:satMod val="130000"/>
              </a:schemeClr>
            </a:gs>
            <a:gs pos="80000">
              <a:schemeClr val="lt1">
                <a:hueOff val="0"/>
                <a:satOff val="0"/>
                <a:lumOff val="0"/>
                <a:alphaOff val="0"/>
                <a:shade val="93000"/>
                <a:satMod val="130000"/>
              </a:schemeClr>
            </a:gs>
            <a:gs pos="100000">
              <a:schemeClr val="lt1">
                <a:hueOff val="0"/>
                <a:satOff val="0"/>
                <a:lumOff val="0"/>
                <a:alphaOff val="0"/>
                <a:shade val="94000"/>
                <a:satMod val="135000"/>
              </a:schemeClr>
            </a:gs>
          </a:gsLst>
          <a:lin ang="16200000" scaled="0"/>
        </a:gradFill>
        <a:ln w="9525" cap="flat" cmpd="sng" algn="ctr">
          <a:solidFill>
            <a:schemeClr val="dk2">
              <a:shade val="80000"/>
              <a:hueOff val="0"/>
              <a:satOff val="0"/>
              <a:lumOff val="0"/>
              <a:alphaOff val="0"/>
            </a:schemeClr>
          </a:solidFill>
          <a:prstDash val="solid"/>
        </a:ln>
        <a:effectLst>
          <a:outerShdw blurRad="40000" dist="23000" dir="5400000" rotWithShape="0">
            <a:srgbClr val="000000">
              <a:alpha val="35000"/>
            </a:srgbClr>
          </a:outerShdw>
        </a:effectLst>
      </dsp:spPr>
      <dsp:style>
        <a:lnRef idx="1">
          <a:scrgbClr r="0" g="0" b="0"/>
        </a:lnRef>
        <a:fillRef idx="3">
          <a:scrgbClr r="0" g="0" b="0"/>
        </a:fillRef>
        <a:effectRef idx="2">
          <a:scrgbClr r="0" g="0" b="0"/>
        </a:effectRef>
        <a:fontRef idx="minor">
          <a:schemeClr val="lt1"/>
        </a:fontRef>
      </dsp:style>
      <dsp:txBody>
        <a:bodyPr spcFirstLastPara="0" vert="horz" wrap="square" lIns="13970" tIns="13970" rIns="13970" bIns="13970" numCol="1" spcCol="1270" anchor="ctr" anchorCtr="0">
          <a:noAutofit/>
        </a:bodyPr>
        <a:lstStyle/>
        <a:p>
          <a:pPr lvl="0" algn="ctr" defTabSz="977900">
            <a:lnSpc>
              <a:spcPct val="90000"/>
            </a:lnSpc>
            <a:spcBef>
              <a:spcPct val="0"/>
            </a:spcBef>
            <a:spcAft>
              <a:spcPct val="35000"/>
            </a:spcAft>
          </a:pPr>
          <a:r>
            <a:rPr lang="en-US" sz="2200" kern="1200" dirty="0" smtClean="0">
              <a:latin typeface="Cambria"/>
              <a:cs typeface="Cambria"/>
            </a:rPr>
            <a:t>5</a:t>
          </a:r>
          <a:endParaRPr lang="en-US" sz="2200" kern="1200" dirty="0">
            <a:latin typeface="Cambria"/>
            <a:cs typeface="Cambria"/>
          </a:endParaRPr>
        </a:p>
      </dsp:txBody>
      <dsp:txXfrm rot="-5400000">
        <a:off x="1" y="4405545"/>
        <a:ext cx="783750" cy="335893"/>
      </dsp:txXfrm>
    </dsp:sp>
    <dsp:sp modelId="{9BA30A16-702B-4E40-B2F2-241170CEBB59}">
      <dsp:nvSpPr>
        <dsp:cNvPr id="0" name=""/>
        <dsp:cNvSpPr/>
      </dsp:nvSpPr>
      <dsp:spPr>
        <a:xfrm rot="5400000">
          <a:off x="4142791" y="654629"/>
          <a:ext cx="727767" cy="7445849"/>
        </a:xfrm>
        <a:prstGeom prst="round2SameRect">
          <a:avLst/>
        </a:prstGeom>
        <a:solidFill>
          <a:schemeClr val="dk2">
            <a:alpha val="90000"/>
            <a:tint val="40000"/>
            <a:hueOff val="0"/>
            <a:satOff val="0"/>
            <a:lumOff val="0"/>
            <a:alphaOff val="0"/>
          </a:schemeClr>
        </a:solidFill>
        <a:ln w="9525" cap="flat" cmpd="sng" algn="ctr">
          <a:solidFill>
            <a:schemeClr val="dk2">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192024" tIns="17145" rIns="17145" bIns="17145" numCol="1" spcCol="1270" anchor="ctr" anchorCtr="0">
          <a:noAutofit/>
        </a:bodyPr>
        <a:lstStyle/>
        <a:p>
          <a:pPr marL="228600" lvl="1" indent="-228600" algn="l" defTabSz="1200150">
            <a:lnSpc>
              <a:spcPct val="90000"/>
            </a:lnSpc>
            <a:spcBef>
              <a:spcPct val="0"/>
            </a:spcBef>
            <a:spcAft>
              <a:spcPct val="15000"/>
            </a:spcAft>
            <a:buChar char="••"/>
          </a:pPr>
          <a:r>
            <a:rPr lang="en-US" sz="2700" kern="1200" dirty="0" smtClean="0">
              <a:latin typeface="Cambria"/>
              <a:cs typeface="Cambria"/>
            </a:rPr>
            <a:t>Options and conclusions</a:t>
          </a:r>
          <a:endParaRPr lang="en-US" sz="2700" kern="1200" dirty="0">
            <a:latin typeface="Cambria"/>
            <a:cs typeface="Cambria"/>
          </a:endParaRPr>
        </a:p>
      </dsp:txBody>
      <dsp:txXfrm rot="-5400000">
        <a:off x="783751" y="4049197"/>
        <a:ext cx="7410322" cy="656713"/>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64E6E9D-171A-4A94-8333-55584D5BBFD1}">
      <dsp:nvSpPr>
        <dsp:cNvPr id="0" name=""/>
        <dsp:cNvSpPr/>
      </dsp:nvSpPr>
      <dsp:spPr>
        <a:xfrm rot="16200000">
          <a:off x="-1829850" y="1832018"/>
          <a:ext cx="5791200" cy="2127163"/>
        </a:xfrm>
        <a:prstGeom prst="flowChartManualOperation">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9700" tIns="0" rIns="142321" bIns="0" numCol="1" spcCol="1270" anchor="t" anchorCtr="0">
          <a:noAutofit/>
        </a:bodyPr>
        <a:lstStyle/>
        <a:p>
          <a:pPr lvl="0" algn="l" defTabSz="977900">
            <a:lnSpc>
              <a:spcPct val="90000"/>
            </a:lnSpc>
            <a:spcBef>
              <a:spcPct val="0"/>
            </a:spcBef>
            <a:spcAft>
              <a:spcPct val="35000"/>
            </a:spcAft>
          </a:pPr>
          <a:r>
            <a:rPr lang="en-US" sz="2200" b="1" kern="1200" dirty="0" smtClean="0"/>
            <a:t>Strategy</a:t>
          </a:r>
          <a:endParaRPr lang="en-US" sz="2200" b="1" kern="1200" dirty="0"/>
        </a:p>
        <a:p>
          <a:pPr marL="171450" lvl="1" indent="-171450" algn="l" defTabSz="755650">
            <a:lnSpc>
              <a:spcPct val="90000"/>
            </a:lnSpc>
            <a:spcBef>
              <a:spcPct val="0"/>
            </a:spcBef>
            <a:spcAft>
              <a:spcPct val="15000"/>
            </a:spcAft>
            <a:buChar char="••"/>
          </a:pPr>
          <a:r>
            <a:rPr lang="en-US" sz="1700" kern="1200" dirty="0" err="1" smtClean="0"/>
            <a:t>Prioritise</a:t>
          </a:r>
          <a:endParaRPr lang="en-US" sz="1700" kern="1200" dirty="0"/>
        </a:p>
        <a:p>
          <a:pPr marL="171450" lvl="1" indent="-171450" algn="l" defTabSz="755650">
            <a:lnSpc>
              <a:spcPct val="90000"/>
            </a:lnSpc>
            <a:spcBef>
              <a:spcPct val="0"/>
            </a:spcBef>
            <a:spcAft>
              <a:spcPct val="15000"/>
            </a:spcAft>
            <a:buChar char="••"/>
          </a:pPr>
          <a:r>
            <a:rPr lang="en-US" sz="1700" kern="1200" dirty="0" smtClean="0"/>
            <a:t>Build capacity and ownership</a:t>
          </a:r>
          <a:endParaRPr lang="en-US" sz="1700" kern="1200" dirty="0"/>
        </a:p>
        <a:p>
          <a:pPr marL="171450" lvl="1" indent="-171450" algn="l" defTabSz="755650">
            <a:lnSpc>
              <a:spcPct val="90000"/>
            </a:lnSpc>
            <a:spcBef>
              <a:spcPct val="0"/>
            </a:spcBef>
            <a:spcAft>
              <a:spcPct val="15000"/>
            </a:spcAft>
            <a:buChar char="••"/>
          </a:pPr>
          <a:r>
            <a:rPr lang="en-US" sz="1700" kern="1200" dirty="0" smtClean="0"/>
            <a:t>Promote equity</a:t>
          </a:r>
          <a:endParaRPr lang="en-US" sz="1700" kern="1200" dirty="0"/>
        </a:p>
        <a:p>
          <a:pPr marL="171450" lvl="1" indent="-171450" algn="l" defTabSz="755650">
            <a:lnSpc>
              <a:spcPct val="90000"/>
            </a:lnSpc>
            <a:spcBef>
              <a:spcPct val="0"/>
            </a:spcBef>
            <a:spcAft>
              <a:spcPct val="15000"/>
            </a:spcAft>
            <a:buChar char="••"/>
          </a:pPr>
          <a:r>
            <a:rPr lang="en-US" sz="1700" kern="1200" dirty="0" smtClean="0"/>
            <a:t>Flexibility</a:t>
          </a:r>
          <a:endParaRPr lang="en-US" sz="1700" kern="1200" dirty="0"/>
        </a:p>
        <a:p>
          <a:pPr marL="171450" lvl="1" indent="-171450" algn="l" defTabSz="755650">
            <a:lnSpc>
              <a:spcPct val="90000"/>
            </a:lnSpc>
            <a:spcBef>
              <a:spcPct val="0"/>
            </a:spcBef>
            <a:spcAft>
              <a:spcPct val="15000"/>
            </a:spcAft>
            <a:buChar char="••"/>
          </a:pPr>
          <a:r>
            <a:rPr lang="en-US" sz="1700" kern="1200" dirty="0" smtClean="0"/>
            <a:t>Sustainability</a:t>
          </a:r>
          <a:endParaRPr lang="en-US" sz="1700" kern="1200" dirty="0"/>
        </a:p>
      </dsp:txBody>
      <dsp:txXfrm rot="5400000">
        <a:off x="2168" y="1158240"/>
        <a:ext cx="2127163" cy="3474720"/>
      </dsp:txXfrm>
    </dsp:sp>
    <dsp:sp modelId="{09B0DE61-AE60-4DCB-BA9D-12D6802525A2}">
      <dsp:nvSpPr>
        <dsp:cNvPr id="0" name=""/>
        <dsp:cNvSpPr/>
      </dsp:nvSpPr>
      <dsp:spPr>
        <a:xfrm rot="16200000">
          <a:off x="456849" y="1832018"/>
          <a:ext cx="5791200" cy="2127163"/>
        </a:xfrm>
        <a:prstGeom prst="flowChartManualOperation">
          <a:avLst/>
        </a:prstGeom>
        <a:solidFill>
          <a:schemeClr val="accent3">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9700" tIns="0" rIns="142321" bIns="0" numCol="1" spcCol="1270" anchor="t" anchorCtr="0">
          <a:noAutofit/>
        </a:bodyPr>
        <a:lstStyle/>
        <a:p>
          <a:pPr lvl="0" algn="l" defTabSz="977900">
            <a:lnSpc>
              <a:spcPct val="90000"/>
            </a:lnSpc>
            <a:spcBef>
              <a:spcPct val="0"/>
            </a:spcBef>
            <a:spcAft>
              <a:spcPct val="35000"/>
            </a:spcAft>
          </a:pPr>
          <a:r>
            <a:rPr lang="en-US" sz="2200" b="1" kern="1200" dirty="0" smtClean="0"/>
            <a:t>Engagement</a:t>
          </a:r>
          <a:endParaRPr lang="en-US" sz="2200" b="1" kern="1200" dirty="0"/>
        </a:p>
        <a:p>
          <a:pPr marL="171450" lvl="1" indent="-171450" algn="l" defTabSz="755650">
            <a:lnSpc>
              <a:spcPct val="90000"/>
            </a:lnSpc>
            <a:spcBef>
              <a:spcPct val="0"/>
            </a:spcBef>
            <a:spcAft>
              <a:spcPct val="15000"/>
            </a:spcAft>
            <a:buChar char="••"/>
          </a:pPr>
          <a:r>
            <a:rPr lang="en-US" sz="1700" kern="1200" dirty="0" smtClean="0"/>
            <a:t>Partner with long term players on the ground</a:t>
          </a:r>
          <a:endParaRPr lang="en-US" sz="1700" kern="1200" dirty="0"/>
        </a:p>
        <a:p>
          <a:pPr marL="171450" lvl="1" indent="-171450" algn="l" defTabSz="755650">
            <a:lnSpc>
              <a:spcPct val="90000"/>
            </a:lnSpc>
            <a:spcBef>
              <a:spcPct val="0"/>
            </a:spcBef>
            <a:spcAft>
              <a:spcPct val="15000"/>
            </a:spcAft>
            <a:buChar char="••"/>
          </a:pPr>
          <a:r>
            <a:rPr lang="en-US" sz="1700" kern="1200" dirty="0" smtClean="0"/>
            <a:t>Transparency and accountability </a:t>
          </a:r>
          <a:endParaRPr lang="en-US" sz="1700" kern="1200" dirty="0"/>
        </a:p>
        <a:p>
          <a:pPr marL="171450" lvl="1" indent="-171450" algn="l" defTabSz="755650">
            <a:lnSpc>
              <a:spcPct val="90000"/>
            </a:lnSpc>
            <a:spcBef>
              <a:spcPct val="0"/>
            </a:spcBef>
            <a:spcAft>
              <a:spcPct val="15000"/>
            </a:spcAft>
            <a:buChar char="••"/>
          </a:pPr>
          <a:endParaRPr lang="en-US" sz="1700" kern="1200" dirty="0"/>
        </a:p>
      </dsp:txBody>
      <dsp:txXfrm rot="5400000">
        <a:off x="2288867" y="1158240"/>
        <a:ext cx="2127163" cy="3474720"/>
      </dsp:txXfrm>
    </dsp:sp>
    <dsp:sp modelId="{40627248-26DE-4D07-809B-D4E7EBD4325E}">
      <dsp:nvSpPr>
        <dsp:cNvPr id="0" name=""/>
        <dsp:cNvSpPr/>
      </dsp:nvSpPr>
      <dsp:spPr>
        <a:xfrm rot="16200000">
          <a:off x="2743550" y="1832018"/>
          <a:ext cx="5791200" cy="2127163"/>
        </a:xfrm>
        <a:prstGeom prst="flowChartManualOperation">
          <a:avLst/>
        </a:prstGeom>
        <a:solidFill>
          <a:schemeClr val="accent4">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9700" tIns="0" rIns="142321" bIns="0" numCol="1" spcCol="1270" anchor="t" anchorCtr="0">
          <a:noAutofit/>
        </a:bodyPr>
        <a:lstStyle/>
        <a:p>
          <a:pPr lvl="0" algn="l" defTabSz="977900">
            <a:lnSpc>
              <a:spcPct val="90000"/>
            </a:lnSpc>
            <a:spcBef>
              <a:spcPct val="0"/>
            </a:spcBef>
            <a:spcAft>
              <a:spcPct val="35000"/>
            </a:spcAft>
          </a:pPr>
          <a:r>
            <a:rPr lang="en-US" sz="2200" b="1" kern="1200" dirty="0" smtClean="0"/>
            <a:t>Financing</a:t>
          </a:r>
          <a:endParaRPr lang="en-US" sz="2200" b="1" kern="1200" dirty="0"/>
        </a:p>
        <a:p>
          <a:pPr marL="171450" lvl="1" indent="-171450" algn="l" defTabSz="755650">
            <a:lnSpc>
              <a:spcPct val="90000"/>
            </a:lnSpc>
            <a:spcBef>
              <a:spcPct val="0"/>
            </a:spcBef>
            <a:spcAft>
              <a:spcPct val="15000"/>
            </a:spcAft>
            <a:buChar char="••"/>
          </a:pPr>
          <a:r>
            <a:rPr lang="en-US" sz="1700" kern="1200" dirty="0" smtClean="0"/>
            <a:t>Commit to medium to long term</a:t>
          </a:r>
          <a:endParaRPr lang="en-US" sz="1700" kern="1200" dirty="0"/>
        </a:p>
        <a:p>
          <a:pPr marL="171450" lvl="1" indent="-171450" algn="l" defTabSz="755650">
            <a:lnSpc>
              <a:spcPct val="90000"/>
            </a:lnSpc>
            <a:spcBef>
              <a:spcPct val="0"/>
            </a:spcBef>
            <a:spcAft>
              <a:spcPct val="15000"/>
            </a:spcAft>
            <a:buChar char="••"/>
          </a:pPr>
          <a:r>
            <a:rPr lang="en-US" sz="1700" kern="1200" dirty="0" smtClean="0"/>
            <a:t>Flexibility of financing modalities</a:t>
          </a:r>
          <a:endParaRPr lang="en-US" sz="1700" kern="1200" dirty="0"/>
        </a:p>
        <a:p>
          <a:pPr marL="171450" lvl="1" indent="-171450" algn="l" defTabSz="755650">
            <a:lnSpc>
              <a:spcPct val="90000"/>
            </a:lnSpc>
            <a:spcBef>
              <a:spcPct val="0"/>
            </a:spcBef>
            <a:spcAft>
              <a:spcPct val="15000"/>
            </a:spcAft>
            <a:buChar char="••"/>
          </a:pPr>
          <a:r>
            <a:rPr lang="en-US" sz="1700" kern="1200" dirty="0" smtClean="0"/>
            <a:t>Recurrent costs</a:t>
          </a:r>
          <a:endParaRPr lang="en-US" sz="1700" kern="1200" dirty="0"/>
        </a:p>
        <a:p>
          <a:pPr marL="171450" lvl="1" indent="-171450" algn="l" defTabSz="755650">
            <a:lnSpc>
              <a:spcPct val="90000"/>
            </a:lnSpc>
            <a:spcBef>
              <a:spcPct val="0"/>
            </a:spcBef>
            <a:spcAft>
              <a:spcPct val="15000"/>
            </a:spcAft>
            <a:buChar char="••"/>
          </a:pPr>
          <a:r>
            <a:rPr lang="en-US" sz="1700" kern="1200" dirty="0" smtClean="0"/>
            <a:t>Address equity concerns before financing</a:t>
          </a:r>
          <a:endParaRPr lang="en-US" sz="1700" kern="1200" dirty="0"/>
        </a:p>
      </dsp:txBody>
      <dsp:txXfrm rot="5400000">
        <a:off x="4575568" y="1158240"/>
        <a:ext cx="2127163" cy="3474720"/>
      </dsp:txXfrm>
    </dsp:sp>
    <dsp:sp modelId="{C30CE1AF-09C1-411A-A600-5A12C999AA8D}">
      <dsp:nvSpPr>
        <dsp:cNvPr id="0" name=""/>
        <dsp:cNvSpPr/>
      </dsp:nvSpPr>
      <dsp:spPr>
        <a:xfrm rot="16200000">
          <a:off x="5030250" y="1832018"/>
          <a:ext cx="5791200" cy="2127163"/>
        </a:xfrm>
        <a:prstGeom prst="flowChartManualOperation">
          <a:avLst/>
        </a:prstGeom>
        <a:solidFill>
          <a:schemeClr val="accent5">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9700" tIns="0" rIns="142321" bIns="0" numCol="1" spcCol="1270" anchor="t" anchorCtr="0">
          <a:noAutofit/>
        </a:bodyPr>
        <a:lstStyle/>
        <a:p>
          <a:pPr lvl="0" algn="l" defTabSz="977900">
            <a:lnSpc>
              <a:spcPct val="90000"/>
            </a:lnSpc>
            <a:spcBef>
              <a:spcPct val="0"/>
            </a:spcBef>
            <a:spcAft>
              <a:spcPct val="35000"/>
            </a:spcAft>
          </a:pPr>
          <a:r>
            <a:rPr lang="en-US" sz="2200" kern="1200" dirty="0" smtClean="0"/>
            <a:t>Implementation</a:t>
          </a:r>
          <a:endParaRPr lang="en-US" sz="2200" kern="1200" dirty="0"/>
        </a:p>
        <a:p>
          <a:pPr marL="171450" lvl="1" indent="-171450" algn="l" defTabSz="755650">
            <a:lnSpc>
              <a:spcPct val="90000"/>
            </a:lnSpc>
            <a:spcBef>
              <a:spcPct val="0"/>
            </a:spcBef>
            <a:spcAft>
              <a:spcPct val="15000"/>
            </a:spcAft>
            <a:buChar char="••"/>
          </a:pPr>
          <a:r>
            <a:rPr lang="en-US" sz="1700" kern="1200" dirty="0" smtClean="0"/>
            <a:t>Simple design and ready to implement interventions</a:t>
          </a:r>
        </a:p>
        <a:p>
          <a:pPr marL="171450" lvl="1" indent="-171450" algn="l" defTabSz="755650">
            <a:lnSpc>
              <a:spcPct val="90000"/>
            </a:lnSpc>
            <a:spcBef>
              <a:spcPct val="0"/>
            </a:spcBef>
            <a:spcAft>
              <a:spcPct val="15000"/>
            </a:spcAft>
            <a:buChar char="••"/>
          </a:pPr>
          <a:r>
            <a:rPr lang="en-US" sz="1700" kern="1200" dirty="0" smtClean="0"/>
            <a:t>Start with basic package and expand over time</a:t>
          </a:r>
        </a:p>
        <a:p>
          <a:pPr marL="171450" lvl="1" indent="-171450" algn="l" defTabSz="755650">
            <a:lnSpc>
              <a:spcPct val="90000"/>
            </a:lnSpc>
            <a:spcBef>
              <a:spcPct val="0"/>
            </a:spcBef>
            <a:spcAft>
              <a:spcPct val="15000"/>
            </a:spcAft>
            <a:buChar char="••"/>
          </a:pPr>
          <a:r>
            <a:rPr lang="en-US" sz="1700" kern="1200" dirty="0" smtClean="0"/>
            <a:t>Promote system development</a:t>
          </a:r>
        </a:p>
        <a:p>
          <a:pPr marL="171450" lvl="1" indent="-171450" algn="l" defTabSz="755650">
            <a:lnSpc>
              <a:spcPct val="90000"/>
            </a:lnSpc>
            <a:spcBef>
              <a:spcPct val="0"/>
            </a:spcBef>
            <a:spcAft>
              <a:spcPct val="15000"/>
            </a:spcAft>
            <a:buChar char="••"/>
          </a:pPr>
          <a:r>
            <a:rPr lang="en-US" sz="1700" kern="1200" dirty="0" smtClean="0"/>
            <a:t>Monitor performance</a:t>
          </a:r>
        </a:p>
      </dsp:txBody>
      <dsp:txXfrm rot="5400000">
        <a:off x="6862268" y="1158240"/>
        <a:ext cx="2127163" cy="3474720"/>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73C516F-B3C2-4478-96ED-14CADC77A208}">
      <dsp:nvSpPr>
        <dsp:cNvPr id="0" name=""/>
        <dsp:cNvSpPr/>
      </dsp:nvSpPr>
      <dsp:spPr>
        <a:xfrm>
          <a:off x="0" y="0"/>
          <a:ext cx="8915400" cy="2321718"/>
        </a:xfrm>
        <a:prstGeom prst="roundRect">
          <a:avLst>
            <a:gd name="adj" fmla="val 10000"/>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t" anchorCtr="0">
          <a:noAutofit/>
        </a:bodyPr>
        <a:lstStyle/>
        <a:p>
          <a:pPr lvl="0" algn="l" defTabSz="933450">
            <a:lnSpc>
              <a:spcPct val="90000"/>
            </a:lnSpc>
            <a:spcBef>
              <a:spcPct val="0"/>
            </a:spcBef>
            <a:spcAft>
              <a:spcPct val="35000"/>
            </a:spcAft>
          </a:pPr>
          <a:r>
            <a:rPr lang="en-US" sz="2100" b="1" kern="1200" dirty="0" smtClean="0"/>
            <a:t>Service Provision</a:t>
          </a:r>
          <a:endParaRPr lang="en-US" sz="2100" b="1" kern="1200" dirty="0"/>
        </a:p>
        <a:p>
          <a:pPr marL="171450" lvl="1" indent="-171450" algn="just" defTabSz="800100">
            <a:lnSpc>
              <a:spcPct val="90000"/>
            </a:lnSpc>
            <a:spcBef>
              <a:spcPct val="0"/>
            </a:spcBef>
            <a:spcAft>
              <a:spcPct val="15000"/>
            </a:spcAft>
            <a:buChar char="••"/>
          </a:pPr>
          <a:r>
            <a:rPr lang="en-US" sz="1800" kern="1200" dirty="0" smtClean="0"/>
            <a:t>Allocation: What health services are to be delivered?</a:t>
          </a:r>
          <a:endParaRPr lang="en-US" sz="1800" kern="1200" dirty="0"/>
        </a:p>
        <a:p>
          <a:pPr marL="171450" lvl="1" indent="-171450" algn="just" defTabSz="800100">
            <a:lnSpc>
              <a:spcPct val="90000"/>
            </a:lnSpc>
            <a:spcBef>
              <a:spcPct val="0"/>
            </a:spcBef>
            <a:spcAft>
              <a:spcPct val="15000"/>
            </a:spcAft>
            <a:buChar char="••"/>
          </a:pPr>
          <a:r>
            <a:rPr lang="en-US" sz="1800" kern="1200" dirty="0" smtClean="0"/>
            <a:t>Production: How are the health services to be organized and produced?</a:t>
          </a:r>
          <a:endParaRPr lang="en-US" sz="1800" kern="1200" dirty="0"/>
        </a:p>
        <a:p>
          <a:pPr marL="171450" lvl="1" indent="-171450" algn="just" defTabSz="800100">
            <a:lnSpc>
              <a:spcPct val="90000"/>
            </a:lnSpc>
            <a:spcBef>
              <a:spcPct val="0"/>
            </a:spcBef>
            <a:spcAft>
              <a:spcPct val="15000"/>
            </a:spcAft>
            <a:buChar char="••"/>
          </a:pPr>
          <a:r>
            <a:rPr lang="en-US" sz="1800" kern="1200" dirty="0" smtClean="0"/>
            <a:t>Distribution: Who will receive the services?</a:t>
          </a:r>
          <a:endParaRPr lang="en-US" sz="1800" kern="1200" dirty="0"/>
        </a:p>
        <a:p>
          <a:pPr marL="171450" lvl="1" indent="-171450" algn="just" defTabSz="800100">
            <a:lnSpc>
              <a:spcPct val="90000"/>
            </a:lnSpc>
            <a:spcBef>
              <a:spcPct val="0"/>
            </a:spcBef>
            <a:spcAft>
              <a:spcPct val="15000"/>
            </a:spcAft>
            <a:buChar char="••"/>
          </a:pPr>
          <a:r>
            <a:rPr lang="en-US" sz="1800" kern="1200" dirty="0" smtClean="0"/>
            <a:t>Financing: Who will pay for the services and how will providers be paid?</a:t>
          </a:r>
          <a:endParaRPr lang="en-US" sz="1800" kern="1200" dirty="0"/>
        </a:p>
      </dsp:txBody>
      <dsp:txXfrm>
        <a:off x="2015251" y="0"/>
        <a:ext cx="6900148" cy="2321718"/>
      </dsp:txXfrm>
    </dsp:sp>
    <dsp:sp modelId="{B58D8C8A-9924-4434-BD20-5C3D02A97196}">
      <dsp:nvSpPr>
        <dsp:cNvPr id="0" name=""/>
        <dsp:cNvSpPr/>
      </dsp:nvSpPr>
      <dsp:spPr>
        <a:xfrm>
          <a:off x="232171" y="232171"/>
          <a:ext cx="1783080" cy="1857374"/>
        </a:xfrm>
        <a:prstGeom prst="roundRect">
          <a:avLst>
            <a:gd name="adj" fmla="val 10000"/>
          </a:avLst>
        </a:prstGeom>
        <a:blipFill>
          <a:blip xmlns:r="http://schemas.openxmlformats.org/officeDocument/2006/relationships" r:embed="rId1" cstate="print">
            <a:extLst>
              <a:ext uri="{28A0092B-C50C-407E-A947-70E740481C1C}">
                <a14:useLocalDpi xmlns:a14="http://schemas.microsoft.com/office/drawing/2010/main" val="0"/>
              </a:ext>
            </a:extLst>
          </a:blip>
          <a:srcRect/>
          <a:stretch>
            <a:fillRect l="-28000" r="-28000"/>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68BADF55-71AB-4F5C-A064-AC796FA35E01}">
      <dsp:nvSpPr>
        <dsp:cNvPr id="0" name=""/>
        <dsp:cNvSpPr/>
      </dsp:nvSpPr>
      <dsp:spPr>
        <a:xfrm>
          <a:off x="0" y="2553890"/>
          <a:ext cx="8915400" cy="2321718"/>
        </a:xfrm>
        <a:prstGeom prst="roundRect">
          <a:avLst>
            <a:gd name="adj" fmla="val 10000"/>
          </a:avLst>
        </a:prstGeom>
        <a:solidFill>
          <a:schemeClr val="accent2">
            <a:hueOff val="4681519"/>
            <a:satOff val="-5839"/>
            <a:lumOff val="1373"/>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t" anchorCtr="0">
          <a:noAutofit/>
        </a:bodyPr>
        <a:lstStyle/>
        <a:p>
          <a:pPr lvl="0" algn="l" defTabSz="933450">
            <a:lnSpc>
              <a:spcPct val="90000"/>
            </a:lnSpc>
            <a:spcBef>
              <a:spcPct val="0"/>
            </a:spcBef>
            <a:spcAft>
              <a:spcPct val="35000"/>
            </a:spcAft>
          </a:pPr>
          <a:r>
            <a:rPr lang="en-US" sz="2100" b="1" kern="1200" dirty="0" smtClean="0"/>
            <a:t>Evaluation of health services</a:t>
          </a:r>
          <a:endParaRPr lang="en-US" sz="2100" b="1" kern="1200" dirty="0"/>
        </a:p>
        <a:p>
          <a:pPr marL="171450" lvl="1" indent="-171450" algn="l" defTabSz="755650">
            <a:lnSpc>
              <a:spcPct val="90000"/>
            </a:lnSpc>
            <a:spcBef>
              <a:spcPct val="0"/>
            </a:spcBef>
            <a:spcAft>
              <a:spcPct val="15000"/>
            </a:spcAft>
            <a:buChar char="••"/>
          </a:pPr>
          <a:r>
            <a:rPr lang="en-US" sz="1700" kern="1200" dirty="0" smtClean="0"/>
            <a:t>Impact: Do the health services address priority health problems?</a:t>
          </a:r>
          <a:endParaRPr lang="en-US" sz="1700" kern="1200" dirty="0"/>
        </a:p>
        <a:p>
          <a:pPr marL="171450" lvl="1" indent="-171450" algn="l" defTabSz="755650">
            <a:lnSpc>
              <a:spcPct val="90000"/>
            </a:lnSpc>
            <a:spcBef>
              <a:spcPct val="0"/>
            </a:spcBef>
            <a:spcAft>
              <a:spcPct val="15000"/>
            </a:spcAft>
            <a:buChar char="••"/>
          </a:pPr>
          <a:r>
            <a:rPr lang="en-US" sz="1700" kern="1200" dirty="0" smtClean="0"/>
            <a:t>Effectiveness: Do the health services interventions have proven effectiveness?</a:t>
          </a:r>
          <a:endParaRPr lang="en-US" sz="1700" kern="1200" dirty="0"/>
        </a:p>
        <a:p>
          <a:pPr marL="171450" lvl="1" indent="-171450" algn="l" defTabSz="755650">
            <a:lnSpc>
              <a:spcPct val="90000"/>
            </a:lnSpc>
            <a:spcBef>
              <a:spcPct val="0"/>
            </a:spcBef>
            <a:spcAft>
              <a:spcPct val="15000"/>
            </a:spcAft>
            <a:buChar char="••"/>
          </a:pPr>
          <a:r>
            <a:rPr lang="en-US" sz="1700" kern="1200" dirty="0" smtClean="0"/>
            <a:t>Ability to be scaled up: Can health services be implemented on a large scale?</a:t>
          </a:r>
          <a:endParaRPr lang="en-US" sz="1700" kern="1200" dirty="0"/>
        </a:p>
        <a:p>
          <a:pPr marL="171450" lvl="1" indent="-171450" algn="l" defTabSz="755650">
            <a:lnSpc>
              <a:spcPct val="90000"/>
            </a:lnSpc>
            <a:spcBef>
              <a:spcPct val="0"/>
            </a:spcBef>
            <a:spcAft>
              <a:spcPct val="15000"/>
            </a:spcAft>
            <a:buChar char="••"/>
          </a:pPr>
          <a:r>
            <a:rPr lang="en-US" sz="1700" kern="1200" dirty="0" smtClean="0"/>
            <a:t>Sustainability: Are the health services affordable over the long term?</a:t>
          </a:r>
          <a:endParaRPr lang="en-US" sz="1700" kern="1200" dirty="0"/>
        </a:p>
        <a:p>
          <a:pPr marL="171450" lvl="1" indent="-171450" algn="l" defTabSz="755650">
            <a:lnSpc>
              <a:spcPct val="90000"/>
            </a:lnSpc>
            <a:spcBef>
              <a:spcPct val="0"/>
            </a:spcBef>
            <a:spcAft>
              <a:spcPct val="15000"/>
            </a:spcAft>
            <a:buChar char="••"/>
          </a:pPr>
          <a:r>
            <a:rPr lang="en-US" sz="1700" kern="1200" dirty="0" smtClean="0"/>
            <a:t>Equity: Can the health services be implemented on an equitable basis? (access)</a:t>
          </a:r>
          <a:endParaRPr lang="en-US" sz="1700" kern="1200" dirty="0"/>
        </a:p>
      </dsp:txBody>
      <dsp:txXfrm>
        <a:off x="2015251" y="2553890"/>
        <a:ext cx="6900148" cy="2321718"/>
      </dsp:txXfrm>
    </dsp:sp>
    <dsp:sp modelId="{350323A6-35C5-4539-9EA3-E50129BF73E7}">
      <dsp:nvSpPr>
        <dsp:cNvPr id="0" name=""/>
        <dsp:cNvSpPr/>
      </dsp:nvSpPr>
      <dsp:spPr>
        <a:xfrm>
          <a:off x="232171" y="2786062"/>
          <a:ext cx="1783080" cy="1857374"/>
        </a:xfrm>
        <a:prstGeom prst="roundRect">
          <a:avLst>
            <a:gd name="adj" fmla="val 10000"/>
          </a:avLst>
        </a:prstGeom>
        <a:blipFill>
          <a:blip xmlns:r="http://schemas.openxmlformats.org/officeDocument/2006/relationships" r:embed="rId2" cstate="print">
            <a:extLst>
              <a:ext uri="{28A0092B-C50C-407E-A947-70E740481C1C}">
                <a14:useLocalDpi xmlns:a14="http://schemas.microsoft.com/office/drawing/2010/main" val="0"/>
              </a:ext>
            </a:extLst>
          </a:blip>
          <a:srcRect/>
          <a:stretch>
            <a:fillRect l="-25000" r="-25000"/>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hList6">
  <dgm:title val=""/>
  <dgm:desc val=""/>
  <dgm:catLst>
    <dgm:cat type="list" pri="18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ptType="node" refType="h"/>
      <dgm:constr type="w" for="ch" ptType="node" refType="w"/>
      <dgm:constr type="primFontSz" for="ch" ptType="node" op="equ"/>
      <dgm:constr type="w" for="ch" forName="sibTrans" refType="w" fact="0.075"/>
    </dgm:constrLst>
    <dgm:ruleLst/>
    <dgm:forEach name="nodesForEach" axis="ch" ptType="node">
      <dgm:layoutNode name="node">
        <dgm:varLst>
          <dgm:bulletEnabled val="1"/>
        </dgm:varLst>
        <dgm:alg type="tx"/>
        <dgm:choose name="Name4">
          <dgm:if name="Name5" func="var" arg="dir" op="equ" val="norm">
            <dgm:shape xmlns:r="http://schemas.openxmlformats.org/officeDocument/2006/relationships" rot="-90" type="flowChartManualOperation" r:blip="">
              <dgm:adjLst/>
            </dgm:shape>
          </dgm:if>
          <dgm:else name="Name6">
            <dgm:shape xmlns:r="http://schemas.openxmlformats.org/officeDocument/2006/relationships" rot="90" type="flowChartManualOperation" r:blip="">
              <dgm:adjLst/>
            </dgm:shape>
          </dgm:else>
        </dgm:choose>
        <dgm:presOf axis="desOrSelf" ptType="node"/>
        <dgm:constrLst>
          <dgm:constr type="primFontSz" val="65"/>
          <dgm:constr type="tMarg"/>
          <dgm:constr type="bMarg"/>
          <dgm:constr type="lMarg" refType="primFontSz" fact="0.5"/>
          <dgm:constr type="rMarg" refType="lMarg"/>
        </dgm:constrLst>
        <dgm:ruleLst>
          <dgm:rule type="primFontSz" val="5" fact="NaN" max="NaN"/>
        </dgm:ruleLst>
      </dgm:layoutNode>
      <dgm:forEach name="sibTransForEach"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vList4">
  <dgm:title val=""/>
  <dgm:desc val=""/>
  <dgm:catLst>
    <dgm:cat type="list" pri="13000"/>
    <dgm:cat type="picture" pri="26000"/>
    <dgm:cat type="pictureconvert" pri="26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resizeHandles val="exact"/>
    </dgm:varLst>
    <dgm:alg type="lin">
      <dgm:param type="linDir" val="fromT"/>
      <dgm:param type="vertAlign" val="t"/>
    </dgm:alg>
    <dgm:shape xmlns:r="http://schemas.openxmlformats.org/officeDocument/2006/relationships" r:blip="">
      <dgm:adjLst/>
    </dgm:shape>
    <dgm:presOf/>
    <dgm:constrLst>
      <dgm:constr type="w" for="ch" forName="comp" refType="w"/>
      <dgm:constr type="h" for="ch" forName="comp" refType="h"/>
      <dgm:constr type="h" for="ch" forName="spacer" refType="h" refFor="ch" refForName="comp" op="equ" fact="0.1"/>
      <dgm:constr type="primFontSz" for="des" forName="text" op="equ" val="65"/>
    </dgm:constrLst>
    <dgm:ruleLst/>
    <dgm:forEach name="Name0" axis="ch" ptType="node">
      <dgm:layoutNode name="comp" styleLbl="node1">
        <dgm:alg type="composite"/>
        <dgm:shape xmlns:r="http://schemas.openxmlformats.org/officeDocument/2006/relationships" r:blip="">
          <dgm:adjLst/>
        </dgm:shape>
        <dgm:presOf/>
        <dgm:choose name="Name1">
          <dgm:if name="Name2" func="var" arg="dir" op="equ" val="norm">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l" for="ch" forName="img" refType="h" refFor="ch" refForName="box" fact="0.1"/>
              <dgm:constr type="h" for="ch" forName="text" refType="h"/>
              <dgm:constr type="l" for="ch" forName="text" refType="r" refFor="ch" refForName="img"/>
              <dgm:constr type="r" for="ch" forName="text" refType="w"/>
            </dgm:constrLst>
          </dgm:if>
          <dgm:else name="Name3">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r" for="ch" forName="img" refType="w" refFor="ch" refForName="box"/>
              <dgm:constr type="rOff" for="ch" forName="img" refType="h" refFor="ch" refForName="box" fact="-0.1"/>
              <dgm:constr type="h" for="ch" forName="text" refType="h"/>
              <dgm:constr type="r" for="ch" forName="text" refType="l" refFor="ch" refForName="img"/>
              <dgm:constr type="l" for="ch" forName="text"/>
            </dgm:constrLst>
          </dgm:else>
        </dgm:choose>
        <dgm:ruleLst/>
        <dgm:layoutNode name="box" styleLbl="node1">
          <dgm:alg type="sp"/>
          <dgm:shape xmlns:r="http://schemas.openxmlformats.org/officeDocument/2006/relationships" type="roundRect" r:blip="">
            <dgm:adjLst>
              <dgm:adj idx="1" val="0.1"/>
            </dgm:adjLst>
          </dgm:shape>
          <dgm:presOf axis="desOrSelf" ptType="node"/>
          <dgm:constrLst/>
          <dgm:ruleLst/>
        </dgm:layoutNode>
        <dgm:layoutNode name="img" styleLbl="fgImgPlace1">
          <dgm:alg type="sp"/>
          <dgm:shape xmlns:r="http://schemas.openxmlformats.org/officeDocument/2006/relationships" type="roundRect" r:blip="" blipPhldr="1">
            <dgm:adjLst>
              <dgm:adj idx="1" val="0.1"/>
            </dgm:adjLst>
          </dgm:shape>
          <dgm:presOf/>
          <dgm:constrLst/>
          <dgm:ruleLst/>
        </dgm:layoutNode>
        <dgm:layoutNode name="text">
          <dgm:varLst>
            <dgm:bulletEnabled val="1"/>
          </dgm:varLst>
          <dgm:alg type="tx">
            <dgm:param type="parTxLTRAlign" val="l"/>
            <dgm:param type="parTxRTLAlign" val="r"/>
          </dgm:alg>
          <dgm:shape xmlns:r="http://schemas.openxmlformats.org/officeDocument/2006/relationships" type="rect" r:blip="" hideGeom="1">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name="Name4" axis="followSib" ptType="sibTrans" cnt="1">
        <dgm:layoutNode name="spacer">
          <dgm:alg type="sp"/>
          <dgm:shape xmlns:r="http://schemas.openxmlformats.org/officeDocument/2006/relationships" r:blip="">
            <dgm:adjLst/>
          </dgm:shape>
          <dgm:presOf axis="sel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04820" cy="461010"/>
          </a:xfrm>
          <a:prstGeom prst="rect">
            <a:avLst/>
          </a:prstGeom>
        </p:spPr>
        <p:txBody>
          <a:bodyPr vert="horz" lIns="92309" tIns="46154" rIns="92309" bIns="46154" rtlCol="0"/>
          <a:lstStyle>
            <a:lvl1pPr algn="l">
              <a:defRPr sz="1200"/>
            </a:lvl1pPr>
          </a:lstStyle>
          <a:p>
            <a:endParaRPr lang="en-US"/>
          </a:p>
        </p:txBody>
      </p:sp>
      <p:sp>
        <p:nvSpPr>
          <p:cNvPr id="3" name="Date Placeholder 2"/>
          <p:cNvSpPr>
            <a:spLocks noGrp="1"/>
          </p:cNvSpPr>
          <p:nvPr>
            <p:ph type="dt" idx="1"/>
          </p:nvPr>
        </p:nvSpPr>
        <p:spPr>
          <a:xfrm>
            <a:off x="3927775" y="0"/>
            <a:ext cx="3004820" cy="461010"/>
          </a:xfrm>
          <a:prstGeom prst="rect">
            <a:avLst/>
          </a:prstGeom>
        </p:spPr>
        <p:txBody>
          <a:bodyPr vert="horz" lIns="92309" tIns="46154" rIns="92309" bIns="46154" rtlCol="0"/>
          <a:lstStyle>
            <a:lvl1pPr algn="r">
              <a:defRPr sz="1200"/>
            </a:lvl1pPr>
          </a:lstStyle>
          <a:p>
            <a:fld id="{2E3AEF64-A3EF-4DC0-8B7D-E4D4E12539FF}" type="datetimeFigureOut">
              <a:rPr lang="en-US" smtClean="0"/>
              <a:t>11/13/2016</a:t>
            </a:fld>
            <a:endParaRPr lang="en-US"/>
          </a:p>
        </p:txBody>
      </p:sp>
      <p:sp>
        <p:nvSpPr>
          <p:cNvPr id="4" name="Slide Image Placeholder 3"/>
          <p:cNvSpPr>
            <a:spLocks noGrp="1" noRot="1" noChangeAspect="1"/>
          </p:cNvSpPr>
          <p:nvPr>
            <p:ph type="sldImg" idx="2"/>
          </p:nvPr>
        </p:nvSpPr>
        <p:spPr>
          <a:xfrm>
            <a:off x="1162050" y="692150"/>
            <a:ext cx="4610100" cy="3457575"/>
          </a:xfrm>
          <a:prstGeom prst="rect">
            <a:avLst/>
          </a:prstGeom>
          <a:noFill/>
          <a:ln w="12700">
            <a:solidFill>
              <a:prstClr val="black"/>
            </a:solidFill>
          </a:ln>
        </p:spPr>
        <p:txBody>
          <a:bodyPr vert="horz" lIns="92309" tIns="46154" rIns="92309" bIns="46154" rtlCol="0" anchor="ctr"/>
          <a:lstStyle/>
          <a:p>
            <a:endParaRPr lang="en-US"/>
          </a:p>
        </p:txBody>
      </p:sp>
      <p:sp>
        <p:nvSpPr>
          <p:cNvPr id="5" name="Notes Placeholder 4"/>
          <p:cNvSpPr>
            <a:spLocks noGrp="1"/>
          </p:cNvSpPr>
          <p:nvPr>
            <p:ph type="body" sz="quarter" idx="3"/>
          </p:nvPr>
        </p:nvSpPr>
        <p:spPr>
          <a:xfrm>
            <a:off x="693420" y="4379595"/>
            <a:ext cx="5547360" cy="4149090"/>
          </a:xfrm>
          <a:prstGeom prst="rect">
            <a:avLst/>
          </a:prstGeom>
        </p:spPr>
        <p:txBody>
          <a:bodyPr vert="horz" lIns="92309" tIns="46154" rIns="92309" bIns="46154"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757590"/>
            <a:ext cx="3004820" cy="461010"/>
          </a:xfrm>
          <a:prstGeom prst="rect">
            <a:avLst/>
          </a:prstGeom>
        </p:spPr>
        <p:txBody>
          <a:bodyPr vert="horz" lIns="92309" tIns="46154" rIns="92309" bIns="46154" rtlCol="0" anchor="b"/>
          <a:lstStyle>
            <a:lvl1pPr algn="l">
              <a:defRPr sz="1200"/>
            </a:lvl1pPr>
          </a:lstStyle>
          <a:p>
            <a:endParaRPr lang="en-US"/>
          </a:p>
        </p:txBody>
      </p:sp>
      <p:sp>
        <p:nvSpPr>
          <p:cNvPr id="7" name="Slide Number Placeholder 6"/>
          <p:cNvSpPr>
            <a:spLocks noGrp="1"/>
          </p:cNvSpPr>
          <p:nvPr>
            <p:ph type="sldNum" sz="quarter" idx="5"/>
          </p:nvPr>
        </p:nvSpPr>
        <p:spPr>
          <a:xfrm>
            <a:off x="3927775" y="8757590"/>
            <a:ext cx="3004820" cy="461010"/>
          </a:xfrm>
          <a:prstGeom prst="rect">
            <a:avLst/>
          </a:prstGeom>
        </p:spPr>
        <p:txBody>
          <a:bodyPr vert="horz" lIns="92309" tIns="46154" rIns="92309" bIns="46154" rtlCol="0" anchor="b"/>
          <a:lstStyle>
            <a:lvl1pPr algn="r">
              <a:defRPr sz="1200"/>
            </a:lvl1pPr>
          </a:lstStyle>
          <a:p>
            <a:fld id="{61C14B95-07AD-4BC2-946A-4B2F956ED71F}" type="slidenum">
              <a:rPr lang="en-US" smtClean="0"/>
              <a:t>‹#›</a:t>
            </a:fld>
            <a:endParaRPr lang="en-US"/>
          </a:p>
        </p:txBody>
      </p:sp>
    </p:spTree>
    <p:extLst>
      <p:ext uri="{BB962C8B-B14F-4D97-AF65-F5344CB8AC3E}">
        <p14:creationId xmlns:p14="http://schemas.microsoft.com/office/powerpoint/2010/main" val="63639432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The international community has legitimate political, economic, and security reasons to become engaged with fragile states. Fragile states represent instability that can spread to pose threats throughout a region, destabilizing neighboring countries. Fragile states can be a source of mass migration of people across national boundaries. Internationally, there is also concern that fragile states can threaten global security by becoming incubators for international terrorism and crime. Fragile states may be a drag on the global economy, so there is the interest in increasing global wealth and productivity.</a:t>
            </a:r>
          </a:p>
          <a:p>
            <a:endParaRPr lang="en-US" sz="1200" b="0" i="0" u="none" strike="noStrike" kern="1200" baseline="0" dirty="0" smtClean="0">
              <a:solidFill>
                <a:schemeClr val="tx1"/>
              </a:solidFill>
              <a:latin typeface="+mn-lt"/>
              <a:ea typeface="+mn-ea"/>
              <a:cs typeface="+mn-cs"/>
            </a:endParaRPr>
          </a:p>
          <a:p>
            <a:r>
              <a:rPr lang="en-US" sz="1200" b="0" i="0" u="none" strike="noStrike" kern="1200" baseline="0" dirty="0" smtClean="0">
                <a:solidFill>
                  <a:schemeClr val="tx1"/>
                </a:solidFill>
                <a:latin typeface="+mn-lt"/>
                <a:ea typeface="+mn-ea"/>
                <a:cs typeface="+mn-cs"/>
              </a:rPr>
              <a:t>Furthermore, the international community is concerned about fragile states because of the ability of diseases to quickly spread internationally. Fragile states are home to many outbreaks of these diseases and pose challenges to effectively address them: the majority of Ebola cases in recent years have occurred in Sudan, northern Uganda, Democratic Republic of Congo, and Congo Brazzaville. There are certain diseases of international interest—because there are efforts to eradicate them (Guinea worm disease, polio), because they have global public health significance (SARS, avian influenza), or because they are virulent and without cure (Ebola, Marburg).</a:t>
            </a:r>
            <a:endParaRPr lang="en-US" dirty="0"/>
          </a:p>
        </p:txBody>
      </p:sp>
      <p:sp>
        <p:nvSpPr>
          <p:cNvPr id="4" name="Slide Number Placeholder 3"/>
          <p:cNvSpPr>
            <a:spLocks noGrp="1"/>
          </p:cNvSpPr>
          <p:nvPr>
            <p:ph type="sldNum" sz="quarter" idx="10"/>
          </p:nvPr>
        </p:nvSpPr>
        <p:spPr/>
        <p:txBody>
          <a:bodyPr/>
          <a:lstStyle/>
          <a:p>
            <a:fld id="{61C14B95-07AD-4BC2-946A-4B2F956ED71F}" type="slidenum">
              <a:rPr lang="en-US" smtClean="0"/>
              <a:t>5</a:t>
            </a:fld>
            <a:endParaRPr lang="en-US"/>
          </a:p>
        </p:txBody>
      </p:sp>
    </p:spTree>
    <p:extLst>
      <p:ext uri="{BB962C8B-B14F-4D97-AF65-F5344CB8AC3E}">
        <p14:creationId xmlns:p14="http://schemas.microsoft.com/office/powerpoint/2010/main" val="88149476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1C14B95-07AD-4BC2-946A-4B2F956ED71F}" type="slidenum">
              <a:rPr lang="en-US" smtClean="0"/>
              <a:t>8</a:t>
            </a:fld>
            <a:endParaRPr lang="en-US"/>
          </a:p>
        </p:txBody>
      </p:sp>
    </p:spTree>
    <p:extLst>
      <p:ext uri="{BB962C8B-B14F-4D97-AF65-F5344CB8AC3E}">
        <p14:creationId xmlns:p14="http://schemas.microsoft.com/office/powerpoint/2010/main" val="124337384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1C14B95-07AD-4BC2-946A-4B2F956ED71F}" type="slidenum">
              <a:rPr lang="en-US" smtClean="0"/>
              <a:t>9</a:t>
            </a:fld>
            <a:endParaRPr lang="en-US"/>
          </a:p>
        </p:txBody>
      </p:sp>
    </p:spTree>
    <p:extLst>
      <p:ext uri="{BB962C8B-B14F-4D97-AF65-F5344CB8AC3E}">
        <p14:creationId xmlns:p14="http://schemas.microsoft.com/office/powerpoint/2010/main" val="225314514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2082" name="Rectangle 2"/>
          <p:cNvSpPr>
            <a:spLocks noGrp="1" noRot="1" noChangeAspect="1" noChangeArrowheads="1" noTextEdit="1"/>
          </p:cNvSpPr>
          <p:nvPr>
            <p:ph type="sldImg"/>
          </p:nvPr>
        </p:nvSpPr>
        <p:spPr>
          <a:ln/>
        </p:spPr>
      </p:sp>
      <p:sp>
        <p:nvSpPr>
          <p:cNvPr id="302083" name="Rectangle 3"/>
          <p:cNvSpPr>
            <a:spLocks noGrp="1" noChangeArrowheads="1"/>
          </p:cNvSpPr>
          <p:nvPr>
            <p:ph type="body" idx="1"/>
          </p:nvPr>
        </p:nvSpPr>
        <p:spPr>
          <a:noFill/>
          <a:ln/>
        </p:spPr>
        <p:txBody>
          <a:bodyPr/>
          <a:lstStyle/>
          <a:p>
            <a:endParaRPr lang="en-US" smtClean="0"/>
          </a:p>
        </p:txBody>
      </p:sp>
    </p:spTree>
    <p:extLst>
      <p:ext uri="{BB962C8B-B14F-4D97-AF65-F5344CB8AC3E}">
        <p14:creationId xmlns:p14="http://schemas.microsoft.com/office/powerpoint/2010/main" val="262956773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0034" name="Rectangle 2"/>
          <p:cNvSpPr>
            <a:spLocks noGrp="1" noRot="1" noChangeAspect="1" noChangeArrowheads="1" noTextEdit="1"/>
          </p:cNvSpPr>
          <p:nvPr>
            <p:ph type="sldImg"/>
          </p:nvPr>
        </p:nvSpPr>
        <p:spPr>
          <a:ln/>
        </p:spPr>
      </p:sp>
      <p:sp>
        <p:nvSpPr>
          <p:cNvPr id="300035" name="Rectangle 3"/>
          <p:cNvSpPr>
            <a:spLocks noGrp="1" noChangeArrowheads="1"/>
          </p:cNvSpPr>
          <p:nvPr>
            <p:ph type="body" idx="1"/>
          </p:nvPr>
        </p:nvSpPr>
        <p:spPr>
          <a:xfrm>
            <a:off x="685800" y="4342856"/>
            <a:ext cx="5486400" cy="4115267"/>
          </a:xfrm>
          <a:noFill/>
          <a:ln/>
        </p:spPr>
        <p:txBody>
          <a:bodyPr/>
          <a:lstStyle/>
          <a:p>
            <a:endParaRPr lang="en-US" smtClean="0"/>
          </a:p>
        </p:txBody>
      </p:sp>
    </p:spTree>
    <p:extLst>
      <p:ext uri="{BB962C8B-B14F-4D97-AF65-F5344CB8AC3E}">
        <p14:creationId xmlns:p14="http://schemas.microsoft.com/office/powerpoint/2010/main" val="190364885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6306" name="Rectangle 2"/>
          <p:cNvSpPr>
            <a:spLocks noGrp="1" noRot="1" noChangeAspect="1" noChangeArrowheads="1" noTextEdit="1"/>
          </p:cNvSpPr>
          <p:nvPr>
            <p:ph type="sldImg"/>
          </p:nvPr>
        </p:nvSpPr>
        <p:spPr>
          <a:ln/>
        </p:spPr>
      </p:sp>
      <p:sp>
        <p:nvSpPr>
          <p:cNvPr id="226307" name="Rectangle 3"/>
          <p:cNvSpPr>
            <a:spLocks noGrp="1" noChangeArrowheads="1"/>
          </p:cNvSpPr>
          <p:nvPr>
            <p:ph type="body" idx="1"/>
          </p:nvPr>
        </p:nvSpPr>
        <p:spPr>
          <a:noFill/>
          <a:ln/>
        </p:spPr>
        <p:txBody>
          <a:bodyPr/>
          <a:lstStyle/>
          <a:p>
            <a:endParaRPr lang="en-US" dirty="0" smtClean="0"/>
          </a:p>
        </p:txBody>
      </p:sp>
    </p:spTree>
    <p:extLst>
      <p:ext uri="{BB962C8B-B14F-4D97-AF65-F5344CB8AC3E}">
        <p14:creationId xmlns:p14="http://schemas.microsoft.com/office/powerpoint/2010/main" val="335804174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7330" name="Rectangle 2"/>
          <p:cNvSpPr>
            <a:spLocks noGrp="1" noRot="1" noChangeAspect="1" noChangeArrowheads="1" noTextEdit="1"/>
          </p:cNvSpPr>
          <p:nvPr>
            <p:ph type="sldImg"/>
          </p:nvPr>
        </p:nvSpPr>
        <p:spPr>
          <a:ln/>
        </p:spPr>
      </p:sp>
      <p:sp>
        <p:nvSpPr>
          <p:cNvPr id="227331" name="Rectangle 3"/>
          <p:cNvSpPr>
            <a:spLocks noGrp="1" noChangeArrowheads="1"/>
          </p:cNvSpPr>
          <p:nvPr>
            <p:ph type="body" idx="1"/>
          </p:nvPr>
        </p:nvSpPr>
        <p:spPr>
          <a:noFill/>
          <a:ln/>
        </p:spPr>
        <p:txBody>
          <a:bodyPr/>
          <a:lstStyle/>
          <a:p>
            <a:endParaRPr lang="en-US" smtClean="0"/>
          </a:p>
        </p:txBody>
      </p:sp>
    </p:spTree>
    <p:extLst>
      <p:ext uri="{BB962C8B-B14F-4D97-AF65-F5344CB8AC3E}">
        <p14:creationId xmlns:p14="http://schemas.microsoft.com/office/powerpoint/2010/main" val="133439374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7330" name="Rectangle 2"/>
          <p:cNvSpPr>
            <a:spLocks noGrp="1" noRot="1" noChangeAspect="1" noChangeArrowheads="1" noTextEdit="1"/>
          </p:cNvSpPr>
          <p:nvPr>
            <p:ph type="sldImg"/>
          </p:nvPr>
        </p:nvSpPr>
        <p:spPr>
          <a:ln/>
        </p:spPr>
      </p:sp>
      <p:sp>
        <p:nvSpPr>
          <p:cNvPr id="227331" name="Rectangle 3"/>
          <p:cNvSpPr>
            <a:spLocks noGrp="1" noChangeArrowheads="1"/>
          </p:cNvSpPr>
          <p:nvPr>
            <p:ph type="body" idx="1"/>
          </p:nvPr>
        </p:nvSpPr>
        <p:spPr>
          <a:noFill/>
          <a:ln/>
        </p:spPr>
        <p:txBody>
          <a:bodyPr/>
          <a:lstStyle/>
          <a:p>
            <a:endParaRPr lang="en-US" smtClean="0"/>
          </a:p>
        </p:txBody>
      </p:sp>
    </p:spTree>
    <p:extLst>
      <p:ext uri="{BB962C8B-B14F-4D97-AF65-F5344CB8AC3E}">
        <p14:creationId xmlns:p14="http://schemas.microsoft.com/office/powerpoint/2010/main" val="376872543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BB5AF889-2F45-4AD6-99B3-F15591197A6C}" type="datetime1">
              <a:rPr lang="en-US" smtClean="0"/>
              <a:t>11/13/2016</a:t>
            </a:fld>
            <a:endParaRPr lang="en-US"/>
          </a:p>
        </p:txBody>
      </p:sp>
      <p:sp>
        <p:nvSpPr>
          <p:cNvPr id="5" name="Footer Placeholder 4"/>
          <p:cNvSpPr>
            <a:spLocks noGrp="1"/>
          </p:cNvSpPr>
          <p:nvPr>
            <p:ph type="ftr" sz="quarter" idx="11"/>
          </p:nvPr>
        </p:nvSpPr>
        <p:spPr/>
        <p:txBody>
          <a:bodyPr/>
          <a:lstStyle/>
          <a:p>
            <a:r>
              <a:rPr lang="en-US" smtClean="0"/>
              <a:t>Egypt the Future</a:t>
            </a:r>
            <a:endParaRPr lang="en-US"/>
          </a:p>
        </p:txBody>
      </p:sp>
      <p:sp>
        <p:nvSpPr>
          <p:cNvPr id="6" name="Slide Number Placeholder 5"/>
          <p:cNvSpPr>
            <a:spLocks noGrp="1"/>
          </p:cNvSpPr>
          <p:nvPr>
            <p:ph type="sldNum" sz="quarter" idx="12"/>
          </p:nvPr>
        </p:nvSpPr>
        <p:spPr/>
        <p:txBody>
          <a:bodyPr/>
          <a:lstStyle/>
          <a:p>
            <a:fld id="{C8134258-3077-40D1-8174-2FAE1CB65074}" type="slidenum">
              <a:rPr lang="en-US" smtClean="0"/>
              <a:t>‹#›</a:t>
            </a:fld>
            <a:endParaRPr lang="en-US"/>
          </a:p>
        </p:txBody>
      </p:sp>
    </p:spTree>
    <p:extLst>
      <p:ext uri="{BB962C8B-B14F-4D97-AF65-F5344CB8AC3E}">
        <p14:creationId xmlns:p14="http://schemas.microsoft.com/office/powerpoint/2010/main" val="328922477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FD16CC5-76EB-49DC-B8D4-D3A11CA37252}" type="datetime1">
              <a:rPr lang="en-US" smtClean="0"/>
              <a:t>11/13/2016</a:t>
            </a:fld>
            <a:endParaRPr lang="en-US"/>
          </a:p>
        </p:txBody>
      </p:sp>
      <p:sp>
        <p:nvSpPr>
          <p:cNvPr id="5" name="Footer Placeholder 4"/>
          <p:cNvSpPr>
            <a:spLocks noGrp="1"/>
          </p:cNvSpPr>
          <p:nvPr>
            <p:ph type="ftr" sz="quarter" idx="11"/>
          </p:nvPr>
        </p:nvSpPr>
        <p:spPr/>
        <p:txBody>
          <a:bodyPr/>
          <a:lstStyle/>
          <a:p>
            <a:r>
              <a:rPr lang="en-US" smtClean="0"/>
              <a:t>Egypt the Future</a:t>
            </a:r>
            <a:endParaRPr lang="en-US"/>
          </a:p>
        </p:txBody>
      </p:sp>
      <p:sp>
        <p:nvSpPr>
          <p:cNvPr id="6" name="Slide Number Placeholder 5"/>
          <p:cNvSpPr>
            <a:spLocks noGrp="1"/>
          </p:cNvSpPr>
          <p:nvPr>
            <p:ph type="sldNum" sz="quarter" idx="12"/>
          </p:nvPr>
        </p:nvSpPr>
        <p:spPr/>
        <p:txBody>
          <a:bodyPr/>
          <a:lstStyle/>
          <a:p>
            <a:fld id="{C8134258-3077-40D1-8174-2FAE1CB65074}" type="slidenum">
              <a:rPr lang="en-US" smtClean="0"/>
              <a:t>‹#›</a:t>
            </a:fld>
            <a:endParaRPr lang="en-US"/>
          </a:p>
        </p:txBody>
      </p:sp>
    </p:spTree>
    <p:extLst>
      <p:ext uri="{BB962C8B-B14F-4D97-AF65-F5344CB8AC3E}">
        <p14:creationId xmlns:p14="http://schemas.microsoft.com/office/powerpoint/2010/main" val="276140206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520F702-372A-4EBE-986B-3E6F1C138E51}" type="datetime1">
              <a:rPr lang="en-US" smtClean="0"/>
              <a:t>11/13/2016</a:t>
            </a:fld>
            <a:endParaRPr lang="en-US"/>
          </a:p>
        </p:txBody>
      </p:sp>
      <p:sp>
        <p:nvSpPr>
          <p:cNvPr id="5" name="Footer Placeholder 4"/>
          <p:cNvSpPr>
            <a:spLocks noGrp="1"/>
          </p:cNvSpPr>
          <p:nvPr>
            <p:ph type="ftr" sz="quarter" idx="11"/>
          </p:nvPr>
        </p:nvSpPr>
        <p:spPr/>
        <p:txBody>
          <a:bodyPr/>
          <a:lstStyle/>
          <a:p>
            <a:r>
              <a:rPr lang="en-US" smtClean="0"/>
              <a:t>Egypt the Future</a:t>
            </a:r>
            <a:endParaRPr lang="en-US"/>
          </a:p>
        </p:txBody>
      </p:sp>
      <p:sp>
        <p:nvSpPr>
          <p:cNvPr id="6" name="Slide Number Placeholder 5"/>
          <p:cNvSpPr>
            <a:spLocks noGrp="1"/>
          </p:cNvSpPr>
          <p:nvPr>
            <p:ph type="sldNum" sz="quarter" idx="12"/>
          </p:nvPr>
        </p:nvSpPr>
        <p:spPr/>
        <p:txBody>
          <a:bodyPr/>
          <a:lstStyle/>
          <a:p>
            <a:fld id="{C8134258-3077-40D1-8174-2FAE1CB65074}" type="slidenum">
              <a:rPr lang="en-US" smtClean="0"/>
              <a:t>‹#›</a:t>
            </a:fld>
            <a:endParaRPr lang="en-US"/>
          </a:p>
        </p:txBody>
      </p:sp>
    </p:spTree>
    <p:extLst>
      <p:ext uri="{BB962C8B-B14F-4D97-AF65-F5344CB8AC3E}">
        <p14:creationId xmlns:p14="http://schemas.microsoft.com/office/powerpoint/2010/main" val="282569598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685800" y="457200"/>
            <a:ext cx="7772400" cy="1143000"/>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685800" y="1981200"/>
            <a:ext cx="7772400" cy="4114800"/>
          </a:xfrm>
        </p:spPr>
        <p:txBody>
          <a:bodyPr>
            <a:normAutofit/>
          </a:bodyPr>
          <a:lstStyle/>
          <a:p>
            <a:pPr lvl="0"/>
            <a:endParaRPr lang="en-US" noProof="0" smtClean="0"/>
          </a:p>
        </p:txBody>
      </p:sp>
      <p:sp>
        <p:nvSpPr>
          <p:cNvPr id="4" name="Date Placeholder 23"/>
          <p:cNvSpPr>
            <a:spLocks noGrp="1"/>
          </p:cNvSpPr>
          <p:nvPr>
            <p:ph type="dt" sz="half" idx="10"/>
          </p:nvPr>
        </p:nvSpPr>
        <p:spPr>
          <a:xfrm>
            <a:off x="457200" y="6356350"/>
            <a:ext cx="2133600" cy="365125"/>
          </a:xfrm>
          <a:prstGeom prst="rect">
            <a:avLst/>
          </a:prstGeom>
        </p:spPr>
        <p:txBody>
          <a:bodyPr/>
          <a:lstStyle>
            <a:lvl1pPr>
              <a:defRPr/>
            </a:lvl1pPr>
          </a:lstStyle>
          <a:p>
            <a:pPr>
              <a:defRPr/>
            </a:pPr>
            <a:endParaRPr lang="en-US"/>
          </a:p>
        </p:txBody>
      </p:sp>
      <p:sp>
        <p:nvSpPr>
          <p:cNvPr id="5" name="Footer Placeholder 9"/>
          <p:cNvSpPr>
            <a:spLocks noGrp="1"/>
          </p:cNvSpPr>
          <p:nvPr>
            <p:ph type="ftr" sz="quarter" idx="11"/>
          </p:nvPr>
        </p:nvSpPr>
        <p:spPr/>
        <p:txBody>
          <a:bodyPr/>
          <a:lstStyle>
            <a:lvl1pPr>
              <a:defRPr/>
            </a:lvl1pPr>
          </a:lstStyle>
          <a:p>
            <a:pPr>
              <a:defRPr/>
            </a:pPr>
            <a:endParaRPr lang="en-US"/>
          </a:p>
        </p:txBody>
      </p:sp>
      <p:sp>
        <p:nvSpPr>
          <p:cNvPr id="6" name="Slide Number Placeholder 21"/>
          <p:cNvSpPr>
            <a:spLocks noGrp="1"/>
          </p:cNvSpPr>
          <p:nvPr>
            <p:ph type="sldNum" sz="quarter" idx="12"/>
          </p:nvPr>
        </p:nvSpPr>
        <p:spPr/>
        <p:txBody>
          <a:bodyPr/>
          <a:lstStyle>
            <a:lvl1pPr>
              <a:defRPr/>
            </a:lvl1pPr>
          </a:lstStyle>
          <a:p>
            <a:pPr>
              <a:defRPr/>
            </a:pPr>
            <a:fld id="{FF3F4CC0-3193-4B56-8C6C-AB4C5B2744B0}" type="slidenum">
              <a:rPr lang="en-US"/>
              <a:pPr>
                <a:defRPr/>
              </a:pPr>
              <a:t>‹#›</a:t>
            </a:fld>
            <a:endParaRPr lang="en-US"/>
          </a:p>
        </p:txBody>
      </p:sp>
    </p:spTree>
    <p:extLst>
      <p:ext uri="{BB962C8B-B14F-4D97-AF65-F5344CB8AC3E}">
        <p14:creationId xmlns:p14="http://schemas.microsoft.com/office/powerpoint/2010/main" val="28361487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B9864B6-FBB1-464E-93F4-2C5B99C4D535}" type="datetime1">
              <a:rPr lang="en-US" smtClean="0"/>
              <a:t>11/13/2016</a:t>
            </a:fld>
            <a:endParaRPr lang="en-US"/>
          </a:p>
        </p:txBody>
      </p:sp>
      <p:sp>
        <p:nvSpPr>
          <p:cNvPr id="5" name="Footer Placeholder 4"/>
          <p:cNvSpPr>
            <a:spLocks noGrp="1"/>
          </p:cNvSpPr>
          <p:nvPr>
            <p:ph type="ftr" sz="quarter" idx="11"/>
          </p:nvPr>
        </p:nvSpPr>
        <p:spPr/>
        <p:txBody>
          <a:bodyPr/>
          <a:lstStyle/>
          <a:p>
            <a:r>
              <a:rPr lang="en-US" smtClean="0"/>
              <a:t>Egypt the Future</a:t>
            </a:r>
            <a:endParaRPr lang="en-US"/>
          </a:p>
        </p:txBody>
      </p:sp>
      <p:sp>
        <p:nvSpPr>
          <p:cNvPr id="6" name="Slide Number Placeholder 5"/>
          <p:cNvSpPr>
            <a:spLocks noGrp="1"/>
          </p:cNvSpPr>
          <p:nvPr>
            <p:ph type="sldNum" sz="quarter" idx="12"/>
          </p:nvPr>
        </p:nvSpPr>
        <p:spPr/>
        <p:txBody>
          <a:bodyPr/>
          <a:lstStyle/>
          <a:p>
            <a:fld id="{C8134258-3077-40D1-8174-2FAE1CB65074}" type="slidenum">
              <a:rPr lang="en-US" smtClean="0"/>
              <a:t>‹#›</a:t>
            </a:fld>
            <a:endParaRPr lang="en-US"/>
          </a:p>
        </p:txBody>
      </p:sp>
    </p:spTree>
    <p:extLst>
      <p:ext uri="{BB962C8B-B14F-4D97-AF65-F5344CB8AC3E}">
        <p14:creationId xmlns:p14="http://schemas.microsoft.com/office/powerpoint/2010/main" val="333690458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5A624934-A15B-4B1B-AE50-0A1F9E1987A4}" type="datetime1">
              <a:rPr lang="en-US" smtClean="0"/>
              <a:t>11/13/2016</a:t>
            </a:fld>
            <a:endParaRPr lang="en-US"/>
          </a:p>
        </p:txBody>
      </p:sp>
      <p:sp>
        <p:nvSpPr>
          <p:cNvPr id="5" name="Footer Placeholder 4"/>
          <p:cNvSpPr>
            <a:spLocks noGrp="1"/>
          </p:cNvSpPr>
          <p:nvPr>
            <p:ph type="ftr" sz="quarter" idx="11"/>
          </p:nvPr>
        </p:nvSpPr>
        <p:spPr/>
        <p:txBody>
          <a:bodyPr/>
          <a:lstStyle/>
          <a:p>
            <a:r>
              <a:rPr lang="en-US" smtClean="0"/>
              <a:t>Egypt the Future</a:t>
            </a:r>
            <a:endParaRPr lang="en-US"/>
          </a:p>
        </p:txBody>
      </p:sp>
      <p:sp>
        <p:nvSpPr>
          <p:cNvPr id="6" name="Slide Number Placeholder 5"/>
          <p:cNvSpPr>
            <a:spLocks noGrp="1"/>
          </p:cNvSpPr>
          <p:nvPr>
            <p:ph type="sldNum" sz="quarter" idx="12"/>
          </p:nvPr>
        </p:nvSpPr>
        <p:spPr/>
        <p:txBody>
          <a:bodyPr/>
          <a:lstStyle/>
          <a:p>
            <a:fld id="{C8134258-3077-40D1-8174-2FAE1CB65074}" type="slidenum">
              <a:rPr lang="en-US" smtClean="0"/>
              <a:t>‹#›</a:t>
            </a:fld>
            <a:endParaRPr lang="en-US"/>
          </a:p>
        </p:txBody>
      </p:sp>
    </p:spTree>
    <p:extLst>
      <p:ext uri="{BB962C8B-B14F-4D97-AF65-F5344CB8AC3E}">
        <p14:creationId xmlns:p14="http://schemas.microsoft.com/office/powerpoint/2010/main" val="33600947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DB41A8E4-53E6-476A-BD1E-A827DACD9CBC}" type="datetime1">
              <a:rPr lang="en-US" smtClean="0"/>
              <a:t>11/13/2016</a:t>
            </a:fld>
            <a:endParaRPr lang="en-US"/>
          </a:p>
        </p:txBody>
      </p:sp>
      <p:sp>
        <p:nvSpPr>
          <p:cNvPr id="6" name="Footer Placeholder 5"/>
          <p:cNvSpPr>
            <a:spLocks noGrp="1"/>
          </p:cNvSpPr>
          <p:nvPr>
            <p:ph type="ftr" sz="quarter" idx="11"/>
          </p:nvPr>
        </p:nvSpPr>
        <p:spPr/>
        <p:txBody>
          <a:bodyPr/>
          <a:lstStyle/>
          <a:p>
            <a:r>
              <a:rPr lang="en-US" smtClean="0"/>
              <a:t>Egypt the Future</a:t>
            </a:r>
            <a:endParaRPr lang="en-US"/>
          </a:p>
        </p:txBody>
      </p:sp>
      <p:sp>
        <p:nvSpPr>
          <p:cNvPr id="7" name="Slide Number Placeholder 6"/>
          <p:cNvSpPr>
            <a:spLocks noGrp="1"/>
          </p:cNvSpPr>
          <p:nvPr>
            <p:ph type="sldNum" sz="quarter" idx="12"/>
          </p:nvPr>
        </p:nvSpPr>
        <p:spPr/>
        <p:txBody>
          <a:bodyPr/>
          <a:lstStyle/>
          <a:p>
            <a:fld id="{C8134258-3077-40D1-8174-2FAE1CB65074}" type="slidenum">
              <a:rPr lang="en-US" smtClean="0"/>
              <a:t>‹#›</a:t>
            </a:fld>
            <a:endParaRPr lang="en-US"/>
          </a:p>
        </p:txBody>
      </p:sp>
    </p:spTree>
    <p:extLst>
      <p:ext uri="{BB962C8B-B14F-4D97-AF65-F5344CB8AC3E}">
        <p14:creationId xmlns:p14="http://schemas.microsoft.com/office/powerpoint/2010/main" val="159234523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E48FC72E-0A92-49D7-8DD3-25E4C6E2A319}" type="datetime1">
              <a:rPr lang="en-US" smtClean="0"/>
              <a:t>11/13/2016</a:t>
            </a:fld>
            <a:endParaRPr lang="en-US"/>
          </a:p>
        </p:txBody>
      </p:sp>
      <p:sp>
        <p:nvSpPr>
          <p:cNvPr id="8" name="Footer Placeholder 7"/>
          <p:cNvSpPr>
            <a:spLocks noGrp="1"/>
          </p:cNvSpPr>
          <p:nvPr>
            <p:ph type="ftr" sz="quarter" idx="11"/>
          </p:nvPr>
        </p:nvSpPr>
        <p:spPr/>
        <p:txBody>
          <a:bodyPr/>
          <a:lstStyle/>
          <a:p>
            <a:r>
              <a:rPr lang="en-US" smtClean="0"/>
              <a:t>Egypt the Future</a:t>
            </a:r>
            <a:endParaRPr lang="en-US"/>
          </a:p>
        </p:txBody>
      </p:sp>
      <p:sp>
        <p:nvSpPr>
          <p:cNvPr id="9" name="Slide Number Placeholder 8"/>
          <p:cNvSpPr>
            <a:spLocks noGrp="1"/>
          </p:cNvSpPr>
          <p:nvPr>
            <p:ph type="sldNum" sz="quarter" idx="12"/>
          </p:nvPr>
        </p:nvSpPr>
        <p:spPr/>
        <p:txBody>
          <a:bodyPr/>
          <a:lstStyle/>
          <a:p>
            <a:fld id="{C8134258-3077-40D1-8174-2FAE1CB65074}" type="slidenum">
              <a:rPr lang="en-US" smtClean="0"/>
              <a:t>‹#›</a:t>
            </a:fld>
            <a:endParaRPr lang="en-US"/>
          </a:p>
        </p:txBody>
      </p:sp>
    </p:spTree>
    <p:extLst>
      <p:ext uri="{BB962C8B-B14F-4D97-AF65-F5344CB8AC3E}">
        <p14:creationId xmlns:p14="http://schemas.microsoft.com/office/powerpoint/2010/main" val="259256643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F3A22F3E-B345-40AE-BB1A-8CE291DE9218}" type="datetime1">
              <a:rPr lang="en-US" smtClean="0"/>
              <a:t>11/13/2016</a:t>
            </a:fld>
            <a:endParaRPr lang="en-US"/>
          </a:p>
        </p:txBody>
      </p:sp>
      <p:sp>
        <p:nvSpPr>
          <p:cNvPr id="4" name="Footer Placeholder 3"/>
          <p:cNvSpPr>
            <a:spLocks noGrp="1"/>
          </p:cNvSpPr>
          <p:nvPr>
            <p:ph type="ftr" sz="quarter" idx="11"/>
          </p:nvPr>
        </p:nvSpPr>
        <p:spPr/>
        <p:txBody>
          <a:bodyPr/>
          <a:lstStyle/>
          <a:p>
            <a:r>
              <a:rPr lang="en-US" smtClean="0"/>
              <a:t>Egypt the Future</a:t>
            </a:r>
            <a:endParaRPr lang="en-US"/>
          </a:p>
        </p:txBody>
      </p:sp>
      <p:sp>
        <p:nvSpPr>
          <p:cNvPr id="5" name="Slide Number Placeholder 4"/>
          <p:cNvSpPr>
            <a:spLocks noGrp="1"/>
          </p:cNvSpPr>
          <p:nvPr>
            <p:ph type="sldNum" sz="quarter" idx="12"/>
          </p:nvPr>
        </p:nvSpPr>
        <p:spPr/>
        <p:txBody>
          <a:bodyPr/>
          <a:lstStyle/>
          <a:p>
            <a:fld id="{C8134258-3077-40D1-8174-2FAE1CB65074}" type="slidenum">
              <a:rPr lang="en-US" smtClean="0"/>
              <a:t>‹#›</a:t>
            </a:fld>
            <a:endParaRPr lang="en-US"/>
          </a:p>
        </p:txBody>
      </p:sp>
    </p:spTree>
    <p:extLst>
      <p:ext uri="{BB962C8B-B14F-4D97-AF65-F5344CB8AC3E}">
        <p14:creationId xmlns:p14="http://schemas.microsoft.com/office/powerpoint/2010/main" val="175294598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46CC541-A6BF-44B7-893E-EBE2F3810E67}" type="datetime1">
              <a:rPr lang="en-US" smtClean="0"/>
              <a:t>11/13/2016</a:t>
            </a:fld>
            <a:endParaRPr lang="en-US"/>
          </a:p>
        </p:txBody>
      </p:sp>
      <p:sp>
        <p:nvSpPr>
          <p:cNvPr id="3" name="Footer Placeholder 2"/>
          <p:cNvSpPr>
            <a:spLocks noGrp="1"/>
          </p:cNvSpPr>
          <p:nvPr>
            <p:ph type="ftr" sz="quarter" idx="11"/>
          </p:nvPr>
        </p:nvSpPr>
        <p:spPr/>
        <p:txBody>
          <a:bodyPr/>
          <a:lstStyle/>
          <a:p>
            <a:r>
              <a:rPr lang="en-US" smtClean="0"/>
              <a:t>Egypt the Future</a:t>
            </a:r>
            <a:endParaRPr lang="en-US"/>
          </a:p>
        </p:txBody>
      </p:sp>
      <p:sp>
        <p:nvSpPr>
          <p:cNvPr id="4" name="Slide Number Placeholder 3"/>
          <p:cNvSpPr>
            <a:spLocks noGrp="1"/>
          </p:cNvSpPr>
          <p:nvPr>
            <p:ph type="sldNum" sz="quarter" idx="12"/>
          </p:nvPr>
        </p:nvSpPr>
        <p:spPr/>
        <p:txBody>
          <a:bodyPr/>
          <a:lstStyle/>
          <a:p>
            <a:fld id="{C8134258-3077-40D1-8174-2FAE1CB65074}" type="slidenum">
              <a:rPr lang="en-US" smtClean="0"/>
              <a:t>‹#›</a:t>
            </a:fld>
            <a:endParaRPr lang="en-US"/>
          </a:p>
        </p:txBody>
      </p:sp>
    </p:spTree>
    <p:extLst>
      <p:ext uri="{BB962C8B-B14F-4D97-AF65-F5344CB8AC3E}">
        <p14:creationId xmlns:p14="http://schemas.microsoft.com/office/powerpoint/2010/main" val="167335009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A7F46FA-367A-4F8D-BB40-66DFEC664602}" type="datetime1">
              <a:rPr lang="en-US" smtClean="0"/>
              <a:t>11/13/2016</a:t>
            </a:fld>
            <a:endParaRPr lang="en-US"/>
          </a:p>
        </p:txBody>
      </p:sp>
      <p:sp>
        <p:nvSpPr>
          <p:cNvPr id="6" name="Footer Placeholder 5"/>
          <p:cNvSpPr>
            <a:spLocks noGrp="1"/>
          </p:cNvSpPr>
          <p:nvPr>
            <p:ph type="ftr" sz="quarter" idx="11"/>
          </p:nvPr>
        </p:nvSpPr>
        <p:spPr/>
        <p:txBody>
          <a:bodyPr/>
          <a:lstStyle/>
          <a:p>
            <a:r>
              <a:rPr lang="en-US" smtClean="0"/>
              <a:t>Egypt the Future</a:t>
            </a:r>
            <a:endParaRPr lang="en-US"/>
          </a:p>
        </p:txBody>
      </p:sp>
      <p:sp>
        <p:nvSpPr>
          <p:cNvPr id="7" name="Slide Number Placeholder 6"/>
          <p:cNvSpPr>
            <a:spLocks noGrp="1"/>
          </p:cNvSpPr>
          <p:nvPr>
            <p:ph type="sldNum" sz="quarter" idx="12"/>
          </p:nvPr>
        </p:nvSpPr>
        <p:spPr/>
        <p:txBody>
          <a:bodyPr/>
          <a:lstStyle/>
          <a:p>
            <a:fld id="{C8134258-3077-40D1-8174-2FAE1CB65074}" type="slidenum">
              <a:rPr lang="en-US" smtClean="0"/>
              <a:t>‹#›</a:t>
            </a:fld>
            <a:endParaRPr lang="en-US"/>
          </a:p>
        </p:txBody>
      </p:sp>
    </p:spTree>
    <p:extLst>
      <p:ext uri="{BB962C8B-B14F-4D97-AF65-F5344CB8AC3E}">
        <p14:creationId xmlns:p14="http://schemas.microsoft.com/office/powerpoint/2010/main" val="418586398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BBD4120-0D1A-4E40-A38A-C4D1C4BE8255}" type="datetime1">
              <a:rPr lang="en-US" smtClean="0"/>
              <a:t>11/13/2016</a:t>
            </a:fld>
            <a:endParaRPr lang="en-US"/>
          </a:p>
        </p:txBody>
      </p:sp>
      <p:sp>
        <p:nvSpPr>
          <p:cNvPr id="6" name="Footer Placeholder 5"/>
          <p:cNvSpPr>
            <a:spLocks noGrp="1"/>
          </p:cNvSpPr>
          <p:nvPr>
            <p:ph type="ftr" sz="quarter" idx="11"/>
          </p:nvPr>
        </p:nvSpPr>
        <p:spPr/>
        <p:txBody>
          <a:bodyPr/>
          <a:lstStyle/>
          <a:p>
            <a:r>
              <a:rPr lang="en-US" smtClean="0"/>
              <a:t>Egypt the Future</a:t>
            </a:r>
            <a:endParaRPr lang="en-US"/>
          </a:p>
        </p:txBody>
      </p:sp>
      <p:sp>
        <p:nvSpPr>
          <p:cNvPr id="7" name="Slide Number Placeholder 6"/>
          <p:cNvSpPr>
            <a:spLocks noGrp="1"/>
          </p:cNvSpPr>
          <p:nvPr>
            <p:ph type="sldNum" sz="quarter" idx="12"/>
          </p:nvPr>
        </p:nvSpPr>
        <p:spPr/>
        <p:txBody>
          <a:bodyPr/>
          <a:lstStyle/>
          <a:p>
            <a:fld id="{C8134258-3077-40D1-8174-2FAE1CB65074}" type="slidenum">
              <a:rPr lang="en-US" smtClean="0"/>
              <a:t>‹#›</a:t>
            </a:fld>
            <a:endParaRPr lang="en-US"/>
          </a:p>
        </p:txBody>
      </p:sp>
    </p:spTree>
    <p:extLst>
      <p:ext uri="{BB962C8B-B14F-4D97-AF65-F5344CB8AC3E}">
        <p14:creationId xmlns:p14="http://schemas.microsoft.com/office/powerpoint/2010/main" val="159289293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34D48E1-2BCC-443E-B469-12E6DCE3EF44}" type="datetime1">
              <a:rPr lang="en-US" smtClean="0"/>
              <a:t>11/13/2016</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smtClean="0"/>
              <a:t>Egypt the Future</a:t>
            </a: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8134258-3077-40D1-8174-2FAE1CB65074}" type="slidenum">
              <a:rPr lang="en-US" smtClean="0"/>
              <a:t>‹#›</a:t>
            </a:fld>
            <a:endParaRPr lang="en-US"/>
          </a:p>
        </p:txBody>
      </p:sp>
    </p:spTree>
    <p:extLst>
      <p:ext uri="{BB962C8B-B14F-4D97-AF65-F5344CB8AC3E}">
        <p14:creationId xmlns:p14="http://schemas.microsoft.com/office/powerpoint/2010/main" val="414030610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3.jpe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5.xml"/><Relationship Id="rId1" Type="http://schemas.openxmlformats.org/officeDocument/2006/relationships/slideLayout" Target="../slideLayouts/slideLayout6.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12.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6.xml"/><Relationship Id="rId1" Type="http://schemas.openxmlformats.org/officeDocument/2006/relationships/slideLayout" Target="../slideLayouts/slideLayout12.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9.xml"/></Relationships>
</file>

<file path=ppt/slides/_rels/slide2.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339975"/>
            <a:ext cx="7924800" cy="1165225"/>
          </a:xfrm>
        </p:spPr>
        <p:txBody>
          <a:bodyPr anchor="ctr">
            <a:noAutofit/>
          </a:bodyPr>
          <a:lstStyle/>
          <a:p>
            <a:r>
              <a:rPr lang="en-US" sz="2800" b="1" dirty="0">
                <a:latin typeface="Cambria"/>
                <a:cs typeface="Cambria"/>
              </a:rPr>
              <a:t/>
            </a:r>
            <a:br>
              <a:rPr lang="en-US" sz="2800" b="1" dirty="0">
                <a:latin typeface="Cambria"/>
                <a:cs typeface="Cambria"/>
              </a:rPr>
            </a:br>
            <a:r>
              <a:rPr lang="en-US" sz="2800" b="1" dirty="0" smtClean="0">
                <a:latin typeface="Cambria"/>
                <a:cs typeface="Cambria"/>
              </a:rPr>
              <a:t>Towards a Humanitarian-Development Nexus of Healthcare in Fragile states </a:t>
            </a:r>
            <a:endParaRPr lang="en-US" sz="2800" dirty="0">
              <a:latin typeface="Cambria"/>
              <a:cs typeface="Cambria"/>
            </a:endParaRPr>
          </a:p>
        </p:txBody>
      </p:sp>
      <p:sp>
        <p:nvSpPr>
          <p:cNvPr id="8" name="Title 1"/>
          <p:cNvSpPr txBox="1">
            <a:spLocks/>
          </p:cNvSpPr>
          <p:nvPr/>
        </p:nvSpPr>
        <p:spPr>
          <a:xfrm>
            <a:off x="2362200" y="3581400"/>
            <a:ext cx="4343400" cy="1165225"/>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1600" b="1" dirty="0" smtClean="0">
                <a:latin typeface="Cambria"/>
                <a:cs typeface="Cambria"/>
              </a:rPr>
              <a:t>Moustafa Abdalla</a:t>
            </a:r>
          </a:p>
          <a:p>
            <a:r>
              <a:rPr lang="en-US" sz="1200" b="1" dirty="0" smtClean="0">
                <a:latin typeface="Cambria"/>
                <a:cs typeface="Cambria"/>
              </a:rPr>
              <a:t>    </a:t>
            </a:r>
            <a:r>
              <a:rPr lang="en-US" sz="1200" b="1" dirty="0" smtClean="0">
                <a:latin typeface="Cambria"/>
                <a:cs typeface="Cambria"/>
              </a:rPr>
              <a:t>  </a:t>
            </a:r>
            <a:r>
              <a:rPr lang="en-US" sz="1400" b="1" dirty="0" smtClean="0">
                <a:latin typeface="Cambria"/>
                <a:cs typeface="Cambria"/>
              </a:rPr>
              <a:t>Health </a:t>
            </a:r>
            <a:r>
              <a:rPr lang="en-US" sz="1400" b="1" dirty="0" smtClean="0">
                <a:latin typeface="Cambria"/>
                <a:cs typeface="Cambria"/>
              </a:rPr>
              <a:t>Economist</a:t>
            </a:r>
            <a:r>
              <a:rPr lang="en-US" sz="1200" b="1" dirty="0" smtClean="0">
                <a:latin typeface="Cambria"/>
                <a:cs typeface="Cambria"/>
              </a:rPr>
              <a:t> </a:t>
            </a:r>
            <a:r>
              <a:rPr lang="en-US" sz="2800" b="1" dirty="0" smtClean="0">
                <a:latin typeface="Cambria"/>
                <a:cs typeface="Cambria"/>
              </a:rPr>
              <a:t>	</a:t>
            </a:r>
            <a:endParaRPr lang="en-US" sz="2800" dirty="0">
              <a:latin typeface="Cambria"/>
              <a:cs typeface="Cambria"/>
            </a:endParaRPr>
          </a:p>
        </p:txBody>
      </p:sp>
      <p:pic>
        <p:nvPicPr>
          <p:cNvPr id="3076" name="Picture 4" descr="Image result for fragile countrie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2059" y="0"/>
            <a:ext cx="4038600" cy="25908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a:ext uri="{909E8E84-426E-40DD-AFC4-6F175D3DCCD1}">
              <a14:hiddenFill xmlns:a14="http://schemas.microsoft.com/office/drawing/2010/main">
                <a:solidFill>
                  <a:srgbClr val="FFFFFF"/>
                </a:solidFill>
              </a14:hiddenFill>
            </a:ext>
          </a:extLst>
        </p:spPr>
      </p:pic>
      <p:pic>
        <p:nvPicPr>
          <p:cNvPr id="3080" name="Picture 8" descr="Image result for destroyed health facilities in Yemen"/>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819400" y="4594412"/>
            <a:ext cx="3581400" cy="22098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a:ext uri="{909E8E84-426E-40DD-AFC4-6F175D3DCCD1}">
              <a14:hiddenFill xmlns:a14="http://schemas.microsoft.com/office/drawing/2010/main">
                <a:solidFill>
                  <a:srgbClr val="FFFFFF"/>
                </a:solidFill>
              </a14:hiddenFill>
            </a:ext>
          </a:extLst>
        </p:spPr>
      </p:pic>
      <p:pic>
        <p:nvPicPr>
          <p:cNvPr id="3082" name="Picture 10" descr="Image result for health services in Yemen"/>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984376" y="13447"/>
            <a:ext cx="4062059" cy="25908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2822198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1058" name="Rectangle 2"/>
          <p:cNvSpPr>
            <a:spLocks noGrp="1"/>
          </p:cNvSpPr>
          <p:nvPr>
            <p:ph type="title"/>
          </p:nvPr>
        </p:nvSpPr>
        <p:spPr bwMode="auto">
          <a:xfrm>
            <a:off x="152400" y="-152400"/>
            <a:ext cx="9296400" cy="944562"/>
          </a:xfrm>
          <a:noFill/>
        </p:spPr>
        <p:txBody>
          <a:bodyPr vert="horz" wrap="square" lIns="91440" tIns="45720" rIns="91440" bIns="45720" numCol="1" anchorCtr="0" compatLnSpc="1">
            <a:prstTxWarp prst="textNoShape">
              <a:avLst/>
            </a:prstTxWarp>
            <a:normAutofit/>
          </a:bodyPr>
          <a:lstStyle/>
          <a:p>
            <a:pPr algn="l"/>
            <a:r>
              <a:rPr lang="en-US" altLang="zh-CN" sz="2800" b="1" dirty="0">
                <a:solidFill>
                  <a:schemeClr val="tx2">
                    <a:lumMod val="60000"/>
                    <a:lumOff val="40000"/>
                  </a:schemeClr>
                </a:solidFill>
                <a:latin typeface="Cambria" panose="02040503050406030204" pitchFamily="18" charset="0"/>
              </a:rPr>
              <a:t>Priority health </a:t>
            </a:r>
            <a:r>
              <a:rPr lang="en-US" altLang="zh-CN" sz="2800" b="1" dirty="0" smtClean="0">
                <a:solidFill>
                  <a:schemeClr val="tx2">
                    <a:lumMod val="60000"/>
                    <a:lumOff val="40000"/>
                  </a:schemeClr>
                </a:solidFill>
                <a:latin typeface="Cambria" panose="02040503050406030204" pitchFamily="18" charset="0"/>
              </a:rPr>
              <a:t>sector actions </a:t>
            </a:r>
            <a:r>
              <a:rPr lang="en-US" altLang="zh-CN" sz="2800" b="1" dirty="0">
                <a:solidFill>
                  <a:schemeClr val="tx2">
                    <a:lumMod val="60000"/>
                    <a:lumOff val="40000"/>
                  </a:schemeClr>
                </a:solidFill>
                <a:latin typeface="Cambria" panose="02040503050406030204" pitchFamily="18" charset="0"/>
              </a:rPr>
              <a:t>for donors in FCs</a:t>
            </a:r>
            <a:endParaRPr lang="en-US" sz="2800" b="1" dirty="0">
              <a:solidFill>
                <a:schemeClr val="tx2">
                  <a:lumMod val="60000"/>
                  <a:lumOff val="40000"/>
                </a:schemeClr>
              </a:solidFill>
              <a:latin typeface="Cambria" panose="02040503050406030204" pitchFamily="18" charset="0"/>
            </a:endParaRPr>
          </a:p>
        </p:txBody>
      </p:sp>
      <p:sp>
        <p:nvSpPr>
          <p:cNvPr id="301059" name="Rectangle 3"/>
          <p:cNvSpPr>
            <a:spLocks noGrp="1"/>
          </p:cNvSpPr>
          <p:nvPr>
            <p:ph idx="1"/>
          </p:nvPr>
        </p:nvSpPr>
        <p:spPr>
          <a:xfrm>
            <a:off x="228600" y="990600"/>
            <a:ext cx="8534400" cy="5973763"/>
          </a:xfrm>
        </p:spPr>
        <p:txBody>
          <a:bodyPr>
            <a:normAutofit fontScale="70000" lnSpcReduction="20000"/>
          </a:bodyPr>
          <a:lstStyle/>
          <a:p>
            <a:pPr algn="just"/>
            <a:r>
              <a:rPr lang="en-US" sz="4000" b="1" dirty="0" smtClean="0">
                <a:latin typeface="Helvetica" panose="020B0604020202020204" pitchFamily="34" charset="0"/>
              </a:rPr>
              <a:t>Understanding the context is a key</a:t>
            </a:r>
            <a:r>
              <a:rPr lang="en-US" sz="4000" dirty="0" smtClean="0">
                <a:latin typeface="Helvetica" panose="020B0604020202020204" pitchFamily="34" charset="0"/>
              </a:rPr>
              <a:t> for tailoring the next steps. What kind of FCs?! DAC typology (deteriorating, collapsed, recovering)</a:t>
            </a:r>
          </a:p>
          <a:p>
            <a:pPr marL="742950" indent="-742950">
              <a:buFont typeface="+mj-lt"/>
              <a:buAutoNum type="arabicPeriod"/>
            </a:pPr>
            <a:r>
              <a:rPr lang="en-US" sz="3700" dirty="0" smtClean="0">
                <a:latin typeface="Helvetica" panose="020B0604020202020204" pitchFamily="34" charset="0"/>
              </a:rPr>
              <a:t>Work with what exists</a:t>
            </a:r>
          </a:p>
          <a:p>
            <a:pPr marL="742950" indent="-742950">
              <a:buFont typeface="+mj-lt"/>
              <a:buAutoNum type="arabicPeriod"/>
            </a:pPr>
            <a:r>
              <a:rPr lang="en-US" sz="3700" dirty="0" smtClean="0">
                <a:latin typeface="Helvetica" panose="020B0604020202020204" pitchFamily="34" charset="0"/>
              </a:rPr>
              <a:t>Address </a:t>
            </a:r>
            <a:r>
              <a:rPr lang="en-US" sz="3700" b="1" dirty="0">
                <a:latin typeface="Helvetica-Bold"/>
              </a:rPr>
              <a:t>urgent </a:t>
            </a:r>
            <a:r>
              <a:rPr lang="en-US" sz="3700" b="1" dirty="0" smtClean="0">
                <a:latin typeface="Helvetica-Bold"/>
              </a:rPr>
              <a:t>life-saving health </a:t>
            </a:r>
            <a:r>
              <a:rPr lang="en-US" sz="3700" b="1" dirty="0">
                <a:latin typeface="Helvetica-Bold"/>
              </a:rPr>
              <a:t>needs</a:t>
            </a:r>
            <a:r>
              <a:rPr lang="en-US" sz="3700" dirty="0">
                <a:latin typeface="Helvetica" panose="020B0604020202020204" pitchFamily="34" charset="0"/>
              </a:rPr>
              <a:t>.</a:t>
            </a:r>
          </a:p>
          <a:p>
            <a:pPr marL="742950" indent="-742950">
              <a:buFont typeface="+mj-lt"/>
              <a:buAutoNum type="arabicPeriod"/>
            </a:pPr>
            <a:r>
              <a:rPr lang="en-US" sz="3700" dirty="0" smtClean="0">
                <a:latin typeface="Helvetica" panose="020B0604020202020204" pitchFamily="34" charset="0"/>
              </a:rPr>
              <a:t>Gather </a:t>
            </a:r>
            <a:r>
              <a:rPr lang="en-US" sz="3700" b="1" dirty="0">
                <a:latin typeface="Helvetica-Bold"/>
              </a:rPr>
              <a:t>information</a:t>
            </a:r>
            <a:r>
              <a:rPr lang="en-US" sz="3700" dirty="0">
                <a:latin typeface="Helvetica" panose="020B0604020202020204" pitchFamily="34" charset="0"/>
              </a:rPr>
              <a:t>.</a:t>
            </a:r>
          </a:p>
          <a:p>
            <a:pPr marL="742950" indent="-742950">
              <a:buFont typeface="+mj-lt"/>
              <a:buAutoNum type="arabicPeriod"/>
            </a:pPr>
            <a:r>
              <a:rPr lang="en-US" sz="3700" dirty="0" smtClean="0">
                <a:latin typeface="Helvetica" panose="020B0604020202020204" pitchFamily="34" charset="0"/>
              </a:rPr>
              <a:t>Develop </a:t>
            </a:r>
            <a:r>
              <a:rPr lang="en-US" sz="3700" b="1" dirty="0">
                <a:latin typeface="Helvetica-Bold"/>
              </a:rPr>
              <a:t>policies, strategies, and plans</a:t>
            </a:r>
            <a:r>
              <a:rPr lang="en-US" sz="3700" dirty="0">
                <a:latin typeface="Helvetica" panose="020B0604020202020204" pitchFamily="34" charset="0"/>
              </a:rPr>
              <a:t>.</a:t>
            </a:r>
          </a:p>
          <a:p>
            <a:pPr marL="742950" indent="-742950">
              <a:buFont typeface="+mj-lt"/>
              <a:buAutoNum type="arabicPeriod"/>
            </a:pPr>
            <a:r>
              <a:rPr lang="en-US" sz="3700" dirty="0" smtClean="0">
                <a:latin typeface="Helvetica" panose="020B0604020202020204" pitchFamily="34" charset="0"/>
              </a:rPr>
              <a:t>Create </a:t>
            </a:r>
            <a:r>
              <a:rPr lang="en-US" sz="3700" dirty="0">
                <a:latin typeface="Helvetica" panose="020B0604020202020204" pitchFamily="34" charset="0"/>
              </a:rPr>
              <a:t>a </a:t>
            </a:r>
            <a:r>
              <a:rPr lang="en-US" sz="3700" b="1" dirty="0">
                <a:latin typeface="Helvetica-Bold"/>
              </a:rPr>
              <a:t>basic package of health services</a:t>
            </a:r>
            <a:r>
              <a:rPr lang="en-US" sz="3700" dirty="0">
                <a:latin typeface="Helvetica" panose="020B0604020202020204" pitchFamily="34" charset="0"/>
              </a:rPr>
              <a:t>.</a:t>
            </a:r>
          </a:p>
          <a:p>
            <a:pPr marL="742950" indent="-742950">
              <a:buFont typeface="+mj-lt"/>
              <a:buAutoNum type="arabicPeriod"/>
            </a:pPr>
            <a:r>
              <a:rPr lang="en-US" sz="3700" dirty="0" smtClean="0">
                <a:latin typeface="Helvetica" panose="020B0604020202020204" pitchFamily="34" charset="0"/>
              </a:rPr>
              <a:t>Develop </a:t>
            </a:r>
            <a:r>
              <a:rPr lang="en-US" sz="3700" b="1" dirty="0">
                <a:latin typeface="Helvetica-Bold"/>
              </a:rPr>
              <a:t>human resources </a:t>
            </a:r>
            <a:r>
              <a:rPr lang="en-US" sz="3700" dirty="0">
                <a:latin typeface="Helvetica" panose="020B0604020202020204" pitchFamily="34" charset="0"/>
              </a:rPr>
              <a:t>for health.</a:t>
            </a:r>
          </a:p>
          <a:p>
            <a:pPr marL="742950" indent="-742950">
              <a:buFont typeface="+mj-lt"/>
              <a:buAutoNum type="arabicPeriod"/>
            </a:pPr>
            <a:r>
              <a:rPr lang="en-US" sz="3700" dirty="0" smtClean="0">
                <a:latin typeface="Helvetica" panose="020B0604020202020204" pitchFamily="34" charset="0"/>
              </a:rPr>
              <a:t>Ensure </a:t>
            </a:r>
            <a:r>
              <a:rPr lang="en-US" sz="3700" dirty="0">
                <a:latin typeface="Helvetica" panose="020B0604020202020204" pitchFamily="34" charset="0"/>
              </a:rPr>
              <a:t>a regular supply of </a:t>
            </a:r>
            <a:r>
              <a:rPr lang="en-US" sz="3700" b="1" dirty="0">
                <a:latin typeface="Helvetica-Bold"/>
              </a:rPr>
              <a:t>essential drugs</a:t>
            </a:r>
            <a:r>
              <a:rPr lang="en-US" sz="3700" dirty="0">
                <a:latin typeface="Helvetica" panose="020B0604020202020204" pitchFamily="34" charset="0"/>
              </a:rPr>
              <a:t>.</a:t>
            </a:r>
          </a:p>
          <a:p>
            <a:pPr marL="742950" indent="-742950">
              <a:buFont typeface="+mj-lt"/>
              <a:buAutoNum type="arabicPeriod"/>
            </a:pPr>
            <a:r>
              <a:rPr lang="en-US" sz="3700" b="1" dirty="0" smtClean="0">
                <a:latin typeface="Helvetica-Bold"/>
              </a:rPr>
              <a:t>Finance </a:t>
            </a:r>
            <a:r>
              <a:rPr lang="en-US" sz="3700" dirty="0">
                <a:latin typeface="Helvetica" panose="020B0604020202020204" pitchFamily="34" charset="0"/>
              </a:rPr>
              <a:t>services adequately.</a:t>
            </a:r>
          </a:p>
          <a:p>
            <a:pPr marL="742950" indent="-742950">
              <a:buFont typeface="+mj-lt"/>
              <a:buAutoNum type="arabicPeriod"/>
            </a:pPr>
            <a:r>
              <a:rPr lang="en-US" sz="3700" b="1" dirty="0" smtClean="0">
                <a:latin typeface="Helvetica-Bold"/>
              </a:rPr>
              <a:t>Redevelop </a:t>
            </a:r>
            <a:r>
              <a:rPr lang="en-US" sz="3700" dirty="0">
                <a:latin typeface="Helvetica" panose="020B0604020202020204" pitchFamily="34" charset="0"/>
              </a:rPr>
              <a:t>and </a:t>
            </a:r>
            <a:r>
              <a:rPr lang="en-US" sz="3700" b="1" dirty="0">
                <a:latin typeface="Helvetica-Bold"/>
              </a:rPr>
              <a:t>reform </a:t>
            </a:r>
            <a:r>
              <a:rPr lang="en-US" sz="3700" dirty="0">
                <a:latin typeface="Helvetica" panose="020B0604020202020204" pitchFamily="34" charset="0"/>
              </a:rPr>
              <a:t>the health sector.</a:t>
            </a:r>
          </a:p>
          <a:p>
            <a:pPr marL="742950" indent="-742950">
              <a:buFont typeface="+mj-lt"/>
              <a:buAutoNum type="arabicPeriod"/>
            </a:pPr>
            <a:r>
              <a:rPr lang="en-US" sz="3700" b="1" dirty="0" smtClean="0">
                <a:latin typeface="Helvetica-Bold"/>
              </a:rPr>
              <a:t>Rehabilitate </a:t>
            </a:r>
            <a:r>
              <a:rPr lang="en-US" sz="3700" dirty="0">
                <a:latin typeface="Helvetica" panose="020B0604020202020204" pitchFamily="34" charset="0"/>
              </a:rPr>
              <a:t>or </a:t>
            </a:r>
            <a:r>
              <a:rPr lang="en-US" sz="3700" b="1" dirty="0">
                <a:latin typeface="Helvetica-Bold"/>
              </a:rPr>
              <a:t>reconstruct </a:t>
            </a:r>
            <a:r>
              <a:rPr lang="en-US" sz="3700" dirty="0">
                <a:latin typeface="Helvetica" panose="020B0604020202020204" pitchFamily="34" charset="0"/>
              </a:rPr>
              <a:t>health facilities.</a:t>
            </a:r>
          </a:p>
          <a:p>
            <a:pPr marL="742950" indent="-742950">
              <a:buFont typeface="+mj-lt"/>
              <a:buAutoNum type="arabicPeriod"/>
            </a:pPr>
            <a:r>
              <a:rPr lang="en-US" sz="3700" b="1" dirty="0" smtClean="0">
                <a:latin typeface="Helvetica-Bold"/>
              </a:rPr>
              <a:t>Coordinate </a:t>
            </a:r>
            <a:r>
              <a:rPr lang="en-US" sz="3700" dirty="0">
                <a:latin typeface="Helvetica" panose="020B0604020202020204" pitchFamily="34" charset="0"/>
              </a:rPr>
              <a:t>donors</a:t>
            </a:r>
            <a:endParaRPr lang="en-US" sz="3700" i="1" dirty="0" smtClean="0">
              <a:latin typeface="Cambria" panose="02040503050406030204" pitchFamily="18" charset="0"/>
            </a:endParaRPr>
          </a:p>
        </p:txBody>
      </p:sp>
      <p:cxnSp>
        <p:nvCxnSpPr>
          <p:cNvPr id="4" name="Straight Connector 3"/>
          <p:cNvCxnSpPr/>
          <p:nvPr/>
        </p:nvCxnSpPr>
        <p:spPr>
          <a:xfrm>
            <a:off x="108856" y="762000"/>
            <a:ext cx="8458200" cy="0"/>
          </a:xfrm>
          <a:prstGeom prst="line">
            <a:avLst/>
          </a:prstGeom>
          <a:ln w="117475" cmpd="thinThick">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49136795"/>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Straight Connector 3"/>
          <p:cNvCxnSpPr/>
          <p:nvPr/>
        </p:nvCxnSpPr>
        <p:spPr>
          <a:xfrm>
            <a:off x="108856" y="838200"/>
            <a:ext cx="8458200" cy="0"/>
          </a:xfrm>
          <a:prstGeom prst="line">
            <a:avLst/>
          </a:prstGeom>
          <a:ln w="117475" cmpd="thinThick">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sp>
        <p:nvSpPr>
          <p:cNvPr id="6" name="Rectangle 2"/>
          <p:cNvSpPr txBox="1">
            <a:spLocks/>
          </p:cNvSpPr>
          <p:nvPr/>
        </p:nvSpPr>
        <p:spPr bwMode="auto">
          <a:xfrm>
            <a:off x="0" y="-125506"/>
            <a:ext cx="8991600" cy="990600"/>
          </a:xfrm>
          <a:prstGeom prst="rect">
            <a:avLst/>
          </a:prstGeom>
          <a:noFill/>
        </p:spPr>
        <p:txBody>
          <a:bodyPr vert="horz" wrap="square" lIns="91440" tIns="45720" rIns="91440" bIns="45720" numCol="1" rtlCol="0" anchor="ctr" anchorCtr="0" compatLnSpc="1">
            <a:prstTxWarp prst="textNoShape">
              <a:avLst/>
            </a:prstTxWarp>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sz="2600" b="1" dirty="0" smtClean="0">
                <a:solidFill>
                  <a:schemeClr val="tx2">
                    <a:lumMod val="60000"/>
                    <a:lumOff val="40000"/>
                  </a:schemeClr>
                </a:solidFill>
                <a:latin typeface="Cambria" panose="02040503050406030204" pitchFamily="18" charset="0"/>
              </a:rPr>
              <a:t>Lessons Learnt from 20 case studies for international community “inclusive service delivery”</a:t>
            </a:r>
            <a:endParaRPr lang="en-US" sz="2600" b="1" dirty="0">
              <a:solidFill>
                <a:schemeClr val="tx2">
                  <a:lumMod val="60000"/>
                  <a:lumOff val="40000"/>
                </a:schemeClr>
              </a:solidFill>
              <a:latin typeface="Cambria" panose="02040503050406030204" pitchFamily="18" charset="0"/>
            </a:endParaRPr>
          </a:p>
        </p:txBody>
      </p:sp>
      <p:graphicFrame>
        <p:nvGraphicFramePr>
          <p:cNvPr id="7" name="Diagram 6"/>
          <p:cNvGraphicFramePr/>
          <p:nvPr>
            <p:extLst>
              <p:ext uri="{D42A27DB-BD31-4B8C-83A1-F6EECF244321}">
                <p14:modId xmlns:p14="http://schemas.microsoft.com/office/powerpoint/2010/main" val="4070019120"/>
              </p:ext>
            </p:extLst>
          </p:nvPr>
        </p:nvGraphicFramePr>
        <p:xfrm>
          <a:off x="0" y="990600"/>
          <a:ext cx="8991600" cy="57912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127420550"/>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7634" name="Rectangle 2"/>
          <p:cNvSpPr>
            <a:spLocks noGrp="1"/>
          </p:cNvSpPr>
          <p:nvPr>
            <p:ph type="title" idx="4294967295"/>
          </p:nvPr>
        </p:nvSpPr>
        <p:spPr bwMode="auto">
          <a:xfrm>
            <a:off x="76200" y="-152400"/>
            <a:ext cx="8686800" cy="914400"/>
          </a:xfrm>
          <a:noFill/>
        </p:spPr>
        <p:txBody>
          <a:bodyPr vert="horz" wrap="square" lIns="91440" tIns="45720" rIns="91440" bIns="45720" numCol="1" anchorCtr="0" compatLnSpc="1">
            <a:prstTxWarp prst="textNoShape">
              <a:avLst/>
            </a:prstTxWarp>
            <a:normAutofit/>
          </a:bodyPr>
          <a:lstStyle/>
          <a:p>
            <a:pPr algn="l"/>
            <a:r>
              <a:rPr lang="en-US" sz="2600" b="1" dirty="0">
                <a:solidFill>
                  <a:schemeClr val="tx2">
                    <a:lumMod val="60000"/>
                    <a:lumOff val="40000"/>
                  </a:schemeClr>
                </a:solidFill>
                <a:latin typeface="Cambria" panose="02040503050406030204" pitchFamily="18" charset="0"/>
              </a:rPr>
              <a:t>The how-to intervene in FCs context!!</a:t>
            </a:r>
          </a:p>
        </p:txBody>
      </p:sp>
      <p:sp>
        <p:nvSpPr>
          <p:cNvPr id="197635" name="Rectangle 3"/>
          <p:cNvSpPr>
            <a:spLocks noGrp="1"/>
          </p:cNvSpPr>
          <p:nvPr>
            <p:ph type="body" idx="4294967295"/>
          </p:nvPr>
        </p:nvSpPr>
        <p:spPr>
          <a:xfrm>
            <a:off x="152400" y="838200"/>
            <a:ext cx="8839200" cy="5791200"/>
          </a:xfrm>
        </p:spPr>
        <p:txBody>
          <a:bodyPr/>
          <a:lstStyle/>
          <a:p>
            <a:pPr algn="just">
              <a:spcBef>
                <a:spcPts val="0"/>
              </a:spcBef>
              <a:spcAft>
                <a:spcPts val="2400"/>
              </a:spcAft>
              <a:buClr>
                <a:srgbClr val="FF9933"/>
              </a:buClr>
            </a:pPr>
            <a:r>
              <a:rPr lang="en-US" b="1" dirty="0" smtClean="0">
                <a:latin typeface="Cambria" panose="02040503050406030204" pitchFamily="18" charset="0"/>
              </a:rPr>
              <a:t>Two main set of questions will need to be addressed</a:t>
            </a:r>
            <a:endParaRPr lang="en-US" b="1" dirty="0" smtClean="0">
              <a:latin typeface="Cambria" panose="02040503050406030204" pitchFamily="18" charset="0"/>
            </a:endParaRPr>
          </a:p>
        </p:txBody>
      </p:sp>
      <p:cxnSp>
        <p:nvCxnSpPr>
          <p:cNvPr id="4" name="Straight Connector 3"/>
          <p:cNvCxnSpPr/>
          <p:nvPr/>
        </p:nvCxnSpPr>
        <p:spPr>
          <a:xfrm>
            <a:off x="108856" y="685800"/>
            <a:ext cx="8458200" cy="0"/>
          </a:xfrm>
          <a:prstGeom prst="line">
            <a:avLst/>
          </a:prstGeom>
          <a:ln w="117475" cmpd="thinThick">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graphicFrame>
        <p:nvGraphicFramePr>
          <p:cNvPr id="2" name="Diagram 1"/>
          <p:cNvGraphicFramePr/>
          <p:nvPr>
            <p:extLst>
              <p:ext uri="{D42A27DB-BD31-4B8C-83A1-F6EECF244321}">
                <p14:modId xmlns:p14="http://schemas.microsoft.com/office/powerpoint/2010/main" val="1179453250"/>
              </p:ext>
            </p:extLst>
          </p:nvPr>
        </p:nvGraphicFramePr>
        <p:xfrm>
          <a:off x="152400" y="1905000"/>
          <a:ext cx="8915400" cy="48768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17189258"/>
      </p:ext>
    </p:extLst>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9682" name="Rectangle 2"/>
          <p:cNvSpPr>
            <a:spLocks noGrp="1"/>
          </p:cNvSpPr>
          <p:nvPr>
            <p:ph type="title" idx="4294967295"/>
          </p:nvPr>
        </p:nvSpPr>
        <p:spPr bwMode="auto">
          <a:xfrm>
            <a:off x="0" y="0"/>
            <a:ext cx="6934200" cy="762000"/>
          </a:xfrm>
          <a:noFill/>
        </p:spPr>
        <p:txBody>
          <a:bodyPr vert="horz" wrap="square" lIns="91440" tIns="45720" rIns="91440" bIns="45720" numCol="1" anchorCtr="0" compatLnSpc="1">
            <a:prstTxWarp prst="textNoShape">
              <a:avLst/>
            </a:prstTxWarp>
            <a:normAutofit/>
          </a:bodyPr>
          <a:lstStyle/>
          <a:p>
            <a:pPr algn="l"/>
            <a:r>
              <a:rPr lang="en-US" sz="2600" b="1" dirty="0">
                <a:solidFill>
                  <a:schemeClr val="tx2">
                    <a:lumMod val="60000"/>
                    <a:lumOff val="40000"/>
                  </a:schemeClr>
                </a:solidFill>
                <a:latin typeface="Cambria" panose="02040503050406030204" pitchFamily="18" charset="0"/>
              </a:rPr>
              <a:t>Options for health service provision</a:t>
            </a:r>
          </a:p>
        </p:txBody>
      </p:sp>
      <p:cxnSp>
        <p:nvCxnSpPr>
          <p:cNvPr id="4" name="Straight Connector 3"/>
          <p:cNvCxnSpPr/>
          <p:nvPr/>
        </p:nvCxnSpPr>
        <p:spPr>
          <a:xfrm>
            <a:off x="108856" y="762000"/>
            <a:ext cx="8458200" cy="0"/>
          </a:xfrm>
          <a:prstGeom prst="line">
            <a:avLst/>
          </a:prstGeom>
          <a:ln w="117475" cmpd="thinThick">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pic>
        <p:nvPicPr>
          <p:cNvPr id="2" name="Picture 1"/>
          <p:cNvPicPr>
            <a:picLocks noChangeAspect="1"/>
          </p:cNvPicPr>
          <p:nvPr/>
        </p:nvPicPr>
        <p:blipFill>
          <a:blip r:embed="rId3"/>
          <a:stretch>
            <a:fillRect/>
          </a:stretch>
        </p:blipFill>
        <p:spPr>
          <a:xfrm>
            <a:off x="1" y="838200"/>
            <a:ext cx="9121588" cy="6019800"/>
          </a:xfrm>
          <a:prstGeom prst="rect">
            <a:avLst/>
          </a:prstGeom>
        </p:spPr>
      </p:pic>
    </p:spTree>
    <p:extLst>
      <p:ext uri="{BB962C8B-B14F-4D97-AF65-F5344CB8AC3E}">
        <p14:creationId xmlns:p14="http://schemas.microsoft.com/office/powerpoint/2010/main" val="3094096226"/>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9682" name="Rectangle 2"/>
          <p:cNvSpPr>
            <a:spLocks noGrp="1"/>
          </p:cNvSpPr>
          <p:nvPr>
            <p:ph type="title" idx="4294967295"/>
          </p:nvPr>
        </p:nvSpPr>
        <p:spPr bwMode="auto">
          <a:xfrm>
            <a:off x="0" y="0"/>
            <a:ext cx="6934200" cy="762000"/>
          </a:xfrm>
          <a:noFill/>
        </p:spPr>
        <p:txBody>
          <a:bodyPr vert="horz" wrap="square" lIns="91440" tIns="45720" rIns="91440" bIns="45720" numCol="1" anchorCtr="0" compatLnSpc="1">
            <a:prstTxWarp prst="textNoShape">
              <a:avLst/>
            </a:prstTxWarp>
            <a:normAutofit/>
          </a:bodyPr>
          <a:lstStyle/>
          <a:p>
            <a:pPr algn="l"/>
            <a:r>
              <a:rPr lang="en-US" sz="2600" b="1" dirty="0">
                <a:solidFill>
                  <a:schemeClr val="tx2">
                    <a:lumMod val="60000"/>
                    <a:lumOff val="40000"/>
                  </a:schemeClr>
                </a:solidFill>
                <a:latin typeface="Cambria" panose="02040503050406030204" pitchFamily="18" charset="0"/>
              </a:rPr>
              <a:t>Options for </a:t>
            </a:r>
            <a:r>
              <a:rPr lang="en-US" sz="2600" b="1" dirty="0" smtClean="0">
                <a:solidFill>
                  <a:schemeClr val="tx2">
                    <a:lumMod val="60000"/>
                    <a:lumOff val="40000"/>
                  </a:schemeClr>
                </a:solidFill>
                <a:latin typeface="Cambria" panose="02040503050406030204" pitchFamily="18" charset="0"/>
              </a:rPr>
              <a:t>donor financing modality in FCs</a:t>
            </a:r>
            <a:endParaRPr lang="en-US" sz="2600" b="1" dirty="0">
              <a:solidFill>
                <a:schemeClr val="tx2">
                  <a:lumMod val="60000"/>
                  <a:lumOff val="40000"/>
                </a:schemeClr>
              </a:solidFill>
              <a:latin typeface="Cambria" panose="02040503050406030204" pitchFamily="18" charset="0"/>
            </a:endParaRPr>
          </a:p>
        </p:txBody>
      </p:sp>
      <p:cxnSp>
        <p:nvCxnSpPr>
          <p:cNvPr id="4" name="Straight Connector 3"/>
          <p:cNvCxnSpPr/>
          <p:nvPr/>
        </p:nvCxnSpPr>
        <p:spPr>
          <a:xfrm>
            <a:off x="108856" y="762000"/>
            <a:ext cx="8458200" cy="0"/>
          </a:xfrm>
          <a:prstGeom prst="line">
            <a:avLst/>
          </a:prstGeom>
          <a:ln w="117475" cmpd="thinThick">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pic>
        <p:nvPicPr>
          <p:cNvPr id="3" name="Picture 2"/>
          <p:cNvPicPr>
            <a:picLocks noChangeAspect="1"/>
          </p:cNvPicPr>
          <p:nvPr/>
        </p:nvPicPr>
        <p:blipFill>
          <a:blip r:embed="rId3"/>
          <a:stretch>
            <a:fillRect/>
          </a:stretch>
        </p:blipFill>
        <p:spPr>
          <a:xfrm>
            <a:off x="-1" y="838200"/>
            <a:ext cx="9144001" cy="6019800"/>
          </a:xfrm>
          <a:prstGeom prst="rect">
            <a:avLst/>
          </a:prstGeom>
        </p:spPr>
      </p:pic>
    </p:spTree>
    <p:extLst>
      <p:ext uri="{BB962C8B-B14F-4D97-AF65-F5344CB8AC3E}">
        <p14:creationId xmlns:p14="http://schemas.microsoft.com/office/powerpoint/2010/main" val="4058897149"/>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 y="-76200"/>
            <a:ext cx="7772400" cy="773112"/>
          </a:xfrm>
        </p:spPr>
        <p:txBody>
          <a:bodyPr>
            <a:normAutofit/>
          </a:bodyPr>
          <a:lstStyle/>
          <a:p>
            <a:pPr algn="l">
              <a:defRPr/>
            </a:pPr>
            <a:r>
              <a:rPr lang="en-US" sz="3200" b="1" dirty="0">
                <a:solidFill>
                  <a:schemeClr val="tx2">
                    <a:lumMod val="60000"/>
                    <a:lumOff val="40000"/>
                  </a:schemeClr>
                </a:solidFill>
                <a:latin typeface="Cambria" panose="02040503050406030204" pitchFamily="18" charset="0"/>
              </a:rPr>
              <a:t>Conclusions</a:t>
            </a:r>
            <a:endParaRPr lang="en-US" sz="3200" b="1" dirty="0">
              <a:solidFill>
                <a:schemeClr val="tx2">
                  <a:lumMod val="60000"/>
                  <a:lumOff val="40000"/>
                </a:schemeClr>
              </a:solidFill>
              <a:latin typeface="Cambria" panose="02040503050406030204" pitchFamily="18" charset="0"/>
            </a:endParaRPr>
          </a:p>
        </p:txBody>
      </p:sp>
      <p:sp>
        <p:nvSpPr>
          <p:cNvPr id="26627" name="Content Placeholder 2"/>
          <p:cNvSpPr>
            <a:spLocks noGrp="1"/>
          </p:cNvSpPr>
          <p:nvPr>
            <p:ph idx="1"/>
          </p:nvPr>
        </p:nvSpPr>
        <p:spPr>
          <a:xfrm>
            <a:off x="76200" y="838200"/>
            <a:ext cx="8839200" cy="5867400"/>
          </a:xfrm>
        </p:spPr>
        <p:txBody>
          <a:bodyPr>
            <a:normAutofit fontScale="62500" lnSpcReduction="20000"/>
          </a:bodyPr>
          <a:lstStyle/>
          <a:p>
            <a:pPr>
              <a:buFontTx/>
              <a:buChar char="-"/>
            </a:pPr>
            <a:r>
              <a:rPr lang="en-US" b="1" dirty="0" smtClean="0"/>
              <a:t>Health </a:t>
            </a:r>
            <a:r>
              <a:rPr lang="en-US" b="1" dirty="0"/>
              <a:t>service delivery has an impact on state </a:t>
            </a:r>
            <a:r>
              <a:rPr lang="en-US" b="1" dirty="0" smtClean="0"/>
              <a:t>building</a:t>
            </a:r>
          </a:p>
          <a:p>
            <a:pPr>
              <a:buFontTx/>
              <a:buChar char="-"/>
            </a:pPr>
            <a:r>
              <a:rPr lang="en-US" b="1" dirty="0"/>
              <a:t>Make saving lives a first </a:t>
            </a:r>
            <a:r>
              <a:rPr lang="en-US" b="1" dirty="0" smtClean="0"/>
              <a:t>priority</a:t>
            </a:r>
          </a:p>
          <a:p>
            <a:pPr>
              <a:buFontTx/>
              <a:buChar char="-"/>
            </a:pPr>
            <a:r>
              <a:rPr lang="en-US" b="1" dirty="0"/>
              <a:t>Demonstrate progress and communicate </a:t>
            </a:r>
            <a:r>
              <a:rPr lang="en-US" b="1" dirty="0" smtClean="0"/>
              <a:t>success</a:t>
            </a:r>
          </a:p>
          <a:p>
            <a:pPr>
              <a:buFontTx/>
              <a:buChar char="-"/>
            </a:pPr>
            <a:r>
              <a:rPr lang="en-US" b="1" dirty="0"/>
              <a:t>Establish the role of government as steward and regulator of the health </a:t>
            </a:r>
            <a:r>
              <a:rPr lang="en-US" b="1" dirty="0" smtClean="0"/>
              <a:t>sector</a:t>
            </a:r>
          </a:p>
          <a:p>
            <a:pPr>
              <a:buFontTx/>
              <a:buChar char="-"/>
            </a:pPr>
            <a:r>
              <a:rPr lang="en-US" b="1" dirty="0"/>
              <a:t>Follow principles for constructive engagement of donors in the health </a:t>
            </a:r>
            <a:r>
              <a:rPr lang="en-US" b="1" dirty="0" smtClean="0"/>
              <a:t>sector</a:t>
            </a:r>
          </a:p>
          <a:p>
            <a:pPr>
              <a:buFontTx/>
              <a:buChar char="-"/>
            </a:pPr>
            <a:endParaRPr lang="en-US" b="1" dirty="0"/>
          </a:p>
          <a:p>
            <a:pPr marL="0" indent="0">
              <a:buNone/>
            </a:pPr>
            <a:r>
              <a:rPr lang="en-US" b="1" dirty="0" smtClean="0"/>
              <a:t>Principles for constructive engagement</a:t>
            </a:r>
          </a:p>
          <a:p>
            <a:pPr marL="0" indent="0">
              <a:buNone/>
            </a:pPr>
            <a:endParaRPr lang="en-US" b="1" dirty="0" smtClean="0"/>
          </a:p>
          <a:p>
            <a:r>
              <a:rPr lang="en-US" b="1" dirty="0" smtClean="0"/>
              <a:t>Information </a:t>
            </a:r>
            <a:r>
              <a:rPr lang="en-US" b="1" dirty="0"/>
              <a:t>gathering: </a:t>
            </a:r>
            <a:r>
              <a:rPr lang="en-US" dirty="0"/>
              <a:t>Obtaining critical information in a timely manner </a:t>
            </a:r>
            <a:r>
              <a:rPr lang="en-US" dirty="0" smtClean="0"/>
              <a:t>about needs </a:t>
            </a:r>
            <a:r>
              <a:rPr lang="en-US" dirty="0"/>
              <a:t>and existing </a:t>
            </a:r>
            <a:r>
              <a:rPr lang="en-US" dirty="0" smtClean="0"/>
              <a:t>resources</a:t>
            </a:r>
          </a:p>
          <a:p>
            <a:r>
              <a:rPr lang="en-US" b="1" dirty="0"/>
              <a:t>Analysis: </a:t>
            </a:r>
            <a:r>
              <a:rPr lang="en-US" dirty="0"/>
              <a:t>Good analysis of the context and factors that affect service </a:t>
            </a:r>
            <a:r>
              <a:rPr lang="en-US" dirty="0" smtClean="0"/>
              <a:t>delivery</a:t>
            </a:r>
          </a:p>
          <a:p>
            <a:r>
              <a:rPr lang="en-US" b="1" dirty="0"/>
              <a:t>Planning: </a:t>
            </a:r>
            <a:r>
              <a:rPr lang="en-US" dirty="0"/>
              <a:t>Developing plans that are creative and flexible for the </a:t>
            </a:r>
            <a:r>
              <a:rPr lang="en-US" dirty="0" smtClean="0"/>
              <a:t>context</a:t>
            </a:r>
          </a:p>
          <a:p>
            <a:r>
              <a:rPr lang="en-US" b="1" dirty="0"/>
              <a:t>Funding: </a:t>
            </a:r>
            <a:r>
              <a:rPr lang="en-US" dirty="0"/>
              <a:t>Creating new funding </a:t>
            </a:r>
            <a:r>
              <a:rPr lang="en-US" dirty="0" smtClean="0"/>
              <a:t>tools</a:t>
            </a:r>
          </a:p>
          <a:p>
            <a:r>
              <a:rPr lang="en-US" b="1" dirty="0" smtClean="0"/>
              <a:t>Implementation</a:t>
            </a:r>
            <a:r>
              <a:rPr lang="en-US" b="1" dirty="0"/>
              <a:t>: </a:t>
            </a:r>
            <a:r>
              <a:rPr lang="en-US" b="1" dirty="0" smtClean="0"/>
              <a:t>Simple design and strong partnerships</a:t>
            </a:r>
          </a:p>
          <a:p>
            <a:r>
              <a:rPr lang="en-US" b="1" dirty="0" smtClean="0"/>
              <a:t>Monitoring</a:t>
            </a:r>
            <a:r>
              <a:rPr lang="en-US" b="1" dirty="0"/>
              <a:t>: </a:t>
            </a:r>
            <a:endParaRPr lang="en-US" b="1" dirty="0" smtClean="0"/>
          </a:p>
          <a:p>
            <a:r>
              <a:rPr lang="en-US" b="1" dirty="0" smtClean="0"/>
              <a:t>Harmonization</a:t>
            </a:r>
            <a:r>
              <a:rPr lang="en-US" b="1" dirty="0"/>
              <a:t>: </a:t>
            </a:r>
            <a:r>
              <a:rPr lang="en-US" dirty="0"/>
              <a:t>Good coordination with other donors to facilitate a common</a:t>
            </a:r>
          </a:p>
          <a:p>
            <a:r>
              <a:rPr lang="en-US" dirty="0"/>
              <a:t>approach</a:t>
            </a:r>
          </a:p>
          <a:p>
            <a:r>
              <a:rPr lang="en-US" b="1" dirty="0" smtClean="0"/>
              <a:t>Commitment</a:t>
            </a:r>
            <a:r>
              <a:rPr lang="en-US" dirty="0"/>
              <a:t>: Being devoted to long-term funding and support</a:t>
            </a:r>
            <a:endParaRPr lang="en-US" dirty="0" smtClean="0">
              <a:latin typeface="Cambria" panose="02040503050406030204" pitchFamily="18" charset="0"/>
            </a:endParaRPr>
          </a:p>
          <a:p>
            <a:endParaRPr lang="en-US" dirty="0" smtClean="0"/>
          </a:p>
        </p:txBody>
      </p:sp>
      <p:cxnSp>
        <p:nvCxnSpPr>
          <p:cNvPr id="4" name="Straight Connector 3"/>
          <p:cNvCxnSpPr/>
          <p:nvPr/>
        </p:nvCxnSpPr>
        <p:spPr>
          <a:xfrm>
            <a:off x="108856" y="685800"/>
            <a:ext cx="8458200" cy="0"/>
          </a:xfrm>
          <a:prstGeom prst="line">
            <a:avLst/>
          </a:prstGeom>
          <a:ln w="117475" cmpd="thinThick">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79675860"/>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92288" y="5105400"/>
            <a:ext cx="5486400" cy="566738"/>
          </a:xfrm>
        </p:spPr>
        <p:txBody>
          <a:bodyPr anchor="ctr">
            <a:normAutofit/>
          </a:bodyPr>
          <a:lstStyle/>
          <a:p>
            <a:pPr algn="ctr"/>
            <a:r>
              <a:rPr lang="en-US" sz="2400" dirty="0" smtClean="0">
                <a:latin typeface="Cambria"/>
                <a:cs typeface="Cambria"/>
              </a:rPr>
              <a:t>THANK YOU</a:t>
            </a:r>
            <a:endParaRPr lang="en-US" sz="2400" dirty="0">
              <a:latin typeface="Cambria"/>
              <a:cs typeface="Cambria"/>
            </a:endParaRPr>
          </a:p>
        </p:txBody>
      </p:sp>
      <p:pic>
        <p:nvPicPr>
          <p:cNvPr id="6" name="Picture Placeholder 5" descr="Wordle1.jpg"/>
          <p:cNvPicPr>
            <a:picLocks noGrp="1" noChangeAspect="1"/>
          </p:cNvPicPr>
          <p:nvPr>
            <p:ph type="pic" idx="1"/>
          </p:nvPr>
        </p:nvPicPr>
        <p:blipFill>
          <a:blip r:embed="rId2">
            <a:extLst>
              <a:ext uri="{28A0092B-C50C-407E-A947-70E740481C1C}">
                <a14:useLocalDpi xmlns:a14="http://schemas.microsoft.com/office/drawing/2010/main" val="0"/>
              </a:ext>
            </a:extLst>
          </a:blip>
          <a:srcRect/>
          <a:stretch>
            <a:fillRect/>
          </a:stretch>
        </p:blipFill>
        <p:spPr>
          <a:xfrm>
            <a:off x="533400" y="609600"/>
            <a:ext cx="8077200" cy="4114800"/>
          </a:xfrm>
        </p:spPr>
      </p:pic>
      <p:sp>
        <p:nvSpPr>
          <p:cNvPr id="4" name="Slide Number Placeholder 3"/>
          <p:cNvSpPr>
            <a:spLocks noGrp="1"/>
          </p:cNvSpPr>
          <p:nvPr>
            <p:ph type="sldNum" sz="quarter" idx="12"/>
          </p:nvPr>
        </p:nvSpPr>
        <p:spPr/>
        <p:txBody>
          <a:bodyPr/>
          <a:lstStyle/>
          <a:p>
            <a:fld id="{C8134258-3077-40D1-8174-2FAE1CB65074}" type="slidenum">
              <a:rPr lang="en-US" smtClean="0"/>
              <a:t>16</a:t>
            </a:fld>
            <a:endParaRPr lang="en-US"/>
          </a:p>
        </p:txBody>
      </p:sp>
    </p:spTree>
    <p:extLst>
      <p:ext uri="{BB962C8B-B14F-4D97-AF65-F5344CB8AC3E}">
        <p14:creationId xmlns:p14="http://schemas.microsoft.com/office/powerpoint/2010/main" val="118450902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C8134258-3077-40D1-8174-2FAE1CB65074}" type="slidenum">
              <a:rPr lang="en-US" smtClean="0"/>
              <a:t>2</a:t>
            </a:fld>
            <a:endParaRPr lang="en-US"/>
          </a:p>
        </p:txBody>
      </p:sp>
      <p:sp>
        <p:nvSpPr>
          <p:cNvPr id="5" name="Title 1"/>
          <p:cNvSpPr txBox="1">
            <a:spLocks/>
          </p:cNvSpPr>
          <p:nvPr/>
        </p:nvSpPr>
        <p:spPr>
          <a:xfrm>
            <a:off x="152400" y="152400"/>
            <a:ext cx="8229600" cy="609600"/>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sz="2400" b="1" dirty="0" smtClean="0">
                <a:solidFill>
                  <a:schemeClr val="tx2">
                    <a:lumMod val="60000"/>
                    <a:lumOff val="40000"/>
                  </a:schemeClr>
                </a:solidFill>
                <a:latin typeface="Cambria" panose="02040503050406030204" pitchFamily="18" charset="0"/>
              </a:rPr>
              <a:t>Outline</a:t>
            </a:r>
            <a:endParaRPr lang="en-US" sz="2800" b="1" dirty="0">
              <a:solidFill>
                <a:schemeClr val="tx2">
                  <a:lumMod val="60000"/>
                  <a:lumOff val="40000"/>
                </a:schemeClr>
              </a:solidFill>
              <a:latin typeface="Cambria" panose="02040503050406030204" pitchFamily="18" charset="0"/>
            </a:endParaRPr>
          </a:p>
        </p:txBody>
      </p:sp>
      <p:cxnSp>
        <p:nvCxnSpPr>
          <p:cNvPr id="6" name="Straight Connector 5"/>
          <p:cNvCxnSpPr/>
          <p:nvPr/>
        </p:nvCxnSpPr>
        <p:spPr>
          <a:xfrm>
            <a:off x="228600" y="838200"/>
            <a:ext cx="8458200" cy="0"/>
          </a:xfrm>
          <a:prstGeom prst="line">
            <a:avLst/>
          </a:prstGeom>
          <a:ln w="117475" cmpd="thinThick">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graphicFrame>
        <p:nvGraphicFramePr>
          <p:cNvPr id="9" name="Content Placeholder 5"/>
          <p:cNvGraphicFramePr>
            <a:graphicFrameLocks/>
          </p:cNvGraphicFramePr>
          <p:nvPr>
            <p:extLst>
              <p:ext uri="{D42A27DB-BD31-4B8C-83A1-F6EECF244321}">
                <p14:modId xmlns:p14="http://schemas.microsoft.com/office/powerpoint/2010/main" val="2658988030"/>
              </p:ext>
            </p:extLst>
          </p:nvPr>
        </p:nvGraphicFramePr>
        <p:xfrm>
          <a:off x="457200" y="1112837"/>
          <a:ext cx="8229600" cy="513556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59026100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a:xfrm>
            <a:off x="152400" y="0"/>
            <a:ext cx="8229600" cy="890587"/>
          </a:xfrm>
        </p:spPr>
        <p:txBody>
          <a:bodyPr>
            <a:normAutofit/>
          </a:bodyPr>
          <a:lstStyle/>
          <a:p>
            <a:pPr algn="l"/>
            <a:r>
              <a:rPr lang="en-US" sz="3200" b="1" dirty="0">
                <a:solidFill>
                  <a:schemeClr val="tx2">
                    <a:lumMod val="60000"/>
                    <a:lumOff val="40000"/>
                  </a:schemeClr>
                </a:solidFill>
                <a:latin typeface="Cambria" panose="02040503050406030204" pitchFamily="18" charset="0"/>
              </a:rPr>
              <a:t>What is fragility</a:t>
            </a:r>
            <a:r>
              <a:rPr lang="en-US" sz="3200" b="1" dirty="0" smtClean="0">
                <a:solidFill>
                  <a:schemeClr val="tx2">
                    <a:lumMod val="60000"/>
                    <a:lumOff val="40000"/>
                  </a:schemeClr>
                </a:solidFill>
                <a:latin typeface="Cambria" panose="02040503050406030204" pitchFamily="18" charset="0"/>
              </a:rPr>
              <a:t>?</a:t>
            </a:r>
            <a:endParaRPr lang="zh-CN" altLang="en-US" sz="3200" b="1" dirty="0">
              <a:solidFill>
                <a:schemeClr val="tx2">
                  <a:lumMod val="60000"/>
                  <a:lumOff val="40000"/>
                </a:schemeClr>
              </a:solidFill>
              <a:latin typeface="Cambria" panose="02040503050406030204" pitchFamily="18" charset="0"/>
            </a:endParaRPr>
          </a:p>
        </p:txBody>
      </p:sp>
      <p:cxnSp>
        <p:nvCxnSpPr>
          <p:cNvPr id="80" name="Straight Connector 79"/>
          <p:cNvCxnSpPr/>
          <p:nvPr/>
        </p:nvCxnSpPr>
        <p:spPr>
          <a:xfrm>
            <a:off x="152400" y="838200"/>
            <a:ext cx="8458200" cy="0"/>
          </a:xfrm>
          <a:prstGeom prst="line">
            <a:avLst/>
          </a:prstGeom>
          <a:ln w="117475" cmpd="thinThick">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sp>
        <p:nvSpPr>
          <p:cNvPr id="81" name="Content Placeholder 2"/>
          <p:cNvSpPr txBox="1">
            <a:spLocks/>
          </p:cNvSpPr>
          <p:nvPr/>
        </p:nvSpPr>
        <p:spPr>
          <a:xfrm>
            <a:off x="457200" y="1066800"/>
            <a:ext cx="8229600" cy="4708526"/>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gn="just"/>
            <a:r>
              <a:rPr lang="en-US" sz="2000" dirty="0"/>
              <a:t>Although there are many descriptions of fragile states, the two components they have </a:t>
            </a:r>
            <a:r>
              <a:rPr lang="en-US" sz="2000" dirty="0" smtClean="0"/>
              <a:t>in common </a:t>
            </a:r>
            <a:r>
              <a:rPr lang="en-US" sz="2000" dirty="0"/>
              <a:t>are </a:t>
            </a:r>
            <a:r>
              <a:rPr lang="en-US" sz="2000" b="1" i="1" dirty="0"/>
              <a:t>legitimacy</a:t>
            </a:r>
            <a:r>
              <a:rPr lang="en-US" sz="2000" dirty="0"/>
              <a:t>—government will and capacity to provide core services and </a:t>
            </a:r>
            <a:r>
              <a:rPr lang="en-US" sz="2000" dirty="0" smtClean="0"/>
              <a:t>basic security—and </a:t>
            </a:r>
            <a:r>
              <a:rPr lang="en-US" sz="2000" b="1" i="1" dirty="0"/>
              <a:t>effectiveness</a:t>
            </a:r>
            <a:r>
              <a:rPr lang="en-US" sz="2000" i="1" dirty="0"/>
              <a:t> </a:t>
            </a:r>
            <a:r>
              <a:rPr lang="en-US" sz="2000" dirty="0"/>
              <a:t>in providing services and security. </a:t>
            </a:r>
            <a:endParaRPr lang="en-US" sz="2000" dirty="0" smtClean="0"/>
          </a:p>
          <a:p>
            <a:pPr algn="just"/>
            <a:r>
              <a:rPr lang="en-US" sz="2000" dirty="0" smtClean="0"/>
              <a:t>Legitimacy </a:t>
            </a:r>
            <a:r>
              <a:rPr lang="en-US" sz="2000" dirty="0"/>
              <a:t>is the </a:t>
            </a:r>
            <a:r>
              <a:rPr lang="en-US" sz="2000" dirty="0" smtClean="0"/>
              <a:t>determination and </a:t>
            </a:r>
            <a:r>
              <a:rPr lang="en-US" sz="2000" dirty="0"/>
              <a:t>ability of the government to work in the interest of the public and demonstrate fairness to </a:t>
            </a:r>
            <a:r>
              <a:rPr lang="en-US" sz="2000" dirty="0" smtClean="0"/>
              <a:t>all groups. Effectiveness </a:t>
            </a:r>
            <a:r>
              <a:rPr lang="en-US" sz="2000" dirty="0"/>
              <a:t>means the ability of government to (1) maintain security and order and (</a:t>
            </a:r>
            <a:r>
              <a:rPr lang="en-US" sz="2000" dirty="0" smtClean="0"/>
              <a:t>2) provide </a:t>
            </a:r>
            <a:r>
              <a:rPr lang="en-US" sz="2000" dirty="0"/>
              <a:t>public goods and services to citizens. These elements are interrelated in that the lack </a:t>
            </a:r>
            <a:r>
              <a:rPr lang="en-US" sz="2000" dirty="0" smtClean="0"/>
              <a:t>of capacity </a:t>
            </a:r>
            <a:r>
              <a:rPr lang="en-US" sz="2000" dirty="0"/>
              <a:t>or willingness of governments to respond to the basic needs of people—food, </a:t>
            </a:r>
            <a:r>
              <a:rPr lang="en-US" sz="2000" dirty="0" smtClean="0"/>
              <a:t>water, shelter</a:t>
            </a:r>
            <a:r>
              <a:rPr lang="en-US" sz="2000" dirty="0"/>
              <a:t>, sanitation, health, and security—means that people feel betrayed by the </a:t>
            </a:r>
            <a:r>
              <a:rPr lang="en-US" sz="2000" dirty="0" smtClean="0"/>
              <a:t>government’s ineffectiveness </a:t>
            </a:r>
            <a:r>
              <a:rPr lang="en-US" sz="2000" dirty="0"/>
              <a:t>and inability to maintain order and provide for their needs.</a:t>
            </a:r>
            <a:r>
              <a:rPr lang="en-US" sz="2000" dirty="0" smtClean="0"/>
              <a:t>. </a:t>
            </a:r>
          </a:p>
          <a:p>
            <a:pPr algn="just">
              <a:spcBef>
                <a:spcPts val="1800"/>
              </a:spcBef>
            </a:pPr>
            <a:r>
              <a:rPr lang="en-US" sz="2000" dirty="0" smtClean="0"/>
              <a:t>Some efforts were made to have a harmonized list of fragile and conflict affected states such as the World Bank annual list of the FCS (CPIA &lt;3.2 or UN peace keeping)</a:t>
            </a:r>
          </a:p>
        </p:txBody>
      </p:sp>
    </p:spTree>
    <p:extLst>
      <p:ext uri="{BB962C8B-B14F-4D97-AF65-F5344CB8AC3E}">
        <p14:creationId xmlns:p14="http://schemas.microsoft.com/office/powerpoint/2010/main" val="61581347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Straight Connector 3"/>
          <p:cNvCxnSpPr/>
          <p:nvPr/>
        </p:nvCxnSpPr>
        <p:spPr>
          <a:xfrm>
            <a:off x="152400" y="914400"/>
            <a:ext cx="8458200" cy="0"/>
          </a:xfrm>
          <a:prstGeom prst="line">
            <a:avLst/>
          </a:prstGeom>
          <a:ln w="117475" cmpd="thinThick">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pic>
        <p:nvPicPr>
          <p:cNvPr id="6" name="Content Placeholder 5"/>
          <p:cNvPicPr>
            <a:picLocks noGrp="1" noChangeAspect="1"/>
          </p:cNvPicPr>
          <p:nvPr>
            <p:ph idx="1"/>
          </p:nvPr>
        </p:nvPicPr>
        <p:blipFill>
          <a:blip r:embed="rId2"/>
          <a:stretch>
            <a:fillRect/>
          </a:stretch>
        </p:blipFill>
        <p:spPr>
          <a:xfrm>
            <a:off x="76200" y="68903"/>
            <a:ext cx="8991599" cy="6789097"/>
          </a:xfrm>
          <a:prstGeom prst="rect">
            <a:avLst/>
          </a:prstGeom>
        </p:spPr>
      </p:pic>
    </p:spTree>
    <p:extLst>
      <p:ext uri="{BB962C8B-B14F-4D97-AF65-F5344CB8AC3E}">
        <p14:creationId xmlns:p14="http://schemas.microsoft.com/office/powerpoint/2010/main" val="389422882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a:xfrm>
            <a:off x="152400" y="-76200"/>
            <a:ext cx="8839200" cy="890587"/>
          </a:xfrm>
        </p:spPr>
        <p:txBody>
          <a:bodyPr>
            <a:normAutofit/>
          </a:bodyPr>
          <a:lstStyle/>
          <a:p>
            <a:pPr algn="l" eaLnBrk="1" hangingPunct="1"/>
            <a:r>
              <a:rPr lang="en-US" altLang="zh-CN" sz="2400" b="1" dirty="0" smtClean="0">
                <a:solidFill>
                  <a:schemeClr val="tx2">
                    <a:lumMod val="60000"/>
                    <a:lumOff val="40000"/>
                  </a:schemeClr>
                </a:solidFill>
                <a:latin typeface="Cambria" panose="02040503050406030204" pitchFamily="18" charset="0"/>
              </a:rPr>
              <a:t>Why fragile states important to international community? </a:t>
            </a:r>
            <a:endParaRPr lang="zh-CN" altLang="en-US" sz="2400" b="1" dirty="0">
              <a:solidFill>
                <a:schemeClr val="tx2">
                  <a:lumMod val="60000"/>
                  <a:lumOff val="40000"/>
                </a:schemeClr>
              </a:solidFill>
              <a:latin typeface="Cambria" panose="02040503050406030204" pitchFamily="18" charset="0"/>
            </a:endParaRPr>
          </a:p>
        </p:txBody>
      </p:sp>
      <p:cxnSp>
        <p:nvCxnSpPr>
          <p:cNvPr id="82" name="Straight Connector 81"/>
          <p:cNvCxnSpPr/>
          <p:nvPr/>
        </p:nvCxnSpPr>
        <p:spPr>
          <a:xfrm>
            <a:off x="152400" y="794658"/>
            <a:ext cx="8458200" cy="0"/>
          </a:xfrm>
          <a:prstGeom prst="line">
            <a:avLst/>
          </a:prstGeom>
          <a:ln w="117475" cmpd="thinThick">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sp>
        <p:nvSpPr>
          <p:cNvPr id="84" name="Content Placeholder 2"/>
          <p:cNvSpPr txBox="1">
            <a:spLocks/>
          </p:cNvSpPr>
          <p:nvPr/>
        </p:nvSpPr>
        <p:spPr>
          <a:xfrm>
            <a:off x="457200" y="914400"/>
            <a:ext cx="8229600" cy="4708526"/>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gn="just"/>
            <a:r>
              <a:rPr lang="en-US" sz="2000" dirty="0"/>
              <a:t>Approximately </a:t>
            </a:r>
            <a:r>
              <a:rPr lang="en-US" sz="2000" dirty="0" smtClean="0"/>
              <a:t>25% </a:t>
            </a:r>
            <a:r>
              <a:rPr lang="en-US" sz="2000" dirty="0"/>
              <a:t>of the world’s population live in </a:t>
            </a:r>
            <a:r>
              <a:rPr lang="en-US" sz="2000" dirty="0" smtClean="0"/>
              <a:t>50 fragile states, representing around 40% of the world poor. These </a:t>
            </a:r>
            <a:r>
              <a:rPr lang="en-US" sz="2000" dirty="0"/>
              <a:t>states are more likely to become unstable and can </a:t>
            </a:r>
            <a:r>
              <a:rPr lang="en-US" sz="2000" dirty="0" smtClean="0"/>
              <a:t>impact well </a:t>
            </a:r>
            <a:r>
              <a:rPr lang="en-US" sz="2000" dirty="0"/>
              <a:t>beyond their national </a:t>
            </a:r>
            <a:r>
              <a:rPr lang="en-US" sz="2000" dirty="0" smtClean="0"/>
              <a:t>borders </a:t>
            </a:r>
          </a:p>
          <a:p>
            <a:pPr algn="just"/>
            <a:r>
              <a:rPr lang="en-US" sz="2000" dirty="0" smtClean="0"/>
              <a:t>i) State </a:t>
            </a:r>
            <a:r>
              <a:rPr lang="en-US" sz="2000" dirty="0"/>
              <a:t>collapse can threaten regional security and </a:t>
            </a:r>
            <a:r>
              <a:rPr lang="en-US" sz="2000" dirty="0" smtClean="0"/>
              <a:t>development; </a:t>
            </a:r>
            <a:r>
              <a:rPr lang="en-US" sz="2000" dirty="0"/>
              <a:t>i</a:t>
            </a:r>
            <a:r>
              <a:rPr lang="en-US" sz="2000" dirty="0" smtClean="0"/>
              <a:t>i) Fragile </a:t>
            </a:r>
            <a:r>
              <a:rPr lang="en-US" sz="2000" dirty="0"/>
              <a:t>states are sources of mass </a:t>
            </a:r>
            <a:r>
              <a:rPr lang="en-US" sz="2000" dirty="0" smtClean="0"/>
              <a:t>outmigration; iii) They </a:t>
            </a:r>
            <a:r>
              <a:rPr lang="en-US" sz="2000" dirty="0"/>
              <a:t>may be repositories for international </a:t>
            </a:r>
            <a:r>
              <a:rPr lang="en-US" sz="2000" dirty="0" smtClean="0"/>
              <a:t>crime; iv) They </a:t>
            </a:r>
            <a:r>
              <a:rPr lang="en-US" sz="2000" dirty="0"/>
              <a:t>may breed </a:t>
            </a:r>
            <a:r>
              <a:rPr lang="en-US" sz="2000" dirty="0" smtClean="0"/>
              <a:t>terrorism; v) They </a:t>
            </a:r>
            <a:r>
              <a:rPr lang="en-US" sz="2000" dirty="0"/>
              <a:t>affect the global </a:t>
            </a:r>
            <a:r>
              <a:rPr lang="en-US" sz="2000" dirty="0" smtClean="0"/>
              <a:t>economy; and vi) They </a:t>
            </a:r>
            <a:r>
              <a:rPr lang="en-US" sz="2000" dirty="0"/>
              <a:t>are repositories of disease.</a:t>
            </a:r>
          </a:p>
          <a:p>
            <a:pPr algn="just"/>
            <a:endParaRPr lang="en-US" sz="2000" dirty="0" smtClean="0"/>
          </a:p>
          <a:p>
            <a:pPr algn="just"/>
            <a:endParaRPr lang="en-US" sz="2000" dirty="0" smtClean="0"/>
          </a:p>
        </p:txBody>
      </p:sp>
      <p:pic>
        <p:nvPicPr>
          <p:cNvPr id="12" name="Picture 11"/>
          <p:cNvPicPr>
            <a:picLocks noChangeAspect="1"/>
          </p:cNvPicPr>
          <p:nvPr/>
        </p:nvPicPr>
        <p:blipFill>
          <a:blip r:embed="rId3"/>
          <a:stretch>
            <a:fillRect/>
          </a:stretch>
        </p:blipFill>
        <p:spPr>
          <a:xfrm>
            <a:off x="1219200" y="3200400"/>
            <a:ext cx="6629400" cy="3657600"/>
          </a:xfrm>
          <a:prstGeom prst="rect">
            <a:avLst/>
          </a:prstGeom>
        </p:spPr>
      </p:pic>
    </p:spTree>
    <p:extLst>
      <p:ext uri="{BB962C8B-B14F-4D97-AF65-F5344CB8AC3E}">
        <p14:creationId xmlns:p14="http://schemas.microsoft.com/office/powerpoint/2010/main" val="103136513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a:xfrm>
            <a:off x="152400" y="-76200"/>
            <a:ext cx="8839200" cy="890587"/>
          </a:xfrm>
        </p:spPr>
        <p:txBody>
          <a:bodyPr>
            <a:normAutofit/>
          </a:bodyPr>
          <a:lstStyle/>
          <a:p>
            <a:pPr algn="l" eaLnBrk="1" hangingPunct="1"/>
            <a:r>
              <a:rPr lang="en-US" altLang="zh-CN" sz="2400" b="1" dirty="0" smtClean="0">
                <a:solidFill>
                  <a:schemeClr val="tx2">
                    <a:lumMod val="60000"/>
                    <a:lumOff val="40000"/>
                  </a:schemeClr>
                </a:solidFill>
                <a:latin typeface="Cambria" panose="02040503050406030204" pitchFamily="18" charset="0"/>
              </a:rPr>
              <a:t>Fragility Trap!!!</a:t>
            </a:r>
            <a:endParaRPr lang="zh-CN" altLang="en-US" sz="2400" b="1" dirty="0">
              <a:solidFill>
                <a:schemeClr val="tx2">
                  <a:lumMod val="60000"/>
                  <a:lumOff val="40000"/>
                </a:schemeClr>
              </a:solidFill>
              <a:latin typeface="Cambria" panose="02040503050406030204" pitchFamily="18" charset="0"/>
            </a:endParaRPr>
          </a:p>
        </p:txBody>
      </p:sp>
      <p:cxnSp>
        <p:nvCxnSpPr>
          <p:cNvPr id="82" name="Straight Connector 81"/>
          <p:cNvCxnSpPr/>
          <p:nvPr/>
        </p:nvCxnSpPr>
        <p:spPr>
          <a:xfrm>
            <a:off x="152400" y="794658"/>
            <a:ext cx="8458200" cy="0"/>
          </a:xfrm>
          <a:prstGeom prst="line">
            <a:avLst/>
          </a:prstGeom>
          <a:ln w="117475" cmpd="thinThick">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sp>
        <p:nvSpPr>
          <p:cNvPr id="84" name="Content Placeholder 2"/>
          <p:cNvSpPr txBox="1">
            <a:spLocks/>
          </p:cNvSpPr>
          <p:nvPr/>
        </p:nvSpPr>
        <p:spPr>
          <a:xfrm>
            <a:off x="457200" y="914400"/>
            <a:ext cx="8229600" cy="4708526"/>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gn="just"/>
            <a:r>
              <a:rPr lang="en-US" sz="2000" dirty="0" smtClean="0"/>
              <a:t>Not surprisingly, MDGs deficit is concentrated in fragile states, particularly with the very basic services that will shape the future for these countries. </a:t>
            </a:r>
          </a:p>
          <a:p>
            <a:pPr algn="just"/>
            <a:r>
              <a:rPr lang="en-US" sz="2000" dirty="0"/>
              <a:t>Health indicators in fragile states are considerably worse than other developing countries: for example, child and maternal mortality are around 2.5 times higher than in other developing countries</a:t>
            </a:r>
          </a:p>
          <a:p>
            <a:pPr algn="just"/>
            <a:endParaRPr lang="en-US" sz="2000" dirty="0" smtClean="0"/>
          </a:p>
        </p:txBody>
      </p:sp>
      <p:pic>
        <p:nvPicPr>
          <p:cNvPr id="2" name="Picture 1"/>
          <p:cNvPicPr>
            <a:picLocks noChangeAspect="1"/>
          </p:cNvPicPr>
          <p:nvPr/>
        </p:nvPicPr>
        <p:blipFill>
          <a:blip r:embed="rId2"/>
          <a:stretch>
            <a:fillRect/>
          </a:stretch>
        </p:blipFill>
        <p:spPr>
          <a:xfrm>
            <a:off x="1600200" y="2667000"/>
            <a:ext cx="5657850" cy="4038600"/>
          </a:xfrm>
          <a:prstGeom prst="rect">
            <a:avLst/>
          </a:prstGeom>
        </p:spPr>
      </p:pic>
    </p:spTree>
    <p:extLst>
      <p:ext uri="{BB962C8B-B14F-4D97-AF65-F5344CB8AC3E}">
        <p14:creationId xmlns:p14="http://schemas.microsoft.com/office/powerpoint/2010/main" val="399779060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 y="76200"/>
            <a:ext cx="8229600" cy="609600"/>
          </a:xfrm>
        </p:spPr>
        <p:txBody>
          <a:bodyPr>
            <a:normAutofit/>
          </a:bodyPr>
          <a:lstStyle/>
          <a:p>
            <a:pPr algn="l"/>
            <a:r>
              <a:rPr lang="en-US" sz="2400" b="1" dirty="0" smtClean="0">
                <a:solidFill>
                  <a:schemeClr val="tx2">
                    <a:lumMod val="60000"/>
                    <a:lumOff val="40000"/>
                  </a:schemeClr>
                </a:solidFill>
                <a:latin typeface="Cambria" panose="02040503050406030204" pitchFamily="18" charset="0"/>
              </a:rPr>
              <a:t>Why Health is particularly important in FCS!!</a:t>
            </a:r>
            <a:endParaRPr lang="en-US" sz="2400" b="1" dirty="0">
              <a:solidFill>
                <a:schemeClr val="tx2">
                  <a:lumMod val="60000"/>
                  <a:lumOff val="40000"/>
                </a:schemeClr>
              </a:solidFill>
              <a:latin typeface="Cambria" panose="02040503050406030204" pitchFamily="18" charset="0"/>
            </a:endParaRPr>
          </a:p>
        </p:txBody>
      </p:sp>
      <p:sp>
        <p:nvSpPr>
          <p:cNvPr id="3" name="Content Placeholder 2"/>
          <p:cNvSpPr>
            <a:spLocks noGrp="1"/>
          </p:cNvSpPr>
          <p:nvPr>
            <p:ph idx="1"/>
          </p:nvPr>
        </p:nvSpPr>
        <p:spPr>
          <a:xfrm>
            <a:off x="228600" y="990600"/>
            <a:ext cx="8763000" cy="5562600"/>
          </a:xfrm>
        </p:spPr>
        <p:txBody>
          <a:bodyPr>
            <a:normAutofit/>
          </a:bodyPr>
          <a:lstStyle/>
          <a:p>
            <a:r>
              <a:rPr lang="en-US" sz="2000" dirty="0"/>
              <a:t>The burden of disease and the mortality levels experienced by the populations </a:t>
            </a:r>
            <a:r>
              <a:rPr lang="en-US" sz="2000" dirty="0" smtClean="0"/>
              <a:t>of fragile </a:t>
            </a:r>
            <a:r>
              <a:rPr lang="en-US" sz="2000" dirty="0"/>
              <a:t>states are extraordinarily </a:t>
            </a:r>
            <a:r>
              <a:rPr lang="en-US" sz="2000" dirty="0" smtClean="0"/>
              <a:t>high: </a:t>
            </a:r>
          </a:p>
          <a:p>
            <a:pPr marL="0" indent="0">
              <a:buNone/>
            </a:pPr>
            <a:r>
              <a:rPr lang="en-US" sz="2000" dirty="0"/>
              <a:t> </a:t>
            </a:r>
            <a:r>
              <a:rPr lang="en-US" sz="2000" dirty="0" smtClean="0"/>
              <a:t>     - More </a:t>
            </a:r>
            <a:r>
              <a:rPr lang="en-US" sz="2000" dirty="0"/>
              <a:t>than a third of maternal deaths worldwide occur in a fragile </a:t>
            </a:r>
            <a:r>
              <a:rPr lang="en-US" sz="2000" dirty="0" smtClean="0"/>
              <a:t>state</a:t>
            </a:r>
          </a:p>
          <a:p>
            <a:pPr marL="0" indent="0">
              <a:buNone/>
            </a:pPr>
            <a:r>
              <a:rPr lang="en-US" sz="2000" dirty="0" smtClean="0"/>
              <a:t>      - Half </a:t>
            </a:r>
            <a:r>
              <a:rPr lang="en-US" sz="2000" dirty="0"/>
              <a:t>of the children who die before age five live in a fragile </a:t>
            </a:r>
            <a:r>
              <a:rPr lang="en-US" sz="2000" dirty="0" smtClean="0"/>
              <a:t>state.</a:t>
            </a:r>
          </a:p>
          <a:p>
            <a:pPr marL="0" indent="0">
              <a:buNone/>
            </a:pPr>
            <a:r>
              <a:rPr lang="en-US" sz="2000" dirty="0"/>
              <a:t> </a:t>
            </a:r>
            <a:r>
              <a:rPr lang="en-US" sz="2000" dirty="0" smtClean="0"/>
              <a:t>     - Malaria </a:t>
            </a:r>
            <a:r>
              <a:rPr lang="en-US" sz="2000" dirty="0"/>
              <a:t>death rates are 13 times greater in fragile states </a:t>
            </a:r>
            <a:endParaRPr lang="en-US" sz="2000" dirty="0" smtClean="0"/>
          </a:p>
          <a:p>
            <a:pPr marL="0" indent="0">
              <a:buNone/>
            </a:pPr>
            <a:r>
              <a:rPr lang="en-US" sz="2000" b="1" i="1" dirty="0" smtClean="0"/>
              <a:t>For International Community:</a:t>
            </a:r>
            <a:endParaRPr lang="en-US" sz="2000" b="1" i="1" dirty="0"/>
          </a:p>
          <a:p>
            <a:pPr algn="just"/>
            <a:r>
              <a:rPr lang="en-US" sz="2000" dirty="0" smtClean="0"/>
              <a:t>Reduction </a:t>
            </a:r>
            <a:r>
              <a:rPr lang="en-US" sz="2000" dirty="0"/>
              <a:t>of morbidity and mortality rates is a humanitarian imperative with positive effects that range from reduced spending on curative care to improved productivity.</a:t>
            </a:r>
          </a:p>
          <a:p>
            <a:pPr algn="just"/>
            <a:r>
              <a:rPr lang="en-US" sz="2000" dirty="0"/>
              <a:t>Health services can be an entry point for engagement with government and civil society.</a:t>
            </a:r>
          </a:p>
          <a:p>
            <a:pPr algn="just"/>
            <a:r>
              <a:rPr lang="en-US" sz="2000" dirty="0"/>
              <a:t>Health serves as one element of the “peace dividend” in post-conflict countries.</a:t>
            </a:r>
          </a:p>
          <a:p>
            <a:pPr algn="just"/>
            <a:r>
              <a:rPr lang="en-US" sz="2000" dirty="0"/>
              <a:t>Good health service delivery enables government to be effective and increase its legitimacy.</a:t>
            </a:r>
          </a:p>
          <a:p>
            <a:pPr algn="just"/>
            <a:r>
              <a:rPr lang="en-US" sz="2000" dirty="0"/>
              <a:t>Health services can help break the vicious cycle in which fragility causes poor health indicators and poor health can be a cause of fragility.</a:t>
            </a:r>
            <a:endParaRPr lang="en-US" sz="2000" dirty="0">
              <a:latin typeface="Cambria" panose="02040503050406030204" pitchFamily="18" charset="0"/>
            </a:endParaRPr>
          </a:p>
          <a:p>
            <a:pPr marL="0" indent="0">
              <a:buNone/>
            </a:pPr>
            <a:endParaRPr lang="en-US" sz="2000" dirty="0"/>
          </a:p>
          <a:p>
            <a:pPr>
              <a:lnSpc>
                <a:spcPct val="112000"/>
              </a:lnSpc>
              <a:spcBef>
                <a:spcPts val="800"/>
              </a:spcBef>
              <a:spcAft>
                <a:spcPts val="800"/>
              </a:spcAft>
            </a:pPr>
            <a:endParaRPr lang="en-US" sz="2000" dirty="0" smtClean="0">
              <a:latin typeface="Cambria" panose="02040503050406030204" pitchFamily="18" charset="0"/>
            </a:endParaRPr>
          </a:p>
        </p:txBody>
      </p:sp>
      <p:cxnSp>
        <p:nvCxnSpPr>
          <p:cNvPr id="4" name="Straight Connector 3"/>
          <p:cNvCxnSpPr/>
          <p:nvPr/>
        </p:nvCxnSpPr>
        <p:spPr>
          <a:xfrm>
            <a:off x="108856" y="685800"/>
            <a:ext cx="8458200" cy="0"/>
          </a:xfrm>
          <a:prstGeom prst="line">
            <a:avLst/>
          </a:prstGeom>
          <a:ln w="117475" cmpd="thinThick">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sp>
        <p:nvSpPr>
          <p:cNvPr id="8" name="Slide Number Placeholder 7"/>
          <p:cNvSpPr>
            <a:spLocks noGrp="1"/>
          </p:cNvSpPr>
          <p:nvPr>
            <p:ph type="sldNum" sz="quarter" idx="12"/>
          </p:nvPr>
        </p:nvSpPr>
        <p:spPr/>
        <p:txBody>
          <a:bodyPr/>
          <a:lstStyle/>
          <a:p>
            <a:fld id="{C8134258-3077-40D1-8174-2FAE1CB65074}" type="slidenum">
              <a:rPr lang="en-US" smtClean="0"/>
              <a:t>7</a:t>
            </a:fld>
            <a:endParaRPr lang="en-US" dirty="0"/>
          </a:p>
        </p:txBody>
      </p:sp>
    </p:spTree>
    <p:extLst>
      <p:ext uri="{BB962C8B-B14F-4D97-AF65-F5344CB8AC3E}">
        <p14:creationId xmlns:p14="http://schemas.microsoft.com/office/powerpoint/2010/main" val="202499679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 y="76200"/>
            <a:ext cx="8229600" cy="609600"/>
          </a:xfrm>
        </p:spPr>
        <p:txBody>
          <a:bodyPr>
            <a:normAutofit/>
          </a:bodyPr>
          <a:lstStyle/>
          <a:p>
            <a:pPr algn="l"/>
            <a:r>
              <a:rPr lang="en-US" sz="2400" b="1" dirty="0" smtClean="0">
                <a:solidFill>
                  <a:schemeClr val="tx2">
                    <a:lumMod val="60000"/>
                    <a:lumOff val="40000"/>
                  </a:schemeClr>
                </a:solidFill>
                <a:latin typeface="Cambria" panose="02040503050406030204" pitchFamily="18" charset="0"/>
              </a:rPr>
              <a:t>What fragile state’s health system lacks</a:t>
            </a:r>
            <a:endParaRPr lang="en-US" sz="2400" b="1" dirty="0">
              <a:solidFill>
                <a:schemeClr val="tx2">
                  <a:lumMod val="60000"/>
                  <a:lumOff val="40000"/>
                </a:schemeClr>
              </a:solidFill>
              <a:latin typeface="Cambria" panose="02040503050406030204" pitchFamily="18" charset="0"/>
            </a:endParaRPr>
          </a:p>
        </p:txBody>
      </p:sp>
      <p:sp>
        <p:nvSpPr>
          <p:cNvPr id="3" name="Content Placeholder 2"/>
          <p:cNvSpPr>
            <a:spLocks noGrp="1"/>
          </p:cNvSpPr>
          <p:nvPr>
            <p:ph idx="1"/>
          </p:nvPr>
        </p:nvSpPr>
        <p:spPr>
          <a:xfrm>
            <a:off x="228600" y="838200"/>
            <a:ext cx="8763000" cy="5715000"/>
          </a:xfrm>
        </p:spPr>
        <p:txBody>
          <a:bodyPr>
            <a:normAutofit lnSpcReduction="10000"/>
          </a:bodyPr>
          <a:lstStyle/>
          <a:p>
            <a:pPr marL="0" indent="0">
              <a:spcAft>
                <a:spcPts val="600"/>
              </a:spcAft>
              <a:buNone/>
            </a:pPr>
            <a:r>
              <a:rPr lang="en-US" sz="2400" b="1" dirty="0"/>
              <a:t>The needs of health systems in fragile states are comprehensive</a:t>
            </a:r>
            <a:r>
              <a:rPr lang="en-US" sz="2400" b="1" dirty="0" smtClean="0"/>
              <a:t> </a:t>
            </a:r>
          </a:p>
          <a:p>
            <a:r>
              <a:rPr lang="en-US" sz="2400" b="1" dirty="0" smtClean="0"/>
              <a:t>Infrastructure</a:t>
            </a:r>
            <a:r>
              <a:rPr lang="en-US" sz="2400" dirty="0"/>
              <a:t>: Health facilities and equipment in operable condition</a:t>
            </a:r>
          </a:p>
          <a:p>
            <a:r>
              <a:rPr lang="en-US" sz="2400" b="1" dirty="0" smtClean="0"/>
              <a:t>Resources</a:t>
            </a:r>
            <a:r>
              <a:rPr lang="en-US" sz="2400" dirty="0"/>
              <a:t>: finances, trained staff, drugs, supplies</a:t>
            </a:r>
          </a:p>
          <a:p>
            <a:r>
              <a:rPr lang="en-US" sz="2400" b="1" dirty="0" smtClean="0"/>
              <a:t>Functioning </a:t>
            </a:r>
            <a:r>
              <a:rPr lang="en-US" sz="2400" b="1" dirty="0"/>
              <a:t>delivery system</a:t>
            </a:r>
          </a:p>
          <a:p>
            <a:r>
              <a:rPr lang="en-US" sz="2400" b="1" dirty="0" smtClean="0"/>
              <a:t>Coordinated </a:t>
            </a:r>
            <a:r>
              <a:rPr lang="en-US" sz="2400" b="1" dirty="0"/>
              <a:t>provision </a:t>
            </a:r>
            <a:r>
              <a:rPr lang="en-US" sz="2400" dirty="0"/>
              <a:t>of health services</a:t>
            </a:r>
          </a:p>
          <a:p>
            <a:r>
              <a:rPr lang="en-US" sz="2400" b="1" dirty="0" smtClean="0"/>
              <a:t>Equity </a:t>
            </a:r>
            <a:r>
              <a:rPr lang="en-US" sz="2400" dirty="0"/>
              <a:t>of access to health services</a:t>
            </a:r>
          </a:p>
          <a:p>
            <a:r>
              <a:rPr lang="en-US" sz="2400" b="1" dirty="0" smtClean="0"/>
              <a:t>Policy-making </a:t>
            </a:r>
            <a:r>
              <a:rPr lang="en-US" sz="2400" dirty="0"/>
              <a:t>mechanisms</a:t>
            </a:r>
          </a:p>
          <a:p>
            <a:r>
              <a:rPr lang="en-US" sz="2400" b="1" dirty="0" smtClean="0"/>
              <a:t>Implementation </a:t>
            </a:r>
            <a:r>
              <a:rPr lang="en-US" sz="2400" dirty="0"/>
              <a:t>and </a:t>
            </a:r>
            <a:r>
              <a:rPr lang="en-US" sz="2400" b="1" dirty="0"/>
              <a:t>regulation </a:t>
            </a:r>
            <a:r>
              <a:rPr lang="en-US" sz="2400" dirty="0"/>
              <a:t>of policies</a:t>
            </a:r>
          </a:p>
          <a:p>
            <a:r>
              <a:rPr lang="en-US" sz="2400" b="1" dirty="0" smtClean="0"/>
              <a:t>Accountability</a:t>
            </a:r>
            <a:endParaRPr lang="en-US" sz="2400" b="1" dirty="0"/>
          </a:p>
          <a:p>
            <a:r>
              <a:rPr lang="en-US" sz="2400" b="1" dirty="0" smtClean="0"/>
              <a:t>Information </a:t>
            </a:r>
            <a:r>
              <a:rPr lang="en-US" sz="2400" dirty="0"/>
              <a:t>for planning and management</a:t>
            </a:r>
          </a:p>
          <a:p>
            <a:r>
              <a:rPr lang="en-US" sz="2400" b="1" dirty="0" smtClean="0"/>
              <a:t>Management </a:t>
            </a:r>
            <a:r>
              <a:rPr lang="en-US" sz="2400" b="1" dirty="0"/>
              <a:t>systems</a:t>
            </a:r>
          </a:p>
          <a:p>
            <a:r>
              <a:rPr lang="en-US" sz="2400" b="1" dirty="0" smtClean="0"/>
              <a:t>Capacity </a:t>
            </a:r>
            <a:r>
              <a:rPr lang="en-US" sz="2400" b="1" dirty="0"/>
              <a:t>to </a:t>
            </a:r>
            <a:r>
              <a:rPr lang="en-US" sz="2400" b="1" dirty="0" smtClean="0"/>
              <a:t>manage </a:t>
            </a:r>
            <a:r>
              <a:rPr lang="en-US" sz="2400" dirty="0" smtClean="0"/>
              <a:t>the </a:t>
            </a:r>
            <a:r>
              <a:rPr lang="en-US" sz="2400" dirty="0"/>
              <a:t>health </a:t>
            </a:r>
            <a:r>
              <a:rPr lang="en-US" sz="2400" dirty="0" smtClean="0"/>
              <a:t>system, health facilities, or human </a:t>
            </a:r>
            <a:r>
              <a:rPr lang="en-US" sz="2400" dirty="0"/>
              <a:t>resources for health</a:t>
            </a:r>
            <a:endParaRPr lang="en-US" sz="2400" dirty="0" smtClean="0">
              <a:latin typeface="Cambria" panose="02040503050406030204" pitchFamily="18" charset="0"/>
            </a:endParaRPr>
          </a:p>
          <a:p>
            <a:pPr marL="0" indent="0">
              <a:lnSpc>
                <a:spcPct val="112000"/>
              </a:lnSpc>
              <a:spcBef>
                <a:spcPts val="800"/>
              </a:spcBef>
              <a:spcAft>
                <a:spcPts val="800"/>
              </a:spcAft>
              <a:buNone/>
            </a:pPr>
            <a:endParaRPr lang="en-US" sz="2000" dirty="0" smtClean="0">
              <a:latin typeface="Cambria" panose="02040503050406030204" pitchFamily="18" charset="0"/>
            </a:endParaRPr>
          </a:p>
          <a:p>
            <a:pPr>
              <a:lnSpc>
                <a:spcPct val="112000"/>
              </a:lnSpc>
              <a:spcBef>
                <a:spcPts val="800"/>
              </a:spcBef>
              <a:spcAft>
                <a:spcPts val="800"/>
              </a:spcAft>
            </a:pPr>
            <a:endParaRPr lang="en-US" sz="2000" dirty="0" smtClean="0">
              <a:latin typeface="Cambria" panose="02040503050406030204" pitchFamily="18" charset="0"/>
            </a:endParaRPr>
          </a:p>
        </p:txBody>
      </p:sp>
      <p:cxnSp>
        <p:nvCxnSpPr>
          <p:cNvPr id="4" name="Straight Connector 3"/>
          <p:cNvCxnSpPr/>
          <p:nvPr/>
        </p:nvCxnSpPr>
        <p:spPr>
          <a:xfrm>
            <a:off x="108856" y="685800"/>
            <a:ext cx="8458200" cy="0"/>
          </a:xfrm>
          <a:prstGeom prst="line">
            <a:avLst/>
          </a:prstGeom>
          <a:ln w="117475" cmpd="thinThick">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sp>
        <p:nvSpPr>
          <p:cNvPr id="8" name="Slide Number Placeholder 7"/>
          <p:cNvSpPr>
            <a:spLocks noGrp="1"/>
          </p:cNvSpPr>
          <p:nvPr>
            <p:ph type="sldNum" sz="quarter" idx="12"/>
          </p:nvPr>
        </p:nvSpPr>
        <p:spPr/>
        <p:txBody>
          <a:bodyPr/>
          <a:lstStyle/>
          <a:p>
            <a:fld id="{C8134258-3077-40D1-8174-2FAE1CB65074}" type="slidenum">
              <a:rPr lang="en-US" smtClean="0"/>
              <a:t>8</a:t>
            </a:fld>
            <a:endParaRPr lang="en-US"/>
          </a:p>
        </p:txBody>
      </p:sp>
    </p:spTree>
    <p:extLst>
      <p:ext uri="{BB962C8B-B14F-4D97-AF65-F5344CB8AC3E}">
        <p14:creationId xmlns:p14="http://schemas.microsoft.com/office/powerpoint/2010/main" val="68719618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 y="76200"/>
            <a:ext cx="8915400" cy="609600"/>
          </a:xfrm>
        </p:spPr>
        <p:txBody>
          <a:bodyPr>
            <a:normAutofit/>
          </a:bodyPr>
          <a:lstStyle/>
          <a:p>
            <a:pPr algn="l"/>
            <a:r>
              <a:rPr lang="en-US" sz="2400" b="1" dirty="0" smtClean="0">
                <a:solidFill>
                  <a:schemeClr val="tx2">
                    <a:lumMod val="60000"/>
                    <a:lumOff val="40000"/>
                  </a:schemeClr>
                </a:solidFill>
                <a:latin typeface="Cambria" panose="02040503050406030204" pitchFamily="18" charset="0"/>
              </a:rPr>
              <a:t>Bridging the humanitarian-development divide</a:t>
            </a:r>
            <a:endParaRPr lang="en-US" sz="2400" b="1" dirty="0">
              <a:solidFill>
                <a:schemeClr val="tx2">
                  <a:lumMod val="60000"/>
                  <a:lumOff val="40000"/>
                </a:schemeClr>
              </a:solidFill>
              <a:latin typeface="Cambria" panose="02040503050406030204" pitchFamily="18" charset="0"/>
            </a:endParaRPr>
          </a:p>
        </p:txBody>
      </p:sp>
      <p:cxnSp>
        <p:nvCxnSpPr>
          <p:cNvPr id="4" name="Straight Connector 3"/>
          <p:cNvCxnSpPr/>
          <p:nvPr/>
        </p:nvCxnSpPr>
        <p:spPr>
          <a:xfrm>
            <a:off x="108856" y="685800"/>
            <a:ext cx="8458200" cy="0"/>
          </a:xfrm>
          <a:prstGeom prst="line">
            <a:avLst/>
          </a:prstGeom>
          <a:ln w="117475" cmpd="thinThick">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sp>
        <p:nvSpPr>
          <p:cNvPr id="8" name="Slide Number Placeholder 7"/>
          <p:cNvSpPr>
            <a:spLocks noGrp="1"/>
          </p:cNvSpPr>
          <p:nvPr>
            <p:ph type="sldNum" sz="quarter" idx="12"/>
          </p:nvPr>
        </p:nvSpPr>
        <p:spPr/>
        <p:txBody>
          <a:bodyPr/>
          <a:lstStyle/>
          <a:p>
            <a:fld id="{C8134258-3077-40D1-8174-2FAE1CB65074}" type="slidenum">
              <a:rPr lang="en-US" smtClean="0"/>
              <a:t>9</a:t>
            </a:fld>
            <a:endParaRPr lang="en-US"/>
          </a:p>
        </p:txBody>
      </p:sp>
      <p:grpSp>
        <p:nvGrpSpPr>
          <p:cNvPr id="7" name="Group 6"/>
          <p:cNvGrpSpPr/>
          <p:nvPr/>
        </p:nvGrpSpPr>
        <p:grpSpPr>
          <a:xfrm>
            <a:off x="116732" y="914400"/>
            <a:ext cx="8772935" cy="4114362"/>
            <a:chOff x="99073" y="869232"/>
            <a:chExt cx="9065871" cy="3987274"/>
          </a:xfrm>
        </p:grpSpPr>
        <p:grpSp>
          <p:nvGrpSpPr>
            <p:cNvPr id="9" name="Group 8"/>
            <p:cNvGrpSpPr/>
            <p:nvPr/>
          </p:nvGrpSpPr>
          <p:grpSpPr>
            <a:xfrm>
              <a:off x="99073" y="869232"/>
              <a:ext cx="9065871" cy="1752549"/>
              <a:chOff x="99073" y="869232"/>
              <a:chExt cx="9065871" cy="1752549"/>
            </a:xfrm>
          </p:grpSpPr>
          <p:sp>
            <p:nvSpPr>
              <p:cNvPr id="23" name="Title 1"/>
              <p:cNvSpPr txBox="1">
                <a:spLocks/>
              </p:cNvSpPr>
              <p:nvPr/>
            </p:nvSpPr>
            <p:spPr>
              <a:xfrm>
                <a:off x="99073" y="983478"/>
                <a:ext cx="2074869" cy="1495755"/>
              </a:xfrm>
              <a:prstGeom prst="rect">
                <a:avLst/>
              </a:prstGeom>
            </p:spPr>
            <p:txBody>
              <a:bodyPr vert="horz" lIns="68580" tIns="34290" rIns="68580" bIns="3429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1600" b="1" dirty="0"/>
                  <a:t>Moving from a humanitarian-development divide…</a:t>
                </a:r>
              </a:p>
            </p:txBody>
          </p:sp>
          <p:grpSp>
            <p:nvGrpSpPr>
              <p:cNvPr id="24" name="Group 23"/>
              <p:cNvGrpSpPr/>
              <p:nvPr/>
            </p:nvGrpSpPr>
            <p:grpSpPr>
              <a:xfrm>
                <a:off x="1533231" y="869232"/>
                <a:ext cx="7631713" cy="1752549"/>
                <a:chOff x="-290471" y="4310425"/>
                <a:chExt cx="10440362" cy="2428498"/>
              </a:xfrm>
            </p:grpSpPr>
            <p:sp>
              <p:nvSpPr>
                <p:cNvPr id="25" name="Rectangle 24"/>
                <p:cNvSpPr/>
                <p:nvPr/>
              </p:nvSpPr>
              <p:spPr>
                <a:xfrm>
                  <a:off x="709301" y="5244378"/>
                  <a:ext cx="93819" cy="88695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26" name="Rectangle 25"/>
                <p:cNvSpPr/>
                <p:nvPr/>
              </p:nvSpPr>
              <p:spPr>
                <a:xfrm>
                  <a:off x="4435857" y="5193258"/>
                  <a:ext cx="93819" cy="88695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27" name="Rectangle 26"/>
                <p:cNvSpPr/>
                <p:nvPr/>
              </p:nvSpPr>
              <p:spPr>
                <a:xfrm>
                  <a:off x="8910415" y="5244377"/>
                  <a:ext cx="93819" cy="88695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28" name="TextBox 27"/>
                <p:cNvSpPr txBox="1"/>
                <p:nvPr/>
              </p:nvSpPr>
              <p:spPr>
                <a:xfrm>
                  <a:off x="-290471" y="6004566"/>
                  <a:ext cx="2077274" cy="702628"/>
                </a:xfrm>
                <a:prstGeom prst="rect">
                  <a:avLst/>
                </a:prstGeom>
                <a:noFill/>
              </p:spPr>
              <p:txBody>
                <a:bodyPr wrap="square" rtlCol="0">
                  <a:spAutoFit/>
                </a:bodyPr>
                <a:lstStyle/>
                <a:p>
                  <a:pPr algn="ctr"/>
                  <a:r>
                    <a:rPr lang="en-US" sz="1400" b="1" dirty="0"/>
                    <a:t>Start of </a:t>
                  </a:r>
                </a:p>
                <a:p>
                  <a:pPr algn="ctr"/>
                  <a:r>
                    <a:rPr lang="en-US" sz="1400" b="1" dirty="0"/>
                    <a:t>Crisis</a:t>
                  </a:r>
                </a:p>
              </p:txBody>
            </p:sp>
            <p:sp>
              <p:nvSpPr>
                <p:cNvPr id="29" name="TextBox 28"/>
                <p:cNvSpPr txBox="1"/>
                <p:nvPr/>
              </p:nvSpPr>
              <p:spPr>
                <a:xfrm>
                  <a:off x="3511990" y="5981522"/>
                  <a:ext cx="2017223" cy="702628"/>
                </a:xfrm>
                <a:prstGeom prst="rect">
                  <a:avLst/>
                </a:prstGeom>
                <a:noFill/>
              </p:spPr>
              <p:txBody>
                <a:bodyPr wrap="square" rtlCol="0">
                  <a:spAutoFit/>
                </a:bodyPr>
                <a:lstStyle/>
                <a:p>
                  <a:pPr algn="ctr"/>
                  <a:r>
                    <a:rPr lang="en-US" sz="1400" b="1" dirty="0"/>
                    <a:t>End of </a:t>
                  </a:r>
                </a:p>
                <a:p>
                  <a:pPr algn="ctr"/>
                  <a:r>
                    <a:rPr lang="en-US" sz="1400" b="1" dirty="0"/>
                    <a:t>Crisis</a:t>
                  </a:r>
                </a:p>
              </p:txBody>
            </p:sp>
            <p:sp>
              <p:nvSpPr>
                <p:cNvPr id="30" name="TextBox 29"/>
                <p:cNvSpPr txBox="1"/>
                <p:nvPr/>
              </p:nvSpPr>
              <p:spPr>
                <a:xfrm>
                  <a:off x="7796635" y="6036295"/>
                  <a:ext cx="2353256" cy="702628"/>
                </a:xfrm>
                <a:prstGeom prst="rect">
                  <a:avLst/>
                </a:prstGeom>
                <a:noFill/>
              </p:spPr>
              <p:txBody>
                <a:bodyPr wrap="square" rtlCol="0">
                  <a:spAutoFit/>
                </a:bodyPr>
                <a:lstStyle/>
                <a:p>
                  <a:pPr algn="ctr"/>
                  <a:r>
                    <a:rPr lang="en-US" sz="1400" b="1" dirty="0"/>
                    <a:t>Post Crisis </a:t>
                  </a:r>
                </a:p>
                <a:p>
                  <a:pPr algn="ctr"/>
                  <a:r>
                    <a:rPr lang="en-US" sz="1400" b="1" dirty="0"/>
                    <a:t>Period</a:t>
                  </a:r>
                </a:p>
              </p:txBody>
            </p:sp>
            <p:sp>
              <p:nvSpPr>
                <p:cNvPr id="31" name="Right Arrow 30"/>
                <p:cNvSpPr/>
                <p:nvPr/>
              </p:nvSpPr>
              <p:spPr>
                <a:xfrm>
                  <a:off x="700755" y="5082013"/>
                  <a:ext cx="8912812" cy="380124"/>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32" name="Rectangle 31"/>
                <p:cNvSpPr/>
                <p:nvPr/>
              </p:nvSpPr>
              <p:spPr>
                <a:xfrm>
                  <a:off x="687151" y="4310425"/>
                  <a:ext cx="3568578" cy="750092"/>
                </a:xfrm>
                <a:prstGeom prst="rect">
                  <a:avLst/>
                </a:prstGeom>
                <a:solidFill>
                  <a:schemeClr val="accent3"/>
                </a:solidFill>
                <a:ln>
                  <a:solidFill>
                    <a:schemeClr val="accent3">
                      <a:lumMod val="75000"/>
                    </a:schemeClr>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sz="1600" b="1" dirty="0">
                      <a:solidFill>
                        <a:schemeClr val="tx2"/>
                      </a:solidFill>
                    </a:rPr>
                    <a:t>Humanitarian Assistance</a:t>
                  </a:r>
                </a:p>
              </p:txBody>
            </p:sp>
            <p:sp>
              <p:nvSpPr>
                <p:cNvPr id="33" name="Rectangle 32"/>
                <p:cNvSpPr/>
                <p:nvPr/>
              </p:nvSpPr>
              <p:spPr>
                <a:xfrm>
                  <a:off x="4713916" y="4319219"/>
                  <a:ext cx="4196499" cy="778730"/>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b="1" dirty="0"/>
                    <a:t>Development Assistance</a:t>
                  </a:r>
                </a:p>
              </p:txBody>
            </p:sp>
          </p:grpSp>
        </p:grpSp>
        <p:grpSp>
          <p:nvGrpSpPr>
            <p:cNvPr id="10" name="Group 9"/>
            <p:cNvGrpSpPr/>
            <p:nvPr/>
          </p:nvGrpSpPr>
          <p:grpSpPr>
            <a:xfrm>
              <a:off x="99073" y="2789894"/>
              <a:ext cx="9040469" cy="2066612"/>
              <a:chOff x="73585" y="3920724"/>
              <a:chExt cx="9040469" cy="2066612"/>
            </a:xfrm>
          </p:grpSpPr>
          <p:sp>
            <p:nvSpPr>
              <p:cNvPr id="11" name="Title 1"/>
              <p:cNvSpPr txBox="1">
                <a:spLocks/>
              </p:cNvSpPr>
              <p:nvPr/>
            </p:nvSpPr>
            <p:spPr>
              <a:xfrm>
                <a:off x="73585" y="3992671"/>
                <a:ext cx="2124726" cy="1728523"/>
              </a:xfrm>
              <a:prstGeom prst="rect">
                <a:avLst/>
              </a:prstGeom>
            </p:spPr>
            <p:txBody>
              <a:bodyPr vert="horz" lIns="68580" tIns="34290" rIns="68580" bIns="3429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1600" b="1" dirty="0"/>
                  <a:t>Towards a humanitarian-development nexus…</a:t>
                </a:r>
              </a:p>
            </p:txBody>
          </p:sp>
          <p:grpSp>
            <p:nvGrpSpPr>
              <p:cNvPr id="12" name="Group 11"/>
              <p:cNvGrpSpPr/>
              <p:nvPr/>
            </p:nvGrpSpPr>
            <p:grpSpPr>
              <a:xfrm>
                <a:off x="1615651" y="3920724"/>
                <a:ext cx="7498403" cy="2066612"/>
                <a:chOff x="2111175" y="2598466"/>
                <a:chExt cx="9997870" cy="2066612"/>
              </a:xfrm>
            </p:grpSpPr>
            <p:sp>
              <p:nvSpPr>
                <p:cNvPr id="13" name="Rectangle 12"/>
                <p:cNvSpPr/>
                <p:nvPr/>
              </p:nvSpPr>
              <p:spPr>
                <a:xfrm>
                  <a:off x="2967372" y="2598466"/>
                  <a:ext cx="8673541" cy="406402"/>
                </a:xfrm>
                <a:prstGeom prst="rect">
                  <a:avLst/>
                </a:prstGeom>
                <a:solidFill>
                  <a:schemeClr val="accent3"/>
                </a:solidFill>
                <a:ln>
                  <a:solidFill>
                    <a:schemeClr val="accent3">
                      <a:lumMod val="75000"/>
                    </a:schemeClr>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sz="1600" b="1" dirty="0">
                      <a:solidFill>
                        <a:schemeClr val="tx2"/>
                      </a:solidFill>
                    </a:rPr>
                    <a:t>Humanitarian Assistance</a:t>
                  </a:r>
                </a:p>
              </p:txBody>
            </p:sp>
            <p:sp>
              <p:nvSpPr>
                <p:cNvPr id="14" name="Rectangle 13"/>
                <p:cNvSpPr/>
                <p:nvPr/>
              </p:nvSpPr>
              <p:spPr>
                <a:xfrm>
                  <a:off x="2954114" y="3083510"/>
                  <a:ext cx="8686800" cy="320651"/>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1600" b="1" dirty="0"/>
                    <a:t>Development Assistance</a:t>
                  </a:r>
                </a:p>
              </p:txBody>
            </p:sp>
            <p:grpSp>
              <p:nvGrpSpPr>
                <p:cNvPr id="15" name="Group 14"/>
                <p:cNvGrpSpPr/>
                <p:nvPr/>
              </p:nvGrpSpPr>
              <p:grpSpPr>
                <a:xfrm>
                  <a:off x="2111175" y="3433695"/>
                  <a:ext cx="9997870" cy="1231383"/>
                  <a:chOff x="2306602" y="1475979"/>
                  <a:chExt cx="9997870" cy="1231383"/>
                </a:xfrm>
              </p:grpSpPr>
              <p:sp>
                <p:nvSpPr>
                  <p:cNvPr id="16" name="Rectangle 15"/>
                  <p:cNvSpPr/>
                  <p:nvPr/>
                </p:nvSpPr>
                <p:spPr>
                  <a:xfrm>
                    <a:off x="3171129" y="1593151"/>
                    <a:ext cx="91440" cy="64008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17" name="Rectangle 16"/>
                  <p:cNvSpPr/>
                  <p:nvPr/>
                </p:nvSpPr>
                <p:spPr>
                  <a:xfrm>
                    <a:off x="6803187" y="1556260"/>
                    <a:ext cx="91440" cy="64008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18" name="Rectangle 17"/>
                  <p:cNvSpPr/>
                  <p:nvPr/>
                </p:nvSpPr>
                <p:spPr>
                  <a:xfrm>
                    <a:off x="11164280" y="1593151"/>
                    <a:ext cx="91440" cy="64008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19" name="TextBox 18"/>
                  <p:cNvSpPr txBox="1"/>
                  <p:nvPr/>
                </p:nvSpPr>
                <p:spPr>
                  <a:xfrm>
                    <a:off x="2306602" y="2140476"/>
                    <a:ext cx="2024597" cy="507058"/>
                  </a:xfrm>
                  <a:prstGeom prst="rect">
                    <a:avLst/>
                  </a:prstGeom>
                  <a:noFill/>
                </p:spPr>
                <p:txBody>
                  <a:bodyPr wrap="square" rtlCol="0">
                    <a:spAutoFit/>
                  </a:bodyPr>
                  <a:lstStyle/>
                  <a:p>
                    <a:pPr algn="ctr"/>
                    <a:r>
                      <a:rPr lang="en-US" sz="1400" b="1" dirty="0"/>
                      <a:t>Start of </a:t>
                    </a:r>
                  </a:p>
                  <a:p>
                    <a:pPr algn="ctr"/>
                    <a:r>
                      <a:rPr lang="en-US" sz="1400" b="1" dirty="0"/>
                      <a:t>Crisis</a:t>
                    </a:r>
                  </a:p>
                </p:txBody>
              </p:sp>
              <p:sp>
                <p:nvSpPr>
                  <p:cNvPr id="20" name="TextBox 19"/>
                  <p:cNvSpPr txBox="1"/>
                  <p:nvPr/>
                </p:nvSpPr>
                <p:spPr>
                  <a:xfrm>
                    <a:off x="5851015" y="2161538"/>
                    <a:ext cx="1966067" cy="507058"/>
                  </a:xfrm>
                  <a:prstGeom prst="rect">
                    <a:avLst/>
                  </a:prstGeom>
                  <a:noFill/>
                </p:spPr>
                <p:txBody>
                  <a:bodyPr wrap="square" rtlCol="0">
                    <a:spAutoFit/>
                  </a:bodyPr>
                  <a:lstStyle/>
                  <a:p>
                    <a:pPr algn="ctr"/>
                    <a:r>
                      <a:rPr lang="en-US" sz="1400" b="1" dirty="0"/>
                      <a:t>End of </a:t>
                    </a:r>
                  </a:p>
                  <a:p>
                    <a:pPr algn="ctr"/>
                    <a:r>
                      <a:rPr lang="en-US" sz="1400" b="1" dirty="0"/>
                      <a:t>Crisis</a:t>
                    </a:r>
                  </a:p>
                </p:txBody>
              </p:sp>
              <p:sp>
                <p:nvSpPr>
                  <p:cNvPr id="21" name="TextBox 20"/>
                  <p:cNvSpPr txBox="1"/>
                  <p:nvPr/>
                </p:nvSpPr>
                <p:spPr>
                  <a:xfrm>
                    <a:off x="10010889" y="2200304"/>
                    <a:ext cx="2293583" cy="507058"/>
                  </a:xfrm>
                  <a:prstGeom prst="rect">
                    <a:avLst/>
                  </a:prstGeom>
                  <a:noFill/>
                </p:spPr>
                <p:txBody>
                  <a:bodyPr wrap="square" rtlCol="0">
                    <a:spAutoFit/>
                  </a:bodyPr>
                  <a:lstStyle/>
                  <a:p>
                    <a:pPr algn="ctr"/>
                    <a:r>
                      <a:rPr lang="en-US" sz="1400" b="1" dirty="0"/>
                      <a:t>Post Crisis </a:t>
                    </a:r>
                  </a:p>
                  <a:p>
                    <a:pPr algn="ctr"/>
                    <a:r>
                      <a:rPr lang="en-US" sz="1400" b="1" dirty="0"/>
                      <a:t>Period</a:t>
                    </a:r>
                  </a:p>
                </p:txBody>
              </p:sp>
              <p:sp>
                <p:nvSpPr>
                  <p:cNvPr id="22" name="Right Arrow 21"/>
                  <p:cNvSpPr/>
                  <p:nvPr/>
                </p:nvSpPr>
                <p:spPr>
                  <a:xfrm>
                    <a:off x="3162799" y="1475979"/>
                    <a:ext cx="8686803" cy="27432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grpSp>
          </p:grpSp>
        </p:grpSp>
      </p:grpSp>
      <p:sp>
        <p:nvSpPr>
          <p:cNvPr id="60" name="Content Placeholder 3"/>
          <p:cNvSpPr>
            <a:spLocks noGrp="1"/>
          </p:cNvSpPr>
          <p:nvPr>
            <p:ph idx="4294967295"/>
          </p:nvPr>
        </p:nvSpPr>
        <p:spPr>
          <a:xfrm>
            <a:off x="208709" y="5175530"/>
            <a:ext cx="8643938" cy="1525587"/>
          </a:xfrm>
          <a:solidFill>
            <a:schemeClr val="bg2">
              <a:lumMod val="90000"/>
            </a:schemeClr>
          </a:solidFill>
          <a:ln>
            <a:solidFill>
              <a:schemeClr val="bg2">
                <a:lumMod val="10000"/>
              </a:schemeClr>
            </a:solidFill>
          </a:ln>
        </p:spPr>
        <p:txBody>
          <a:bodyPr>
            <a:normAutofit fontScale="62500" lnSpcReduction="20000"/>
          </a:bodyPr>
          <a:lstStyle/>
          <a:p>
            <a:pPr algn="just"/>
            <a:r>
              <a:rPr lang="en-US" dirty="0" smtClean="0"/>
              <a:t>Humanitarian </a:t>
            </a:r>
            <a:r>
              <a:rPr lang="en-US" dirty="0"/>
              <a:t>agencies “passing of the baton” to development agencies post-crisis does not address population needs</a:t>
            </a:r>
          </a:p>
          <a:p>
            <a:pPr algn="just"/>
            <a:r>
              <a:rPr lang="en-US" dirty="0"/>
              <a:t>A commitment of all actors at all stages was pledged at the 2016 World Humanitarian summit</a:t>
            </a:r>
          </a:p>
          <a:p>
            <a:pPr algn="just"/>
            <a:r>
              <a:rPr lang="en-US" dirty="0"/>
              <a:t>Actors can be involved in different ways based on their comparative advantage</a:t>
            </a:r>
          </a:p>
        </p:txBody>
      </p:sp>
    </p:spTree>
    <p:extLst>
      <p:ext uri="{BB962C8B-B14F-4D97-AF65-F5344CB8AC3E}">
        <p14:creationId xmlns:p14="http://schemas.microsoft.com/office/powerpoint/2010/main" val="233065232"/>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14287</TotalTime>
  <Words>1376</Words>
  <Application>Microsoft Office PowerPoint</Application>
  <PresentationFormat>On-screen Show (4:3)</PresentationFormat>
  <Paragraphs>148</Paragraphs>
  <Slides>16</Slides>
  <Notes>8</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16</vt:i4>
      </vt:variant>
    </vt:vector>
  </HeadingPairs>
  <TitlesOfParts>
    <vt:vector size="23" baseType="lpstr">
      <vt:lpstr>宋体</vt:lpstr>
      <vt:lpstr>Arial</vt:lpstr>
      <vt:lpstr>Calibri</vt:lpstr>
      <vt:lpstr>Cambria</vt:lpstr>
      <vt:lpstr>Helvetica</vt:lpstr>
      <vt:lpstr>Helvetica-Bold</vt:lpstr>
      <vt:lpstr>Office Theme</vt:lpstr>
      <vt:lpstr> Towards a Humanitarian-Development Nexus of Healthcare in Fragile states </vt:lpstr>
      <vt:lpstr>PowerPoint Presentation</vt:lpstr>
      <vt:lpstr>What is fragility?</vt:lpstr>
      <vt:lpstr>PowerPoint Presentation</vt:lpstr>
      <vt:lpstr>Why fragile states important to international community? </vt:lpstr>
      <vt:lpstr>Fragility Trap!!!</vt:lpstr>
      <vt:lpstr>Why Health is particularly important in FCS!!</vt:lpstr>
      <vt:lpstr>What fragile state’s health system lacks</vt:lpstr>
      <vt:lpstr>Bridging the humanitarian-development divide</vt:lpstr>
      <vt:lpstr>Priority health sector actions for donors in FCs</vt:lpstr>
      <vt:lpstr>PowerPoint Presentation</vt:lpstr>
      <vt:lpstr>The how-to intervene in FCs context!!</vt:lpstr>
      <vt:lpstr>Options for health service provision</vt:lpstr>
      <vt:lpstr>Options for donor financing modality in FCs</vt:lpstr>
      <vt:lpstr>Conclusions</vt:lpstr>
      <vt:lpstr>THANK YOU</vt:lpstr>
    </vt:vector>
  </TitlesOfParts>
  <Company>The World Bank Group</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Moustafa Abdalla</dc:creator>
  <cp:lastModifiedBy>Moustafa Abdalla</cp:lastModifiedBy>
  <cp:revision>211</cp:revision>
  <cp:lastPrinted>2015-03-04T09:56:48Z</cp:lastPrinted>
  <dcterms:created xsi:type="dcterms:W3CDTF">2015-02-22T14:54:25Z</dcterms:created>
  <dcterms:modified xsi:type="dcterms:W3CDTF">2016-11-13T07:20:47Z</dcterms:modified>
</cp:coreProperties>
</file>