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54"/>
  </p:notesMasterIdLst>
  <p:handoutMasterIdLst>
    <p:handoutMasterId r:id="rId55"/>
  </p:handoutMasterIdLst>
  <p:sldIdLst>
    <p:sldId id="256" r:id="rId2"/>
    <p:sldId id="258" r:id="rId3"/>
    <p:sldId id="296" r:id="rId4"/>
    <p:sldId id="295" r:id="rId5"/>
    <p:sldId id="261" r:id="rId6"/>
    <p:sldId id="291" r:id="rId7"/>
    <p:sldId id="292" r:id="rId8"/>
    <p:sldId id="293" r:id="rId9"/>
    <p:sldId id="294" r:id="rId10"/>
    <p:sldId id="286" r:id="rId11"/>
    <p:sldId id="290" r:id="rId12"/>
    <p:sldId id="287" r:id="rId13"/>
    <p:sldId id="288" r:id="rId14"/>
    <p:sldId id="289" r:id="rId15"/>
    <p:sldId id="257" r:id="rId16"/>
    <p:sldId id="297" r:id="rId17"/>
    <p:sldId id="298" r:id="rId18"/>
    <p:sldId id="299" r:id="rId19"/>
    <p:sldId id="304" r:id="rId20"/>
    <p:sldId id="301" r:id="rId21"/>
    <p:sldId id="264" r:id="rId22"/>
    <p:sldId id="322" r:id="rId23"/>
    <p:sldId id="302" r:id="rId24"/>
    <p:sldId id="266" r:id="rId25"/>
    <p:sldId id="323" r:id="rId26"/>
    <p:sldId id="265" r:id="rId27"/>
    <p:sldId id="271" r:id="rId28"/>
    <p:sldId id="324" r:id="rId29"/>
    <p:sldId id="334" r:id="rId30"/>
    <p:sldId id="306" r:id="rId31"/>
    <p:sldId id="308" r:id="rId32"/>
    <p:sldId id="307" r:id="rId33"/>
    <p:sldId id="309" r:id="rId34"/>
    <p:sldId id="305" r:id="rId35"/>
    <p:sldId id="313" r:id="rId36"/>
    <p:sldId id="312" r:id="rId37"/>
    <p:sldId id="310" r:id="rId38"/>
    <p:sldId id="311" r:id="rId39"/>
    <p:sldId id="317" r:id="rId40"/>
    <p:sldId id="316" r:id="rId41"/>
    <p:sldId id="315" r:id="rId42"/>
    <p:sldId id="314" r:id="rId43"/>
    <p:sldId id="321" r:id="rId44"/>
    <p:sldId id="318" r:id="rId45"/>
    <p:sldId id="320" r:id="rId46"/>
    <p:sldId id="319" r:id="rId47"/>
    <p:sldId id="329" r:id="rId48"/>
    <p:sldId id="330" r:id="rId49"/>
    <p:sldId id="331" r:id="rId50"/>
    <p:sldId id="332" r:id="rId51"/>
    <p:sldId id="333" r:id="rId52"/>
    <p:sldId id="328"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729B"/>
    <a:srgbClr val="C0248C"/>
    <a:srgbClr val="128399"/>
    <a:srgbClr val="189EB8"/>
    <a:srgbClr val="005F87"/>
    <a:srgbClr val="005377"/>
    <a:srgbClr val="005A80"/>
    <a:srgbClr val="A91586"/>
    <a:srgbClr val="A90EA9"/>
    <a:srgbClr val="A92CA5"/>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9" autoAdjust="0"/>
    <p:restoredTop sz="94693" autoAdjust="0"/>
  </p:normalViewPr>
  <p:slideViewPr>
    <p:cSldViewPr snapToGrid="0" snapToObjects="1">
      <p:cViewPr varScale="1">
        <p:scale>
          <a:sx n="56" d="100"/>
          <a:sy n="56" d="100"/>
        </p:scale>
        <p:origin x="-1944"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notesMaster" Target="notesMasters/notesMaster1.xml"/><Relationship Id="rId55" Type="http://schemas.openxmlformats.org/officeDocument/2006/relationships/handoutMaster" Target="handoutMasters/handoutMaster1.xml"/><Relationship Id="rId56" Type="http://schemas.openxmlformats.org/officeDocument/2006/relationships/printerSettings" Target="printerSettings/printerSettings1.bin"/><Relationship Id="rId57" Type="http://schemas.openxmlformats.org/officeDocument/2006/relationships/presProps" Target="presProps.xml"/><Relationship Id="rId58" Type="http://schemas.openxmlformats.org/officeDocument/2006/relationships/viewProps" Target="viewProps.xml"/><Relationship Id="rId59" Type="http://schemas.openxmlformats.org/officeDocument/2006/relationships/theme" Target="theme/theme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8BDA385-9780-D54C-8CF5-928BF399B1DD}" type="datetimeFigureOut">
              <a:rPr lang="en-US" smtClean="0"/>
              <a:t>16-11-13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EDB065-6285-A343-9B9A-002BEF2F5478}" type="slidenum">
              <a:rPr lang="en-US" smtClean="0"/>
              <a:t>‹#›</a:t>
            </a:fld>
            <a:endParaRPr lang="en-US"/>
          </a:p>
        </p:txBody>
      </p:sp>
    </p:spTree>
    <p:extLst>
      <p:ext uri="{BB962C8B-B14F-4D97-AF65-F5344CB8AC3E}">
        <p14:creationId xmlns:p14="http://schemas.microsoft.com/office/powerpoint/2010/main" val="8639335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BB7342-A403-2141-8BE7-5F49CA7266AD}" type="datetimeFigureOut">
              <a:rPr lang="en-US" smtClean="0"/>
              <a:t>16-11-13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1A8EFD2-20EF-7E46-8CFE-863CA152B127}" type="slidenum">
              <a:rPr lang="en-US" smtClean="0"/>
              <a:t>‹#›</a:t>
            </a:fld>
            <a:endParaRPr lang="en-US"/>
          </a:p>
        </p:txBody>
      </p:sp>
    </p:spTree>
    <p:extLst>
      <p:ext uri="{BB962C8B-B14F-4D97-AF65-F5344CB8AC3E}">
        <p14:creationId xmlns:p14="http://schemas.microsoft.com/office/powerpoint/2010/main" val="53499933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“Informal employ- </a:t>
            </a:r>
            <a:r>
              <a:rPr lang="en-US" sz="1200" kern="1200" dirty="0" err="1" smtClean="0">
                <a:solidFill>
                  <a:schemeClr val="tx1"/>
                </a:solidFill>
                <a:effectLst/>
                <a:latin typeface="+mn-lt"/>
                <a:ea typeface="+mn-ea"/>
                <a:cs typeface="+mn-cs"/>
              </a:rPr>
              <a:t>ment</a:t>
            </a:r>
            <a:r>
              <a:rPr lang="en-US" sz="1200" kern="1200" dirty="0" smtClean="0">
                <a:solidFill>
                  <a:schemeClr val="tx1"/>
                </a:solidFill>
                <a:effectLst/>
                <a:latin typeface="+mn-lt"/>
                <a:ea typeface="+mn-ea"/>
                <a:cs typeface="+mn-cs"/>
              </a:rPr>
              <a:t>” is a broader concept that includes not only those who work for informal enterprises, but also those who work for formal enterprises or for households. The concept of informal employment, which was </a:t>
            </a:r>
            <a:r>
              <a:rPr lang="en-US" sz="1200" kern="1200" dirty="0" err="1" smtClean="0">
                <a:solidFill>
                  <a:schemeClr val="tx1"/>
                </a:solidFill>
                <a:effectLst/>
                <a:latin typeface="+mn-lt"/>
                <a:ea typeface="+mn-ea"/>
                <a:cs typeface="+mn-cs"/>
              </a:rPr>
              <a:t>devel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oped</a:t>
            </a:r>
            <a:r>
              <a:rPr lang="en-US" sz="1200" kern="1200" dirty="0" smtClean="0">
                <a:solidFill>
                  <a:schemeClr val="tx1"/>
                </a:solidFill>
                <a:effectLst/>
                <a:latin typeface="+mn-lt"/>
                <a:ea typeface="+mn-ea"/>
                <a:cs typeface="+mn-cs"/>
              </a:rPr>
              <a:t> with the International </a:t>
            </a:r>
            <a:r>
              <a:rPr lang="en-US" sz="1200" kern="1200" dirty="0" err="1" smtClean="0">
                <a:solidFill>
                  <a:schemeClr val="tx1"/>
                </a:solidFill>
                <a:effectLst/>
                <a:latin typeface="+mn-lt"/>
                <a:ea typeface="+mn-ea"/>
                <a:cs typeface="+mn-cs"/>
              </a:rPr>
              <a:t>Labour</a:t>
            </a:r>
            <a:r>
              <a:rPr lang="en-US" sz="1200" kern="1200" dirty="0" smtClean="0">
                <a:solidFill>
                  <a:schemeClr val="tx1"/>
                </a:solidFill>
                <a:effectLst/>
                <a:latin typeface="+mn-lt"/>
                <a:ea typeface="+mn-ea"/>
                <a:cs typeface="+mn-cs"/>
              </a:rPr>
              <a:t> Organization (ILO) and adopted by the ICLS in 2003, refers to both self-employment and wage employment without social protection through work, both inside and outside the informal sector.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Chen said that the fastest-growing segment of informal employment in many countries is informal wage employment for formal enterprises. </a:t>
            </a:r>
            <a:endParaRPr lang="en-US" dirty="0" smtClean="0"/>
          </a:p>
          <a:p>
            <a:endParaRPr lang="en-US" dirty="0"/>
          </a:p>
        </p:txBody>
      </p:sp>
      <p:sp>
        <p:nvSpPr>
          <p:cNvPr id="4" name="Slide Number Placeholder 3"/>
          <p:cNvSpPr>
            <a:spLocks noGrp="1"/>
          </p:cNvSpPr>
          <p:nvPr>
            <p:ph type="sldNum" sz="quarter" idx="10"/>
          </p:nvPr>
        </p:nvSpPr>
        <p:spPr/>
        <p:txBody>
          <a:bodyPr/>
          <a:lstStyle/>
          <a:p>
            <a:fld id="{61A8EFD2-20EF-7E46-8CFE-863CA152B127}" type="slidenum">
              <a:rPr lang="en-US" smtClean="0"/>
              <a:t>6</a:t>
            </a:fld>
            <a:endParaRPr lang="en-US"/>
          </a:p>
        </p:txBody>
      </p:sp>
    </p:spTree>
    <p:extLst>
      <p:ext uri="{BB962C8B-B14F-4D97-AF65-F5344CB8AC3E}">
        <p14:creationId xmlns:p14="http://schemas.microsoft.com/office/powerpoint/2010/main" val="2462470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0E2307-1E40-4E12-8716-25BFDA8E7013}" type="datetime1">
              <a:rPr lang="en-US" smtClean="0"/>
              <a:pPr/>
              <a:t>16-11-13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pic>
        <p:nvPicPr>
          <p:cNvPr id="9" name="Picture 8" descr="MENA logo-01.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589314" y="980554"/>
            <a:ext cx="6054922" cy="123929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CFCF5A-EA79-452C-A52C-1A2668C2E7DF}" type="datetime1">
              <a:rPr lang="en-US" smtClean="0"/>
              <a:pPr/>
              <a:t>16-11-13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2E5C4C28-BD4B-4892-9A2D-6E19BD753A9A}" type="datetime1">
              <a:rPr lang="en-US" smtClean="0"/>
              <a:pPr/>
              <a:t>16-11-13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22" name="Picture 21"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9"/>
            <a:ext cx="2804296" cy="57397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FD9D02-426E-46C9-9EE9-0DE1EF8B2838}" type="datetime1">
              <a:rPr lang="en-US" smtClean="0"/>
              <a:pPr/>
              <a:t>16-11-13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8AEBBE-F8B2-42CF-9895-E86A608384EB}" type="datetime1">
              <a:rPr lang="en-US" smtClean="0"/>
              <a:pPr/>
              <a:t>16-11-13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pic>
        <p:nvPicPr>
          <p:cNvPr id="16" name="Picture 15"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8"/>
            <a:ext cx="2804296" cy="57397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E1FAA6B6-10E5-4810-BC9F-DA72D8452E73}" type="datetime1">
              <a:rPr lang="en-US" smtClean="0"/>
              <a:pPr/>
              <a:t>16-11-13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D18D072-EF12-4AA2-BD71-ABC68B06D0E2}" type="datetime1">
              <a:rPr lang="en-US" smtClean="0"/>
              <a:pPr/>
              <a:t>16-11-13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8CDBF60-6CC3-4B74-A60D-3486985E4346}" type="datetime1">
              <a:rPr lang="en-US" smtClean="0"/>
              <a:pPr/>
              <a:t>16-11-13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22714818-984F-4759-BF72-A33BDC1963BD}" type="datetime1">
              <a:rPr lang="en-US" smtClean="0"/>
              <a:pPr/>
              <a:t>16-11-13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a:p>
        </p:txBody>
      </p:sp>
      <p:pic>
        <p:nvPicPr>
          <p:cNvPr id="14" name="Picture 13"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8"/>
            <a:ext cx="2804296" cy="57397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EA7E191-5F94-4FC1-B823-BD7CABF7FA06}" type="datetime1">
              <a:rPr lang="en-US" smtClean="0"/>
              <a:pPr/>
              <a:t>16-11-13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7" name="Picture 16"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8"/>
            <a:ext cx="2804296" cy="57397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856D55-EFBE-4F9B-8A5F-09D42CA22A9B}" type="datetime1">
              <a:rPr lang="en-US" smtClean="0"/>
              <a:pPr/>
              <a:t>16-11-13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pic>
        <p:nvPicPr>
          <p:cNvPr id="17" name="Picture 16"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8"/>
            <a:ext cx="2804296" cy="57397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3238585" y="6250163"/>
            <a:ext cx="741744" cy="365125"/>
          </a:xfrm>
          <a:prstGeom prst="rect">
            <a:avLst/>
          </a:prstGeom>
        </p:spPr>
        <p:txBody>
          <a:bodyPr vert="horz" lIns="91440" tIns="45720" rIns="91440" bIns="45720" rtlCol="0" anchor="ctr"/>
          <a:lstStyle>
            <a:lvl1pPr algn="r">
              <a:defRPr sz="1000">
                <a:solidFill>
                  <a:schemeClr val="tx2"/>
                </a:solidFill>
              </a:defRPr>
            </a:lvl1pPr>
          </a:lstStyle>
          <a:p>
            <a:fld id="{9D1D110F-3F4E-48D9-B8AA-5D0E825AFDBA}" type="datetime1">
              <a:rPr lang="en-US" smtClean="0"/>
              <a:pPr/>
              <a:t>16-11-13</a:t>
            </a:fld>
            <a:endParaRPr lang="en-US" dirty="0"/>
          </a:p>
        </p:txBody>
      </p:sp>
      <p:sp>
        <p:nvSpPr>
          <p:cNvPr id="5" name="Footer Placeholder 4"/>
          <p:cNvSpPr>
            <a:spLocks noGrp="1"/>
          </p:cNvSpPr>
          <p:nvPr>
            <p:ph type="ftr" sz="quarter" idx="3"/>
          </p:nvPr>
        </p:nvSpPr>
        <p:spPr>
          <a:xfrm>
            <a:off x="193638" y="6250165"/>
            <a:ext cx="3044947" cy="365124"/>
          </a:xfrm>
          <a:prstGeom prst="rect">
            <a:avLst/>
          </a:prstGeom>
        </p:spPr>
        <p:txBody>
          <a:bodyPr vert="horz" lIns="91440" tIns="45720" rIns="91440" bIns="45720" rtlCol="0" anchor="ctr"/>
          <a:lstStyle>
            <a:lvl1pPr algn="l">
              <a:defRPr sz="1000">
                <a:solidFill>
                  <a:schemeClr val="tx2"/>
                </a:solidFill>
              </a:defRPr>
            </a:lvl1pPr>
          </a:lstStyle>
          <a:p>
            <a:endParaRPr lang="en-US"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687D7A59-36E2-48B9-B146-C1E59501F63F}" type="slidenum">
              <a:rPr lang="en-US" smtClean="0"/>
              <a:pPr/>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5" name="Picture 14" descr="MENA logo-01.jpg"/>
          <p:cNvPicPr>
            <a:picLocks noChangeAspect="1"/>
          </p:cNvPicPr>
          <p:nvPr userDrawn="1"/>
        </p:nvPicPr>
        <p:blipFill>
          <a:blip r:embed="rId13" cstate="email">
            <a:extLst>
              <a:ext uri="{28A0092B-C50C-407E-A947-70E740481C1C}">
                <a14:useLocalDpi xmlns:a14="http://schemas.microsoft.com/office/drawing/2010/main" val="0"/>
              </a:ext>
            </a:extLst>
          </a:blip>
          <a:stretch>
            <a:fillRect/>
          </a:stretch>
        </p:blipFill>
        <p:spPr>
          <a:xfrm>
            <a:off x="5882504" y="6126163"/>
            <a:ext cx="2804296" cy="573970"/>
          </a:xfrm>
          <a:prstGeom prst="rect">
            <a:avLst/>
          </a:prstGeom>
        </p:spPr>
      </p:pic>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png"/><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png"/><Relationship Id="rId3"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 Id="rId3"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6" Type="http://schemas.openxmlformats.org/officeDocument/2006/relationships/image" Target="../media/image24.png"/><Relationship Id="rId1" Type="http://schemas.openxmlformats.org/officeDocument/2006/relationships/slideLayout" Target="../slideLayouts/slideLayout7.xml"/><Relationship Id="rId2"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png"/><Relationship Id="rId1" Type="http://schemas.openxmlformats.org/officeDocument/2006/relationships/slideLayout" Target="../slideLayouts/slideLayout7.xml"/><Relationship Id="rId2" Type="http://schemas.openxmlformats.org/officeDocument/2006/relationships/image" Target="../media/image2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 Id="rId3" Type="http://schemas.openxmlformats.org/officeDocument/2006/relationships/image" Target="../media/image2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 Id="rId3"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6.png"/><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884902" y="2819401"/>
            <a:ext cx="3725794" cy="3725794"/>
          </a:xfrm>
          <a:prstGeom prst="rect">
            <a:avLst/>
          </a:prstGeom>
        </p:spPr>
      </p:pic>
      <p:sp>
        <p:nvSpPr>
          <p:cNvPr id="2" name="Title 1"/>
          <p:cNvSpPr>
            <a:spLocks noGrp="1"/>
          </p:cNvSpPr>
          <p:nvPr>
            <p:ph type="ctrTitle"/>
          </p:nvPr>
        </p:nvSpPr>
        <p:spPr>
          <a:xfrm>
            <a:off x="685800" y="1514817"/>
            <a:ext cx="7772400" cy="1780108"/>
          </a:xfrm>
        </p:spPr>
        <p:txBody>
          <a:bodyPr>
            <a:normAutofit/>
          </a:bodyPr>
          <a:lstStyle/>
          <a:p>
            <a:r>
              <a:rPr lang="en-US" sz="3200" i="1" dirty="0">
                <a:solidFill>
                  <a:srgbClr val="005F87"/>
                </a:solidFill>
              </a:rPr>
              <a:t>Universal Health Services and </a:t>
            </a:r>
            <a:r>
              <a:rPr lang="en-US" sz="3200" i="1" dirty="0" smtClean="0">
                <a:solidFill>
                  <a:srgbClr val="005F87"/>
                </a:solidFill>
              </a:rPr>
              <a:t>Equity</a:t>
            </a:r>
            <a:r>
              <a:rPr lang="en-US" sz="3200" i="1" dirty="0" smtClean="0">
                <a:solidFill>
                  <a:schemeClr val="accent4">
                    <a:lumMod val="75000"/>
                  </a:schemeClr>
                </a:solidFill>
              </a:rPr>
              <a:t/>
            </a:r>
            <a:br>
              <a:rPr lang="en-US" sz="3200" i="1" dirty="0" smtClean="0">
                <a:solidFill>
                  <a:schemeClr val="accent4">
                    <a:lumMod val="75000"/>
                  </a:schemeClr>
                </a:solidFill>
              </a:rPr>
            </a:br>
            <a:endParaRPr lang="en-US" sz="3200" i="1" dirty="0">
              <a:solidFill>
                <a:schemeClr val="accent4">
                  <a:lumMod val="75000"/>
                </a:schemeClr>
              </a:solidFill>
            </a:endParaRPr>
          </a:p>
        </p:txBody>
      </p:sp>
      <p:sp>
        <p:nvSpPr>
          <p:cNvPr id="3" name="Subtitle 2"/>
          <p:cNvSpPr>
            <a:spLocks noGrp="1"/>
          </p:cNvSpPr>
          <p:nvPr>
            <p:ph type="subTitle" idx="1"/>
          </p:nvPr>
        </p:nvSpPr>
        <p:spPr>
          <a:xfrm>
            <a:off x="767669" y="2819401"/>
            <a:ext cx="7954259" cy="1473200"/>
          </a:xfrm>
          <a:solidFill>
            <a:schemeClr val="bg1">
              <a:lumMod val="85000"/>
              <a:alpha val="50000"/>
            </a:schemeClr>
          </a:solidFill>
        </p:spPr>
        <p:txBody>
          <a:bodyPr>
            <a:noAutofit/>
          </a:bodyPr>
          <a:lstStyle/>
          <a:p>
            <a:r>
              <a:rPr lang="en-US" sz="4400" b="1" dirty="0" smtClean="0">
                <a:solidFill>
                  <a:schemeClr val="tx1"/>
                </a:solidFill>
              </a:rPr>
              <a:t>Expanding Coverage </a:t>
            </a:r>
            <a:r>
              <a:rPr lang="en-US" sz="4400" b="1" dirty="0">
                <a:solidFill>
                  <a:schemeClr val="tx1"/>
                </a:solidFill>
              </a:rPr>
              <a:t>to </a:t>
            </a:r>
            <a:r>
              <a:rPr lang="en-US" sz="4400" b="1" dirty="0" smtClean="0">
                <a:solidFill>
                  <a:schemeClr val="tx1"/>
                </a:solidFill>
              </a:rPr>
              <a:t>Informal Sectors </a:t>
            </a:r>
            <a:r>
              <a:rPr lang="en-US" sz="4400" b="1" dirty="0">
                <a:solidFill>
                  <a:schemeClr val="tx1"/>
                </a:solidFill>
              </a:rPr>
              <a:t>and </a:t>
            </a:r>
            <a:r>
              <a:rPr lang="en-US" sz="4400" b="1" dirty="0" smtClean="0">
                <a:solidFill>
                  <a:schemeClr val="tx1"/>
                </a:solidFill>
              </a:rPr>
              <a:t>Expats</a:t>
            </a:r>
            <a:endParaRPr lang="en-US" sz="4400" b="1" dirty="0">
              <a:solidFill>
                <a:schemeClr val="tx1"/>
              </a:solidFill>
            </a:endParaRPr>
          </a:p>
        </p:txBody>
      </p:sp>
      <p:sp>
        <p:nvSpPr>
          <p:cNvPr id="4" name="TextBox 3"/>
          <p:cNvSpPr txBox="1"/>
          <p:nvPr/>
        </p:nvSpPr>
        <p:spPr>
          <a:xfrm>
            <a:off x="6891897" y="6059251"/>
            <a:ext cx="184666" cy="369332"/>
          </a:xfrm>
          <a:prstGeom prst="rect">
            <a:avLst/>
          </a:prstGeom>
          <a:noFill/>
        </p:spPr>
        <p:txBody>
          <a:bodyPr wrap="none" rtlCol="0">
            <a:spAutoFit/>
          </a:bodyPr>
          <a:lstStyle/>
          <a:p>
            <a:endParaRPr lang="en-US" dirty="0"/>
          </a:p>
        </p:txBody>
      </p:sp>
      <p:sp>
        <p:nvSpPr>
          <p:cNvPr id="6" name="TextBox 5"/>
          <p:cNvSpPr txBox="1"/>
          <p:nvPr/>
        </p:nvSpPr>
        <p:spPr>
          <a:xfrm>
            <a:off x="2723641" y="5464406"/>
            <a:ext cx="4737041" cy="646331"/>
          </a:xfrm>
          <a:prstGeom prst="rect">
            <a:avLst/>
          </a:prstGeom>
          <a:noFill/>
        </p:spPr>
        <p:txBody>
          <a:bodyPr wrap="square" rtlCol="0">
            <a:spAutoFit/>
          </a:bodyPr>
          <a:lstStyle/>
          <a:p>
            <a:r>
              <a:rPr lang="en-US" sz="3600" b="1" dirty="0" smtClean="0">
                <a:solidFill>
                  <a:srgbClr val="005377"/>
                </a:solidFill>
              </a:rPr>
              <a:t>Lubna A Al-Ansary</a:t>
            </a:r>
            <a:endParaRPr lang="en-US" sz="3600" b="1" dirty="0">
              <a:solidFill>
                <a:srgbClr val="005377"/>
              </a:solidFill>
            </a:endParaRPr>
          </a:p>
        </p:txBody>
      </p:sp>
      <p:pic>
        <p:nvPicPr>
          <p:cNvPr id="7" name="Picture 6"/>
          <p:cNvPicPr>
            <a:picLocks noChangeAspect="1"/>
          </p:cNvPicPr>
          <p:nvPr/>
        </p:nvPicPr>
        <p:blipFill>
          <a:blip r:embed="rId3"/>
          <a:stretch>
            <a:fillRect/>
          </a:stretch>
        </p:blipFill>
        <p:spPr>
          <a:xfrm>
            <a:off x="0" y="3723419"/>
            <a:ext cx="2723641" cy="2042731"/>
          </a:xfrm>
          <a:prstGeom prst="rect">
            <a:avLst/>
          </a:prstGeom>
        </p:spPr>
      </p:pic>
      <p:pic>
        <p:nvPicPr>
          <p:cNvPr id="14" name="Picture 13"/>
          <p:cNvPicPr>
            <a:picLocks noChangeAspect="1"/>
          </p:cNvPicPr>
          <p:nvPr/>
        </p:nvPicPr>
        <p:blipFill>
          <a:blip r:embed="rId4"/>
          <a:stretch>
            <a:fillRect/>
          </a:stretch>
        </p:blipFill>
        <p:spPr>
          <a:xfrm>
            <a:off x="6383562" y="3332837"/>
            <a:ext cx="3095746" cy="3095746"/>
          </a:xfrm>
          <a:prstGeom prst="rect">
            <a:avLst/>
          </a:prstGeom>
        </p:spPr>
      </p:pic>
    </p:spTree>
    <p:extLst>
      <p:ext uri="{BB962C8B-B14F-4D97-AF65-F5344CB8AC3E}">
        <p14:creationId xmlns:p14="http://schemas.microsoft.com/office/powerpoint/2010/main" val="411854840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11260" y="208211"/>
            <a:ext cx="4294383" cy="6441575"/>
          </a:xfrm>
          <a:prstGeom prst="rect">
            <a:avLst/>
          </a:prstGeom>
        </p:spPr>
      </p:pic>
      <p:sp>
        <p:nvSpPr>
          <p:cNvPr id="5" name="Title 4"/>
          <p:cNvSpPr>
            <a:spLocks noGrp="1"/>
          </p:cNvSpPr>
          <p:nvPr>
            <p:ph type="title"/>
          </p:nvPr>
        </p:nvSpPr>
        <p:spPr/>
        <p:txBody>
          <a:bodyPr/>
          <a:lstStyle/>
          <a:p>
            <a:endParaRPr lang="en-US"/>
          </a:p>
        </p:txBody>
      </p:sp>
      <p:pic>
        <p:nvPicPr>
          <p:cNvPr id="8" name="Content Placeholder 7"/>
          <p:cNvPicPr>
            <a:picLocks noGrp="1" noChangeAspect="1"/>
          </p:cNvPicPr>
          <p:nvPr>
            <p:ph sz="quarter" idx="13"/>
          </p:nvPr>
        </p:nvPicPr>
        <p:blipFill>
          <a:blip r:embed="rId3"/>
          <a:srcRect l="15557" r="15557"/>
          <a:stretch>
            <a:fillRect/>
          </a:stretch>
        </p:blipFill>
        <p:spPr>
          <a:xfrm>
            <a:off x="5602317" y="4622318"/>
            <a:ext cx="2247962" cy="2027468"/>
          </a:xfrm>
        </p:spPr>
      </p:pic>
      <p:sp>
        <p:nvSpPr>
          <p:cNvPr id="7" name="Content Placeholder 6"/>
          <p:cNvSpPr>
            <a:spLocks noGrp="1"/>
          </p:cNvSpPr>
          <p:nvPr>
            <p:ph sz="quarter" idx="14"/>
          </p:nvPr>
        </p:nvSpPr>
        <p:spPr>
          <a:xfrm>
            <a:off x="4645151" y="338328"/>
            <a:ext cx="4264653" cy="4554666"/>
          </a:xfrm>
        </p:spPr>
        <p:txBody>
          <a:bodyPr>
            <a:normAutofit/>
          </a:bodyPr>
          <a:lstStyle/>
          <a:p>
            <a:r>
              <a:rPr lang="en-US" sz="2800" dirty="0" smtClean="0"/>
              <a:t>July 2014: </a:t>
            </a:r>
          </a:p>
          <a:p>
            <a:r>
              <a:rPr lang="en-US" sz="2800" dirty="0" smtClean="0"/>
              <a:t>IOM held </a:t>
            </a:r>
            <a:r>
              <a:rPr lang="en-US" sz="2800" dirty="0"/>
              <a:t>a workshop </a:t>
            </a:r>
            <a:r>
              <a:rPr lang="en-US" sz="2800" dirty="0" smtClean="0"/>
              <a:t>on UHC and </a:t>
            </a:r>
            <a:r>
              <a:rPr lang="en-US" sz="2800" dirty="0"/>
              <a:t>occupational health and safety for informal sector workers in developing countries. </a:t>
            </a:r>
            <a:endParaRPr lang="en-US" sz="2800" dirty="0" smtClean="0"/>
          </a:p>
          <a:p>
            <a:r>
              <a:rPr lang="en-US" sz="2800" dirty="0" smtClean="0">
                <a:solidFill>
                  <a:srgbClr val="128399"/>
                </a:solidFill>
              </a:rPr>
              <a:t>This </a:t>
            </a:r>
            <a:r>
              <a:rPr lang="en-US" sz="2800" dirty="0">
                <a:solidFill>
                  <a:srgbClr val="128399"/>
                </a:solidFill>
              </a:rPr>
              <a:t>report summarizes the presentations and discussions from this workshop. </a:t>
            </a:r>
          </a:p>
        </p:txBody>
      </p:sp>
    </p:spTree>
    <p:extLst>
      <p:ext uri="{BB962C8B-B14F-4D97-AF65-F5344CB8AC3E}">
        <p14:creationId xmlns:p14="http://schemas.microsoft.com/office/powerpoint/2010/main" val="13971055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heckerboard(across)">
                                      <p:cBhvr>
                                        <p:cTn id="7" dur="500"/>
                                        <p:tgtEl>
                                          <p:spTgt spid="7">
                                            <p:txEl>
                                              <p:pRg st="0" end="0"/>
                                            </p:txEl>
                                          </p:spTgt>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checkerboard(across)">
                                      <p:cBhvr>
                                        <p:cTn id="11" dur="500"/>
                                        <p:tgtEl>
                                          <p:spTgt spid="7">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nodeType="clickEffect">
                                  <p:stCondLst>
                                    <p:cond delay="0"/>
                                  </p:stCondLst>
                                  <p:childTnLst>
                                    <p:set>
                                      <p:cBhvr>
                                        <p:cTn id="15" dur="1" fill="hold">
                                          <p:stCondLst>
                                            <p:cond delay="0"/>
                                          </p:stCondLst>
                                        </p:cTn>
                                        <p:tgtEl>
                                          <p:spTgt spid="7">
                                            <p:txEl>
                                              <p:pRg st="2" end="2"/>
                                            </p:txEl>
                                          </p:spTgt>
                                        </p:tgtEl>
                                        <p:attrNameLst>
                                          <p:attrName>style.visibility</p:attrName>
                                        </p:attrNameLst>
                                      </p:cBhvr>
                                      <p:to>
                                        <p:strVal val="visible"/>
                                      </p:to>
                                    </p:set>
                                    <p:animEffect transition="in" filter="checkerboard(across)">
                                      <p:cBhvr>
                                        <p:cTn id="16" dur="500"/>
                                        <p:tgtEl>
                                          <p:spTgt spid="7">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11260" y="208211"/>
            <a:ext cx="4294383" cy="6441575"/>
          </a:xfrm>
          <a:prstGeom prst="rect">
            <a:avLst/>
          </a:prstGeom>
        </p:spPr>
      </p:pic>
      <p:sp>
        <p:nvSpPr>
          <p:cNvPr id="5" name="Title 4"/>
          <p:cNvSpPr>
            <a:spLocks noGrp="1"/>
          </p:cNvSpPr>
          <p:nvPr>
            <p:ph type="title"/>
          </p:nvPr>
        </p:nvSpPr>
        <p:spPr/>
        <p:txBody>
          <a:bodyPr/>
          <a:lstStyle/>
          <a:p>
            <a:endParaRPr lang="en-US"/>
          </a:p>
        </p:txBody>
      </p:sp>
      <p:pic>
        <p:nvPicPr>
          <p:cNvPr id="8" name="Content Placeholder 7"/>
          <p:cNvPicPr>
            <a:picLocks noGrp="1" noChangeAspect="1"/>
          </p:cNvPicPr>
          <p:nvPr>
            <p:ph sz="quarter" idx="13"/>
          </p:nvPr>
        </p:nvPicPr>
        <p:blipFill>
          <a:blip r:embed="rId3"/>
          <a:srcRect l="15557" r="15557"/>
          <a:stretch>
            <a:fillRect/>
          </a:stretch>
        </p:blipFill>
        <p:spPr>
          <a:xfrm>
            <a:off x="5602317" y="4622318"/>
            <a:ext cx="2247962" cy="2027468"/>
          </a:xfrm>
        </p:spPr>
      </p:pic>
      <p:sp>
        <p:nvSpPr>
          <p:cNvPr id="7" name="Content Placeholder 6"/>
          <p:cNvSpPr>
            <a:spLocks noGrp="1"/>
          </p:cNvSpPr>
          <p:nvPr>
            <p:ph sz="quarter" idx="14"/>
          </p:nvPr>
        </p:nvSpPr>
        <p:spPr>
          <a:xfrm>
            <a:off x="4645151" y="685796"/>
            <a:ext cx="4264653" cy="4554666"/>
          </a:xfrm>
        </p:spPr>
        <p:txBody>
          <a:bodyPr>
            <a:normAutofit/>
          </a:bodyPr>
          <a:lstStyle/>
          <a:p>
            <a:pPr>
              <a:buClrTx/>
              <a:buFont typeface="Courier New"/>
              <a:buChar char="o"/>
            </a:pPr>
            <a:r>
              <a:rPr lang="en-US" sz="3200" dirty="0" smtClean="0"/>
              <a:t>Brazil</a:t>
            </a:r>
          </a:p>
          <a:p>
            <a:pPr>
              <a:buClrTx/>
              <a:buFont typeface="Courier New"/>
              <a:buChar char="o"/>
            </a:pPr>
            <a:r>
              <a:rPr lang="en-US" sz="3200" dirty="0" smtClean="0">
                <a:solidFill>
                  <a:srgbClr val="FF0000"/>
                </a:solidFill>
              </a:rPr>
              <a:t>Ghana</a:t>
            </a:r>
          </a:p>
          <a:p>
            <a:pPr>
              <a:buClrTx/>
              <a:buFont typeface="Courier New"/>
              <a:buChar char="o"/>
            </a:pPr>
            <a:r>
              <a:rPr lang="en-US" sz="3200" dirty="0" smtClean="0">
                <a:solidFill>
                  <a:srgbClr val="128399"/>
                </a:solidFill>
              </a:rPr>
              <a:t>India</a:t>
            </a:r>
          </a:p>
          <a:p>
            <a:pPr>
              <a:buClrTx/>
              <a:buFont typeface="Courier New"/>
              <a:buChar char="o"/>
            </a:pPr>
            <a:r>
              <a:rPr lang="en-US" sz="3200" dirty="0" smtClean="0">
                <a:solidFill>
                  <a:srgbClr val="0000FF"/>
                </a:solidFill>
              </a:rPr>
              <a:t>Indonesia</a:t>
            </a:r>
          </a:p>
          <a:p>
            <a:pPr>
              <a:buClrTx/>
              <a:buFont typeface="Courier New"/>
              <a:buChar char="o"/>
            </a:pPr>
            <a:r>
              <a:rPr lang="en-US" sz="3200" dirty="0" smtClean="0">
                <a:solidFill>
                  <a:srgbClr val="6634A9"/>
                </a:solidFill>
              </a:rPr>
              <a:t>South Africa</a:t>
            </a:r>
          </a:p>
          <a:p>
            <a:pPr>
              <a:buClrTx/>
              <a:buFont typeface="Courier New"/>
              <a:buChar char="o"/>
            </a:pPr>
            <a:r>
              <a:rPr lang="en-US" sz="3200" dirty="0" smtClean="0">
                <a:solidFill>
                  <a:srgbClr val="C0248C"/>
                </a:solidFill>
              </a:rPr>
              <a:t>Thailand</a:t>
            </a:r>
          </a:p>
          <a:p>
            <a:pPr>
              <a:buClrTx/>
              <a:buFont typeface="Courier New"/>
              <a:buChar char="o"/>
            </a:pPr>
            <a:r>
              <a:rPr lang="en-US" sz="3200" dirty="0" smtClean="0">
                <a:solidFill>
                  <a:srgbClr val="800000"/>
                </a:solidFill>
              </a:rPr>
              <a:t>Zambia</a:t>
            </a:r>
            <a:endParaRPr lang="en-US" sz="3200" dirty="0">
              <a:solidFill>
                <a:srgbClr val="800000"/>
              </a:solidFill>
            </a:endParaRPr>
          </a:p>
        </p:txBody>
      </p:sp>
    </p:spTree>
    <p:extLst>
      <p:ext uri="{BB962C8B-B14F-4D97-AF65-F5344CB8AC3E}">
        <p14:creationId xmlns:p14="http://schemas.microsoft.com/office/powerpoint/2010/main" val="29891564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heckerboard(across)">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checkerboard(across)">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checkerboard(across)">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checkerboard(across)">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checkerboard(across)">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checkerboard(across)">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checkerboard(across)">
                                      <p:cBhvr>
                                        <p:cTn id="37"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199" y="1917064"/>
            <a:ext cx="8433249" cy="4328915"/>
          </a:xfrm>
        </p:spPr>
        <p:txBody>
          <a:bodyPr>
            <a:normAutofit/>
          </a:bodyPr>
          <a:lstStyle/>
          <a:p>
            <a:pPr>
              <a:buFont typeface="Wingdings" charset="2"/>
              <a:buChar char="q"/>
            </a:pPr>
            <a:r>
              <a:rPr lang="en-US" sz="2800" dirty="0" smtClean="0"/>
              <a:t>1. Focus </a:t>
            </a:r>
            <a:r>
              <a:rPr lang="en-US" sz="2800" dirty="0"/>
              <a:t>on achieving</a:t>
            </a:r>
            <a:r>
              <a:rPr lang="en-US" sz="2800" dirty="0">
                <a:solidFill>
                  <a:srgbClr val="008000"/>
                </a:solidFill>
              </a:rPr>
              <a:t> </a:t>
            </a:r>
            <a:r>
              <a:rPr lang="en-US" sz="2800" b="1" i="1" u="sng" dirty="0">
                <a:solidFill>
                  <a:srgbClr val="008000"/>
                </a:solidFill>
              </a:rPr>
              <a:t>decent </a:t>
            </a:r>
            <a:r>
              <a:rPr lang="en-US" sz="2800" dirty="0"/>
              <a:t>working and </a:t>
            </a:r>
            <a:r>
              <a:rPr lang="en-US" sz="2800" dirty="0" smtClean="0"/>
              <a:t>	employment </a:t>
            </a:r>
            <a:r>
              <a:rPr lang="en-US" sz="2800" dirty="0"/>
              <a:t>conditions in </a:t>
            </a:r>
            <a:r>
              <a:rPr lang="en-US" sz="2800" dirty="0" smtClean="0"/>
              <a:t>addition </a:t>
            </a:r>
            <a:r>
              <a:rPr lang="en-US" sz="2800" dirty="0"/>
              <a:t>to health </a:t>
            </a:r>
            <a:r>
              <a:rPr lang="en-US" sz="2800" dirty="0" smtClean="0"/>
              <a:t>	and </a:t>
            </a:r>
            <a:r>
              <a:rPr lang="en-US" sz="2800" dirty="0"/>
              <a:t>safety for informal workers. </a:t>
            </a:r>
            <a:endParaRPr lang="en-US" sz="2800" dirty="0" smtClean="0"/>
          </a:p>
          <a:p>
            <a:r>
              <a:rPr lang="en-US" sz="2800" dirty="0" smtClean="0"/>
              <a:t>2. Partner </a:t>
            </a:r>
            <a:r>
              <a:rPr lang="en-US" sz="2800" dirty="0"/>
              <a:t>with the </a:t>
            </a:r>
            <a:r>
              <a:rPr lang="en-US" sz="2800" b="1" i="1" dirty="0">
                <a:solidFill>
                  <a:srgbClr val="C0248C"/>
                </a:solidFill>
              </a:rPr>
              <a:t>private sector </a:t>
            </a:r>
            <a:r>
              <a:rPr lang="en-US" sz="2800" dirty="0"/>
              <a:t>to provide </a:t>
            </a:r>
            <a:r>
              <a:rPr lang="en-US" sz="2800" dirty="0" smtClean="0"/>
              <a:t>safety 	and </a:t>
            </a:r>
            <a:r>
              <a:rPr lang="en-US" sz="2800" dirty="0"/>
              <a:t>the health services, including </a:t>
            </a:r>
            <a:r>
              <a:rPr lang="en-US" sz="2800" b="1" dirty="0" smtClean="0">
                <a:solidFill>
                  <a:srgbClr val="C0248C"/>
                </a:solidFill>
              </a:rPr>
              <a:t>training</a:t>
            </a:r>
            <a:r>
              <a:rPr lang="en-US" sz="2800" b="1" dirty="0" smtClean="0"/>
              <a:t> </a:t>
            </a:r>
            <a:r>
              <a:rPr lang="en-US" sz="2800" dirty="0"/>
              <a:t>for</a:t>
            </a:r>
            <a:r>
              <a:rPr lang="en-US" sz="2800" b="1" dirty="0"/>
              <a:t> </a:t>
            </a:r>
            <a:r>
              <a:rPr lang="en-US" sz="2800" b="1" dirty="0" smtClean="0"/>
              <a:t>	</a:t>
            </a:r>
            <a:r>
              <a:rPr lang="en-US" sz="2800" b="1" u="sng" dirty="0" smtClean="0">
                <a:solidFill>
                  <a:srgbClr val="C0248C"/>
                </a:solidFill>
              </a:rPr>
              <a:t>workers</a:t>
            </a:r>
            <a:r>
              <a:rPr lang="en-US" sz="2800" b="1" dirty="0" smtClean="0">
                <a:solidFill>
                  <a:srgbClr val="C0248C"/>
                </a:solidFill>
              </a:rPr>
              <a:t> </a:t>
            </a:r>
            <a:r>
              <a:rPr lang="en-US" sz="2800" dirty="0"/>
              <a:t>and</a:t>
            </a:r>
            <a:r>
              <a:rPr lang="en-US" sz="2800" b="1" dirty="0"/>
              <a:t> </a:t>
            </a:r>
            <a:r>
              <a:rPr lang="en-US" sz="2800" b="1" u="sng" dirty="0">
                <a:solidFill>
                  <a:srgbClr val="C0248C"/>
                </a:solidFill>
              </a:rPr>
              <a:t>employers</a:t>
            </a:r>
            <a:r>
              <a:rPr lang="en-US" sz="2800" b="1" dirty="0"/>
              <a:t> </a:t>
            </a:r>
            <a:r>
              <a:rPr lang="en-US" sz="2800" dirty="0"/>
              <a:t>in risk </a:t>
            </a:r>
            <a:r>
              <a:rPr lang="en-US" sz="2800" dirty="0" smtClean="0"/>
              <a:t>assessment </a:t>
            </a:r>
            <a:r>
              <a:rPr lang="en-US" sz="2800" dirty="0"/>
              <a:t>and </a:t>
            </a:r>
            <a:r>
              <a:rPr lang="en-US" sz="2800" dirty="0" smtClean="0"/>
              <a:t>	health </a:t>
            </a:r>
            <a:r>
              <a:rPr lang="en-US" sz="2800" dirty="0"/>
              <a:t>hazard assessment </a:t>
            </a:r>
            <a:r>
              <a:rPr lang="en-US" sz="2800" dirty="0" smtClean="0"/>
              <a:t>and </a:t>
            </a:r>
            <a:r>
              <a:rPr lang="en-US" sz="2800" dirty="0"/>
              <a:t>the development </a:t>
            </a:r>
            <a:r>
              <a:rPr lang="en-US" sz="2800" dirty="0" smtClean="0"/>
              <a:t>	of </a:t>
            </a:r>
            <a:r>
              <a:rPr lang="en-US" sz="2800" dirty="0"/>
              <a:t>low-cost tools and </a:t>
            </a:r>
            <a:r>
              <a:rPr lang="en-US" sz="2800" dirty="0" smtClean="0"/>
              <a:t>solutions</a:t>
            </a:r>
            <a:r>
              <a:rPr lang="en-US" sz="2800" dirty="0"/>
              <a:t>. </a:t>
            </a:r>
          </a:p>
        </p:txBody>
      </p:sp>
      <p:sp>
        <p:nvSpPr>
          <p:cNvPr id="5" name="Title 4"/>
          <p:cNvSpPr>
            <a:spLocks noGrp="1"/>
          </p:cNvSpPr>
          <p:nvPr>
            <p:ph type="title"/>
          </p:nvPr>
        </p:nvSpPr>
        <p:spPr/>
        <p:txBody>
          <a:bodyPr>
            <a:normAutofit/>
          </a:bodyPr>
          <a:lstStyle/>
          <a:p>
            <a:pPr algn="l"/>
            <a:r>
              <a:rPr lang="en-US" sz="3600" b="1" dirty="0">
                <a:solidFill>
                  <a:srgbClr val="128399"/>
                </a:solidFill>
              </a:rPr>
              <a:t>Highlights and Main Points Made </a:t>
            </a:r>
            <a:r>
              <a:rPr lang="en-US" sz="3600" dirty="0">
                <a:solidFill>
                  <a:srgbClr val="128399"/>
                </a:solidFill>
              </a:rPr>
              <a:t/>
            </a:r>
            <a:br>
              <a:rPr lang="en-US" sz="3600" dirty="0">
                <a:solidFill>
                  <a:srgbClr val="128399"/>
                </a:solidFill>
              </a:rPr>
            </a:br>
            <a:endParaRPr lang="en-US" sz="3600" dirty="0">
              <a:solidFill>
                <a:srgbClr val="128399"/>
              </a:solidFill>
            </a:endParaRPr>
          </a:p>
        </p:txBody>
      </p:sp>
      <p:pic>
        <p:nvPicPr>
          <p:cNvPr id="7" name="Picture 6"/>
          <p:cNvPicPr>
            <a:picLocks noChangeAspect="1"/>
          </p:cNvPicPr>
          <p:nvPr/>
        </p:nvPicPr>
        <p:blipFill>
          <a:blip r:embed="rId2"/>
          <a:stretch>
            <a:fillRect/>
          </a:stretch>
        </p:blipFill>
        <p:spPr>
          <a:xfrm>
            <a:off x="7423715" y="232175"/>
            <a:ext cx="1466734" cy="2200101"/>
          </a:xfrm>
          <a:prstGeom prst="rect">
            <a:avLst/>
          </a:prstGeom>
        </p:spPr>
      </p:pic>
    </p:spTree>
    <p:extLst>
      <p:ext uri="{BB962C8B-B14F-4D97-AF65-F5344CB8AC3E}">
        <p14:creationId xmlns:p14="http://schemas.microsoft.com/office/powerpoint/2010/main" val="12449189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heckerboard(across)">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79705" y="1941028"/>
            <a:ext cx="8710744" cy="4328915"/>
          </a:xfrm>
        </p:spPr>
        <p:txBody>
          <a:bodyPr>
            <a:normAutofit/>
          </a:bodyPr>
          <a:lstStyle/>
          <a:p>
            <a:r>
              <a:rPr lang="en-US" sz="2800" dirty="0" smtClean="0"/>
              <a:t>3. Explore </a:t>
            </a:r>
            <a:r>
              <a:rPr lang="en-US" sz="2800" dirty="0"/>
              <a:t>the promise of </a:t>
            </a:r>
            <a:r>
              <a:rPr lang="en-US" sz="2800" b="1" dirty="0">
                <a:solidFill>
                  <a:srgbClr val="FF0000"/>
                </a:solidFill>
              </a:rPr>
              <a:t>technology-based </a:t>
            </a:r>
            <a:r>
              <a:rPr lang="en-US" sz="2800" b="1" dirty="0" smtClean="0">
                <a:solidFill>
                  <a:srgbClr val="FF0000"/>
                </a:solidFill>
              </a:rPr>
              <a:t>	solutions </a:t>
            </a:r>
            <a:r>
              <a:rPr lang="en-US" sz="2800" dirty="0"/>
              <a:t>for improving access to coverage </a:t>
            </a:r>
            <a:r>
              <a:rPr lang="en-US" sz="2800" dirty="0" smtClean="0"/>
              <a:t>	for </a:t>
            </a:r>
            <a:r>
              <a:rPr lang="en-US" sz="2800" dirty="0"/>
              <a:t>informal workers. </a:t>
            </a:r>
            <a:endParaRPr lang="en-US" sz="2800" dirty="0" smtClean="0"/>
          </a:p>
          <a:p>
            <a:r>
              <a:rPr lang="en-US" sz="2800" dirty="0" smtClean="0"/>
              <a:t>4. Focus </a:t>
            </a:r>
            <a:r>
              <a:rPr lang="en-US" sz="2800" dirty="0"/>
              <a:t>on building </a:t>
            </a:r>
            <a:r>
              <a:rPr lang="en-US" sz="2800" b="1" dirty="0">
                <a:solidFill>
                  <a:srgbClr val="128399"/>
                </a:solidFill>
              </a:rPr>
              <a:t>metrics and measures </a:t>
            </a:r>
            <a:r>
              <a:rPr lang="en-US" sz="2800" dirty="0"/>
              <a:t>that </a:t>
            </a:r>
            <a:r>
              <a:rPr lang="en-US" sz="2800" dirty="0" smtClean="0"/>
              <a:t>	better </a:t>
            </a:r>
            <a:r>
              <a:rPr lang="en-US" sz="2800" dirty="0"/>
              <a:t>capture the informal sector and </a:t>
            </a:r>
            <a:r>
              <a:rPr lang="en-US" sz="2800" dirty="0" smtClean="0"/>
              <a:t>	informal </a:t>
            </a:r>
            <a:r>
              <a:rPr lang="en-US" sz="2800" dirty="0"/>
              <a:t>workers. </a:t>
            </a:r>
            <a:endParaRPr lang="en-US" sz="2800" dirty="0" smtClean="0"/>
          </a:p>
          <a:p>
            <a:r>
              <a:rPr lang="en-US" sz="2800" dirty="0" smtClean="0"/>
              <a:t>5. Learn </a:t>
            </a:r>
            <a:r>
              <a:rPr lang="en-US" sz="2800" dirty="0"/>
              <a:t>more about promising </a:t>
            </a:r>
            <a:r>
              <a:rPr lang="en-US" sz="2800" b="1" dirty="0">
                <a:solidFill>
                  <a:srgbClr val="660066"/>
                </a:solidFill>
              </a:rPr>
              <a:t>grassroots </a:t>
            </a:r>
            <a:r>
              <a:rPr lang="en-US" sz="2800" b="1" dirty="0" smtClean="0">
                <a:solidFill>
                  <a:srgbClr val="660066"/>
                </a:solidFill>
              </a:rPr>
              <a:t>	solutions </a:t>
            </a:r>
            <a:r>
              <a:rPr lang="en-US" sz="2800" dirty="0"/>
              <a:t>for </a:t>
            </a:r>
            <a:r>
              <a:rPr lang="en-US" sz="2800" dirty="0" smtClean="0"/>
              <a:t>UHC and OHS, </a:t>
            </a:r>
            <a:r>
              <a:rPr lang="en-US" sz="2800" dirty="0"/>
              <a:t>particularly </a:t>
            </a:r>
            <a:r>
              <a:rPr lang="en-US" sz="2800" dirty="0" smtClean="0"/>
              <a:t>	solutions </a:t>
            </a:r>
            <a:r>
              <a:rPr lang="en-US" sz="2800" dirty="0"/>
              <a:t>that are </a:t>
            </a:r>
            <a:r>
              <a:rPr lang="en-US" sz="2800" u="sng" dirty="0">
                <a:solidFill>
                  <a:srgbClr val="660066"/>
                </a:solidFill>
              </a:rPr>
              <a:t>low-cost </a:t>
            </a:r>
            <a:r>
              <a:rPr lang="en-US" sz="2800" dirty="0"/>
              <a:t>and </a:t>
            </a:r>
            <a:r>
              <a:rPr lang="en-US" sz="2800" u="sng" dirty="0">
                <a:solidFill>
                  <a:srgbClr val="660066"/>
                </a:solidFill>
              </a:rPr>
              <a:t>low-technology</a:t>
            </a:r>
            <a:r>
              <a:rPr lang="en-US" sz="2800" dirty="0"/>
              <a:t>. </a:t>
            </a:r>
          </a:p>
          <a:p>
            <a:endParaRPr lang="en-US" dirty="0"/>
          </a:p>
        </p:txBody>
      </p:sp>
      <p:sp>
        <p:nvSpPr>
          <p:cNvPr id="5" name="Title 4"/>
          <p:cNvSpPr>
            <a:spLocks noGrp="1"/>
          </p:cNvSpPr>
          <p:nvPr>
            <p:ph type="title"/>
          </p:nvPr>
        </p:nvSpPr>
        <p:spPr/>
        <p:txBody>
          <a:bodyPr>
            <a:normAutofit/>
          </a:bodyPr>
          <a:lstStyle/>
          <a:p>
            <a:pPr algn="l"/>
            <a:r>
              <a:rPr lang="en-US" sz="3600" b="1" dirty="0">
                <a:solidFill>
                  <a:srgbClr val="128399"/>
                </a:solidFill>
              </a:rPr>
              <a:t>Highlights and Main Points Made </a:t>
            </a:r>
            <a:r>
              <a:rPr lang="en-US" sz="3600" dirty="0">
                <a:solidFill>
                  <a:srgbClr val="128399"/>
                </a:solidFill>
              </a:rPr>
              <a:t/>
            </a:r>
            <a:br>
              <a:rPr lang="en-US" sz="3600" dirty="0">
                <a:solidFill>
                  <a:srgbClr val="128399"/>
                </a:solidFill>
              </a:rPr>
            </a:br>
            <a:endParaRPr lang="en-US" sz="3600" dirty="0">
              <a:solidFill>
                <a:srgbClr val="128399"/>
              </a:solidFill>
            </a:endParaRPr>
          </a:p>
        </p:txBody>
      </p:sp>
      <p:pic>
        <p:nvPicPr>
          <p:cNvPr id="7" name="Picture 6"/>
          <p:cNvPicPr>
            <a:picLocks noChangeAspect="1"/>
          </p:cNvPicPr>
          <p:nvPr/>
        </p:nvPicPr>
        <p:blipFill>
          <a:blip r:embed="rId2"/>
          <a:stretch>
            <a:fillRect/>
          </a:stretch>
        </p:blipFill>
        <p:spPr>
          <a:xfrm>
            <a:off x="7423715" y="232175"/>
            <a:ext cx="1466734" cy="2200101"/>
          </a:xfrm>
          <a:prstGeom prst="rect">
            <a:avLst/>
          </a:prstGeom>
        </p:spPr>
      </p:pic>
    </p:spTree>
    <p:extLst>
      <p:ext uri="{BB962C8B-B14F-4D97-AF65-F5344CB8AC3E}">
        <p14:creationId xmlns:p14="http://schemas.microsoft.com/office/powerpoint/2010/main" val="17164254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heckerboard(across)">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checkerboard(across)">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81653" y="2240570"/>
            <a:ext cx="7737356" cy="4328915"/>
          </a:xfrm>
        </p:spPr>
        <p:txBody>
          <a:bodyPr/>
          <a:lstStyle/>
          <a:p>
            <a:r>
              <a:rPr lang="en-US" sz="2800" dirty="0" smtClean="0"/>
              <a:t>6. Provide </a:t>
            </a:r>
            <a:r>
              <a:rPr lang="en-US" sz="2800" dirty="0"/>
              <a:t>opportunities for more </a:t>
            </a:r>
            <a:r>
              <a:rPr lang="en-US" sz="2800" dirty="0" smtClean="0"/>
              <a:t>convening </a:t>
            </a:r>
            <a:r>
              <a:rPr lang="en-US" sz="2800" dirty="0"/>
              <a:t>on </a:t>
            </a:r>
            <a:r>
              <a:rPr lang="en-US" sz="2800" dirty="0" smtClean="0"/>
              <a:t>	the </a:t>
            </a:r>
            <a:r>
              <a:rPr lang="en-US" sz="2800" dirty="0"/>
              <a:t>topic and more </a:t>
            </a:r>
            <a:r>
              <a:rPr lang="en-US" sz="2800" b="1" dirty="0" smtClean="0">
                <a:solidFill>
                  <a:srgbClr val="128399"/>
                </a:solidFill>
              </a:rPr>
              <a:t>sharing </a:t>
            </a:r>
            <a:r>
              <a:rPr lang="en-US" sz="2800" b="1" dirty="0">
                <a:solidFill>
                  <a:srgbClr val="128399"/>
                </a:solidFill>
              </a:rPr>
              <a:t>of experiences </a:t>
            </a:r>
            <a:r>
              <a:rPr lang="en-US" sz="2800" b="1" dirty="0" smtClean="0">
                <a:solidFill>
                  <a:srgbClr val="128399"/>
                </a:solidFill>
              </a:rPr>
              <a:t>	and </a:t>
            </a:r>
            <a:r>
              <a:rPr lang="en-US" sz="2800" b="1" dirty="0">
                <a:solidFill>
                  <a:srgbClr val="128399"/>
                </a:solidFill>
              </a:rPr>
              <a:t>solutions</a:t>
            </a:r>
            <a:r>
              <a:rPr lang="en-US" sz="2800" dirty="0"/>
              <a:t> </a:t>
            </a:r>
            <a:r>
              <a:rPr lang="en-US" sz="2800" dirty="0" smtClean="0"/>
              <a:t>among </a:t>
            </a:r>
            <a:r>
              <a:rPr lang="en-US" sz="2800" dirty="0"/>
              <a:t>low- and medium</a:t>
            </a:r>
            <a:r>
              <a:rPr lang="en-US" sz="2800" dirty="0" smtClean="0"/>
              <a:t>-	income </a:t>
            </a:r>
            <a:r>
              <a:rPr lang="en-US" sz="2800" dirty="0"/>
              <a:t>countries. </a:t>
            </a:r>
            <a:endParaRPr lang="en-US" sz="2800" dirty="0" smtClean="0"/>
          </a:p>
          <a:p>
            <a:r>
              <a:rPr lang="en-US" sz="2800" dirty="0" smtClean="0"/>
              <a:t>7. Open </a:t>
            </a:r>
            <a:r>
              <a:rPr lang="en-US" sz="2800" b="1" dirty="0">
                <a:solidFill>
                  <a:srgbClr val="C0248C"/>
                </a:solidFill>
              </a:rPr>
              <a:t>dialogue</a:t>
            </a:r>
            <a:r>
              <a:rPr lang="en-US" sz="2800" dirty="0"/>
              <a:t> within the </a:t>
            </a:r>
            <a:r>
              <a:rPr lang="en-US" sz="2800" i="1" dirty="0">
                <a:solidFill>
                  <a:srgbClr val="C0248C"/>
                </a:solidFill>
              </a:rPr>
              <a:t>global employer </a:t>
            </a:r>
            <a:r>
              <a:rPr lang="en-US" sz="2800" i="1" dirty="0" smtClean="0">
                <a:solidFill>
                  <a:srgbClr val="C0248C"/>
                </a:solidFill>
              </a:rPr>
              <a:t>	community</a:t>
            </a:r>
            <a:r>
              <a:rPr lang="en-US" sz="2800" dirty="0" smtClean="0"/>
              <a:t> </a:t>
            </a:r>
            <a:r>
              <a:rPr lang="en-US" sz="2800" dirty="0"/>
              <a:t>about the changing world of </a:t>
            </a:r>
            <a:r>
              <a:rPr lang="en-US" sz="2800" dirty="0" smtClean="0"/>
              <a:t>	work</a:t>
            </a:r>
            <a:r>
              <a:rPr lang="en-US" sz="2800" dirty="0"/>
              <a:t>, informal workers, and accountability. </a:t>
            </a:r>
            <a:endParaRPr lang="en-US" dirty="0"/>
          </a:p>
        </p:txBody>
      </p:sp>
      <p:sp>
        <p:nvSpPr>
          <p:cNvPr id="5" name="Title 4"/>
          <p:cNvSpPr>
            <a:spLocks noGrp="1"/>
          </p:cNvSpPr>
          <p:nvPr>
            <p:ph type="title"/>
          </p:nvPr>
        </p:nvSpPr>
        <p:spPr/>
        <p:txBody>
          <a:bodyPr>
            <a:normAutofit/>
          </a:bodyPr>
          <a:lstStyle/>
          <a:p>
            <a:pPr algn="l"/>
            <a:r>
              <a:rPr lang="en-US" sz="3600" b="1" dirty="0">
                <a:solidFill>
                  <a:srgbClr val="128399"/>
                </a:solidFill>
              </a:rPr>
              <a:t>Highlights and Main Points Made </a:t>
            </a:r>
            <a:r>
              <a:rPr lang="en-US" sz="3600" dirty="0">
                <a:solidFill>
                  <a:srgbClr val="128399"/>
                </a:solidFill>
              </a:rPr>
              <a:t/>
            </a:r>
            <a:br>
              <a:rPr lang="en-US" sz="3600" dirty="0">
                <a:solidFill>
                  <a:srgbClr val="128399"/>
                </a:solidFill>
              </a:rPr>
            </a:br>
            <a:endParaRPr lang="en-US" sz="3600" dirty="0">
              <a:solidFill>
                <a:srgbClr val="128399"/>
              </a:solidFill>
            </a:endParaRPr>
          </a:p>
        </p:txBody>
      </p:sp>
      <p:pic>
        <p:nvPicPr>
          <p:cNvPr id="7" name="Picture 6"/>
          <p:cNvPicPr>
            <a:picLocks noChangeAspect="1"/>
          </p:cNvPicPr>
          <p:nvPr/>
        </p:nvPicPr>
        <p:blipFill>
          <a:blip r:embed="rId2"/>
          <a:stretch>
            <a:fillRect/>
          </a:stretch>
        </p:blipFill>
        <p:spPr>
          <a:xfrm>
            <a:off x="7423715" y="232175"/>
            <a:ext cx="1466734" cy="2200101"/>
          </a:xfrm>
          <a:prstGeom prst="rect">
            <a:avLst/>
          </a:prstGeom>
        </p:spPr>
      </p:pic>
    </p:spTree>
    <p:extLst>
      <p:ext uri="{BB962C8B-B14F-4D97-AF65-F5344CB8AC3E}">
        <p14:creationId xmlns:p14="http://schemas.microsoft.com/office/powerpoint/2010/main" val="18452193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heckerboard(across)">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0" y="338138"/>
            <a:ext cx="8229600" cy="1252537"/>
          </a:xfrm>
        </p:spPr>
        <p:txBody>
          <a:bodyPr>
            <a:normAutofit/>
          </a:bodyPr>
          <a:lstStyle/>
          <a:p>
            <a:r>
              <a:rPr lang="en-US" dirty="0"/>
              <a:t>	</a:t>
            </a:r>
            <a:r>
              <a:rPr lang="en-US" dirty="0">
                <a:solidFill>
                  <a:schemeClr val="tx1"/>
                </a:solidFill>
              </a:rPr>
              <a:t>What is KSA? </a:t>
            </a:r>
          </a:p>
        </p:txBody>
      </p:sp>
      <p:pic>
        <p:nvPicPr>
          <p:cNvPr id="4" name="Picture 3"/>
          <p:cNvPicPr>
            <a:picLocks noChangeAspect="1"/>
          </p:cNvPicPr>
          <p:nvPr/>
        </p:nvPicPr>
        <p:blipFill>
          <a:blip r:embed="rId2"/>
          <a:stretch>
            <a:fillRect/>
          </a:stretch>
        </p:blipFill>
        <p:spPr>
          <a:xfrm>
            <a:off x="7298361" y="338328"/>
            <a:ext cx="1687891" cy="1858651"/>
          </a:xfrm>
          <a:prstGeom prst="rect">
            <a:avLst/>
          </a:prstGeom>
        </p:spPr>
      </p:pic>
      <p:pic>
        <p:nvPicPr>
          <p:cNvPr id="6" name="Picture 5"/>
          <p:cNvPicPr>
            <a:picLocks noChangeAspect="1"/>
          </p:cNvPicPr>
          <p:nvPr/>
        </p:nvPicPr>
        <p:blipFill>
          <a:blip r:embed="rId3"/>
          <a:stretch>
            <a:fillRect/>
          </a:stretch>
        </p:blipFill>
        <p:spPr>
          <a:xfrm>
            <a:off x="1892299" y="689939"/>
            <a:ext cx="5406061" cy="5406061"/>
          </a:xfrm>
          <a:prstGeom prst="rect">
            <a:avLst/>
          </a:prstGeom>
        </p:spPr>
      </p:pic>
      <p:sp>
        <p:nvSpPr>
          <p:cNvPr id="7" name="Title 3"/>
          <p:cNvSpPr txBox="1">
            <a:spLocks/>
          </p:cNvSpPr>
          <p:nvPr/>
        </p:nvSpPr>
        <p:spPr>
          <a:xfrm>
            <a:off x="249807" y="5712478"/>
            <a:ext cx="8243651" cy="1107617"/>
          </a:xfrm>
          <a:prstGeom prst="rect">
            <a:avLst/>
          </a:prstGeom>
          <a:solidFill>
            <a:srgbClr val="008000"/>
          </a:solidFill>
        </p:spPr>
        <p:txBody>
          <a:bodyPr>
            <a:normAutofit fontScale="92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latin typeface="Comic Sans MS"/>
                <a:cs typeface="Comic Sans MS"/>
              </a:rPr>
              <a:t>Kingdom of Saudi Arabia (KSA)</a:t>
            </a:r>
            <a:endParaRPr lang="en-US" dirty="0">
              <a:solidFill>
                <a:schemeClr val="bg1"/>
              </a:solidFill>
              <a:latin typeface="Comic Sans MS"/>
              <a:cs typeface="Comic Sans MS"/>
            </a:endParaRPr>
          </a:p>
        </p:txBody>
      </p:sp>
    </p:spTree>
    <p:extLst>
      <p:ext uri="{BB962C8B-B14F-4D97-AF65-F5344CB8AC3E}">
        <p14:creationId xmlns:p14="http://schemas.microsoft.com/office/powerpoint/2010/main" val="7609023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5" name="Picture 4" descr="Macintosh HD:Users:Lubna:Pictures:iPhoto Library.photolibrary:Masters:2015:08:16:20150816-215743:Screen Shot 2015-08-16 at 4.10.50 PM.png"/>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p:spPr>
      </p:pic>
    </p:spTree>
    <p:extLst>
      <p:ext uri="{BB962C8B-B14F-4D97-AF65-F5344CB8AC3E}">
        <p14:creationId xmlns:p14="http://schemas.microsoft.com/office/powerpoint/2010/main" val="1267246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cintosh HD:Users:Lubna:Pictures:iPhoto Library.photolibrary:Masters:2015:08:16:20150816-215736:Screen Shot 2015-08-16 at 4.10.07 PM.png"/>
          <p:cNvPicPr/>
          <p:nvPr/>
        </p:nvPicPr>
        <p:blipFill>
          <a:blip r:embed="rId2">
            <a:extLst>
              <a:ext uri="{28A0092B-C50C-407E-A947-70E740481C1C}">
                <a14:useLocalDpi xmlns:a14="http://schemas.microsoft.com/office/drawing/2010/main" val="0"/>
              </a:ext>
            </a:extLst>
          </a:blip>
          <a:srcRect/>
          <a:stretch>
            <a:fillRect/>
          </a:stretch>
        </p:blipFill>
        <p:spPr bwMode="auto">
          <a:xfrm>
            <a:off x="0" y="452694"/>
            <a:ext cx="9144000" cy="6186818"/>
          </a:xfrm>
          <a:prstGeom prst="rect">
            <a:avLst/>
          </a:prstGeom>
          <a:noFill/>
          <a:ln>
            <a:noFill/>
          </a:ln>
        </p:spPr>
      </p:pic>
    </p:spTree>
    <p:extLst>
      <p:ext uri="{BB962C8B-B14F-4D97-AF65-F5344CB8AC3E}">
        <p14:creationId xmlns:p14="http://schemas.microsoft.com/office/powerpoint/2010/main" val="7127891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cintosh HD:Users:Lubna:Pictures:iPhoto Library.photolibrary:Masters:2015:08:16:20150816-215740:Screen Shot 2015-08-16 at 4.10.20 PM.png"/>
          <p:cNvPicPr/>
          <p:nvPr/>
        </p:nvPicPr>
        <p:blipFill>
          <a:blip r:embed="rId2">
            <a:extLst>
              <a:ext uri="{28A0092B-C50C-407E-A947-70E740481C1C}">
                <a14:useLocalDpi xmlns:a14="http://schemas.microsoft.com/office/drawing/2010/main" val="0"/>
              </a:ext>
            </a:extLst>
          </a:blip>
          <a:srcRect/>
          <a:stretch>
            <a:fillRect/>
          </a:stretch>
        </p:blipFill>
        <p:spPr bwMode="auto">
          <a:xfrm>
            <a:off x="0" y="930539"/>
            <a:ext cx="9027696" cy="5558076"/>
          </a:xfrm>
          <a:prstGeom prst="rect">
            <a:avLst/>
          </a:prstGeom>
          <a:noFill/>
          <a:ln>
            <a:noFill/>
          </a:ln>
        </p:spPr>
      </p:pic>
    </p:spTree>
    <p:extLst>
      <p:ext uri="{BB962C8B-B14F-4D97-AF65-F5344CB8AC3E}">
        <p14:creationId xmlns:p14="http://schemas.microsoft.com/office/powerpoint/2010/main" val="12810012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00000"/>
                </a:solidFill>
              </a:rPr>
              <a:t>Population Structure</a:t>
            </a:r>
            <a:endParaRPr lang="en-US" dirty="0">
              <a:solidFill>
                <a:srgbClr val="000000"/>
              </a:solidFill>
            </a:endParaRPr>
          </a:p>
        </p:txBody>
      </p:sp>
      <p:sp>
        <p:nvSpPr>
          <p:cNvPr id="3" name="Content Placeholder 2"/>
          <p:cNvSpPr>
            <a:spLocks noGrp="1"/>
          </p:cNvSpPr>
          <p:nvPr>
            <p:ph idx="1"/>
          </p:nvPr>
        </p:nvSpPr>
        <p:spPr>
          <a:xfrm>
            <a:off x="457200" y="1775191"/>
            <a:ext cx="8495056" cy="4625609"/>
          </a:xfrm>
        </p:spPr>
        <p:txBody>
          <a:bodyPr/>
          <a:lstStyle/>
          <a:p>
            <a:pPr marL="118872" indent="0">
              <a:buNone/>
            </a:pPr>
            <a:r>
              <a:rPr lang="en-US" sz="3200" dirty="0" smtClean="0"/>
              <a:t>In 2016: </a:t>
            </a:r>
          </a:p>
          <a:p>
            <a:r>
              <a:rPr lang="en-US" sz="3200" dirty="0" smtClean="0"/>
              <a:t>Total population – 31.72 million</a:t>
            </a:r>
          </a:p>
          <a:p>
            <a:pPr lvl="1"/>
            <a:r>
              <a:rPr lang="en-US" sz="3200" dirty="0" smtClean="0"/>
              <a:t>Saudi </a:t>
            </a:r>
            <a:r>
              <a:rPr lang="en-US" sz="3200" dirty="0"/>
              <a:t>population being 20.70 million (</a:t>
            </a:r>
            <a:r>
              <a:rPr lang="en-US" sz="3200" dirty="0" smtClean="0"/>
              <a:t>67%</a:t>
            </a:r>
            <a:r>
              <a:rPr lang="en-US" sz="3200" dirty="0"/>
              <a:t>)</a:t>
            </a:r>
            <a:r>
              <a:rPr lang="en-US" sz="3200" dirty="0" smtClean="0"/>
              <a:t>.</a:t>
            </a:r>
          </a:p>
          <a:p>
            <a:r>
              <a:rPr lang="en-US" sz="3200" dirty="0" smtClean="0"/>
              <a:t>Females - </a:t>
            </a:r>
            <a:r>
              <a:rPr lang="en-US" sz="3200" dirty="0"/>
              <a:t>43.9% of the total </a:t>
            </a:r>
            <a:r>
              <a:rPr lang="en-US" sz="3200" dirty="0" smtClean="0"/>
              <a:t>population</a:t>
            </a:r>
          </a:p>
          <a:p>
            <a:pPr lvl="1"/>
            <a:r>
              <a:rPr lang="en-US" sz="3200" dirty="0" smtClean="0"/>
              <a:t>49.8</a:t>
            </a:r>
            <a:r>
              <a:rPr lang="en-US" sz="3200" dirty="0"/>
              <a:t>% of the Saudi </a:t>
            </a:r>
            <a:r>
              <a:rPr lang="en-US" sz="3200" dirty="0" smtClean="0"/>
              <a:t>population</a:t>
            </a:r>
          </a:p>
          <a:p>
            <a:pPr lvl="1"/>
            <a:r>
              <a:rPr lang="en-US" sz="3200" dirty="0" smtClean="0"/>
              <a:t>31.8</a:t>
            </a:r>
            <a:r>
              <a:rPr lang="en-US" sz="3200" dirty="0"/>
              <a:t>% of the non-Saudi population.</a:t>
            </a:r>
            <a:endParaRPr lang="en-CA" sz="3200" dirty="0"/>
          </a:p>
          <a:p>
            <a:endParaRPr lang="en-US" dirty="0"/>
          </a:p>
        </p:txBody>
      </p:sp>
      <p:pic>
        <p:nvPicPr>
          <p:cNvPr id="5" name="Picture 4"/>
          <p:cNvPicPr>
            <a:picLocks noChangeAspect="1"/>
          </p:cNvPicPr>
          <p:nvPr/>
        </p:nvPicPr>
        <p:blipFill>
          <a:blip r:embed="rId2"/>
          <a:stretch>
            <a:fillRect/>
          </a:stretch>
        </p:blipFill>
        <p:spPr>
          <a:xfrm>
            <a:off x="7408185" y="338328"/>
            <a:ext cx="1578067" cy="1737716"/>
          </a:xfrm>
          <a:prstGeom prst="rect">
            <a:avLst/>
          </a:prstGeom>
        </p:spPr>
      </p:pic>
    </p:spTree>
    <p:extLst>
      <p:ext uri="{BB962C8B-B14F-4D97-AF65-F5344CB8AC3E}">
        <p14:creationId xmlns:p14="http://schemas.microsoft.com/office/powerpoint/2010/main" val="1959818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8317" y="783915"/>
            <a:ext cx="8229600" cy="891174"/>
          </a:xfrm>
        </p:spPr>
        <p:txBody>
          <a:bodyPr>
            <a:normAutofit fontScale="90000"/>
          </a:bodyPr>
          <a:lstStyle/>
          <a:p>
            <a:r>
              <a:rPr lang="en-US" b="1" dirty="0">
                <a:solidFill>
                  <a:srgbClr val="FF0080"/>
                </a:solidFill>
              </a:rPr>
              <a:t>Declaration of Interest(s):</a:t>
            </a:r>
            <a:br>
              <a:rPr lang="en-US" b="1" dirty="0">
                <a:solidFill>
                  <a:srgbClr val="FF0080"/>
                </a:solidFill>
              </a:rPr>
            </a:br>
            <a:endParaRPr lang="en-US" dirty="0"/>
          </a:p>
        </p:txBody>
      </p:sp>
      <p:sp>
        <p:nvSpPr>
          <p:cNvPr id="3" name="Content Placeholder 2"/>
          <p:cNvSpPr>
            <a:spLocks noGrp="1"/>
          </p:cNvSpPr>
          <p:nvPr>
            <p:ph idx="1"/>
          </p:nvPr>
        </p:nvSpPr>
        <p:spPr>
          <a:xfrm>
            <a:off x="457199" y="1923950"/>
            <a:ext cx="8391995" cy="4202213"/>
          </a:xfrm>
        </p:spPr>
        <p:txBody>
          <a:bodyPr>
            <a:normAutofit lnSpcReduction="10000"/>
          </a:bodyPr>
          <a:lstStyle/>
          <a:p>
            <a:pPr>
              <a:buFont typeface="Wingdings" charset="2"/>
              <a:buChar char="q"/>
            </a:pPr>
            <a:r>
              <a:rPr lang="en-US" dirty="0" smtClean="0">
                <a:solidFill>
                  <a:schemeClr val="accent5">
                    <a:lumMod val="75000"/>
                  </a:schemeClr>
                </a:solidFill>
              </a:rPr>
              <a:t>Prof, Family Medicine, King Saud University</a:t>
            </a:r>
          </a:p>
          <a:p>
            <a:pPr>
              <a:buFont typeface="Arial"/>
              <a:buChar char="•"/>
            </a:pPr>
            <a:r>
              <a:rPr lang="en-US" dirty="0" smtClean="0">
                <a:solidFill>
                  <a:srgbClr val="0000FF"/>
                </a:solidFill>
              </a:rPr>
              <a:t>Consultant, Family Physician, KSUMC</a:t>
            </a:r>
          </a:p>
          <a:p>
            <a:pPr>
              <a:buFont typeface="Arial"/>
              <a:buChar char="•"/>
            </a:pPr>
            <a:r>
              <a:rPr lang="en-US" dirty="0" smtClean="0">
                <a:solidFill>
                  <a:schemeClr val="accent5">
                    <a:lumMod val="75000"/>
                  </a:schemeClr>
                </a:solidFill>
              </a:rPr>
              <a:t>Holder, </a:t>
            </a:r>
            <a:r>
              <a:rPr lang="en-US" dirty="0" err="1" smtClean="0">
                <a:solidFill>
                  <a:schemeClr val="accent5">
                    <a:lumMod val="75000"/>
                  </a:schemeClr>
                </a:solidFill>
              </a:rPr>
              <a:t>Bahamdan</a:t>
            </a:r>
            <a:r>
              <a:rPr lang="en-US" dirty="0" smtClean="0">
                <a:solidFill>
                  <a:schemeClr val="accent5">
                    <a:lumMod val="75000"/>
                  </a:schemeClr>
                </a:solidFill>
              </a:rPr>
              <a:t> EBHC-KT Research Chair</a:t>
            </a:r>
          </a:p>
          <a:p>
            <a:pPr>
              <a:buFont typeface="Arial"/>
              <a:buChar char="•"/>
            </a:pPr>
            <a:r>
              <a:rPr lang="en-US" dirty="0" smtClean="0">
                <a:solidFill>
                  <a:srgbClr val="FF0000"/>
                </a:solidFill>
              </a:rPr>
              <a:t>Trustee, Guidelines International Network</a:t>
            </a:r>
          </a:p>
          <a:p>
            <a:pPr>
              <a:buFont typeface="Arial"/>
              <a:buChar char="•"/>
            </a:pPr>
            <a:r>
              <a:rPr lang="en-US" dirty="0" smtClean="0">
                <a:solidFill>
                  <a:schemeClr val="accent5">
                    <a:lumMod val="75000"/>
                  </a:schemeClr>
                </a:solidFill>
              </a:rPr>
              <a:t>Trustee, MENA Health Policy Forum</a:t>
            </a:r>
          </a:p>
          <a:p>
            <a:pPr>
              <a:buFont typeface="Arial"/>
              <a:buChar char="•"/>
            </a:pPr>
            <a:r>
              <a:rPr lang="en-US" dirty="0" smtClean="0">
                <a:solidFill>
                  <a:srgbClr val="A90EA9"/>
                </a:solidFill>
              </a:rPr>
              <a:t>Member, Advisory Committee, Global Health Diplomacy</a:t>
            </a:r>
          </a:p>
          <a:p>
            <a:pPr>
              <a:buFont typeface="Arial"/>
              <a:buChar char="•"/>
            </a:pPr>
            <a:r>
              <a:rPr lang="en-US" dirty="0" smtClean="0">
                <a:solidFill>
                  <a:srgbClr val="000000"/>
                </a:solidFill>
              </a:rPr>
              <a:t>Founding member, National Society for Human Rights</a:t>
            </a:r>
          </a:p>
          <a:p>
            <a:pPr>
              <a:buFont typeface="Arial"/>
              <a:buChar char="•"/>
            </a:pPr>
            <a:r>
              <a:rPr lang="en-US" dirty="0" smtClean="0">
                <a:solidFill>
                  <a:srgbClr val="008000"/>
                </a:solidFill>
              </a:rPr>
              <a:t>The </a:t>
            </a:r>
            <a:r>
              <a:rPr lang="en-US" dirty="0" err="1" smtClean="0">
                <a:solidFill>
                  <a:srgbClr val="008000"/>
                </a:solidFill>
              </a:rPr>
              <a:t>Shura</a:t>
            </a:r>
            <a:r>
              <a:rPr lang="en-US" dirty="0" smtClean="0">
                <a:solidFill>
                  <a:srgbClr val="008000"/>
                </a:solidFill>
              </a:rPr>
              <a:t> Council:</a:t>
            </a:r>
          </a:p>
          <a:p>
            <a:pPr lvl="1">
              <a:buFont typeface="Arial"/>
              <a:buChar char="•"/>
            </a:pPr>
            <a:r>
              <a:rPr lang="en-US" dirty="0" smtClean="0">
                <a:solidFill>
                  <a:srgbClr val="008000"/>
                </a:solidFill>
              </a:rPr>
              <a:t>Health Committee</a:t>
            </a:r>
          </a:p>
          <a:p>
            <a:pPr lvl="1">
              <a:buFont typeface="Arial"/>
              <a:buChar char="•"/>
            </a:pPr>
            <a:r>
              <a:rPr lang="en-US" dirty="0" smtClean="0">
                <a:solidFill>
                  <a:srgbClr val="008000"/>
                </a:solidFill>
              </a:rPr>
              <a:t>IPU member (2 </a:t>
            </a:r>
            <a:r>
              <a:rPr lang="en-US" dirty="0" err="1" smtClean="0">
                <a:solidFill>
                  <a:srgbClr val="008000"/>
                </a:solidFill>
              </a:rPr>
              <a:t>yrs</a:t>
            </a:r>
            <a:r>
              <a:rPr lang="en-US" dirty="0" smtClean="0">
                <a:solidFill>
                  <a:srgbClr val="008000"/>
                </a:solidFill>
              </a:rPr>
              <a:t>)</a:t>
            </a:r>
          </a:p>
          <a:p>
            <a:pPr marL="0" indent="0">
              <a:buNone/>
            </a:pPr>
            <a:endParaRPr lang="en-US" dirty="0" smtClean="0"/>
          </a:p>
          <a:p>
            <a:endParaRPr lang="en-US" dirty="0"/>
          </a:p>
        </p:txBody>
      </p:sp>
      <p:pic>
        <p:nvPicPr>
          <p:cNvPr id="4" name="Picture 3"/>
          <p:cNvPicPr>
            <a:picLocks noChangeAspect="1"/>
          </p:cNvPicPr>
          <p:nvPr/>
        </p:nvPicPr>
        <p:blipFill>
          <a:blip r:embed="rId2"/>
          <a:stretch>
            <a:fillRect/>
          </a:stretch>
        </p:blipFill>
        <p:spPr>
          <a:xfrm>
            <a:off x="7316665" y="338328"/>
            <a:ext cx="1669587" cy="1838495"/>
          </a:xfrm>
          <a:prstGeom prst="rect">
            <a:avLst/>
          </a:prstGeom>
        </p:spPr>
      </p:pic>
    </p:spTree>
    <p:extLst>
      <p:ext uri="{BB962C8B-B14F-4D97-AF65-F5344CB8AC3E}">
        <p14:creationId xmlns:p14="http://schemas.microsoft.com/office/powerpoint/2010/main" val="36428676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checkerboard(across)">
                                      <p:cBhvr>
                                        <p:cTn id="11" dur="500"/>
                                        <p:tgtEl>
                                          <p:spTgt spid="3">
                                            <p:txEl>
                                              <p:pRg st="1" end="1"/>
                                            </p:txEl>
                                          </p:spTgt>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heckerboard(across)">
                                      <p:cBhvr>
                                        <p:cTn id="15" dur="500"/>
                                        <p:tgtEl>
                                          <p:spTgt spid="3">
                                            <p:txEl>
                                              <p:pRg st="2" end="2"/>
                                            </p:txEl>
                                          </p:spTgt>
                                        </p:tgtEl>
                                      </p:cBhvr>
                                    </p:animEffect>
                                  </p:childTnLst>
                                </p:cTn>
                              </p:par>
                            </p:childTnLst>
                          </p:cTn>
                        </p:par>
                        <p:par>
                          <p:cTn id="16" fill="hold">
                            <p:stCondLst>
                              <p:cond delay="1500"/>
                            </p:stCondLst>
                            <p:childTnLst>
                              <p:par>
                                <p:cTn id="17" presetID="5"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checkerboard(across)">
                                      <p:cBhvr>
                                        <p:cTn id="19" dur="500"/>
                                        <p:tgtEl>
                                          <p:spTgt spid="3">
                                            <p:txEl>
                                              <p:pRg st="3" end="3"/>
                                            </p:txEl>
                                          </p:spTgt>
                                        </p:tgtEl>
                                      </p:cBhvr>
                                    </p:animEffect>
                                  </p:childTnLst>
                                </p:cTn>
                              </p:par>
                            </p:childTnLst>
                          </p:cTn>
                        </p:par>
                        <p:par>
                          <p:cTn id="20" fill="hold">
                            <p:stCondLst>
                              <p:cond delay="2000"/>
                            </p:stCondLst>
                            <p:childTnLst>
                              <p:par>
                                <p:cTn id="21" presetID="5" presetClass="entr" presetSubtype="1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checkerboard(across)">
                                      <p:cBhvr>
                                        <p:cTn id="23" dur="500"/>
                                        <p:tgtEl>
                                          <p:spTgt spid="3">
                                            <p:txEl>
                                              <p:pRg st="4" end="4"/>
                                            </p:txEl>
                                          </p:spTgt>
                                        </p:tgtEl>
                                      </p:cBhvr>
                                    </p:animEffect>
                                  </p:childTnLst>
                                </p:cTn>
                              </p:par>
                            </p:childTnLst>
                          </p:cTn>
                        </p:par>
                        <p:par>
                          <p:cTn id="24" fill="hold">
                            <p:stCondLst>
                              <p:cond delay="2500"/>
                            </p:stCondLst>
                            <p:childTnLst>
                              <p:par>
                                <p:cTn id="25" presetID="5" presetClass="entr" presetSubtype="1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checkerboard(across)">
                                      <p:cBhvr>
                                        <p:cTn id="27" dur="500"/>
                                        <p:tgtEl>
                                          <p:spTgt spid="3">
                                            <p:txEl>
                                              <p:pRg st="5" end="5"/>
                                            </p:txEl>
                                          </p:spTgt>
                                        </p:tgtEl>
                                      </p:cBhvr>
                                    </p:animEffect>
                                  </p:childTnLst>
                                </p:cTn>
                              </p:par>
                            </p:childTnLst>
                          </p:cTn>
                        </p:par>
                        <p:par>
                          <p:cTn id="28" fill="hold">
                            <p:stCondLst>
                              <p:cond delay="3000"/>
                            </p:stCondLst>
                            <p:childTnLst>
                              <p:par>
                                <p:cTn id="29" presetID="5" presetClass="entr" presetSubtype="1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checkerboard(across)">
                                      <p:cBhvr>
                                        <p:cTn id="31" dur="500"/>
                                        <p:tgtEl>
                                          <p:spTgt spid="3">
                                            <p:txEl>
                                              <p:pRg st="6" end="6"/>
                                            </p:txEl>
                                          </p:spTgt>
                                        </p:tgtEl>
                                      </p:cBhvr>
                                    </p:animEffect>
                                  </p:childTnLst>
                                </p:cTn>
                              </p:par>
                            </p:childTnLst>
                          </p:cTn>
                        </p:par>
                        <p:par>
                          <p:cTn id="32" fill="hold">
                            <p:stCondLst>
                              <p:cond delay="3500"/>
                            </p:stCondLst>
                            <p:childTnLst>
                              <p:par>
                                <p:cTn id="33" presetID="5" presetClass="entr" presetSubtype="10" fill="hold"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checkerboard(across)">
                                      <p:cBhvr>
                                        <p:cTn id="35" dur="500"/>
                                        <p:tgtEl>
                                          <p:spTgt spid="3">
                                            <p:txEl>
                                              <p:pRg st="7" end="7"/>
                                            </p:txEl>
                                          </p:spTgt>
                                        </p:tgtEl>
                                      </p:cBhvr>
                                    </p:animEffect>
                                  </p:childTnLst>
                                </p:cTn>
                              </p:par>
                            </p:childTnLst>
                          </p:cTn>
                        </p:par>
                        <p:par>
                          <p:cTn id="36" fill="hold">
                            <p:stCondLst>
                              <p:cond delay="4000"/>
                            </p:stCondLst>
                            <p:childTnLst>
                              <p:par>
                                <p:cTn id="37" presetID="5" presetClass="entr" presetSubtype="10" fill="hold"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checkerboard(across)">
                                      <p:cBhvr>
                                        <p:cTn id="39" dur="500"/>
                                        <p:tgtEl>
                                          <p:spTgt spid="3">
                                            <p:txEl>
                                              <p:pRg st="8" end="8"/>
                                            </p:txEl>
                                          </p:spTgt>
                                        </p:tgtEl>
                                      </p:cBhvr>
                                    </p:animEffect>
                                  </p:childTnLst>
                                </p:cTn>
                              </p:par>
                            </p:childTnLst>
                          </p:cTn>
                        </p:par>
                        <p:par>
                          <p:cTn id="40" fill="hold">
                            <p:stCondLst>
                              <p:cond delay="4500"/>
                            </p:stCondLst>
                            <p:childTnLst>
                              <p:par>
                                <p:cTn id="41" presetID="5" presetClass="entr" presetSubtype="10" fill="hold" nodeType="after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checkerboard(across)">
                                      <p:cBhvr>
                                        <p:cTn id="43"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188" y="329075"/>
            <a:ext cx="8397612" cy="1720409"/>
          </a:xfrm>
          <a:ln w="63500">
            <a:solidFill>
              <a:schemeClr val="accent3">
                <a:lumMod val="50000"/>
              </a:schemeClr>
            </a:solidFill>
          </a:ln>
        </p:spPr>
        <p:txBody>
          <a:bodyPr>
            <a:noAutofit/>
          </a:bodyPr>
          <a:lstStyle/>
          <a:p>
            <a:pPr algn="l"/>
            <a:r>
              <a:rPr lang="en-US" sz="3000" b="1" dirty="0" smtClean="0">
                <a:solidFill>
                  <a:schemeClr val="tx1"/>
                </a:solidFill>
              </a:rPr>
              <a:t>Basic </a:t>
            </a:r>
            <a:r>
              <a:rPr lang="en-US" sz="3000" b="1" dirty="0">
                <a:solidFill>
                  <a:schemeClr val="tx1"/>
                </a:solidFill>
              </a:rPr>
              <a:t>Law of Governance (1992</a:t>
            </a:r>
            <a:r>
              <a:rPr lang="en-US" sz="3000" b="1" dirty="0" smtClean="0">
                <a:solidFill>
                  <a:schemeClr val="tx1"/>
                </a:solidFill>
              </a:rPr>
              <a:t>):</a:t>
            </a:r>
            <a:br>
              <a:rPr lang="en-US" sz="3000" b="1" dirty="0" smtClean="0">
                <a:solidFill>
                  <a:schemeClr val="tx1"/>
                </a:solidFill>
              </a:rPr>
            </a:br>
            <a:r>
              <a:rPr lang="en-US" sz="3000" b="1" dirty="0" smtClean="0">
                <a:solidFill>
                  <a:schemeClr val="tx1"/>
                </a:solidFill>
              </a:rPr>
              <a:t>Article 3: </a:t>
            </a:r>
            <a:r>
              <a:rPr lang="en-US" sz="3000" dirty="0" smtClean="0">
                <a:solidFill>
                  <a:schemeClr val="tx1"/>
                </a:solidFill>
              </a:rPr>
              <a:t>Each </a:t>
            </a:r>
            <a:r>
              <a:rPr lang="en-US" sz="3000" b="1" dirty="0">
                <a:solidFill>
                  <a:schemeClr val="tx1"/>
                </a:solidFill>
              </a:rPr>
              <a:t>citizen</a:t>
            </a:r>
            <a:r>
              <a:rPr lang="en-US" sz="3000" dirty="0">
                <a:solidFill>
                  <a:schemeClr val="tx1"/>
                </a:solidFill>
              </a:rPr>
              <a:t> is under the care of the state for their health and entitlement of healthcare</a:t>
            </a:r>
            <a:r>
              <a:rPr lang="en-US" sz="3000" dirty="0" smtClean="0">
                <a:solidFill>
                  <a:schemeClr val="tx1"/>
                </a:solidFill>
              </a:rPr>
              <a:t>. </a:t>
            </a:r>
            <a:endParaRPr lang="en-US" sz="3000" dirty="0">
              <a:solidFill>
                <a:schemeClr val="tx1"/>
              </a:solidFill>
            </a:endParaRPr>
          </a:p>
        </p:txBody>
      </p:sp>
      <p:sp>
        <p:nvSpPr>
          <p:cNvPr id="3" name="Content Placeholder 2"/>
          <p:cNvSpPr>
            <a:spLocks noGrp="1"/>
          </p:cNvSpPr>
          <p:nvPr>
            <p:ph idx="1"/>
          </p:nvPr>
        </p:nvSpPr>
        <p:spPr>
          <a:xfrm>
            <a:off x="289188" y="2272632"/>
            <a:ext cx="8397612" cy="4342063"/>
          </a:xfrm>
        </p:spPr>
        <p:txBody>
          <a:bodyPr>
            <a:normAutofit/>
          </a:bodyPr>
          <a:lstStyle/>
          <a:p>
            <a:r>
              <a:rPr lang="en-US" sz="2800" dirty="0" smtClean="0">
                <a:solidFill>
                  <a:srgbClr val="005377"/>
                </a:solidFill>
              </a:rPr>
              <a:t>Free </a:t>
            </a:r>
            <a:r>
              <a:rPr lang="en-US" sz="2800" dirty="0">
                <a:solidFill>
                  <a:srgbClr val="005377"/>
                </a:solidFill>
              </a:rPr>
              <a:t>public health care services are provided to all citizens</a:t>
            </a:r>
            <a:r>
              <a:rPr lang="en-CA" sz="2800" dirty="0">
                <a:solidFill>
                  <a:srgbClr val="005377"/>
                </a:solidFill>
              </a:rPr>
              <a:t>. </a:t>
            </a:r>
            <a:endParaRPr lang="en-CA" sz="2800" dirty="0" smtClean="0">
              <a:solidFill>
                <a:srgbClr val="005377"/>
              </a:solidFill>
            </a:endParaRPr>
          </a:p>
          <a:p>
            <a:pPr lvl="1"/>
            <a:r>
              <a:rPr lang="en-CA" sz="2800" dirty="0" smtClean="0">
                <a:solidFill>
                  <a:srgbClr val="005377"/>
                </a:solidFill>
              </a:rPr>
              <a:t>60% -The </a:t>
            </a:r>
            <a:r>
              <a:rPr lang="en-CA" sz="2800" dirty="0">
                <a:solidFill>
                  <a:srgbClr val="005377"/>
                </a:solidFill>
              </a:rPr>
              <a:t>Ministry of Health (</a:t>
            </a:r>
            <a:r>
              <a:rPr lang="en-CA" sz="2800" dirty="0" err="1" smtClean="0">
                <a:solidFill>
                  <a:srgbClr val="005377"/>
                </a:solidFill>
              </a:rPr>
              <a:t>MoH</a:t>
            </a:r>
            <a:r>
              <a:rPr lang="en-CA" sz="2800" dirty="0" smtClean="0">
                <a:solidFill>
                  <a:srgbClr val="005377"/>
                </a:solidFill>
              </a:rPr>
              <a:t>)</a:t>
            </a:r>
            <a:endParaRPr lang="en-US" sz="2800" dirty="0" smtClean="0">
              <a:solidFill>
                <a:srgbClr val="005377"/>
              </a:solidFill>
            </a:endParaRPr>
          </a:p>
          <a:p>
            <a:pPr lvl="1"/>
            <a:r>
              <a:rPr lang="en-US" sz="2800" dirty="0" smtClean="0">
                <a:solidFill>
                  <a:srgbClr val="005377"/>
                </a:solidFill>
              </a:rPr>
              <a:t>20</a:t>
            </a:r>
            <a:r>
              <a:rPr lang="en-US" sz="2800" dirty="0">
                <a:solidFill>
                  <a:srgbClr val="005377"/>
                </a:solidFill>
              </a:rPr>
              <a:t>% </a:t>
            </a:r>
            <a:r>
              <a:rPr lang="en-US" sz="2800" dirty="0" smtClean="0">
                <a:solidFill>
                  <a:srgbClr val="005377"/>
                </a:solidFill>
              </a:rPr>
              <a:t>- Other </a:t>
            </a:r>
            <a:r>
              <a:rPr lang="en-US" sz="2800" dirty="0">
                <a:solidFill>
                  <a:srgbClr val="005377"/>
                </a:solidFill>
              </a:rPr>
              <a:t>governmental health care </a:t>
            </a:r>
            <a:r>
              <a:rPr lang="en-US" sz="2800" dirty="0" smtClean="0">
                <a:solidFill>
                  <a:srgbClr val="005377"/>
                </a:solidFill>
              </a:rPr>
              <a:t>facilities</a:t>
            </a:r>
          </a:p>
          <a:p>
            <a:pPr lvl="1"/>
            <a:r>
              <a:rPr lang="en-US" sz="2800" dirty="0" smtClean="0">
                <a:solidFill>
                  <a:srgbClr val="005377"/>
                </a:solidFill>
              </a:rPr>
              <a:t>20</a:t>
            </a:r>
            <a:r>
              <a:rPr lang="en-US" sz="2800" dirty="0">
                <a:solidFill>
                  <a:srgbClr val="005377"/>
                </a:solidFill>
              </a:rPr>
              <a:t>% </a:t>
            </a:r>
            <a:r>
              <a:rPr lang="en-US" sz="2800" dirty="0" smtClean="0">
                <a:solidFill>
                  <a:srgbClr val="005377"/>
                </a:solidFill>
              </a:rPr>
              <a:t>- The private </a:t>
            </a:r>
            <a:r>
              <a:rPr lang="en-US" sz="2800" dirty="0">
                <a:solidFill>
                  <a:srgbClr val="005377"/>
                </a:solidFill>
              </a:rPr>
              <a:t>sector</a:t>
            </a:r>
            <a:r>
              <a:rPr lang="en-US" sz="2800" dirty="0" smtClean="0">
                <a:solidFill>
                  <a:srgbClr val="005377"/>
                </a:solidFill>
              </a:rPr>
              <a:t>.</a:t>
            </a:r>
          </a:p>
          <a:p>
            <a:r>
              <a:rPr lang="en-CA" sz="2800" dirty="0" smtClean="0">
                <a:solidFill>
                  <a:srgbClr val="A91586"/>
                </a:solidFill>
              </a:rPr>
              <a:t>PHC </a:t>
            </a:r>
            <a:r>
              <a:rPr lang="en-CA" sz="2800" dirty="0">
                <a:solidFill>
                  <a:srgbClr val="A91586"/>
                </a:solidFill>
              </a:rPr>
              <a:t>is the first level of professional care and most of the conditions are managed by primary care teams. </a:t>
            </a:r>
          </a:p>
          <a:p>
            <a:endParaRPr lang="en-US" dirty="0">
              <a:solidFill>
                <a:srgbClr val="A91586"/>
              </a:solidFill>
            </a:endParaRPr>
          </a:p>
        </p:txBody>
      </p:sp>
    </p:spTree>
    <p:extLst>
      <p:ext uri="{BB962C8B-B14F-4D97-AF65-F5344CB8AC3E}">
        <p14:creationId xmlns:p14="http://schemas.microsoft.com/office/powerpoint/2010/main" val="6732655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heckerboard(across)">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0" y="338138"/>
            <a:ext cx="8229600" cy="1252537"/>
          </a:xfrm>
        </p:spPr>
        <p:txBody>
          <a:bodyPr>
            <a:normAutofit fontScale="90000"/>
          </a:bodyPr>
          <a:lstStyle/>
          <a:p>
            <a:r>
              <a:rPr lang="en-US" dirty="0">
                <a:solidFill>
                  <a:srgbClr val="000000"/>
                </a:solidFill>
              </a:rPr>
              <a:t>Legislations that covers the provision of HC for </a:t>
            </a:r>
            <a:r>
              <a:rPr lang="en-US" dirty="0" smtClean="0">
                <a:solidFill>
                  <a:srgbClr val="A91586"/>
                </a:solidFill>
              </a:rPr>
              <a:t>Informal Workforce</a:t>
            </a:r>
            <a:endParaRPr lang="en-US" dirty="0">
              <a:solidFill>
                <a:srgbClr val="A91586"/>
              </a:solidFill>
            </a:endParaRPr>
          </a:p>
        </p:txBody>
      </p:sp>
      <p:pic>
        <p:nvPicPr>
          <p:cNvPr id="5" name="Picture 4"/>
          <p:cNvPicPr>
            <a:picLocks noChangeAspect="1"/>
          </p:cNvPicPr>
          <p:nvPr/>
        </p:nvPicPr>
        <p:blipFill>
          <a:blip r:embed="rId2"/>
          <a:stretch>
            <a:fillRect/>
          </a:stretch>
        </p:blipFill>
        <p:spPr>
          <a:xfrm>
            <a:off x="-1" y="0"/>
            <a:ext cx="9606947" cy="6858000"/>
          </a:xfrm>
          <a:prstGeom prst="rect">
            <a:avLst/>
          </a:prstGeom>
        </p:spPr>
      </p:pic>
      <p:sp>
        <p:nvSpPr>
          <p:cNvPr id="6" name="TextBox 5"/>
          <p:cNvSpPr txBox="1"/>
          <p:nvPr/>
        </p:nvSpPr>
        <p:spPr>
          <a:xfrm>
            <a:off x="2418681" y="4419556"/>
            <a:ext cx="1639203" cy="369332"/>
          </a:xfrm>
          <a:prstGeom prst="rect">
            <a:avLst/>
          </a:prstGeom>
          <a:noFill/>
        </p:spPr>
        <p:txBody>
          <a:bodyPr wrap="none" rtlCol="0">
            <a:spAutoFit/>
          </a:bodyPr>
          <a:lstStyle/>
          <a:p>
            <a:r>
              <a:rPr lang="en-US" dirty="0" smtClean="0"/>
              <a:t>(12 / 8 / 1999 G)</a:t>
            </a:r>
            <a:endParaRPr lang="en-US" dirty="0"/>
          </a:p>
        </p:txBody>
      </p:sp>
    </p:spTree>
    <p:extLst>
      <p:ext uri="{BB962C8B-B14F-4D97-AF65-F5344CB8AC3E}">
        <p14:creationId xmlns:p14="http://schemas.microsoft.com/office/powerpoint/2010/main" val="35909960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9144022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0" y="338138"/>
            <a:ext cx="8229600" cy="1252537"/>
          </a:xfrm>
        </p:spPr>
        <p:txBody>
          <a:bodyPr/>
          <a:lstStyle/>
          <a:p>
            <a:r>
              <a:rPr lang="en-US" dirty="0" smtClean="0"/>
              <a:t>NCCI</a:t>
            </a:r>
            <a:endParaRPr lang="en-US" dirty="0"/>
          </a:p>
        </p:txBody>
      </p:sp>
      <p:pic>
        <p:nvPicPr>
          <p:cNvPr id="4" name="Picture 3"/>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63363756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6-11-13 at 7.46.52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2713" y="1843505"/>
            <a:ext cx="1778405" cy="1575279"/>
          </a:xfrm>
          <a:prstGeom prst="rect">
            <a:avLst/>
          </a:prstGeom>
        </p:spPr>
      </p:pic>
      <p:pic>
        <p:nvPicPr>
          <p:cNvPr id="5" name="Picture 4" descr="Screen Shot 2016-11-13 at 7.46.24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2713" y="3418784"/>
            <a:ext cx="5468272" cy="1651000"/>
          </a:xfrm>
          <a:prstGeom prst="rect">
            <a:avLst/>
          </a:prstGeom>
        </p:spPr>
      </p:pic>
      <p:pic>
        <p:nvPicPr>
          <p:cNvPr id="6" name="Picture 5" descr="Screen Shot 2016-11-13 at 7.46.04 AM.png"/>
          <p:cNvPicPr>
            <a:picLocks noChangeAspect="1"/>
          </p:cNvPicPr>
          <p:nvPr/>
        </p:nvPicPr>
        <p:blipFill rotWithShape="1">
          <a:blip r:embed="rId4">
            <a:extLst>
              <a:ext uri="{28A0092B-C50C-407E-A947-70E740481C1C}">
                <a14:useLocalDpi xmlns:a14="http://schemas.microsoft.com/office/drawing/2010/main" val="0"/>
              </a:ext>
            </a:extLst>
          </a:blip>
          <a:srcRect l="59647"/>
          <a:stretch/>
        </p:blipFill>
        <p:spPr>
          <a:xfrm>
            <a:off x="4104497" y="1843505"/>
            <a:ext cx="3689867" cy="1575279"/>
          </a:xfrm>
          <a:prstGeom prst="rect">
            <a:avLst/>
          </a:prstGeom>
        </p:spPr>
      </p:pic>
      <p:pic>
        <p:nvPicPr>
          <p:cNvPr id="7" name="Picture 6" descr="Screen Shot 2016-11-13 at 7.46.04 AM.png"/>
          <p:cNvPicPr>
            <a:picLocks noChangeAspect="1"/>
          </p:cNvPicPr>
          <p:nvPr/>
        </p:nvPicPr>
        <p:blipFill rotWithShape="1">
          <a:blip r:embed="rId4">
            <a:extLst>
              <a:ext uri="{28A0092B-C50C-407E-A947-70E740481C1C}">
                <a14:useLocalDpi xmlns:a14="http://schemas.microsoft.com/office/drawing/2010/main" val="0"/>
              </a:ext>
            </a:extLst>
          </a:blip>
          <a:srcRect r="40198"/>
          <a:stretch/>
        </p:blipFill>
        <p:spPr>
          <a:xfrm>
            <a:off x="2282713" y="5069784"/>
            <a:ext cx="5468272" cy="1575279"/>
          </a:xfrm>
          <a:prstGeom prst="rect">
            <a:avLst/>
          </a:prstGeom>
        </p:spPr>
      </p:pic>
      <p:pic>
        <p:nvPicPr>
          <p:cNvPr id="11" name="Picture 10"/>
          <p:cNvPicPr>
            <a:picLocks noChangeAspect="1"/>
          </p:cNvPicPr>
          <p:nvPr/>
        </p:nvPicPr>
        <p:blipFill>
          <a:blip r:embed="rId5"/>
          <a:stretch>
            <a:fillRect/>
          </a:stretch>
        </p:blipFill>
        <p:spPr>
          <a:xfrm>
            <a:off x="85013" y="186163"/>
            <a:ext cx="4019484" cy="1558803"/>
          </a:xfrm>
          <a:prstGeom prst="rect">
            <a:avLst/>
          </a:prstGeom>
        </p:spPr>
      </p:pic>
      <p:pic>
        <p:nvPicPr>
          <p:cNvPr id="12" name="Picture 11"/>
          <p:cNvPicPr>
            <a:picLocks noChangeAspect="1"/>
          </p:cNvPicPr>
          <p:nvPr/>
        </p:nvPicPr>
        <p:blipFill rotWithShape="1">
          <a:blip r:embed="rId6"/>
          <a:srcRect l="14241"/>
          <a:stretch/>
        </p:blipFill>
        <p:spPr>
          <a:xfrm>
            <a:off x="4104498" y="129026"/>
            <a:ext cx="4846942" cy="1447800"/>
          </a:xfrm>
          <a:prstGeom prst="rect">
            <a:avLst/>
          </a:prstGeom>
        </p:spPr>
      </p:pic>
    </p:spTree>
    <p:extLst>
      <p:ext uri="{BB962C8B-B14F-4D97-AF65-F5344CB8AC3E}">
        <p14:creationId xmlns:p14="http://schemas.microsoft.com/office/powerpoint/2010/main" val="193139490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6-11-13 at 7.46.52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2713" y="1843505"/>
            <a:ext cx="1778405" cy="1575279"/>
          </a:xfrm>
          <a:prstGeom prst="rect">
            <a:avLst/>
          </a:prstGeom>
        </p:spPr>
      </p:pic>
      <p:pic>
        <p:nvPicPr>
          <p:cNvPr id="6" name="Picture 5" descr="Screen Shot 2016-11-13 at 7.46.04 AM.png"/>
          <p:cNvPicPr>
            <a:picLocks noChangeAspect="1"/>
          </p:cNvPicPr>
          <p:nvPr/>
        </p:nvPicPr>
        <p:blipFill rotWithShape="1">
          <a:blip r:embed="rId3">
            <a:extLst>
              <a:ext uri="{28A0092B-C50C-407E-A947-70E740481C1C}">
                <a14:useLocalDpi xmlns:a14="http://schemas.microsoft.com/office/drawing/2010/main" val="0"/>
              </a:ext>
            </a:extLst>
          </a:blip>
          <a:srcRect l="59647"/>
          <a:stretch/>
        </p:blipFill>
        <p:spPr>
          <a:xfrm>
            <a:off x="4104497" y="1843505"/>
            <a:ext cx="3689867" cy="1575279"/>
          </a:xfrm>
          <a:prstGeom prst="rect">
            <a:avLst/>
          </a:prstGeom>
        </p:spPr>
      </p:pic>
      <p:pic>
        <p:nvPicPr>
          <p:cNvPr id="11" name="Picture 10"/>
          <p:cNvPicPr>
            <a:picLocks noChangeAspect="1"/>
          </p:cNvPicPr>
          <p:nvPr/>
        </p:nvPicPr>
        <p:blipFill>
          <a:blip r:embed="rId4"/>
          <a:stretch>
            <a:fillRect/>
          </a:stretch>
        </p:blipFill>
        <p:spPr>
          <a:xfrm>
            <a:off x="85013" y="186163"/>
            <a:ext cx="4019484" cy="1558803"/>
          </a:xfrm>
          <a:prstGeom prst="rect">
            <a:avLst/>
          </a:prstGeom>
        </p:spPr>
      </p:pic>
      <p:pic>
        <p:nvPicPr>
          <p:cNvPr id="12" name="Picture 11"/>
          <p:cNvPicPr>
            <a:picLocks noChangeAspect="1"/>
          </p:cNvPicPr>
          <p:nvPr/>
        </p:nvPicPr>
        <p:blipFill rotWithShape="1">
          <a:blip r:embed="rId5"/>
          <a:srcRect l="14241"/>
          <a:stretch/>
        </p:blipFill>
        <p:spPr>
          <a:xfrm>
            <a:off x="4104498" y="129026"/>
            <a:ext cx="4846942" cy="1447800"/>
          </a:xfrm>
          <a:prstGeom prst="rect">
            <a:avLst/>
          </a:prstGeom>
        </p:spPr>
      </p:pic>
      <p:sp>
        <p:nvSpPr>
          <p:cNvPr id="2" name="Rectangle 1"/>
          <p:cNvSpPr/>
          <p:nvPr/>
        </p:nvSpPr>
        <p:spPr>
          <a:xfrm>
            <a:off x="1510772" y="4029165"/>
            <a:ext cx="6283591" cy="1815882"/>
          </a:xfrm>
          <a:prstGeom prst="rect">
            <a:avLst/>
          </a:prstGeom>
        </p:spPr>
        <p:txBody>
          <a:bodyPr wrap="square">
            <a:spAutoFit/>
          </a:bodyPr>
          <a:lstStyle/>
          <a:p>
            <a:pPr marL="457200" indent="-457200" rtl="1">
              <a:buFont typeface="Wingdings" charset="2"/>
              <a:buChar char="ü"/>
            </a:pPr>
            <a:r>
              <a:rPr lang="ar-sa" sz="2800" dirty="0"/>
              <a:t>78% من المؤمن لهم ذكور.</a:t>
            </a:r>
          </a:p>
          <a:p>
            <a:pPr marL="457200" indent="-457200" rtl="1">
              <a:buFont typeface="Wingdings" charset="2"/>
              <a:buChar char="ü"/>
            </a:pPr>
            <a:r>
              <a:rPr lang="ar-sa" sz="2800" dirty="0"/>
              <a:t>‪·      متوسط أعمار المؤمن لهم بلغ 37 سنة.‬</a:t>
            </a:r>
          </a:p>
          <a:p>
            <a:pPr marL="457200" indent="-457200" rtl="1">
              <a:buFont typeface="Wingdings" charset="2"/>
              <a:buChar char="ü"/>
            </a:pPr>
            <a:r>
              <a:rPr lang="ar-sa" sz="2800" dirty="0"/>
              <a:t>·      15% من المؤمن لهم أعمارهم دون الخامسة عشر، و 28% منهم أعمارهم ما بين 26 و 35 سنة.‬</a:t>
            </a:r>
            <a:endParaRPr lang="en-US" sz="2800" dirty="0"/>
          </a:p>
        </p:txBody>
      </p:sp>
    </p:spTree>
    <p:extLst>
      <p:ext uri="{BB962C8B-B14F-4D97-AF65-F5344CB8AC3E}">
        <p14:creationId xmlns:p14="http://schemas.microsoft.com/office/powerpoint/2010/main" val="105589921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0" y="338138"/>
            <a:ext cx="8229600" cy="1757362"/>
          </a:xfrm>
        </p:spPr>
        <p:txBody>
          <a:bodyPr>
            <a:normAutofit/>
          </a:bodyPr>
          <a:lstStyle/>
          <a:p>
            <a:r>
              <a:rPr lang="en-US" dirty="0"/>
              <a:t>	</a:t>
            </a:r>
            <a:r>
              <a:rPr lang="en-US" dirty="0" smtClean="0">
                <a:solidFill>
                  <a:schemeClr val="tx1"/>
                </a:solidFill>
              </a:rPr>
              <a:t>How </a:t>
            </a:r>
            <a:r>
              <a:rPr lang="en-US" dirty="0">
                <a:solidFill>
                  <a:schemeClr val="tx1"/>
                </a:solidFill>
              </a:rPr>
              <a:t>many are covered by the Cooperative Health Insurance? </a:t>
            </a:r>
          </a:p>
        </p:txBody>
      </p:sp>
      <p:sp>
        <p:nvSpPr>
          <p:cNvPr id="4" name="Rectangle 3"/>
          <p:cNvSpPr/>
          <p:nvPr/>
        </p:nvSpPr>
        <p:spPr>
          <a:xfrm>
            <a:off x="2724811" y="3244334"/>
            <a:ext cx="3694378" cy="369332"/>
          </a:xfrm>
          <a:prstGeom prst="rect">
            <a:avLst/>
          </a:prstGeom>
        </p:spPr>
        <p:txBody>
          <a:bodyPr wrap="none">
            <a:spAutoFit/>
          </a:bodyPr>
          <a:lstStyle/>
          <a:p>
            <a:r>
              <a:rPr lang="en-US" dirty="0"/>
              <a:t>Screen Shot 2016-11-13 at 8.01.58 AM</a:t>
            </a:r>
          </a:p>
        </p:txBody>
      </p:sp>
      <p:pic>
        <p:nvPicPr>
          <p:cNvPr id="5" name="Picture 4" descr="Screen Shot 2016-11-13 at 8.01.58 AM.png"/>
          <p:cNvPicPr>
            <a:picLocks noChangeAspect="1"/>
          </p:cNvPicPr>
          <p:nvPr/>
        </p:nvPicPr>
        <p:blipFill rotWithShape="1">
          <a:blip r:embed="rId2">
            <a:extLst>
              <a:ext uri="{28A0092B-C50C-407E-A947-70E740481C1C}">
                <a14:useLocalDpi xmlns:a14="http://schemas.microsoft.com/office/drawing/2010/main" val="0"/>
              </a:ext>
            </a:extLst>
          </a:blip>
          <a:srcRect t="3866"/>
          <a:stretch/>
        </p:blipFill>
        <p:spPr>
          <a:xfrm>
            <a:off x="0" y="-1"/>
            <a:ext cx="9144000" cy="6951775"/>
          </a:xfrm>
          <a:prstGeom prst="rect">
            <a:avLst/>
          </a:prstGeom>
        </p:spPr>
      </p:pic>
      <p:sp>
        <p:nvSpPr>
          <p:cNvPr id="6" name="Rectangle 5"/>
          <p:cNvSpPr/>
          <p:nvPr/>
        </p:nvSpPr>
        <p:spPr>
          <a:xfrm rot="20117498">
            <a:off x="1082734" y="3889607"/>
            <a:ext cx="1520573" cy="914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smtClean="0">
                <a:solidFill>
                  <a:srgbClr val="000000"/>
                </a:solidFill>
              </a:rPr>
              <a:t>500 SR</a:t>
            </a:r>
            <a:endParaRPr lang="en-US" sz="3200" b="1" dirty="0">
              <a:solidFill>
                <a:srgbClr val="000000"/>
              </a:solidFill>
            </a:endParaRPr>
          </a:p>
        </p:txBody>
      </p:sp>
    </p:spTree>
    <p:extLst>
      <p:ext uri="{BB962C8B-B14F-4D97-AF65-F5344CB8AC3E}">
        <p14:creationId xmlns:p14="http://schemas.microsoft.com/office/powerpoint/2010/main" val="25817576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0" y="338138"/>
            <a:ext cx="8229600" cy="1252537"/>
          </a:xfrm>
        </p:spPr>
        <p:txBody>
          <a:bodyPr>
            <a:normAutofit/>
          </a:bodyPr>
          <a:lstStyle/>
          <a:p>
            <a:r>
              <a:rPr lang="en-US" dirty="0"/>
              <a:t>	</a:t>
            </a:r>
            <a:endParaRPr lang="en-US" dirty="0">
              <a:solidFill>
                <a:srgbClr val="000000"/>
              </a:solidFill>
            </a:endParaRPr>
          </a:p>
        </p:txBody>
      </p:sp>
      <p:sp>
        <p:nvSpPr>
          <p:cNvPr id="4" name="Rectangle 3"/>
          <p:cNvSpPr/>
          <p:nvPr/>
        </p:nvSpPr>
        <p:spPr>
          <a:xfrm>
            <a:off x="0" y="1605051"/>
            <a:ext cx="8823781" cy="4524315"/>
          </a:xfrm>
          <a:prstGeom prst="rect">
            <a:avLst/>
          </a:prstGeom>
        </p:spPr>
        <p:txBody>
          <a:bodyPr wrap="square">
            <a:spAutoFit/>
          </a:bodyPr>
          <a:lstStyle/>
          <a:p>
            <a:pPr algn="r" rtl="1"/>
            <a:r>
              <a:rPr lang="ar-sa" sz="3200" dirty="0" smtClean="0">
                <a:solidFill>
                  <a:srgbClr val="008000"/>
                </a:solidFill>
              </a:rPr>
              <a:t>س: هل </a:t>
            </a:r>
            <a:r>
              <a:rPr lang="ar-sa" sz="3200" dirty="0">
                <a:solidFill>
                  <a:srgbClr val="008000"/>
                </a:solidFill>
              </a:rPr>
              <a:t>توجد بيانات حول مدى استخدام من يشملهم التأمين للخدمات الصحية (حسب الجنسية سعودي/غير سعودي، الجنس والعمر)؟ مثلاً هل توجد بيانات حول معدل التحصين (التطعيمات)، رعاية الحوامل والولادات، رعاية الطفولة؟ مدى انتشار الأمراض المزمنة، الملاريا، السل والإيدز، مدى استخدامهم للرعاية الأولية، زيارتهم للعيادات في المستشفيات، التنويم في المستشفيات؟</a:t>
            </a:r>
          </a:p>
          <a:p>
            <a:pPr algn="r"/>
            <a:r>
              <a:rPr lang="ar-sa" sz="3200" b="1" dirty="0" smtClean="0"/>
              <a:t>ج: من </a:t>
            </a:r>
            <a:r>
              <a:rPr lang="ar-sa" sz="3200" b="1" dirty="0"/>
              <a:t>خلال مشروع برنامج التعلامات الإلكترونية ‪</a:t>
            </a:r>
            <a:r>
              <a:rPr lang="ar-sa" sz="3200" b="1" dirty="0" smtClean="0"/>
              <a:t>SHIB‬</a:t>
            </a:r>
            <a:r>
              <a:rPr lang="en-CA" sz="3200" b="1" dirty="0"/>
              <a:t> </a:t>
            </a:r>
            <a:r>
              <a:rPr lang="ar-sa" sz="3200" b="1" dirty="0" smtClean="0"/>
              <a:t>سيكون </a:t>
            </a:r>
            <a:r>
              <a:rPr lang="ar-sa" sz="3200" b="1" dirty="0"/>
              <a:t>بمقدور المجلس الحصول على كل هذه المعلومات إلكترونياً , وينوي المجلس بحول الله أن تكون هذه البيانات معلنه لكافة المستفيدين .</a:t>
            </a:r>
            <a:endParaRPr lang="en-US" sz="3200" dirty="0"/>
          </a:p>
        </p:txBody>
      </p:sp>
      <p:pic>
        <p:nvPicPr>
          <p:cNvPr id="5" name="Picture 4"/>
          <p:cNvPicPr>
            <a:picLocks noChangeAspect="1"/>
          </p:cNvPicPr>
          <p:nvPr/>
        </p:nvPicPr>
        <p:blipFill>
          <a:blip r:embed="rId2"/>
          <a:stretch>
            <a:fillRect/>
          </a:stretch>
        </p:blipFill>
        <p:spPr>
          <a:xfrm>
            <a:off x="85013" y="186163"/>
            <a:ext cx="4019484" cy="1558803"/>
          </a:xfrm>
          <a:prstGeom prst="rect">
            <a:avLst/>
          </a:prstGeom>
        </p:spPr>
      </p:pic>
      <p:pic>
        <p:nvPicPr>
          <p:cNvPr id="6" name="Picture 5"/>
          <p:cNvPicPr>
            <a:picLocks noChangeAspect="1"/>
          </p:cNvPicPr>
          <p:nvPr/>
        </p:nvPicPr>
        <p:blipFill rotWithShape="1">
          <a:blip r:embed="rId3"/>
          <a:srcRect l="14241"/>
          <a:stretch/>
        </p:blipFill>
        <p:spPr>
          <a:xfrm>
            <a:off x="4104498" y="129026"/>
            <a:ext cx="4846942" cy="1447800"/>
          </a:xfrm>
          <a:prstGeom prst="rect">
            <a:avLst/>
          </a:prstGeom>
        </p:spPr>
      </p:pic>
    </p:spTree>
    <p:extLst>
      <p:ext uri="{BB962C8B-B14F-4D97-AF65-F5344CB8AC3E}">
        <p14:creationId xmlns:p14="http://schemas.microsoft.com/office/powerpoint/2010/main" val="2847634065"/>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0" y="338138"/>
            <a:ext cx="8229600" cy="1252537"/>
          </a:xfrm>
        </p:spPr>
        <p:txBody>
          <a:bodyPr>
            <a:normAutofit/>
          </a:bodyPr>
          <a:lstStyle/>
          <a:p>
            <a:r>
              <a:rPr lang="en-US" dirty="0"/>
              <a:t>	</a:t>
            </a:r>
            <a:endParaRPr lang="en-US" dirty="0">
              <a:solidFill>
                <a:srgbClr val="000000"/>
              </a:solidFill>
            </a:endParaRPr>
          </a:p>
        </p:txBody>
      </p:sp>
      <p:pic>
        <p:nvPicPr>
          <p:cNvPr id="5" name="Picture 4"/>
          <p:cNvPicPr>
            <a:picLocks noChangeAspect="1"/>
          </p:cNvPicPr>
          <p:nvPr/>
        </p:nvPicPr>
        <p:blipFill>
          <a:blip r:embed="rId2"/>
          <a:stretch>
            <a:fillRect/>
          </a:stretch>
        </p:blipFill>
        <p:spPr>
          <a:xfrm>
            <a:off x="85013" y="186163"/>
            <a:ext cx="4019484" cy="1558803"/>
          </a:xfrm>
          <a:prstGeom prst="rect">
            <a:avLst/>
          </a:prstGeom>
        </p:spPr>
      </p:pic>
      <p:pic>
        <p:nvPicPr>
          <p:cNvPr id="6" name="Picture 5"/>
          <p:cNvPicPr>
            <a:picLocks noChangeAspect="1"/>
          </p:cNvPicPr>
          <p:nvPr/>
        </p:nvPicPr>
        <p:blipFill rotWithShape="1">
          <a:blip r:embed="rId3"/>
          <a:srcRect l="14241"/>
          <a:stretch/>
        </p:blipFill>
        <p:spPr>
          <a:xfrm>
            <a:off x="4104498" y="129026"/>
            <a:ext cx="4846942" cy="1447800"/>
          </a:xfrm>
          <a:prstGeom prst="rect">
            <a:avLst/>
          </a:prstGeom>
        </p:spPr>
      </p:pic>
      <p:sp>
        <p:nvSpPr>
          <p:cNvPr id="2" name="Rectangle 1"/>
          <p:cNvSpPr/>
          <p:nvPr/>
        </p:nvSpPr>
        <p:spPr>
          <a:xfrm>
            <a:off x="459800" y="1590676"/>
            <a:ext cx="8491640" cy="4062651"/>
          </a:xfrm>
          <a:prstGeom prst="rect">
            <a:avLst/>
          </a:prstGeom>
        </p:spPr>
        <p:txBody>
          <a:bodyPr wrap="square">
            <a:spAutoFit/>
          </a:bodyPr>
          <a:lstStyle/>
          <a:p>
            <a:pPr algn="r" rtl="1"/>
            <a:r>
              <a:rPr lang="ar-sa" sz="3200" b="1" dirty="0">
                <a:solidFill>
                  <a:srgbClr val="008000"/>
                </a:solidFill>
              </a:rPr>
              <a:t>كيف يمكن تحسين الخدمات المقدمة</a:t>
            </a:r>
            <a:r>
              <a:rPr lang="ar-sa" sz="3200" b="1" dirty="0" smtClean="0">
                <a:solidFill>
                  <a:srgbClr val="008000"/>
                </a:solidFill>
              </a:rPr>
              <a:t>؟</a:t>
            </a:r>
            <a:endParaRPr lang="is-IS" sz="3200" dirty="0"/>
          </a:p>
          <a:p>
            <a:pPr algn="r"/>
            <a:r>
              <a:rPr lang="ar-sa" sz="3200" b="1" dirty="0"/>
              <a:t>1.  </a:t>
            </a:r>
            <a:r>
              <a:rPr lang="ar-sa" sz="2800" b="1" dirty="0"/>
              <a:t>مجلس الضمان الصحي التعاوني يقوم </a:t>
            </a:r>
            <a:r>
              <a:rPr lang="ar-sa" sz="3200" b="1" dirty="0">
                <a:solidFill>
                  <a:srgbClr val="008000"/>
                </a:solidFill>
              </a:rPr>
              <a:t>بعمليات رقابية وإشرافية </a:t>
            </a:r>
            <a:r>
              <a:rPr lang="ar-sa" sz="2800" b="1" dirty="0"/>
              <a:t>وبالذات على طرفي العلاقة مقدمي الخدمة الصحية و شركات التأمين.</a:t>
            </a:r>
            <a:endParaRPr lang="ar-sa" sz="2800" dirty="0"/>
          </a:p>
          <a:p>
            <a:pPr algn="r"/>
            <a:r>
              <a:rPr lang="ar-sa" sz="2800" b="1" dirty="0"/>
              <a:t>2.  تشغيل </a:t>
            </a:r>
            <a:r>
              <a:rPr lang="ar-sa" sz="3200" b="1" dirty="0">
                <a:solidFill>
                  <a:srgbClr val="C0248C"/>
                </a:solidFill>
              </a:rPr>
              <a:t>برنامج التعاملات الإلكترونية ‪SHIB</a:t>
            </a:r>
            <a:r>
              <a:rPr lang="ar-sa" sz="2800" b="1" dirty="0"/>
              <a:t>‬ خلال عام 2017م سيحسن من الخدمات المقدمة للمؤمن لهم عند زيارة مقدمي الخدمة </a:t>
            </a:r>
            <a:r>
              <a:rPr lang="ar-sa" sz="2800" b="1" dirty="0" smtClean="0"/>
              <a:t>الصحية.</a:t>
            </a:r>
            <a:r>
              <a:rPr lang="ar-sa" sz="2800" dirty="0" smtClean="0"/>
              <a:t>‬</a:t>
            </a:r>
            <a:endParaRPr lang="ar-sa" sz="2800" dirty="0"/>
          </a:p>
          <a:p>
            <a:pPr algn="r"/>
            <a:r>
              <a:rPr lang="ar-sa" sz="2800" b="1" dirty="0" smtClean="0"/>
              <a:t>‬</a:t>
            </a:r>
            <a:r>
              <a:rPr lang="ar-sa" sz="2800" b="1" dirty="0"/>
              <a:t>3.  التعديلات المستمرة على </a:t>
            </a:r>
            <a:r>
              <a:rPr lang="ar-sa" sz="3200" b="1" dirty="0">
                <a:solidFill>
                  <a:srgbClr val="008000"/>
                </a:solidFill>
              </a:rPr>
              <a:t>اللائحة التنفيذية للنظام والوثيقة الموحدة</a:t>
            </a:r>
            <a:r>
              <a:rPr lang="ar-sa" sz="3200" b="1" dirty="0"/>
              <a:t> </a:t>
            </a:r>
            <a:r>
              <a:rPr lang="ar-sa" sz="2800" b="1" dirty="0"/>
              <a:t>التي يتم مراجعتها دورياً حيث تم تعديلها مرتين من بدء تطبيق النظام وسيجري قريباً مراجعة اللائحة والوثيقة الحالية من أجل تعديلها لتمماشى مع احتياجات القطاع.</a:t>
            </a:r>
            <a:endParaRPr lang="ar-sa" sz="2800" dirty="0"/>
          </a:p>
          <a:p>
            <a:r>
              <a:rPr lang="sk-SK" dirty="0"/>
              <a:t> </a:t>
            </a:r>
            <a:endParaRPr lang="en-US" dirty="0"/>
          </a:p>
        </p:txBody>
      </p:sp>
    </p:spTree>
    <p:extLst>
      <p:ext uri="{BB962C8B-B14F-4D97-AF65-F5344CB8AC3E}">
        <p14:creationId xmlns:p14="http://schemas.microsoft.com/office/powerpoint/2010/main" val="41298730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checkerboard(across)">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checkerboard(across)">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checkerboard(across)">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0" y="338138"/>
            <a:ext cx="8229600" cy="1252537"/>
          </a:xfrm>
        </p:spPr>
        <p:txBody>
          <a:bodyPr>
            <a:normAutofit/>
          </a:bodyPr>
          <a:lstStyle/>
          <a:p>
            <a:r>
              <a:rPr lang="en-US" dirty="0"/>
              <a:t>	</a:t>
            </a:r>
            <a:endParaRPr lang="en-US" dirty="0">
              <a:solidFill>
                <a:srgbClr val="000000"/>
              </a:solidFill>
            </a:endParaRPr>
          </a:p>
        </p:txBody>
      </p:sp>
      <p:pic>
        <p:nvPicPr>
          <p:cNvPr id="5" name="Picture 4"/>
          <p:cNvPicPr>
            <a:picLocks noChangeAspect="1"/>
          </p:cNvPicPr>
          <p:nvPr/>
        </p:nvPicPr>
        <p:blipFill>
          <a:blip r:embed="rId2"/>
          <a:stretch>
            <a:fillRect/>
          </a:stretch>
        </p:blipFill>
        <p:spPr>
          <a:xfrm>
            <a:off x="85013" y="186163"/>
            <a:ext cx="4019484" cy="1558803"/>
          </a:xfrm>
          <a:prstGeom prst="rect">
            <a:avLst/>
          </a:prstGeom>
        </p:spPr>
      </p:pic>
      <p:pic>
        <p:nvPicPr>
          <p:cNvPr id="6" name="Picture 5"/>
          <p:cNvPicPr>
            <a:picLocks noChangeAspect="1"/>
          </p:cNvPicPr>
          <p:nvPr/>
        </p:nvPicPr>
        <p:blipFill rotWithShape="1">
          <a:blip r:embed="rId3"/>
          <a:srcRect l="14241"/>
          <a:stretch/>
        </p:blipFill>
        <p:spPr>
          <a:xfrm>
            <a:off x="4104498" y="129026"/>
            <a:ext cx="4846942" cy="1447800"/>
          </a:xfrm>
          <a:prstGeom prst="rect">
            <a:avLst/>
          </a:prstGeom>
        </p:spPr>
      </p:pic>
      <p:sp>
        <p:nvSpPr>
          <p:cNvPr id="2" name="Rectangle 1"/>
          <p:cNvSpPr/>
          <p:nvPr/>
        </p:nvSpPr>
        <p:spPr>
          <a:xfrm>
            <a:off x="459800" y="1590676"/>
            <a:ext cx="8491640" cy="4062651"/>
          </a:xfrm>
          <a:prstGeom prst="rect">
            <a:avLst/>
          </a:prstGeom>
        </p:spPr>
        <p:txBody>
          <a:bodyPr wrap="square">
            <a:spAutoFit/>
          </a:bodyPr>
          <a:lstStyle/>
          <a:p>
            <a:pPr algn="r" rtl="1"/>
            <a:r>
              <a:rPr lang="ar-sa" sz="3200" b="1" dirty="0">
                <a:solidFill>
                  <a:srgbClr val="008000"/>
                </a:solidFill>
              </a:rPr>
              <a:t>كيف يمكن تحسين الخدمات المقدمة</a:t>
            </a:r>
            <a:r>
              <a:rPr lang="ar-sa" sz="3200" b="1" dirty="0" smtClean="0">
                <a:solidFill>
                  <a:srgbClr val="008000"/>
                </a:solidFill>
              </a:rPr>
              <a:t>؟</a:t>
            </a:r>
            <a:endParaRPr lang="is-IS" sz="3200" dirty="0"/>
          </a:p>
          <a:p>
            <a:pPr algn="r"/>
            <a:r>
              <a:rPr lang="ar-sa" sz="3200" b="1" dirty="0"/>
              <a:t>1.  </a:t>
            </a:r>
            <a:r>
              <a:rPr lang="ar-sa" sz="2800" b="1" dirty="0"/>
              <a:t>مجلس الضمان الصحي التعاوني يقوم </a:t>
            </a:r>
            <a:r>
              <a:rPr lang="ar-sa" sz="3200" b="1" dirty="0">
                <a:solidFill>
                  <a:srgbClr val="008000"/>
                </a:solidFill>
              </a:rPr>
              <a:t>بعمليات رقابية وإشرافية </a:t>
            </a:r>
            <a:r>
              <a:rPr lang="ar-sa" sz="2800" b="1" dirty="0"/>
              <a:t>وبالذات على طرفي العلاقة مقدمي الخدمة الصحية و شركات التأمين.</a:t>
            </a:r>
            <a:endParaRPr lang="ar-sa" sz="2800" dirty="0"/>
          </a:p>
          <a:p>
            <a:pPr algn="r"/>
            <a:r>
              <a:rPr lang="ar-sa" sz="2800" b="1" dirty="0"/>
              <a:t>2.  تشغيل </a:t>
            </a:r>
            <a:r>
              <a:rPr lang="ar-sa" sz="3200" b="1" dirty="0">
                <a:solidFill>
                  <a:srgbClr val="C0248C"/>
                </a:solidFill>
              </a:rPr>
              <a:t>برنامج التعاملات الإلكترونية ‪SHIB</a:t>
            </a:r>
            <a:r>
              <a:rPr lang="ar-sa" sz="2800" b="1" dirty="0"/>
              <a:t>‬ خلال عام 2017م سيحسن من الخدمات المقدمة للمؤمن لهم عند زيارة مقدمي الخدمة </a:t>
            </a:r>
            <a:r>
              <a:rPr lang="ar-sa" sz="2800" b="1" dirty="0" smtClean="0"/>
              <a:t>الصحية.</a:t>
            </a:r>
            <a:r>
              <a:rPr lang="ar-sa" sz="2800" dirty="0" smtClean="0"/>
              <a:t>‬</a:t>
            </a:r>
            <a:endParaRPr lang="ar-sa" sz="2800" dirty="0"/>
          </a:p>
          <a:p>
            <a:pPr algn="r"/>
            <a:r>
              <a:rPr lang="ar-sa" sz="2800" b="1" dirty="0" smtClean="0"/>
              <a:t>‬</a:t>
            </a:r>
            <a:r>
              <a:rPr lang="ar-sa" sz="2800" b="1" dirty="0"/>
              <a:t>3.  التعديلات المستمرة على </a:t>
            </a:r>
            <a:r>
              <a:rPr lang="ar-sa" sz="3200" b="1" dirty="0">
                <a:solidFill>
                  <a:srgbClr val="008000"/>
                </a:solidFill>
              </a:rPr>
              <a:t>اللائحة التنفيذية للنظام والوثيقة الموحدة</a:t>
            </a:r>
            <a:r>
              <a:rPr lang="ar-sa" sz="3200" b="1" dirty="0"/>
              <a:t> </a:t>
            </a:r>
            <a:r>
              <a:rPr lang="ar-sa" sz="2800" b="1" dirty="0"/>
              <a:t>التي يتم مراجعتها دورياً حيث تم تعديلها مرتين من بدء تطبيق النظام وسيجري قريباً مراجعة اللائحة والوثيقة الحالية من أجل تعديلها لتمماشى مع احتياجات القطاع.</a:t>
            </a:r>
            <a:endParaRPr lang="ar-sa" sz="2800" dirty="0"/>
          </a:p>
          <a:p>
            <a:r>
              <a:rPr lang="sk-SK" dirty="0"/>
              <a:t> </a:t>
            </a:r>
            <a:endParaRPr lang="en-US" dirty="0"/>
          </a:p>
        </p:txBody>
      </p:sp>
      <p:pic>
        <p:nvPicPr>
          <p:cNvPr id="4" name="Picture 3"/>
          <p:cNvPicPr>
            <a:picLocks noChangeAspect="1"/>
          </p:cNvPicPr>
          <p:nvPr/>
        </p:nvPicPr>
        <p:blipFill>
          <a:blip r:embed="rId4"/>
          <a:stretch>
            <a:fillRect/>
          </a:stretch>
        </p:blipFill>
        <p:spPr>
          <a:xfrm>
            <a:off x="215900" y="1744966"/>
            <a:ext cx="8712200" cy="5029200"/>
          </a:xfrm>
          <a:prstGeom prst="rect">
            <a:avLst/>
          </a:prstGeom>
        </p:spPr>
      </p:pic>
      <p:sp>
        <p:nvSpPr>
          <p:cNvPr id="8" name="TextBox 7"/>
          <p:cNvSpPr txBox="1"/>
          <p:nvPr/>
        </p:nvSpPr>
        <p:spPr>
          <a:xfrm>
            <a:off x="3696149" y="1832466"/>
            <a:ext cx="2802044" cy="369332"/>
          </a:xfrm>
          <a:prstGeom prst="rect">
            <a:avLst/>
          </a:prstGeom>
          <a:noFill/>
        </p:spPr>
        <p:txBody>
          <a:bodyPr wrap="none" rtlCol="0">
            <a:spAutoFit/>
          </a:bodyPr>
          <a:lstStyle/>
          <a:p>
            <a:r>
              <a:rPr lang="en-US" dirty="0" smtClean="0"/>
              <a:t>Complaints 1437 H (2016 G)</a:t>
            </a:r>
            <a:endParaRPr lang="en-US" dirty="0"/>
          </a:p>
        </p:txBody>
      </p:sp>
    </p:spTree>
    <p:extLst>
      <p:ext uri="{BB962C8B-B14F-4D97-AF65-F5344CB8AC3E}">
        <p14:creationId xmlns:p14="http://schemas.microsoft.com/office/powerpoint/2010/main" val="36154290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checkerboard(across)">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checkerboard(across)">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checkerboard(across)">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1" y="1748985"/>
            <a:ext cx="7823200" cy="4377178"/>
          </a:xfrm>
        </p:spPr>
        <p:txBody>
          <a:bodyPr/>
          <a:lstStyle/>
          <a:p>
            <a:pPr>
              <a:buClrTx/>
            </a:pPr>
            <a:r>
              <a:rPr lang="en-US" sz="3200" dirty="0" smtClean="0">
                <a:solidFill>
                  <a:srgbClr val="10729B"/>
                </a:solidFill>
              </a:rPr>
              <a:t>Informal workforce </a:t>
            </a:r>
            <a:r>
              <a:rPr lang="en-US" sz="3200" dirty="0" err="1" smtClean="0">
                <a:solidFill>
                  <a:srgbClr val="10729B"/>
                </a:solidFill>
              </a:rPr>
              <a:t>Vs</a:t>
            </a:r>
            <a:r>
              <a:rPr lang="en-US" sz="3200" dirty="0" smtClean="0">
                <a:solidFill>
                  <a:srgbClr val="10729B"/>
                </a:solidFill>
              </a:rPr>
              <a:t> Expatriates?!</a:t>
            </a:r>
          </a:p>
          <a:p>
            <a:pPr>
              <a:buClrTx/>
            </a:pPr>
            <a:r>
              <a:rPr lang="en-US" sz="3200" dirty="0" smtClean="0">
                <a:solidFill>
                  <a:srgbClr val="C0248C"/>
                </a:solidFill>
              </a:rPr>
              <a:t>Approaches to </a:t>
            </a:r>
            <a:r>
              <a:rPr lang="en-US" sz="3200" dirty="0">
                <a:solidFill>
                  <a:srgbClr val="C0248C"/>
                </a:solidFill>
              </a:rPr>
              <a:t>UHC and occupational health and safety for informal sector workers in </a:t>
            </a:r>
            <a:r>
              <a:rPr lang="en-US" sz="3200" dirty="0" smtClean="0">
                <a:solidFill>
                  <a:srgbClr val="C0248C"/>
                </a:solidFill>
              </a:rPr>
              <a:t>some countries</a:t>
            </a:r>
          </a:p>
          <a:p>
            <a:pPr>
              <a:buClrTx/>
            </a:pPr>
            <a:r>
              <a:rPr lang="en-US" sz="3200" dirty="0" smtClean="0">
                <a:solidFill>
                  <a:srgbClr val="008000"/>
                </a:solidFill>
              </a:rPr>
              <a:t>UHC in Saudi Arabia</a:t>
            </a:r>
          </a:p>
          <a:p>
            <a:pPr>
              <a:buClrTx/>
            </a:pPr>
            <a:endParaRPr lang="en-US" dirty="0" smtClean="0"/>
          </a:p>
          <a:p>
            <a:pPr>
              <a:buClrTx/>
            </a:pPr>
            <a:endParaRPr lang="en-US" dirty="0"/>
          </a:p>
        </p:txBody>
      </p:sp>
      <p:sp>
        <p:nvSpPr>
          <p:cNvPr id="3" name="Title 2"/>
          <p:cNvSpPr>
            <a:spLocks noGrp="1"/>
          </p:cNvSpPr>
          <p:nvPr>
            <p:ph type="title"/>
          </p:nvPr>
        </p:nvSpPr>
        <p:spPr/>
        <p:txBody>
          <a:bodyPr/>
          <a:lstStyle/>
          <a:p>
            <a:r>
              <a:rPr lang="en-US" b="1" dirty="0" smtClean="0">
                <a:solidFill>
                  <a:srgbClr val="005F87"/>
                </a:solidFill>
              </a:rPr>
              <a:t>Objectives</a:t>
            </a:r>
            <a:endParaRPr lang="en-US" b="1" dirty="0">
              <a:solidFill>
                <a:srgbClr val="005F87"/>
              </a:solidFill>
            </a:endParaRPr>
          </a:p>
        </p:txBody>
      </p:sp>
      <p:pic>
        <p:nvPicPr>
          <p:cNvPr id="4" name="Picture 3"/>
          <p:cNvPicPr>
            <a:picLocks noChangeAspect="1"/>
          </p:cNvPicPr>
          <p:nvPr/>
        </p:nvPicPr>
        <p:blipFill>
          <a:blip r:embed="rId2"/>
          <a:stretch>
            <a:fillRect/>
          </a:stretch>
        </p:blipFill>
        <p:spPr>
          <a:xfrm>
            <a:off x="1165769" y="4389699"/>
            <a:ext cx="2723641" cy="2042731"/>
          </a:xfrm>
          <a:prstGeom prst="rect">
            <a:avLst/>
          </a:prstGeom>
        </p:spPr>
      </p:pic>
    </p:spTree>
    <p:extLst>
      <p:ext uri="{BB962C8B-B14F-4D97-AF65-F5344CB8AC3E}">
        <p14:creationId xmlns:p14="http://schemas.microsoft.com/office/powerpoint/2010/main" val="4456523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heckerboard(across)">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checkerboard(across)">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checkerboard(across)">
                                      <p:cBhvr>
                                        <p:cTn id="17" dur="500"/>
                                        <p:tgtEl>
                                          <p:spTgt spid="2">
                                            <p:txEl>
                                              <p:pRg st="2" end="2"/>
                                            </p:txEl>
                                          </p:spTgt>
                                        </p:tgtEl>
                                      </p:cBhvr>
                                    </p:animEffect>
                                  </p:childTnLst>
                                </p:cTn>
                              </p:par>
                              <p:par>
                                <p:cTn id="18" presetID="5" presetClass="entr" presetSubtype="1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heckerboard(across)">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endParaRPr lang="en-US" dirty="0"/>
          </a:p>
        </p:txBody>
      </p:sp>
      <p:sp>
        <p:nvSpPr>
          <p:cNvPr id="6" name="Title 5"/>
          <p:cNvSpPr>
            <a:spLocks noGrp="1"/>
          </p:cNvSpPr>
          <p:nvPr>
            <p:ph type="title"/>
          </p:nvPr>
        </p:nvSpPr>
        <p:spPr/>
        <p:txBody>
          <a:bodyPr>
            <a:normAutofit fontScale="90000"/>
          </a:bodyPr>
          <a:lstStyle/>
          <a:p>
            <a:r>
              <a:rPr lang="en-US" dirty="0">
                <a:solidFill>
                  <a:srgbClr val="005377"/>
                </a:solidFill>
              </a:rPr>
              <a:t>What Care </a:t>
            </a:r>
            <a:r>
              <a:rPr lang="en-US" dirty="0" err="1">
                <a:solidFill>
                  <a:srgbClr val="005377"/>
                </a:solidFill>
              </a:rPr>
              <a:t>MoH</a:t>
            </a:r>
            <a:r>
              <a:rPr lang="en-US" dirty="0">
                <a:solidFill>
                  <a:srgbClr val="005377"/>
                </a:solidFill>
              </a:rPr>
              <a:t> Provides for Informal Workforce?</a:t>
            </a:r>
            <a:endParaRPr lang="en-US" dirty="0"/>
          </a:p>
        </p:txBody>
      </p:sp>
      <p:pic>
        <p:nvPicPr>
          <p:cNvPr id="8" name="Picture 7"/>
          <p:cNvPicPr>
            <a:picLocks noChangeAspect="1"/>
          </p:cNvPicPr>
          <p:nvPr/>
        </p:nvPicPr>
        <p:blipFill>
          <a:blip r:embed="rId2"/>
          <a:stretch>
            <a:fillRect/>
          </a:stretch>
        </p:blipFill>
        <p:spPr>
          <a:xfrm>
            <a:off x="2165685" y="2396375"/>
            <a:ext cx="3943683" cy="3943683"/>
          </a:xfrm>
          <a:prstGeom prst="rect">
            <a:avLst/>
          </a:prstGeom>
        </p:spPr>
      </p:pic>
    </p:spTree>
    <p:extLst>
      <p:ext uri="{BB962C8B-B14F-4D97-AF65-F5344CB8AC3E}">
        <p14:creationId xmlns:p14="http://schemas.microsoft.com/office/powerpoint/2010/main" val="3910237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243" y="855579"/>
            <a:ext cx="9060978" cy="5093368"/>
          </a:xfrm>
          <a:prstGeom prst="rect">
            <a:avLst/>
          </a:prstGeom>
        </p:spPr>
      </p:pic>
    </p:spTree>
    <p:extLst>
      <p:ext uri="{BB962C8B-B14F-4D97-AF65-F5344CB8AC3E}">
        <p14:creationId xmlns:p14="http://schemas.microsoft.com/office/powerpoint/2010/main" val="17076911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868946"/>
            <a:ext cx="8912281" cy="4812632"/>
          </a:xfrm>
          <a:prstGeom prst="rect">
            <a:avLst/>
          </a:prstGeom>
        </p:spPr>
      </p:pic>
    </p:spTree>
    <p:extLst>
      <p:ext uri="{BB962C8B-B14F-4D97-AF65-F5344CB8AC3E}">
        <p14:creationId xmlns:p14="http://schemas.microsoft.com/office/powerpoint/2010/main" val="612140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86515" y="0"/>
            <a:ext cx="10292366" cy="6858000"/>
          </a:xfrm>
          <a:prstGeom prst="rect">
            <a:avLst/>
          </a:prstGeom>
        </p:spPr>
      </p:pic>
    </p:spTree>
    <p:extLst>
      <p:ext uri="{BB962C8B-B14F-4D97-AF65-F5344CB8AC3E}">
        <p14:creationId xmlns:p14="http://schemas.microsoft.com/office/powerpoint/2010/main" val="41246289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4001" y="2098842"/>
            <a:ext cx="8026400" cy="4027321"/>
          </a:xfrm>
        </p:spPr>
        <p:txBody>
          <a:bodyPr/>
          <a:lstStyle/>
          <a:p>
            <a:pPr marL="457200" indent="-457200">
              <a:buClrTx/>
              <a:buFont typeface="+mj-lt"/>
              <a:buAutoNum type="arabicPeriod"/>
            </a:pPr>
            <a:r>
              <a:rPr lang="en-US" sz="2800" b="1" dirty="0" smtClean="0">
                <a:solidFill>
                  <a:srgbClr val="008000"/>
                </a:solidFill>
              </a:rPr>
              <a:t>Full health care for all those who are supporting individuals and families:</a:t>
            </a:r>
          </a:p>
          <a:p>
            <a:pPr lvl="1">
              <a:buClrTx/>
            </a:pPr>
            <a:r>
              <a:rPr lang="en-US" dirty="0" smtClean="0">
                <a:solidFill>
                  <a:srgbClr val="008000"/>
                </a:solidFill>
              </a:rPr>
              <a:t>Domestic helpers</a:t>
            </a:r>
          </a:p>
          <a:p>
            <a:pPr lvl="1">
              <a:buClrTx/>
            </a:pPr>
            <a:r>
              <a:rPr lang="en-US" dirty="0" smtClean="0">
                <a:solidFill>
                  <a:srgbClr val="008000"/>
                </a:solidFill>
              </a:rPr>
              <a:t>Family drivers</a:t>
            </a:r>
          </a:p>
          <a:p>
            <a:pPr marL="457200" indent="-457200">
              <a:buClrTx/>
              <a:buFont typeface="+mj-lt"/>
              <a:buAutoNum type="arabicPeriod"/>
            </a:pPr>
            <a:r>
              <a:rPr lang="en-US" sz="2800" b="1" dirty="0" smtClean="0">
                <a:solidFill>
                  <a:srgbClr val="A91586"/>
                </a:solidFill>
              </a:rPr>
              <a:t>Essential Immunization </a:t>
            </a:r>
            <a:r>
              <a:rPr lang="en-US" sz="2800" b="1" dirty="0">
                <a:solidFill>
                  <a:srgbClr val="A91586"/>
                </a:solidFill>
              </a:rPr>
              <a:t>for all</a:t>
            </a:r>
          </a:p>
          <a:p>
            <a:pPr marL="457200" indent="-457200">
              <a:buClrTx/>
              <a:buFont typeface="+mj-lt"/>
              <a:buAutoNum type="arabicPeriod"/>
            </a:pPr>
            <a:r>
              <a:rPr lang="en-US" sz="2800" b="1" dirty="0" smtClean="0"/>
              <a:t>Special occasions </a:t>
            </a:r>
          </a:p>
        </p:txBody>
      </p:sp>
      <p:sp>
        <p:nvSpPr>
          <p:cNvPr id="3" name="Title 2"/>
          <p:cNvSpPr>
            <a:spLocks noGrp="1"/>
          </p:cNvSpPr>
          <p:nvPr>
            <p:ph type="title"/>
          </p:nvPr>
        </p:nvSpPr>
        <p:spPr/>
        <p:txBody>
          <a:bodyPr>
            <a:normAutofit fontScale="90000"/>
          </a:bodyPr>
          <a:lstStyle/>
          <a:p>
            <a:r>
              <a:rPr lang="en-US" dirty="0" smtClean="0">
                <a:solidFill>
                  <a:srgbClr val="005377"/>
                </a:solidFill>
              </a:rPr>
              <a:t>What Care </a:t>
            </a:r>
            <a:r>
              <a:rPr lang="en-US" dirty="0" err="1" smtClean="0">
                <a:solidFill>
                  <a:srgbClr val="005377"/>
                </a:solidFill>
              </a:rPr>
              <a:t>MoH</a:t>
            </a:r>
            <a:r>
              <a:rPr lang="en-US" dirty="0" smtClean="0">
                <a:solidFill>
                  <a:srgbClr val="005377"/>
                </a:solidFill>
              </a:rPr>
              <a:t> Provides for Informal Workforce?</a:t>
            </a:r>
            <a:endParaRPr lang="en-US" dirty="0">
              <a:solidFill>
                <a:srgbClr val="005377"/>
              </a:solidFill>
            </a:endParaRPr>
          </a:p>
        </p:txBody>
      </p:sp>
      <p:pic>
        <p:nvPicPr>
          <p:cNvPr id="4" name="Picture 3"/>
          <p:cNvPicPr>
            <a:picLocks noChangeAspect="1"/>
          </p:cNvPicPr>
          <p:nvPr/>
        </p:nvPicPr>
        <p:blipFill>
          <a:blip r:embed="rId2"/>
          <a:stretch>
            <a:fillRect/>
          </a:stretch>
        </p:blipFill>
        <p:spPr>
          <a:xfrm>
            <a:off x="6757738" y="4404894"/>
            <a:ext cx="1410368" cy="1410368"/>
          </a:xfrm>
          <a:prstGeom prst="rect">
            <a:avLst/>
          </a:prstGeom>
        </p:spPr>
      </p:pic>
    </p:spTree>
    <p:extLst>
      <p:ext uri="{BB962C8B-B14F-4D97-AF65-F5344CB8AC3E}">
        <p14:creationId xmlns:p14="http://schemas.microsoft.com/office/powerpoint/2010/main" val="18197070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heckerboard(across)">
                                      <p:cBhvr>
                                        <p:cTn id="7" dur="500"/>
                                        <p:tgtEl>
                                          <p:spTgt spid="2">
                                            <p:txEl>
                                              <p:pRg st="0" end="0"/>
                                            </p:txEl>
                                          </p:spTgt>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checkerboard(across)">
                                      <p:cBhvr>
                                        <p:cTn id="11" dur="500"/>
                                        <p:tgtEl>
                                          <p:spTgt spid="2">
                                            <p:txEl>
                                              <p:pRg st="1" end="1"/>
                                            </p:txEl>
                                          </p:spTgt>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checkerboard(across)">
                                      <p:cBhvr>
                                        <p:cTn id="15" dur="5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checkerboard(across)">
                                      <p:cBhvr>
                                        <p:cTn id="20" dur="500"/>
                                        <p:tgtEl>
                                          <p:spTgt spid="2">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checkerboard(across)">
                                      <p:cBhvr>
                                        <p:cTn id="2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14400" y="1"/>
            <a:ext cx="10972800" cy="6858000"/>
          </a:xfrm>
          <a:prstGeom prst="rect">
            <a:avLst/>
          </a:prstGeom>
        </p:spPr>
      </p:pic>
    </p:spTree>
    <p:extLst>
      <p:ext uri="{BB962C8B-B14F-4D97-AF65-F5344CB8AC3E}">
        <p14:creationId xmlns:p14="http://schemas.microsoft.com/office/powerpoint/2010/main" val="32092465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54762" y="0"/>
            <a:ext cx="10972799" cy="6857999"/>
          </a:xfrm>
          <a:prstGeom prst="rect">
            <a:avLst/>
          </a:prstGeom>
        </p:spPr>
      </p:pic>
    </p:spTree>
    <p:extLst>
      <p:ext uri="{BB962C8B-B14F-4D97-AF65-F5344CB8AC3E}">
        <p14:creationId xmlns:p14="http://schemas.microsoft.com/office/powerpoint/2010/main" val="6596774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14399" y="0"/>
            <a:ext cx="10972800" cy="6858000"/>
          </a:xfrm>
          <a:prstGeom prst="rect">
            <a:avLst/>
          </a:prstGeom>
        </p:spPr>
      </p:pic>
    </p:spTree>
    <p:extLst>
      <p:ext uri="{BB962C8B-B14F-4D97-AF65-F5344CB8AC3E}">
        <p14:creationId xmlns:p14="http://schemas.microsoft.com/office/powerpoint/2010/main" val="29576173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14400" y="0"/>
            <a:ext cx="10972800" cy="6858000"/>
          </a:xfrm>
          <a:prstGeom prst="rect">
            <a:avLst/>
          </a:prstGeom>
        </p:spPr>
      </p:pic>
    </p:spTree>
    <p:extLst>
      <p:ext uri="{BB962C8B-B14F-4D97-AF65-F5344CB8AC3E}">
        <p14:creationId xmlns:p14="http://schemas.microsoft.com/office/powerpoint/2010/main" val="1207754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14400" y="0"/>
            <a:ext cx="10972800" cy="6858000"/>
          </a:xfrm>
          <a:prstGeom prst="rect">
            <a:avLst/>
          </a:prstGeom>
        </p:spPr>
      </p:pic>
    </p:spTree>
    <p:extLst>
      <p:ext uri="{BB962C8B-B14F-4D97-AF65-F5344CB8AC3E}">
        <p14:creationId xmlns:p14="http://schemas.microsoft.com/office/powerpoint/2010/main" val="1063450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7330" y="1998358"/>
            <a:ext cx="8111512" cy="1789585"/>
          </a:xfrm>
        </p:spPr>
        <p:txBody>
          <a:bodyPr>
            <a:noAutofit/>
          </a:bodyPr>
          <a:lstStyle/>
          <a:p>
            <a:r>
              <a:rPr lang="en-US" sz="2800" dirty="0">
                <a:solidFill>
                  <a:srgbClr val="005F87"/>
                </a:solidFill>
              </a:rPr>
              <a:t>An </a:t>
            </a:r>
            <a:r>
              <a:rPr lang="en-US" sz="2800" b="1" dirty="0">
                <a:solidFill>
                  <a:srgbClr val="005F87"/>
                </a:solidFill>
              </a:rPr>
              <a:t>expatriate</a:t>
            </a:r>
            <a:r>
              <a:rPr lang="en-US" sz="2800" dirty="0">
                <a:solidFill>
                  <a:srgbClr val="005F87"/>
                </a:solidFill>
              </a:rPr>
              <a:t> (often shortened to </a:t>
            </a:r>
            <a:r>
              <a:rPr lang="en-US" sz="2800" b="1" dirty="0">
                <a:solidFill>
                  <a:srgbClr val="005F87"/>
                </a:solidFill>
              </a:rPr>
              <a:t>expat</a:t>
            </a:r>
            <a:r>
              <a:rPr lang="en-US" sz="2800" dirty="0">
                <a:solidFill>
                  <a:srgbClr val="005F87"/>
                </a:solidFill>
              </a:rPr>
              <a:t>) is a person temporarily or </a:t>
            </a:r>
            <a:r>
              <a:rPr lang="en-US" sz="2800" dirty="0" smtClean="0">
                <a:solidFill>
                  <a:srgbClr val="005F87"/>
                </a:solidFill>
              </a:rPr>
              <a:t>permanently residing, as an immigrant, in a country other than that </a:t>
            </a:r>
            <a:r>
              <a:rPr lang="en-US" sz="2800" dirty="0">
                <a:solidFill>
                  <a:srgbClr val="005F87"/>
                </a:solidFill>
              </a:rPr>
              <a:t>o</a:t>
            </a:r>
            <a:r>
              <a:rPr lang="en-US" sz="2800" dirty="0" smtClean="0">
                <a:solidFill>
                  <a:srgbClr val="005F87"/>
                </a:solidFill>
              </a:rPr>
              <a:t>f their citizenship.</a:t>
            </a:r>
            <a:endParaRPr lang="en-US" sz="2800" u="sng" dirty="0">
              <a:solidFill>
                <a:srgbClr val="005F87"/>
              </a:solidFill>
            </a:endParaRPr>
          </a:p>
        </p:txBody>
      </p:sp>
      <p:sp>
        <p:nvSpPr>
          <p:cNvPr id="2" name="Title 1"/>
          <p:cNvSpPr>
            <a:spLocks noGrp="1"/>
          </p:cNvSpPr>
          <p:nvPr>
            <p:ph type="title"/>
          </p:nvPr>
        </p:nvSpPr>
        <p:spPr/>
        <p:txBody>
          <a:bodyPr>
            <a:normAutofit fontScale="90000"/>
          </a:bodyPr>
          <a:lstStyle/>
          <a:p>
            <a:r>
              <a:rPr lang="en-US" dirty="0" smtClean="0">
                <a:solidFill>
                  <a:srgbClr val="000000"/>
                </a:solidFill>
              </a:rPr>
              <a:t>Expatriates and Informal Workforce</a:t>
            </a:r>
            <a:endParaRPr lang="en-US" dirty="0">
              <a:solidFill>
                <a:srgbClr val="000000"/>
              </a:solidFill>
            </a:endParaRPr>
          </a:p>
        </p:txBody>
      </p:sp>
      <p:pic>
        <p:nvPicPr>
          <p:cNvPr id="4" name="Picture 3"/>
          <p:cNvPicPr>
            <a:picLocks noChangeAspect="1"/>
          </p:cNvPicPr>
          <p:nvPr/>
        </p:nvPicPr>
        <p:blipFill>
          <a:blip r:embed="rId2"/>
          <a:stretch>
            <a:fillRect/>
          </a:stretch>
        </p:blipFill>
        <p:spPr>
          <a:xfrm>
            <a:off x="457200" y="4115408"/>
            <a:ext cx="4141537" cy="2495276"/>
          </a:xfrm>
          <a:prstGeom prst="rect">
            <a:avLst/>
          </a:prstGeom>
        </p:spPr>
      </p:pic>
      <p:pic>
        <p:nvPicPr>
          <p:cNvPr id="5" name="Picture 4"/>
          <p:cNvPicPr>
            <a:picLocks noChangeAspect="1"/>
          </p:cNvPicPr>
          <p:nvPr/>
        </p:nvPicPr>
        <p:blipFill>
          <a:blip r:embed="rId3"/>
          <a:stretch>
            <a:fillRect/>
          </a:stretch>
        </p:blipFill>
        <p:spPr>
          <a:xfrm>
            <a:off x="4966369" y="3787943"/>
            <a:ext cx="3289300" cy="2463800"/>
          </a:xfrm>
          <a:prstGeom prst="rect">
            <a:avLst/>
          </a:prstGeom>
        </p:spPr>
      </p:pic>
    </p:spTree>
    <p:extLst>
      <p:ext uri="{BB962C8B-B14F-4D97-AF65-F5344CB8AC3E}">
        <p14:creationId xmlns:p14="http://schemas.microsoft.com/office/powerpoint/2010/main" val="2297407314"/>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15155" y="249528"/>
            <a:ext cx="10573555" cy="6608472"/>
          </a:xfrm>
          <a:prstGeom prst="rect">
            <a:avLst/>
          </a:prstGeom>
        </p:spPr>
      </p:pic>
    </p:spTree>
    <p:extLst>
      <p:ext uri="{BB962C8B-B14F-4D97-AF65-F5344CB8AC3E}">
        <p14:creationId xmlns:p14="http://schemas.microsoft.com/office/powerpoint/2010/main" val="4607735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53073" y="0"/>
            <a:ext cx="10972799" cy="6857999"/>
          </a:xfrm>
          <a:prstGeom prst="rect">
            <a:avLst/>
          </a:prstGeom>
        </p:spPr>
      </p:pic>
    </p:spTree>
    <p:extLst>
      <p:ext uri="{BB962C8B-B14F-4D97-AF65-F5344CB8AC3E}">
        <p14:creationId xmlns:p14="http://schemas.microsoft.com/office/powerpoint/2010/main" val="16855312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14399" y="0"/>
            <a:ext cx="10972800" cy="6858000"/>
          </a:xfrm>
          <a:prstGeom prst="rect">
            <a:avLst/>
          </a:prstGeom>
        </p:spPr>
      </p:pic>
    </p:spTree>
    <p:extLst>
      <p:ext uri="{BB962C8B-B14F-4D97-AF65-F5344CB8AC3E}">
        <p14:creationId xmlns:p14="http://schemas.microsoft.com/office/powerpoint/2010/main" val="784946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93579"/>
            <a:ext cx="9144000" cy="6670842"/>
          </a:xfrm>
          <a:prstGeom prst="rect">
            <a:avLst/>
          </a:prstGeom>
        </p:spPr>
      </p:pic>
    </p:spTree>
    <p:extLst>
      <p:ext uri="{BB962C8B-B14F-4D97-AF65-F5344CB8AC3E}">
        <p14:creationId xmlns:p14="http://schemas.microsoft.com/office/powerpoint/2010/main" val="2102305670"/>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rPr>
              <a:t>Challenges Remain</a:t>
            </a:r>
            <a:r>
              <a:rPr lang="is-IS" dirty="0" smtClean="0">
                <a:solidFill>
                  <a:srgbClr val="000000"/>
                </a:solidFill>
              </a:rPr>
              <a:t>….</a:t>
            </a:r>
            <a:endParaRPr lang="en-US" dirty="0">
              <a:solidFill>
                <a:srgbClr val="000000"/>
              </a:solidFill>
            </a:endParaRPr>
          </a:p>
        </p:txBody>
      </p:sp>
      <p:sp>
        <p:nvSpPr>
          <p:cNvPr id="3" name="Content Placeholder 2"/>
          <p:cNvSpPr>
            <a:spLocks noGrp="1"/>
          </p:cNvSpPr>
          <p:nvPr>
            <p:ph idx="1"/>
          </p:nvPr>
        </p:nvSpPr>
        <p:spPr>
          <a:xfrm>
            <a:off x="218952" y="1591056"/>
            <a:ext cx="8467848" cy="5266944"/>
          </a:xfrm>
        </p:spPr>
        <p:txBody>
          <a:bodyPr>
            <a:noAutofit/>
          </a:bodyPr>
          <a:lstStyle/>
          <a:p>
            <a:pPr algn="r"/>
            <a:r>
              <a:rPr lang="ar-sa" sz="2800" b="1" dirty="0"/>
              <a:t>حزمة "</a:t>
            </a:r>
            <a:r>
              <a:rPr lang="ar-sa" sz="2800" b="1" i="1" dirty="0"/>
              <a:t>تعتبر جيدة على مستوى التأمين الصحي الإلزامي على مستوى العالم</a:t>
            </a:r>
            <a:r>
              <a:rPr lang="ar-sa" sz="2800" b="1" dirty="0"/>
              <a:t>" إلا أنها قد لا تكون ((كخدمات علاجية )) مساوية لما تقدمه الدولة من خلال مرافقها </a:t>
            </a:r>
            <a:r>
              <a:rPr lang="ar-sa" sz="2800" b="1" dirty="0" smtClean="0"/>
              <a:t>الصحية العامة</a:t>
            </a:r>
            <a:endParaRPr lang="en-CA" sz="2800" b="1" dirty="0" smtClean="0"/>
          </a:p>
          <a:p>
            <a:pPr algn="r"/>
            <a:r>
              <a:rPr lang="ar-sa" b="1" dirty="0"/>
              <a:t>متوسط تكلفة التأمين الصــــحي للفـرد خلال عــــــــام 2015م </a:t>
            </a:r>
            <a:r>
              <a:rPr lang="ar-sa" b="1" dirty="0" smtClean="0"/>
              <a:t> </a:t>
            </a:r>
            <a:r>
              <a:rPr lang="ar-sa" b="1" dirty="0"/>
              <a:t> = 1700 ريال</a:t>
            </a:r>
            <a:endParaRPr lang="ar-sa" dirty="0"/>
          </a:p>
          <a:p>
            <a:pPr algn="r"/>
            <a:r>
              <a:rPr lang="ar-sa" b="1" dirty="0"/>
              <a:t>متوسط تكلفة العلاج من خلال الدولة للفرد خلال عام 2015م = </a:t>
            </a:r>
            <a:r>
              <a:rPr lang="ar-sa" b="1" dirty="0" smtClean="0"/>
              <a:t>3000 ريال</a:t>
            </a:r>
            <a:r>
              <a:rPr lang="sk-SK" sz="2800" b="1" dirty="0"/>
              <a:t> </a:t>
            </a:r>
            <a:endParaRPr lang="sk-SK" sz="2800" dirty="0"/>
          </a:p>
          <a:p>
            <a:pPr algn="r"/>
            <a:r>
              <a:rPr lang="ar-sa" sz="2800" b="1" dirty="0" smtClean="0"/>
              <a:t>تكلفة </a:t>
            </a:r>
            <a:r>
              <a:rPr lang="ar-sa" sz="2800" b="1" dirty="0"/>
              <a:t>التأمين الصحي "القطاع الصحي عموماً" تكاليفه متزايدة وليس العكس لكننا لا نغفل أن القطاع الخاص أو إدارة العملية العلاجية بفكر الربح أو الخسارة أو بمنظور أخر (الفائض أو العجز في القطاعات التي لا تهدف للربح) بلا شك أجدى من ناحية التكلفة/المنفعة وكفاءة الإنفاق ستكون بحدود أعلى من ما هو حاصل الأن.</a:t>
            </a:r>
            <a:endParaRPr lang="en-US" sz="2800" dirty="0"/>
          </a:p>
        </p:txBody>
      </p:sp>
    </p:spTree>
    <p:extLst>
      <p:ext uri="{BB962C8B-B14F-4D97-AF65-F5344CB8AC3E}">
        <p14:creationId xmlns:p14="http://schemas.microsoft.com/office/powerpoint/2010/main" val="16626550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99016" y="1766013"/>
            <a:ext cx="8162069" cy="4081035"/>
          </a:xfrm>
          <a:prstGeom prst="rect">
            <a:avLst/>
          </a:prstGeom>
        </p:spPr>
      </p:pic>
      <p:sp>
        <p:nvSpPr>
          <p:cNvPr id="5" name="Title 4"/>
          <p:cNvSpPr>
            <a:spLocks noGrp="1"/>
          </p:cNvSpPr>
          <p:nvPr>
            <p:ph type="title"/>
          </p:nvPr>
        </p:nvSpPr>
        <p:spPr/>
        <p:txBody>
          <a:bodyPr/>
          <a:lstStyle/>
          <a:p>
            <a:r>
              <a:rPr lang="en-US" dirty="0" smtClean="0">
                <a:solidFill>
                  <a:schemeClr val="tx1"/>
                </a:solidFill>
              </a:rPr>
              <a:t>UHC: Right, Smart and Overdue</a:t>
            </a:r>
            <a:endParaRPr lang="en-US" dirty="0">
              <a:solidFill>
                <a:schemeClr val="tx1"/>
              </a:solidFill>
            </a:endParaRPr>
          </a:p>
        </p:txBody>
      </p:sp>
    </p:spTree>
    <p:extLst>
      <p:ext uri="{BB962C8B-B14F-4D97-AF65-F5344CB8AC3E}">
        <p14:creationId xmlns:p14="http://schemas.microsoft.com/office/powerpoint/2010/main" val="2920048283"/>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0" y="338138"/>
            <a:ext cx="8229600" cy="1252537"/>
          </a:xfrm>
        </p:spPr>
        <p:txBody>
          <a:bodyPr/>
          <a:lstStyle/>
          <a:p>
            <a:endParaRPr lang="en-US" dirty="0"/>
          </a:p>
        </p:txBody>
      </p:sp>
      <p:pic>
        <p:nvPicPr>
          <p:cNvPr id="5" name="Picture 4"/>
          <p:cNvPicPr>
            <a:picLocks noChangeAspect="1"/>
          </p:cNvPicPr>
          <p:nvPr/>
        </p:nvPicPr>
        <p:blipFill>
          <a:blip r:embed="rId2"/>
          <a:stretch>
            <a:fillRect/>
          </a:stretch>
        </p:blipFill>
        <p:spPr>
          <a:xfrm>
            <a:off x="2048639" y="1452959"/>
            <a:ext cx="4828080" cy="4828080"/>
          </a:xfrm>
          <a:prstGeom prst="rect">
            <a:avLst/>
          </a:prstGeom>
        </p:spPr>
      </p:pic>
      <p:sp>
        <p:nvSpPr>
          <p:cNvPr id="6" name="Title 4"/>
          <p:cNvSpPr txBox="1">
            <a:spLocks/>
          </p:cNvSpPr>
          <p:nvPr/>
        </p:nvSpPr>
        <p:spPr>
          <a:xfrm>
            <a:off x="457200" y="338328"/>
            <a:ext cx="8229600" cy="1252728"/>
          </a:xfrm>
          <a:prstGeom prst="rect">
            <a:avLst/>
          </a:prstGeom>
        </p:spPr>
        <p:txBody>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mtClean="0">
                <a:solidFill>
                  <a:schemeClr val="tx1"/>
                </a:solidFill>
              </a:rPr>
              <a:t>UHC: Right, Smart and Overdue</a:t>
            </a:r>
            <a:endParaRPr lang="en-US" dirty="0">
              <a:solidFill>
                <a:schemeClr val="tx1"/>
              </a:solidFill>
            </a:endParaRPr>
          </a:p>
        </p:txBody>
      </p:sp>
    </p:spTree>
    <p:extLst>
      <p:ext uri="{BB962C8B-B14F-4D97-AF65-F5344CB8AC3E}">
        <p14:creationId xmlns:p14="http://schemas.microsoft.com/office/powerpoint/2010/main" val="31916273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1497771"/>
            <a:ext cx="9144000" cy="5699258"/>
          </a:xfrm>
          <a:prstGeom prst="rect">
            <a:avLst/>
          </a:prstGeom>
        </p:spPr>
      </p:pic>
    </p:spTree>
    <p:extLst>
      <p:ext uri="{BB962C8B-B14F-4D97-AF65-F5344CB8AC3E}">
        <p14:creationId xmlns:p14="http://schemas.microsoft.com/office/powerpoint/2010/main" val="20501793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699712" y="0"/>
            <a:ext cx="11146118" cy="6858000"/>
          </a:xfrm>
          <a:prstGeom prst="rect">
            <a:avLst/>
          </a:prstGeom>
        </p:spPr>
      </p:pic>
    </p:spTree>
    <p:extLst>
      <p:ext uri="{BB962C8B-B14F-4D97-AF65-F5344CB8AC3E}">
        <p14:creationId xmlns:p14="http://schemas.microsoft.com/office/powerpoint/2010/main" val="23230679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37106" y="0"/>
            <a:ext cx="9481106" cy="6858000"/>
          </a:xfrm>
          <a:prstGeom prst="rect">
            <a:avLst/>
          </a:prstGeom>
        </p:spPr>
      </p:pic>
    </p:spTree>
    <p:extLst>
      <p:ext uri="{BB962C8B-B14F-4D97-AF65-F5344CB8AC3E}">
        <p14:creationId xmlns:p14="http://schemas.microsoft.com/office/powerpoint/2010/main" val="34145849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469" y="1785267"/>
            <a:ext cx="8589909" cy="4340896"/>
          </a:xfrm>
        </p:spPr>
        <p:txBody>
          <a:bodyPr>
            <a:normAutofit lnSpcReduction="10000"/>
          </a:bodyPr>
          <a:lstStyle/>
          <a:p>
            <a:pPr>
              <a:buFont typeface="Arial"/>
              <a:buChar char="•"/>
            </a:pPr>
            <a:r>
              <a:rPr lang="en-US" sz="2800" b="1" u="sng" dirty="0" smtClean="0"/>
              <a:t>Informal Sector:</a:t>
            </a:r>
          </a:p>
          <a:p>
            <a:pPr>
              <a:buFont typeface="Arial"/>
              <a:buChar char="•"/>
            </a:pPr>
            <a:r>
              <a:rPr lang="en-US" sz="2800" dirty="0" smtClean="0"/>
              <a:t>- 1993</a:t>
            </a:r>
          </a:p>
          <a:p>
            <a:pPr>
              <a:buFont typeface="Arial"/>
              <a:buChar char="•"/>
            </a:pPr>
            <a:r>
              <a:rPr lang="en-US" sz="2800" dirty="0" smtClean="0"/>
              <a:t>- </a:t>
            </a:r>
            <a:r>
              <a:rPr lang="en-US" dirty="0" smtClean="0"/>
              <a:t>International </a:t>
            </a:r>
            <a:r>
              <a:rPr lang="en-US" dirty="0"/>
              <a:t>Conference of </a:t>
            </a:r>
            <a:r>
              <a:rPr lang="en-US" dirty="0" err="1"/>
              <a:t>Labour</a:t>
            </a:r>
            <a:r>
              <a:rPr lang="en-US" dirty="0"/>
              <a:t> Statisticians (ICLS</a:t>
            </a:r>
            <a:r>
              <a:rPr lang="en-US" dirty="0" smtClean="0"/>
              <a:t>)</a:t>
            </a:r>
          </a:p>
          <a:p>
            <a:pPr>
              <a:buFont typeface="Arial"/>
              <a:buChar char="•"/>
            </a:pPr>
            <a:r>
              <a:rPr lang="en-US" sz="2800" dirty="0" smtClean="0"/>
              <a:t>- Enterprise-based definition</a:t>
            </a:r>
          </a:p>
          <a:p>
            <a:pPr>
              <a:buFont typeface="Arial"/>
              <a:buChar char="•"/>
            </a:pPr>
            <a:endParaRPr lang="en-US" dirty="0"/>
          </a:p>
          <a:p>
            <a:pPr>
              <a:buFont typeface="Arial"/>
              <a:buChar char="•"/>
            </a:pPr>
            <a:endParaRPr lang="en-US" dirty="0" smtClean="0"/>
          </a:p>
          <a:p>
            <a:pPr>
              <a:buFont typeface="Arial"/>
              <a:buChar char="•"/>
            </a:pPr>
            <a:endParaRPr lang="en-US" sz="2800" dirty="0" smtClean="0"/>
          </a:p>
          <a:p>
            <a:pPr>
              <a:buFont typeface="Arial"/>
              <a:buChar char="•"/>
            </a:pPr>
            <a:r>
              <a:rPr lang="en-US" sz="2800" dirty="0" smtClean="0">
                <a:solidFill>
                  <a:srgbClr val="10729B"/>
                </a:solidFill>
              </a:rPr>
              <a:t>“Employment </a:t>
            </a:r>
            <a:r>
              <a:rPr lang="en-US" sz="2800" dirty="0">
                <a:solidFill>
                  <a:srgbClr val="10729B"/>
                </a:solidFill>
              </a:rPr>
              <a:t>in unincorporated enterprises that might also be unregistered or small</a:t>
            </a:r>
            <a:r>
              <a:rPr lang="en-US" sz="2800" dirty="0" smtClean="0">
                <a:solidFill>
                  <a:srgbClr val="10729B"/>
                </a:solidFill>
              </a:rPr>
              <a:t>.”</a:t>
            </a:r>
            <a:endParaRPr lang="en-US" sz="2800" dirty="0">
              <a:solidFill>
                <a:srgbClr val="10729B"/>
              </a:solidFill>
            </a:endParaRPr>
          </a:p>
          <a:p>
            <a:endParaRPr lang="en-US" dirty="0"/>
          </a:p>
        </p:txBody>
      </p:sp>
      <p:sp>
        <p:nvSpPr>
          <p:cNvPr id="3" name="Title 2"/>
          <p:cNvSpPr>
            <a:spLocks noGrp="1"/>
          </p:cNvSpPr>
          <p:nvPr>
            <p:ph type="title"/>
          </p:nvPr>
        </p:nvSpPr>
        <p:spPr/>
        <p:txBody>
          <a:bodyPr>
            <a:normAutofit fontScale="90000"/>
          </a:bodyPr>
          <a:lstStyle/>
          <a:p>
            <a:r>
              <a:rPr lang="en-US" dirty="0" smtClean="0">
                <a:solidFill>
                  <a:srgbClr val="000000"/>
                </a:solidFill>
              </a:rPr>
              <a:t>Informal Sector, Employment </a:t>
            </a:r>
            <a:br>
              <a:rPr lang="en-US" dirty="0" smtClean="0">
                <a:solidFill>
                  <a:srgbClr val="000000"/>
                </a:solidFill>
              </a:rPr>
            </a:br>
            <a:r>
              <a:rPr lang="en-US" dirty="0" smtClean="0">
                <a:solidFill>
                  <a:srgbClr val="000000"/>
                </a:solidFill>
              </a:rPr>
              <a:t>and Economy</a:t>
            </a:r>
            <a:endParaRPr lang="en-US" dirty="0">
              <a:solidFill>
                <a:srgbClr val="000000"/>
              </a:solidFill>
            </a:endParaRPr>
          </a:p>
        </p:txBody>
      </p:sp>
      <p:sp>
        <p:nvSpPr>
          <p:cNvPr id="4" name="Down Arrow 3"/>
          <p:cNvSpPr/>
          <p:nvPr/>
        </p:nvSpPr>
        <p:spPr>
          <a:xfrm>
            <a:off x="4133220" y="3929983"/>
            <a:ext cx="484632" cy="978408"/>
          </a:xfrm>
          <a:prstGeom prst="downArrow">
            <a:avLst/>
          </a:prstGeom>
          <a:solidFill>
            <a:srgbClr val="10729B">
              <a:alpha val="5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06419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checkerboard(across)">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checkerboard(across)">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checkerboard(across)">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anim calcmode="lin" valueType="num">
                                      <p:cBhvr>
                                        <p:cTn id="27" dur="1000" fill="hold"/>
                                        <p:tgtEl>
                                          <p:spTgt spid="2">
                                            <p:txEl>
                                              <p:pRg st="7" end="7"/>
                                            </p:txEl>
                                          </p:spTgt>
                                        </p:tgtEl>
                                        <p:attrNameLst>
                                          <p:attrName>ppt_w</p:attrName>
                                        </p:attrNameLst>
                                      </p:cBhvr>
                                      <p:tavLst>
                                        <p:tav tm="0">
                                          <p:val>
                                            <p:strVal val="#ppt_w*0.70"/>
                                          </p:val>
                                        </p:tav>
                                        <p:tav tm="100000">
                                          <p:val>
                                            <p:strVal val="#ppt_w"/>
                                          </p:val>
                                        </p:tav>
                                      </p:tavLst>
                                    </p:anim>
                                    <p:anim calcmode="lin" valueType="num">
                                      <p:cBhvr>
                                        <p:cTn id="28" dur="1000" fill="hold"/>
                                        <p:tgtEl>
                                          <p:spTgt spid="2">
                                            <p:txEl>
                                              <p:pRg st="7" end="7"/>
                                            </p:txEl>
                                          </p:spTgt>
                                        </p:tgtEl>
                                        <p:attrNameLst>
                                          <p:attrName>ppt_h</p:attrName>
                                        </p:attrNameLst>
                                      </p:cBhvr>
                                      <p:tavLst>
                                        <p:tav tm="0">
                                          <p:val>
                                            <p:strVal val="#ppt_h"/>
                                          </p:val>
                                        </p:tav>
                                        <p:tav tm="100000">
                                          <p:val>
                                            <p:strVal val="#ppt_h"/>
                                          </p:val>
                                        </p:tav>
                                      </p:tavLst>
                                    </p:anim>
                                    <p:animEffect transition="in" filter="fade">
                                      <p:cBhvr>
                                        <p:cTn id="29" dur="10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46632" y="0"/>
            <a:ext cx="10531870" cy="6842870"/>
          </a:xfrm>
          <a:prstGeom prst="rect">
            <a:avLst/>
          </a:prstGeom>
        </p:spPr>
      </p:pic>
    </p:spTree>
    <p:extLst>
      <p:ext uri="{BB962C8B-B14F-4D97-AF65-F5344CB8AC3E}">
        <p14:creationId xmlns:p14="http://schemas.microsoft.com/office/powerpoint/2010/main" val="14193608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14357" y="2362199"/>
            <a:ext cx="6784398" cy="3799263"/>
          </a:xfrm>
          <a:prstGeom prst="rect">
            <a:avLst/>
          </a:prstGeom>
        </p:spPr>
      </p:pic>
      <p:sp>
        <p:nvSpPr>
          <p:cNvPr id="5" name="Title 3"/>
          <p:cNvSpPr txBox="1">
            <a:spLocks/>
          </p:cNvSpPr>
          <p:nvPr/>
        </p:nvSpPr>
        <p:spPr>
          <a:xfrm>
            <a:off x="2144182" y="655379"/>
            <a:ext cx="4352967" cy="906215"/>
          </a:xfrm>
          <a:prstGeom prst="rect">
            <a:avLst/>
          </a:prstGeom>
          <a:solidFill>
            <a:srgbClr val="FF0000"/>
          </a:solidFill>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CA" dirty="0" smtClean="0">
                <a:solidFill>
                  <a:schemeClr val="bg1"/>
                </a:solidFill>
                <a:latin typeface="Comic Sans MS"/>
                <a:cs typeface="Comic Sans MS"/>
              </a:rPr>
              <a:t>MENA-HPF?!</a:t>
            </a:r>
            <a:endParaRPr lang="en-US" dirty="0">
              <a:solidFill>
                <a:schemeClr val="bg1"/>
              </a:solidFill>
              <a:latin typeface="Comic Sans MS"/>
              <a:cs typeface="Comic Sans MS"/>
            </a:endParaRPr>
          </a:p>
        </p:txBody>
      </p:sp>
    </p:spTree>
    <p:extLst>
      <p:ext uri="{BB962C8B-B14F-4D97-AF65-F5344CB8AC3E}">
        <p14:creationId xmlns:p14="http://schemas.microsoft.com/office/powerpoint/2010/main" val="1372900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05039" y="2057963"/>
            <a:ext cx="5910161" cy="4438530"/>
          </a:xfrm>
          <a:prstGeom prst="rect">
            <a:avLst/>
          </a:prstGeom>
        </p:spPr>
      </p:pic>
      <p:sp>
        <p:nvSpPr>
          <p:cNvPr id="3" name="Title 3"/>
          <p:cNvSpPr txBox="1">
            <a:spLocks/>
          </p:cNvSpPr>
          <p:nvPr/>
        </p:nvSpPr>
        <p:spPr>
          <a:xfrm>
            <a:off x="1742416" y="280597"/>
            <a:ext cx="4754733" cy="1107617"/>
          </a:xfrm>
          <a:prstGeom prst="rect">
            <a:avLst/>
          </a:prstGeom>
          <a:solidFill>
            <a:srgbClr val="008000"/>
          </a:solidFill>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latin typeface="Comic Sans MS"/>
                <a:cs typeface="Comic Sans MS"/>
              </a:rPr>
              <a:t>Thank you</a:t>
            </a:r>
            <a:r>
              <a:rPr lang="is-IS" dirty="0" smtClean="0">
                <a:solidFill>
                  <a:schemeClr val="bg1"/>
                </a:solidFill>
                <a:latin typeface="Comic Sans MS"/>
                <a:cs typeface="Comic Sans MS"/>
              </a:rPr>
              <a:t>…</a:t>
            </a:r>
            <a:endParaRPr lang="en-US" dirty="0">
              <a:solidFill>
                <a:schemeClr val="bg1"/>
              </a:solidFill>
              <a:latin typeface="Comic Sans MS"/>
              <a:cs typeface="Comic Sans MS"/>
            </a:endParaRPr>
          </a:p>
        </p:txBody>
      </p:sp>
    </p:spTree>
    <p:extLst>
      <p:ext uri="{BB962C8B-B14F-4D97-AF65-F5344CB8AC3E}">
        <p14:creationId xmlns:p14="http://schemas.microsoft.com/office/powerpoint/2010/main" val="10264989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469" y="1785266"/>
            <a:ext cx="8589909" cy="4756717"/>
          </a:xfrm>
        </p:spPr>
        <p:txBody>
          <a:bodyPr>
            <a:normAutofit/>
          </a:bodyPr>
          <a:lstStyle/>
          <a:p>
            <a:pPr>
              <a:buFont typeface="Arial"/>
              <a:buChar char="•"/>
            </a:pPr>
            <a:r>
              <a:rPr lang="en-US" sz="2800" b="1" u="sng" dirty="0" smtClean="0"/>
              <a:t>Informal Employment:</a:t>
            </a:r>
          </a:p>
          <a:p>
            <a:pPr>
              <a:buFont typeface="Arial"/>
              <a:buChar char="•"/>
            </a:pPr>
            <a:r>
              <a:rPr lang="en-US" dirty="0" smtClean="0"/>
              <a:t>- 2003</a:t>
            </a:r>
          </a:p>
          <a:p>
            <a:pPr>
              <a:buFont typeface="Arial"/>
              <a:buChar char="•"/>
            </a:pPr>
            <a:r>
              <a:rPr lang="en-US" dirty="0" smtClean="0"/>
              <a:t>- ILO and ICLS</a:t>
            </a:r>
          </a:p>
          <a:p>
            <a:pPr>
              <a:buFont typeface="Arial"/>
              <a:buChar char="•"/>
            </a:pPr>
            <a:endParaRPr lang="en-US" sz="2800" dirty="0" smtClean="0"/>
          </a:p>
          <a:p>
            <a:pPr>
              <a:buFont typeface="Arial"/>
              <a:buChar char="•"/>
            </a:pPr>
            <a:endParaRPr lang="en-US" dirty="0"/>
          </a:p>
          <a:p>
            <a:pPr>
              <a:buFont typeface="Arial"/>
              <a:buChar char="•"/>
            </a:pPr>
            <a:endParaRPr lang="en-US" dirty="0" smtClean="0"/>
          </a:p>
          <a:p>
            <a:pPr>
              <a:buFont typeface="Arial"/>
              <a:buChar char="•"/>
            </a:pPr>
            <a:endParaRPr lang="en-US" sz="2800" dirty="0" smtClean="0"/>
          </a:p>
        </p:txBody>
      </p:sp>
      <p:sp>
        <p:nvSpPr>
          <p:cNvPr id="3" name="Title 2"/>
          <p:cNvSpPr>
            <a:spLocks noGrp="1"/>
          </p:cNvSpPr>
          <p:nvPr>
            <p:ph type="title"/>
          </p:nvPr>
        </p:nvSpPr>
        <p:spPr>
          <a:xfrm>
            <a:off x="348329" y="293719"/>
            <a:ext cx="8229600" cy="1252728"/>
          </a:xfrm>
        </p:spPr>
        <p:txBody>
          <a:bodyPr>
            <a:normAutofit fontScale="90000"/>
          </a:bodyPr>
          <a:lstStyle/>
          <a:p>
            <a:r>
              <a:rPr lang="en-US" dirty="0" smtClean="0">
                <a:solidFill>
                  <a:srgbClr val="000000"/>
                </a:solidFill>
              </a:rPr>
              <a:t>Informal Sector, Employment </a:t>
            </a:r>
            <a:br>
              <a:rPr lang="en-US" dirty="0" smtClean="0">
                <a:solidFill>
                  <a:srgbClr val="000000"/>
                </a:solidFill>
              </a:rPr>
            </a:br>
            <a:r>
              <a:rPr lang="en-US" dirty="0" smtClean="0">
                <a:solidFill>
                  <a:srgbClr val="000000"/>
                </a:solidFill>
              </a:rPr>
              <a:t>and Economy</a:t>
            </a:r>
            <a:endParaRPr lang="en-US" dirty="0">
              <a:solidFill>
                <a:srgbClr val="000000"/>
              </a:solidFill>
            </a:endParaRPr>
          </a:p>
        </p:txBody>
      </p:sp>
      <p:sp>
        <p:nvSpPr>
          <p:cNvPr id="5" name="Rectangle 4"/>
          <p:cNvSpPr/>
          <p:nvPr/>
        </p:nvSpPr>
        <p:spPr>
          <a:xfrm>
            <a:off x="555587" y="3256506"/>
            <a:ext cx="4572000" cy="1754327"/>
          </a:xfrm>
          <a:prstGeom prst="rect">
            <a:avLst/>
          </a:prstGeom>
        </p:spPr>
        <p:txBody>
          <a:bodyPr>
            <a:spAutoFit/>
          </a:bodyPr>
          <a:lstStyle/>
          <a:p>
            <a:r>
              <a:rPr lang="en-US" sz="2400" b="1" i="1" u="sng" dirty="0" smtClean="0"/>
              <a:t>It </a:t>
            </a:r>
            <a:r>
              <a:rPr lang="en-US" sz="2400" b="1" i="1" u="sng" dirty="0"/>
              <a:t>includes those who work for:</a:t>
            </a:r>
          </a:p>
          <a:p>
            <a:pPr marL="457200" indent="-457200">
              <a:buFont typeface="Wingdings" charset="2"/>
              <a:buChar char="ü"/>
            </a:pPr>
            <a:r>
              <a:rPr lang="en-US" sz="2800" dirty="0" smtClean="0"/>
              <a:t> Informal </a:t>
            </a:r>
            <a:r>
              <a:rPr lang="en-US" sz="2800" dirty="0"/>
              <a:t>enterprises</a:t>
            </a:r>
          </a:p>
          <a:p>
            <a:pPr marL="457200" indent="-457200">
              <a:buFont typeface="Wingdings" charset="2"/>
              <a:buChar char="ü"/>
            </a:pPr>
            <a:r>
              <a:rPr lang="en-US" sz="2800" dirty="0" smtClean="0"/>
              <a:t> Formal </a:t>
            </a:r>
            <a:r>
              <a:rPr lang="en-US" sz="2800" dirty="0"/>
              <a:t>enterprises</a:t>
            </a:r>
          </a:p>
          <a:p>
            <a:pPr marL="457200" indent="-457200">
              <a:buFont typeface="Wingdings" charset="2"/>
              <a:buChar char="ü"/>
            </a:pPr>
            <a:r>
              <a:rPr lang="en-US" sz="2800" dirty="0"/>
              <a:t> </a:t>
            </a:r>
            <a:r>
              <a:rPr lang="en-US" sz="2800" dirty="0" smtClean="0"/>
              <a:t>Households</a:t>
            </a:r>
            <a:r>
              <a:rPr lang="en-US" sz="2800" dirty="0"/>
              <a:t>. </a:t>
            </a:r>
          </a:p>
        </p:txBody>
      </p:sp>
      <p:sp>
        <p:nvSpPr>
          <p:cNvPr id="6" name="Rectangle 5"/>
          <p:cNvSpPr/>
          <p:nvPr/>
        </p:nvSpPr>
        <p:spPr>
          <a:xfrm>
            <a:off x="4804119" y="1785266"/>
            <a:ext cx="3773810" cy="4524315"/>
          </a:xfrm>
          <a:prstGeom prst="rect">
            <a:avLst/>
          </a:prstGeom>
        </p:spPr>
        <p:txBody>
          <a:bodyPr wrap="square">
            <a:spAutoFit/>
          </a:bodyPr>
          <a:lstStyle/>
          <a:p>
            <a:r>
              <a:rPr lang="en-US" sz="3200" dirty="0">
                <a:solidFill>
                  <a:srgbClr val="10729B"/>
                </a:solidFill>
              </a:rPr>
              <a:t>“</a:t>
            </a:r>
            <a:r>
              <a:rPr lang="en-US" sz="3200" dirty="0">
                <a:solidFill>
                  <a:srgbClr val="128399"/>
                </a:solidFill>
              </a:rPr>
              <a:t>It refers to both </a:t>
            </a:r>
            <a:r>
              <a:rPr lang="en-US" sz="3200" b="1" dirty="0">
                <a:solidFill>
                  <a:srgbClr val="128399"/>
                </a:solidFill>
              </a:rPr>
              <a:t>self-employment </a:t>
            </a:r>
            <a:r>
              <a:rPr lang="en-US" sz="3200" dirty="0">
                <a:solidFill>
                  <a:srgbClr val="128399"/>
                </a:solidFill>
              </a:rPr>
              <a:t>and </a:t>
            </a:r>
            <a:r>
              <a:rPr lang="en-US" sz="3200" b="1" dirty="0">
                <a:solidFill>
                  <a:srgbClr val="128399"/>
                </a:solidFill>
              </a:rPr>
              <a:t>wage employment </a:t>
            </a:r>
            <a:r>
              <a:rPr lang="en-US" sz="3200" b="1" i="1" u="sng" dirty="0">
                <a:solidFill>
                  <a:srgbClr val="C0248C"/>
                </a:solidFill>
              </a:rPr>
              <a:t>without social protection</a:t>
            </a:r>
            <a:r>
              <a:rPr lang="en-US" sz="3200" dirty="0"/>
              <a:t> </a:t>
            </a:r>
            <a:r>
              <a:rPr lang="en-US" sz="3200" dirty="0">
                <a:solidFill>
                  <a:srgbClr val="128399"/>
                </a:solidFill>
              </a:rPr>
              <a:t>through work, both </a:t>
            </a:r>
            <a:r>
              <a:rPr lang="en-US" sz="3200" b="1" dirty="0">
                <a:solidFill>
                  <a:srgbClr val="128399"/>
                </a:solidFill>
              </a:rPr>
              <a:t>inside </a:t>
            </a:r>
            <a:r>
              <a:rPr lang="en-US" sz="3200" dirty="0">
                <a:solidFill>
                  <a:srgbClr val="128399"/>
                </a:solidFill>
              </a:rPr>
              <a:t>and </a:t>
            </a:r>
            <a:r>
              <a:rPr lang="en-US" sz="3200" b="1" dirty="0">
                <a:solidFill>
                  <a:srgbClr val="128399"/>
                </a:solidFill>
              </a:rPr>
              <a:t>outside</a:t>
            </a:r>
            <a:r>
              <a:rPr lang="en-US" sz="3200" dirty="0">
                <a:solidFill>
                  <a:srgbClr val="128399"/>
                </a:solidFill>
              </a:rPr>
              <a:t> the </a:t>
            </a:r>
            <a:r>
              <a:rPr lang="en-US" sz="3200" b="1" dirty="0">
                <a:solidFill>
                  <a:srgbClr val="128399"/>
                </a:solidFill>
              </a:rPr>
              <a:t>informal sector</a:t>
            </a:r>
            <a:r>
              <a:rPr lang="en-US" sz="3200" dirty="0">
                <a:solidFill>
                  <a:srgbClr val="128399"/>
                </a:solidFill>
              </a:rPr>
              <a:t>.”</a:t>
            </a:r>
          </a:p>
        </p:txBody>
      </p:sp>
    </p:spTree>
    <p:extLst>
      <p:ext uri="{BB962C8B-B14F-4D97-AF65-F5344CB8AC3E}">
        <p14:creationId xmlns:p14="http://schemas.microsoft.com/office/powerpoint/2010/main" val="27118557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checkerboard(across)">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checkerboard(across)">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wipe(left)">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checkerboard(across)">
                                      <p:cBhvr>
                                        <p:cTn id="22" dur="500"/>
                                        <p:tgtEl>
                                          <p:spTgt spid="5">
                                            <p:txEl>
                                              <p:pRg st="1" end="1"/>
                                            </p:txEl>
                                          </p:spTgt>
                                        </p:tgtEl>
                                      </p:cBhvr>
                                    </p:animEffect>
                                  </p:childTnLst>
                                </p:cTn>
                              </p:par>
                            </p:childTnLst>
                          </p:cTn>
                        </p:par>
                        <p:par>
                          <p:cTn id="23" fill="hold">
                            <p:stCondLst>
                              <p:cond delay="500"/>
                            </p:stCondLst>
                            <p:childTnLst>
                              <p:par>
                                <p:cTn id="24" presetID="5" presetClass="entr" presetSubtype="10" fill="hold" nodeType="afterEffect">
                                  <p:stCondLst>
                                    <p:cond delay="0"/>
                                  </p:stCondLst>
                                  <p:childTnLst>
                                    <p:set>
                                      <p:cBhvr>
                                        <p:cTn id="25" dur="1" fill="hold">
                                          <p:stCondLst>
                                            <p:cond delay="0"/>
                                          </p:stCondLst>
                                        </p:cTn>
                                        <p:tgtEl>
                                          <p:spTgt spid="5">
                                            <p:txEl>
                                              <p:pRg st="2" end="2"/>
                                            </p:txEl>
                                          </p:spTgt>
                                        </p:tgtEl>
                                        <p:attrNameLst>
                                          <p:attrName>style.visibility</p:attrName>
                                        </p:attrNameLst>
                                      </p:cBhvr>
                                      <p:to>
                                        <p:strVal val="visible"/>
                                      </p:to>
                                    </p:set>
                                    <p:animEffect transition="in" filter="checkerboard(across)">
                                      <p:cBhvr>
                                        <p:cTn id="26" dur="500"/>
                                        <p:tgtEl>
                                          <p:spTgt spid="5">
                                            <p:txEl>
                                              <p:pRg st="2" end="2"/>
                                            </p:txEl>
                                          </p:spTgt>
                                        </p:tgtEl>
                                      </p:cBhvr>
                                    </p:animEffect>
                                  </p:childTnLst>
                                </p:cTn>
                              </p:par>
                            </p:childTnLst>
                          </p:cTn>
                        </p:par>
                        <p:par>
                          <p:cTn id="27" fill="hold">
                            <p:stCondLst>
                              <p:cond delay="1000"/>
                            </p:stCondLst>
                            <p:childTnLst>
                              <p:par>
                                <p:cTn id="28" presetID="5" presetClass="entr" presetSubtype="10" fill="hold" nodeType="afterEffect">
                                  <p:stCondLst>
                                    <p:cond delay="0"/>
                                  </p:stCondLst>
                                  <p:childTnLst>
                                    <p:set>
                                      <p:cBhvr>
                                        <p:cTn id="29" dur="1" fill="hold">
                                          <p:stCondLst>
                                            <p:cond delay="0"/>
                                          </p:stCondLst>
                                        </p:cTn>
                                        <p:tgtEl>
                                          <p:spTgt spid="5">
                                            <p:txEl>
                                              <p:pRg st="3" end="3"/>
                                            </p:txEl>
                                          </p:spTgt>
                                        </p:tgtEl>
                                        <p:attrNameLst>
                                          <p:attrName>style.visibility</p:attrName>
                                        </p:attrNameLst>
                                      </p:cBhvr>
                                      <p:to>
                                        <p:strVal val="visible"/>
                                      </p:to>
                                    </p:set>
                                    <p:animEffect transition="in" filter="checkerboard(across)">
                                      <p:cBhvr>
                                        <p:cTn id="30" dur="500"/>
                                        <p:tgtEl>
                                          <p:spTgt spid="5">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up)">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mph" presetSubtype="0" fill="hold" nodeType="clickEffect">
                                  <p:stCondLst>
                                    <p:cond delay="0"/>
                                  </p:stCondLst>
                                  <p:childTnLst>
                                    <p:anim calcmode="discrete" valueType="str">
                                      <p:cBhvr override="childStyle">
                                        <p:cTn id="39" dur="2000" fill="hold"/>
                                        <p:tgtEl>
                                          <p:spTgt spid="5">
                                            <p:txEl>
                                              <p:pRg st="2" end="2"/>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469" y="1785267"/>
            <a:ext cx="8589909" cy="4340896"/>
          </a:xfrm>
        </p:spPr>
        <p:txBody>
          <a:bodyPr>
            <a:normAutofit/>
          </a:bodyPr>
          <a:lstStyle/>
          <a:p>
            <a:pPr>
              <a:buFont typeface="Arial"/>
              <a:buChar char="•"/>
            </a:pPr>
            <a:r>
              <a:rPr lang="en-US" sz="2800" b="1" u="sng" dirty="0" smtClean="0"/>
              <a:t>Informal Economy:</a:t>
            </a:r>
          </a:p>
          <a:p>
            <a:pPr>
              <a:buFont typeface="Arial"/>
              <a:buChar char="•"/>
            </a:pPr>
            <a:r>
              <a:rPr lang="en-US" sz="2800" dirty="0" smtClean="0"/>
              <a:t>- Broadest </a:t>
            </a:r>
            <a:r>
              <a:rPr lang="en-US" sz="2800" dirty="0"/>
              <a:t>of the </a:t>
            </a:r>
            <a:r>
              <a:rPr lang="en-US" sz="2800" dirty="0" smtClean="0"/>
              <a:t>concepts</a:t>
            </a:r>
          </a:p>
          <a:p>
            <a:pPr>
              <a:buFont typeface="Arial"/>
              <a:buChar char="•"/>
            </a:pPr>
            <a:r>
              <a:rPr lang="en-US" sz="2800" dirty="0" smtClean="0"/>
              <a:t>- Refers to </a:t>
            </a:r>
            <a:r>
              <a:rPr lang="en-US" sz="2800" dirty="0"/>
              <a:t>the </a:t>
            </a:r>
            <a:r>
              <a:rPr lang="en-US" sz="2800" b="1" i="1" u="sng" dirty="0" smtClean="0"/>
              <a:t>diversified </a:t>
            </a:r>
            <a:r>
              <a:rPr lang="en-US" sz="2800" b="1" i="1" u="sng" dirty="0"/>
              <a:t>set </a:t>
            </a:r>
            <a:r>
              <a:rPr lang="en-US" sz="2800" dirty="0" smtClean="0"/>
              <a:t>of:</a:t>
            </a:r>
          </a:p>
          <a:p>
            <a:pPr lvl="2">
              <a:buFont typeface="Wingdings" charset="2"/>
              <a:buChar char="ü"/>
            </a:pPr>
            <a:r>
              <a:rPr lang="en-US" sz="2400" dirty="0" smtClean="0">
                <a:solidFill>
                  <a:srgbClr val="0000FF"/>
                </a:solidFill>
              </a:rPr>
              <a:t>Economic </a:t>
            </a:r>
            <a:r>
              <a:rPr lang="en-US" sz="2400" dirty="0">
                <a:solidFill>
                  <a:srgbClr val="0000FF"/>
                </a:solidFill>
              </a:rPr>
              <a:t>activities, </a:t>
            </a:r>
            <a:endParaRPr lang="en-US" sz="2400" dirty="0" smtClean="0">
              <a:solidFill>
                <a:srgbClr val="0000FF"/>
              </a:solidFill>
            </a:endParaRPr>
          </a:p>
          <a:p>
            <a:pPr lvl="2">
              <a:buFont typeface="Arial"/>
              <a:buChar char="•"/>
            </a:pPr>
            <a:r>
              <a:rPr lang="en-US" sz="2400" dirty="0" smtClean="0">
                <a:solidFill>
                  <a:srgbClr val="128399"/>
                </a:solidFill>
              </a:rPr>
              <a:t>Enterprises,</a:t>
            </a:r>
          </a:p>
          <a:p>
            <a:pPr lvl="2">
              <a:buFont typeface="Arial"/>
              <a:buChar char="•"/>
            </a:pPr>
            <a:r>
              <a:rPr lang="en-US" sz="2400" dirty="0">
                <a:solidFill>
                  <a:srgbClr val="A90EA9"/>
                </a:solidFill>
              </a:rPr>
              <a:t>W</a:t>
            </a:r>
            <a:r>
              <a:rPr lang="en-US" sz="2400" dirty="0" smtClean="0">
                <a:solidFill>
                  <a:srgbClr val="A90EA9"/>
                </a:solidFill>
              </a:rPr>
              <a:t>orkers </a:t>
            </a:r>
            <a:r>
              <a:rPr lang="en-US" sz="2400" dirty="0">
                <a:solidFill>
                  <a:srgbClr val="A90EA9"/>
                </a:solidFill>
              </a:rPr>
              <a:t>that are </a:t>
            </a:r>
            <a:r>
              <a:rPr lang="en-US" sz="2400" b="1" i="1" u="sng" dirty="0">
                <a:solidFill>
                  <a:srgbClr val="A90EA9"/>
                </a:solidFill>
              </a:rPr>
              <a:t>not regulated by the state </a:t>
            </a:r>
            <a:r>
              <a:rPr lang="en-US" sz="2400" dirty="0">
                <a:solidFill>
                  <a:srgbClr val="A90EA9"/>
                </a:solidFill>
              </a:rPr>
              <a:t>and do not have </a:t>
            </a:r>
            <a:r>
              <a:rPr lang="en-US" sz="2400" b="1" i="1" u="sng" dirty="0">
                <a:solidFill>
                  <a:srgbClr val="A90EA9"/>
                </a:solidFill>
              </a:rPr>
              <a:t>employment-based social </a:t>
            </a:r>
            <a:r>
              <a:rPr lang="en-US" sz="2400" b="1" i="1" u="sng" dirty="0" smtClean="0">
                <a:solidFill>
                  <a:srgbClr val="A90EA9"/>
                </a:solidFill>
              </a:rPr>
              <a:t>protection</a:t>
            </a:r>
          </a:p>
          <a:p>
            <a:pPr lvl="2">
              <a:buFont typeface="Arial"/>
              <a:buChar char="•"/>
            </a:pPr>
            <a:r>
              <a:rPr lang="en-US" sz="2400" dirty="0">
                <a:solidFill>
                  <a:srgbClr val="10729B"/>
                </a:solidFill>
              </a:rPr>
              <a:t>O</a:t>
            </a:r>
            <a:r>
              <a:rPr lang="en-US" sz="2400" dirty="0" smtClean="0">
                <a:solidFill>
                  <a:srgbClr val="10729B"/>
                </a:solidFill>
              </a:rPr>
              <a:t>utput </a:t>
            </a:r>
            <a:r>
              <a:rPr lang="en-US" sz="2400" dirty="0">
                <a:solidFill>
                  <a:srgbClr val="10729B"/>
                </a:solidFill>
              </a:rPr>
              <a:t>that they produce. </a:t>
            </a:r>
          </a:p>
          <a:p>
            <a:pPr>
              <a:buFont typeface="Arial"/>
              <a:buChar char="•"/>
            </a:pPr>
            <a:endParaRPr lang="en-US" dirty="0" smtClean="0"/>
          </a:p>
          <a:p>
            <a:pPr>
              <a:buFont typeface="Arial"/>
              <a:buChar char="•"/>
            </a:pPr>
            <a:endParaRPr lang="en-US" sz="2800" dirty="0" smtClean="0"/>
          </a:p>
        </p:txBody>
      </p:sp>
      <p:sp>
        <p:nvSpPr>
          <p:cNvPr id="3" name="Title 2"/>
          <p:cNvSpPr>
            <a:spLocks noGrp="1"/>
          </p:cNvSpPr>
          <p:nvPr>
            <p:ph type="title"/>
          </p:nvPr>
        </p:nvSpPr>
        <p:spPr/>
        <p:txBody>
          <a:bodyPr>
            <a:normAutofit fontScale="90000"/>
          </a:bodyPr>
          <a:lstStyle/>
          <a:p>
            <a:r>
              <a:rPr lang="en-US" dirty="0" smtClean="0">
                <a:solidFill>
                  <a:srgbClr val="000000"/>
                </a:solidFill>
              </a:rPr>
              <a:t>Informal Sector, Employment </a:t>
            </a:r>
            <a:br>
              <a:rPr lang="en-US" dirty="0" smtClean="0">
                <a:solidFill>
                  <a:srgbClr val="000000"/>
                </a:solidFill>
              </a:rPr>
            </a:br>
            <a:r>
              <a:rPr lang="en-US" dirty="0" smtClean="0">
                <a:solidFill>
                  <a:srgbClr val="000000"/>
                </a:solidFill>
              </a:rPr>
              <a:t>and Economy</a:t>
            </a:r>
            <a:endParaRPr lang="en-US" dirty="0">
              <a:solidFill>
                <a:srgbClr val="000000"/>
              </a:solidFill>
            </a:endParaRPr>
          </a:p>
        </p:txBody>
      </p:sp>
    </p:spTree>
    <p:extLst>
      <p:ext uri="{BB962C8B-B14F-4D97-AF65-F5344CB8AC3E}">
        <p14:creationId xmlns:p14="http://schemas.microsoft.com/office/powerpoint/2010/main" val="7693648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checkerboard(across)">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checkerboard(across)">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checkerboard(across)">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checkerboard(across)">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checkerboard(across)">
                                      <p:cBhvr>
                                        <p:cTn id="27" dur="500"/>
                                        <p:tgtEl>
                                          <p:spTgt spid="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checkerboard(across)">
                                      <p:cBhvr>
                                        <p:cTn id="3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dirty="0"/>
          </a:p>
        </p:txBody>
      </p:sp>
      <p:sp>
        <p:nvSpPr>
          <p:cNvPr id="6" name="Content Placeholder 5"/>
          <p:cNvSpPr>
            <a:spLocks noGrp="1"/>
          </p:cNvSpPr>
          <p:nvPr>
            <p:ph sz="quarter" idx="13"/>
          </p:nvPr>
        </p:nvSpPr>
        <p:spPr>
          <a:xfrm>
            <a:off x="457200" y="1881120"/>
            <a:ext cx="4041647" cy="4245360"/>
          </a:xfrm>
        </p:spPr>
        <p:txBody>
          <a:bodyPr>
            <a:normAutofit/>
          </a:bodyPr>
          <a:lstStyle/>
          <a:p>
            <a:r>
              <a:rPr lang="en-US" b="1" u="sng" dirty="0" smtClean="0"/>
              <a:t>Self-Employed Workers</a:t>
            </a:r>
          </a:p>
          <a:p>
            <a:pPr>
              <a:buClrTx/>
              <a:buFont typeface="Wingdings" charset="2"/>
              <a:buChar char="§"/>
            </a:pPr>
            <a:r>
              <a:rPr lang="en-US" dirty="0" smtClean="0"/>
              <a:t>Employers </a:t>
            </a:r>
            <a:r>
              <a:rPr lang="en-US" dirty="0"/>
              <a:t>who hire others </a:t>
            </a:r>
            <a:r>
              <a:rPr lang="en-US" dirty="0" smtClean="0"/>
              <a:t>(&lt; 5 % </a:t>
            </a:r>
            <a:r>
              <a:rPr lang="en-US" dirty="0"/>
              <a:t>in most countries), </a:t>
            </a:r>
            <a:endParaRPr lang="en-US" dirty="0" smtClean="0"/>
          </a:p>
          <a:p>
            <a:pPr>
              <a:buClrTx/>
              <a:buFont typeface="Wingdings" charset="2"/>
              <a:buChar char="§"/>
            </a:pPr>
            <a:r>
              <a:rPr lang="en-US" dirty="0" smtClean="0"/>
              <a:t>Workers </a:t>
            </a:r>
            <a:r>
              <a:rPr lang="en-US" dirty="0"/>
              <a:t>who operate on their own account, </a:t>
            </a:r>
            <a:endParaRPr lang="en-US" dirty="0" smtClean="0"/>
          </a:p>
          <a:p>
            <a:pPr>
              <a:buClrTx/>
              <a:buFont typeface="Wingdings" charset="2"/>
              <a:buChar char="§"/>
            </a:pPr>
            <a:r>
              <a:rPr lang="en-US" dirty="0" smtClean="0"/>
              <a:t>Unpaid </a:t>
            </a:r>
            <a:r>
              <a:rPr lang="en-US" dirty="0"/>
              <a:t>contributing family workers, </a:t>
            </a:r>
            <a:endParaRPr lang="en-US" dirty="0" smtClean="0"/>
          </a:p>
          <a:p>
            <a:pPr>
              <a:buClrTx/>
              <a:buFont typeface="Wingdings" charset="2"/>
              <a:buChar char="§"/>
            </a:pPr>
            <a:r>
              <a:rPr lang="en-US" dirty="0" smtClean="0"/>
              <a:t>Members </a:t>
            </a:r>
            <a:r>
              <a:rPr lang="en-US" dirty="0"/>
              <a:t>of informal producer </a:t>
            </a:r>
            <a:r>
              <a:rPr lang="en-US" dirty="0" smtClean="0"/>
              <a:t>cooperatives</a:t>
            </a:r>
            <a:r>
              <a:rPr lang="en-US" dirty="0"/>
              <a:t>. </a:t>
            </a:r>
          </a:p>
          <a:p>
            <a:pPr>
              <a:buClrTx/>
              <a:buFont typeface="Wingdings" charset="2"/>
              <a:buChar char="§"/>
            </a:pPr>
            <a:endParaRPr lang="en-US" dirty="0"/>
          </a:p>
        </p:txBody>
      </p:sp>
      <p:sp>
        <p:nvSpPr>
          <p:cNvPr id="7" name="Content Placeholder 6"/>
          <p:cNvSpPr>
            <a:spLocks noGrp="1"/>
          </p:cNvSpPr>
          <p:nvPr>
            <p:ph sz="quarter" idx="14"/>
          </p:nvPr>
        </p:nvSpPr>
        <p:spPr>
          <a:xfrm>
            <a:off x="4645152" y="1881120"/>
            <a:ext cx="4041648" cy="4245360"/>
          </a:xfrm>
        </p:spPr>
        <p:txBody>
          <a:bodyPr/>
          <a:lstStyle/>
          <a:p>
            <a:r>
              <a:rPr lang="en-US" b="1" u="sng" dirty="0" smtClean="0"/>
              <a:t>Wage Workers</a:t>
            </a:r>
          </a:p>
          <a:p>
            <a:pPr>
              <a:buClrTx/>
              <a:buFont typeface="Wingdings" charset="2"/>
              <a:buChar char="§"/>
            </a:pPr>
            <a:r>
              <a:rPr lang="en-US" dirty="0" smtClean="0"/>
              <a:t>Informal </a:t>
            </a:r>
            <a:r>
              <a:rPr lang="en-US" dirty="0"/>
              <a:t>employees of informal enterprises</a:t>
            </a:r>
            <a:r>
              <a:rPr lang="en-US" dirty="0" smtClean="0"/>
              <a:t>,</a:t>
            </a:r>
          </a:p>
          <a:p>
            <a:pPr>
              <a:buClrTx/>
              <a:buFont typeface="Wingdings" charset="2"/>
              <a:buChar char="§"/>
            </a:pPr>
            <a:r>
              <a:rPr lang="en-US" dirty="0" smtClean="0"/>
              <a:t>Informal </a:t>
            </a:r>
            <a:r>
              <a:rPr lang="en-US" dirty="0"/>
              <a:t>employees of formal enterprises</a:t>
            </a:r>
            <a:r>
              <a:rPr lang="en-US" dirty="0" smtClean="0"/>
              <a:t>, </a:t>
            </a:r>
          </a:p>
          <a:p>
            <a:pPr>
              <a:buClrTx/>
              <a:buFont typeface="Wingdings" charset="2"/>
              <a:buChar char="§"/>
            </a:pPr>
            <a:r>
              <a:rPr lang="en-US" dirty="0"/>
              <a:t>D</a:t>
            </a:r>
            <a:r>
              <a:rPr lang="en-US" dirty="0" smtClean="0"/>
              <a:t>omestic </a:t>
            </a:r>
            <a:r>
              <a:rPr lang="en-US" dirty="0"/>
              <a:t>workers without employer </a:t>
            </a:r>
            <a:r>
              <a:rPr lang="en-US" dirty="0" smtClean="0"/>
              <a:t>contributions</a:t>
            </a:r>
            <a:r>
              <a:rPr lang="en-US" dirty="0"/>
              <a:t>. </a:t>
            </a:r>
          </a:p>
          <a:p>
            <a:endParaRPr lang="en-US" b="1" u="sng" dirty="0"/>
          </a:p>
        </p:txBody>
      </p:sp>
      <p:sp>
        <p:nvSpPr>
          <p:cNvPr id="4" name="Title 2"/>
          <p:cNvSpPr txBox="1">
            <a:spLocks/>
          </p:cNvSpPr>
          <p:nvPr/>
        </p:nvSpPr>
        <p:spPr>
          <a:xfrm>
            <a:off x="609600" y="251094"/>
            <a:ext cx="8229600" cy="1252728"/>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dirty="0" smtClean="0">
                <a:solidFill>
                  <a:srgbClr val="000000"/>
                </a:solidFill>
              </a:rPr>
              <a:t>Self-Employed and Wage Workers in Informal Enterprises</a:t>
            </a:r>
            <a:endParaRPr lang="en-US" sz="3600" dirty="0">
              <a:solidFill>
                <a:srgbClr val="000000"/>
              </a:solidFill>
            </a:endParaRPr>
          </a:p>
        </p:txBody>
      </p:sp>
    </p:spTree>
    <p:extLst>
      <p:ext uri="{BB962C8B-B14F-4D97-AF65-F5344CB8AC3E}">
        <p14:creationId xmlns:p14="http://schemas.microsoft.com/office/powerpoint/2010/main" val="418355152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525486"/>
            <a:ext cx="8229600" cy="1252728"/>
          </a:xfrm>
        </p:spPr>
        <p:txBody>
          <a:bodyPr>
            <a:noAutofit/>
          </a:bodyPr>
          <a:lstStyle/>
          <a:p>
            <a:r>
              <a:rPr lang="en-US" sz="3600" dirty="0">
                <a:solidFill>
                  <a:schemeClr val="tx1"/>
                </a:solidFill>
              </a:rPr>
              <a:t>Informal Employment as a Percent of Nonagricultural Employment, 2004–2010 </a:t>
            </a:r>
            <a:br>
              <a:rPr lang="en-US" sz="3600" dirty="0">
                <a:solidFill>
                  <a:schemeClr val="tx1"/>
                </a:solidFill>
              </a:rPr>
            </a:br>
            <a:endParaRPr lang="en-US" sz="3600" dirty="0">
              <a:solidFill>
                <a:schemeClr val="tx1"/>
              </a:solidFill>
            </a:endParaRPr>
          </a:p>
        </p:txBody>
      </p:sp>
      <p:pic>
        <p:nvPicPr>
          <p:cNvPr id="6" name="Picture 5"/>
          <p:cNvPicPr>
            <a:picLocks noChangeAspect="1"/>
          </p:cNvPicPr>
          <p:nvPr/>
        </p:nvPicPr>
        <p:blipFill rotWithShape="1">
          <a:blip r:embed="rId2"/>
          <a:srcRect t="19509"/>
          <a:stretch/>
        </p:blipFill>
        <p:spPr>
          <a:xfrm>
            <a:off x="200526" y="2112211"/>
            <a:ext cx="8943474" cy="4745789"/>
          </a:xfrm>
          <a:prstGeom prst="rect">
            <a:avLst/>
          </a:prstGeom>
        </p:spPr>
      </p:pic>
    </p:spTree>
    <p:extLst>
      <p:ext uri="{BB962C8B-B14F-4D97-AF65-F5344CB8AC3E}">
        <p14:creationId xmlns:p14="http://schemas.microsoft.com/office/powerpoint/2010/main" val="1408666290"/>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Custom 6">
      <a:dk1>
        <a:sysClr val="windowText" lastClr="000000"/>
      </a:dk1>
      <a:lt1>
        <a:sysClr val="window" lastClr="FFFFFF"/>
      </a:lt1>
      <a:dk2>
        <a:srgbClr val="242852"/>
      </a:dk2>
      <a:lt2>
        <a:srgbClr val="ACCBF9"/>
      </a:lt2>
      <a:accent1>
        <a:srgbClr val="FFFFFF"/>
      </a:accent1>
      <a:accent2>
        <a:srgbClr val="E9F3F0"/>
      </a:accent2>
      <a:accent3>
        <a:srgbClr val="005D84"/>
      </a:accent3>
      <a:accent4>
        <a:srgbClr val="006284"/>
      </a:accent4>
      <a:accent5>
        <a:srgbClr val="434343"/>
      </a:accent5>
      <a:accent6>
        <a:srgbClr val="414245"/>
      </a:accent6>
      <a:hlink>
        <a:srgbClr val="85B3E5"/>
      </a:hlink>
      <a:folHlink>
        <a:srgbClr val="375FE4"/>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Waveform.thmx</Template>
  <TotalTime>1006</TotalTime>
  <Words>930</Words>
  <Application>Microsoft Macintosh PowerPoint</Application>
  <PresentationFormat>On-screen Show (4:3)</PresentationFormat>
  <Paragraphs>138</Paragraphs>
  <Slides>52</Slides>
  <Notes>1</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Waveform</vt:lpstr>
      <vt:lpstr>Universal Health Services and Equity </vt:lpstr>
      <vt:lpstr>Declaration of Interest(s): </vt:lpstr>
      <vt:lpstr>Objectives</vt:lpstr>
      <vt:lpstr>Expatriates and Informal Workforce</vt:lpstr>
      <vt:lpstr>Informal Sector, Employment  and Economy</vt:lpstr>
      <vt:lpstr>Informal Sector, Employment  and Economy</vt:lpstr>
      <vt:lpstr>Informal Sector, Employment  and Economy</vt:lpstr>
      <vt:lpstr>PowerPoint Presentation</vt:lpstr>
      <vt:lpstr>Informal Employment as a Percent of Nonagricultural Employment, 2004–2010  </vt:lpstr>
      <vt:lpstr>PowerPoint Presentation</vt:lpstr>
      <vt:lpstr>PowerPoint Presentation</vt:lpstr>
      <vt:lpstr>Highlights and Main Points Made  </vt:lpstr>
      <vt:lpstr>Highlights and Main Points Made  </vt:lpstr>
      <vt:lpstr>Highlights and Main Points Made  </vt:lpstr>
      <vt:lpstr> What is KSA? </vt:lpstr>
      <vt:lpstr>PowerPoint Presentation</vt:lpstr>
      <vt:lpstr>PowerPoint Presentation</vt:lpstr>
      <vt:lpstr>PowerPoint Presentation</vt:lpstr>
      <vt:lpstr>Population Structure</vt:lpstr>
      <vt:lpstr>Basic Law of Governance (1992): Article 3: Each citizen is under the care of the state for their health and entitlement of healthcare. </vt:lpstr>
      <vt:lpstr>Legislations that covers the provision of HC for Informal Workforce</vt:lpstr>
      <vt:lpstr>PowerPoint Presentation</vt:lpstr>
      <vt:lpstr>NCCI</vt:lpstr>
      <vt:lpstr>PowerPoint Presentation</vt:lpstr>
      <vt:lpstr>PowerPoint Presentation</vt:lpstr>
      <vt:lpstr> How many are covered by the Cooperative Health Insurance? </vt:lpstr>
      <vt:lpstr> </vt:lpstr>
      <vt:lpstr> </vt:lpstr>
      <vt:lpstr> </vt:lpstr>
      <vt:lpstr>What Care MoH Provides for Informal Workforce?</vt:lpstr>
      <vt:lpstr>PowerPoint Presentation</vt:lpstr>
      <vt:lpstr>PowerPoint Presentation</vt:lpstr>
      <vt:lpstr>PowerPoint Presentation</vt:lpstr>
      <vt:lpstr>What Care MoH Provides for Informal Workforce?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Challenges Remain….</vt:lpstr>
      <vt:lpstr>UHC: Right, Smart and Overdue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Yousef Rabah</dc:creator>
  <cp:lastModifiedBy>Lubna Al-Ansary</cp:lastModifiedBy>
  <cp:revision>62</cp:revision>
  <dcterms:created xsi:type="dcterms:W3CDTF">2012-10-08T14:55:03Z</dcterms:created>
  <dcterms:modified xsi:type="dcterms:W3CDTF">2016-11-13T06:55:25Z</dcterms:modified>
</cp:coreProperties>
</file>