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8"/>
  </p:notesMasterIdLst>
  <p:handoutMasterIdLst>
    <p:handoutMasterId r:id="rId29"/>
  </p:handoutMasterIdLst>
  <p:sldIdLst>
    <p:sldId id="256" r:id="rId2"/>
    <p:sldId id="323" r:id="rId3"/>
    <p:sldId id="346" r:id="rId4"/>
    <p:sldId id="358" r:id="rId5"/>
    <p:sldId id="357" r:id="rId6"/>
    <p:sldId id="359" r:id="rId7"/>
    <p:sldId id="329" r:id="rId8"/>
    <p:sldId id="325" r:id="rId9"/>
    <p:sldId id="354" r:id="rId10"/>
    <p:sldId id="355" r:id="rId11"/>
    <p:sldId id="351" r:id="rId12"/>
    <p:sldId id="270" r:id="rId13"/>
    <p:sldId id="334" r:id="rId14"/>
    <p:sldId id="335" r:id="rId15"/>
    <p:sldId id="336" r:id="rId16"/>
    <p:sldId id="338" r:id="rId17"/>
    <p:sldId id="339" r:id="rId18"/>
    <p:sldId id="340" r:id="rId19"/>
    <p:sldId id="352" r:id="rId20"/>
    <p:sldId id="341" r:id="rId21"/>
    <p:sldId id="342" r:id="rId22"/>
    <p:sldId id="343" r:id="rId23"/>
    <p:sldId id="344" r:id="rId24"/>
    <p:sldId id="353" r:id="rId25"/>
    <p:sldId id="356" r:id="rId26"/>
    <p:sldId id="34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9" autoAdjust="0"/>
    <p:restoredTop sz="94693" autoAdjust="0"/>
  </p:normalViewPr>
  <p:slideViewPr>
    <p:cSldViewPr snapToGrid="0" snapToObjects="1">
      <p:cViewPr>
        <p:scale>
          <a:sx n="66" d="100"/>
          <a:sy n="66" d="100"/>
        </p:scale>
        <p:origin x="-1500"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user\Desktop\enqu&#234;te%20m&#233;nage%202010.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WB:Equity:Equity%20summary_5-june-09%20(version%201).xls"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7799352750809062E-2"/>
          <c:y val="0.12296910963052696"/>
          <c:w val="0.9644012944983823"/>
          <c:h val="0.70010781344639639"/>
        </c:manualLayout>
      </c:layout>
      <c:barChart>
        <c:barDir val="col"/>
        <c:grouping val="clustered"/>
        <c:varyColors val="0"/>
        <c:ser>
          <c:idx val="0"/>
          <c:order val="0"/>
          <c:tx>
            <c:strRef>
              <c:f>Feuil2!$F$95</c:f>
              <c:strCache>
                <c:ptCount val="1"/>
                <c:pt idx="0">
                  <c:v>Urbain</c:v>
                </c:pt>
              </c:strCache>
            </c:strRef>
          </c:tx>
          <c:invertIfNegative val="0"/>
          <c:dLbls>
            <c:dLbl>
              <c:idx val="0"/>
              <c:tx>
                <c:rich>
                  <a:bodyPr/>
                  <a:lstStyle/>
                  <a:p>
                    <a:r>
                      <a:rPr lang="en-US" b="1">
                        <a:solidFill>
                          <a:schemeClr val="tx1"/>
                        </a:solidFill>
                      </a:rPr>
                      <a:t>76,1</a:t>
                    </a:r>
                    <a:endParaRPr lang="en-US" b="1"/>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2200" b="1">
                    <a:solidFill>
                      <a:schemeClr val="tx1"/>
                    </a:solidFill>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Feuil2!$E$96:$E$100</c:f>
              <c:strCache>
                <c:ptCount val="5"/>
                <c:pt idx="0">
                  <c:v>maladie banale</c:v>
                </c:pt>
                <c:pt idx="1">
                  <c:v>problème financier</c:v>
                </c:pt>
                <c:pt idx="2">
                  <c:v>ne trouvant pas du temps</c:v>
                </c:pt>
                <c:pt idx="3">
                  <c:v>absence d'agent de santé</c:v>
                </c:pt>
                <c:pt idx="4">
                  <c:v>autres</c:v>
                </c:pt>
              </c:strCache>
            </c:strRef>
          </c:cat>
          <c:val>
            <c:numRef>
              <c:f>Feuil2!$F$96:$F$100</c:f>
              <c:numCache>
                <c:formatCode>General</c:formatCode>
                <c:ptCount val="5"/>
                <c:pt idx="0">
                  <c:v>76.099999999999994</c:v>
                </c:pt>
                <c:pt idx="1">
                  <c:v>14.7</c:v>
                </c:pt>
                <c:pt idx="2">
                  <c:v>3</c:v>
                </c:pt>
                <c:pt idx="3">
                  <c:v>0</c:v>
                </c:pt>
                <c:pt idx="4">
                  <c:v>6.3</c:v>
                </c:pt>
              </c:numCache>
            </c:numRef>
          </c:val>
        </c:ser>
        <c:ser>
          <c:idx val="1"/>
          <c:order val="1"/>
          <c:tx>
            <c:strRef>
              <c:f>Feuil2!$G$95</c:f>
              <c:strCache>
                <c:ptCount val="1"/>
                <c:pt idx="0">
                  <c:v>Rural</c:v>
                </c:pt>
              </c:strCache>
            </c:strRef>
          </c:tx>
          <c:invertIfNegative val="0"/>
          <c:dLbls>
            <c:spPr>
              <a:noFill/>
              <a:ln>
                <a:noFill/>
              </a:ln>
              <a:effectLst/>
            </c:spPr>
            <c:txPr>
              <a:bodyPr/>
              <a:lstStyle/>
              <a:p>
                <a:pPr>
                  <a:defRPr sz="2200" b="1"/>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Feuil2!$E$96:$E$100</c:f>
              <c:strCache>
                <c:ptCount val="5"/>
                <c:pt idx="0">
                  <c:v>maladie banale</c:v>
                </c:pt>
                <c:pt idx="1">
                  <c:v>problème financier</c:v>
                </c:pt>
                <c:pt idx="2">
                  <c:v>ne trouvant pas du temps</c:v>
                </c:pt>
                <c:pt idx="3">
                  <c:v>absence d'agent de santé</c:v>
                </c:pt>
                <c:pt idx="4">
                  <c:v>autres</c:v>
                </c:pt>
              </c:strCache>
            </c:strRef>
          </c:cat>
          <c:val>
            <c:numRef>
              <c:f>Feuil2!$G$96:$G$100</c:f>
              <c:numCache>
                <c:formatCode>General</c:formatCode>
                <c:ptCount val="5"/>
                <c:pt idx="0">
                  <c:v>54.5</c:v>
                </c:pt>
                <c:pt idx="1">
                  <c:v>31</c:v>
                </c:pt>
                <c:pt idx="2">
                  <c:v>0</c:v>
                </c:pt>
                <c:pt idx="3">
                  <c:v>3.9</c:v>
                </c:pt>
                <c:pt idx="4">
                  <c:v>10.5</c:v>
                </c:pt>
              </c:numCache>
            </c:numRef>
          </c:val>
        </c:ser>
        <c:dLbls>
          <c:showLegendKey val="0"/>
          <c:showVal val="1"/>
          <c:showCatName val="0"/>
          <c:showSerName val="0"/>
          <c:showPercent val="0"/>
          <c:showBubbleSize val="0"/>
        </c:dLbls>
        <c:gapWidth val="150"/>
        <c:overlap val="-25"/>
        <c:axId val="143668736"/>
        <c:axId val="143670272"/>
      </c:barChart>
      <c:catAx>
        <c:axId val="143668736"/>
        <c:scaling>
          <c:orientation val="minMax"/>
        </c:scaling>
        <c:delete val="1"/>
        <c:axPos val="b"/>
        <c:numFmt formatCode="General" sourceLinked="0"/>
        <c:majorTickMark val="none"/>
        <c:minorTickMark val="none"/>
        <c:tickLblPos val="nextTo"/>
        <c:crossAx val="143670272"/>
        <c:crosses val="autoZero"/>
        <c:auto val="1"/>
        <c:lblAlgn val="ctr"/>
        <c:lblOffset val="100"/>
        <c:noMultiLvlLbl val="0"/>
      </c:catAx>
      <c:valAx>
        <c:axId val="143670272"/>
        <c:scaling>
          <c:orientation val="minMax"/>
        </c:scaling>
        <c:delete val="1"/>
        <c:axPos val="l"/>
        <c:numFmt formatCode="General" sourceLinked="1"/>
        <c:majorTickMark val="out"/>
        <c:minorTickMark val="none"/>
        <c:tickLblPos val="none"/>
        <c:crossAx val="143668736"/>
        <c:crosses val="autoZero"/>
        <c:crossBetween val="between"/>
      </c:valAx>
    </c:plotArea>
    <c:legend>
      <c:legendPos val="t"/>
      <c:overlay val="0"/>
      <c:txPr>
        <a:bodyPr/>
        <a:lstStyle/>
        <a:p>
          <a:pPr>
            <a:defRPr sz="2200"/>
          </a:pPr>
          <a:endParaRPr lang="fr-FR"/>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36"/>
    </mc:Choice>
    <mc:Fallback>
      <c:style val="36"/>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62007116316003"/>
          <c:y val="5.1663167282019369E-2"/>
          <c:w val="0.83884950870748565"/>
          <c:h val="0.75413438320209969"/>
        </c:manualLayout>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'Consistent data'!$A$38:$A$43</c:f>
              <c:strCache>
                <c:ptCount val="6"/>
                <c:pt idx="0">
                  <c:v>Yemen (2005/6)</c:v>
                </c:pt>
                <c:pt idx="1">
                  <c:v>West Bank and Gaza (2005)</c:v>
                </c:pt>
                <c:pt idx="2">
                  <c:v>Tunisia (2005/6)</c:v>
                </c:pt>
                <c:pt idx="3">
                  <c:v>Lebanon (2004/5)</c:v>
                </c:pt>
                <c:pt idx="4">
                  <c:v>Iran (2006)</c:v>
                </c:pt>
                <c:pt idx="5">
                  <c:v>Egypt (2007)</c:v>
                </c:pt>
              </c:strCache>
            </c:strRef>
          </c:cat>
          <c:val>
            <c:numRef>
              <c:f>'Consistent data'!$B$38:$B$43</c:f>
              <c:numCache>
                <c:formatCode>0.00%</c:formatCode>
                <c:ptCount val="6"/>
                <c:pt idx="0">
                  <c:v>7.2000000000000133E-2</c:v>
                </c:pt>
                <c:pt idx="1">
                  <c:v>6.5900000000000014E-2</c:v>
                </c:pt>
                <c:pt idx="2" formatCode="0%">
                  <c:v>0.12070000000000022</c:v>
                </c:pt>
                <c:pt idx="3">
                  <c:v>0.13300000000000001</c:v>
                </c:pt>
                <c:pt idx="4">
                  <c:v>6.6800000000000012E-2</c:v>
                </c:pt>
                <c:pt idx="5" formatCode="0%">
                  <c:v>7.0000000000000034E-2</c:v>
                </c:pt>
              </c:numCache>
            </c:numRef>
          </c:val>
        </c:ser>
        <c:dLbls>
          <c:showLegendKey val="0"/>
          <c:showVal val="0"/>
          <c:showCatName val="0"/>
          <c:showSerName val="0"/>
          <c:showPercent val="0"/>
          <c:showBubbleSize val="0"/>
        </c:dLbls>
        <c:gapWidth val="150"/>
        <c:axId val="145832192"/>
        <c:axId val="145838080"/>
      </c:barChart>
      <c:catAx>
        <c:axId val="145832192"/>
        <c:scaling>
          <c:orientation val="minMax"/>
        </c:scaling>
        <c:delete val="0"/>
        <c:axPos val="b"/>
        <c:numFmt formatCode="General" sourceLinked="1"/>
        <c:majorTickMark val="out"/>
        <c:minorTickMark val="none"/>
        <c:tickLblPos val="nextTo"/>
        <c:spPr>
          <a:noFill/>
          <a:ln w="9525" cap="flat" cmpd="sng" algn="ctr">
            <a:solidFill>
              <a:schemeClr val="accent1"/>
            </a:solidFill>
            <a:prstDash val="solid"/>
          </a:ln>
          <a:effectLst/>
        </c:spPr>
        <c:txPr>
          <a:bodyPr rot="0" vert="horz"/>
          <a:lstStyle/>
          <a:p>
            <a:pPr>
              <a:defRPr b="1">
                <a:solidFill>
                  <a:schemeClr val="tx1"/>
                </a:solidFill>
                <a:latin typeface="+mn-lt"/>
                <a:ea typeface="+mn-ea"/>
                <a:cs typeface="+mn-cs"/>
              </a:defRPr>
            </a:pPr>
            <a:endParaRPr lang="fr-FR"/>
          </a:p>
        </c:txPr>
        <c:crossAx val="145838080"/>
        <c:crosses val="autoZero"/>
        <c:auto val="1"/>
        <c:lblAlgn val="ctr"/>
        <c:lblOffset val="100"/>
        <c:noMultiLvlLbl val="0"/>
      </c:catAx>
      <c:valAx>
        <c:axId val="145838080"/>
        <c:scaling>
          <c:orientation val="minMax"/>
        </c:scaling>
        <c:delete val="0"/>
        <c:axPos val="l"/>
        <c:title>
          <c:tx>
            <c:rich>
              <a:bodyPr/>
              <a:lstStyle/>
              <a:p>
                <a:pPr>
                  <a:defRPr/>
                </a:pPr>
                <a:r>
                  <a:rPr lang="en-US"/>
                  <a:t>Percent</a:t>
                </a:r>
              </a:p>
            </c:rich>
          </c:tx>
          <c:layout>
            <c:manualLayout>
              <c:xMode val="edge"/>
              <c:yMode val="edge"/>
              <c:x val="1.8563363739977058E-2"/>
              <c:y val="0.3060482596584243"/>
            </c:manualLayout>
          </c:layout>
          <c:overlay val="0"/>
        </c:title>
        <c:numFmt formatCode="0%" sourceLinked="0"/>
        <c:majorTickMark val="out"/>
        <c:minorTickMark val="none"/>
        <c:tickLblPos val="nextTo"/>
        <c:spPr>
          <a:noFill/>
          <a:ln w="9525" cap="flat" cmpd="sng" algn="ctr">
            <a:solidFill>
              <a:schemeClr val="accent1"/>
            </a:solidFill>
            <a:prstDash val="solid"/>
          </a:ln>
          <a:effectLst/>
        </c:spPr>
        <c:txPr>
          <a:bodyPr rot="0" vert="horz"/>
          <a:lstStyle/>
          <a:p>
            <a:pPr>
              <a:defRPr b="1">
                <a:solidFill>
                  <a:schemeClr val="tx1"/>
                </a:solidFill>
                <a:latin typeface="+mn-lt"/>
                <a:ea typeface="+mn-ea"/>
                <a:cs typeface="+mn-cs"/>
              </a:defRPr>
            </a:pPr>
            <a:endParaRPr lang="fr-FR"/>
          </a:p>
        </c:txPr>
        <c:crossAx val="145832192"/>
        <c:crosses val="autoZero"/>
        <c:crossBetween val="between"/>
      </c:valAx>
    </c:plotArea>
    <c:plotVisOnly val="1"/>
    <c:dispBlanksAs val="gap"/>
    <c:showDLblsOverMax val="0"/>
  </c:chart>
  <c:spPr>
    <a:solidFill>
      <a:schemeClr val="bg1">
        <a:lumMod val="95000"/>
      </a:schemeClr>
    </a:solidFill>
  </c:spPr>
  <c:txPr>
    <a:bodyPr/>
    <a:lstStyle/>
    <a:p>
      <a:pPr>
        <a:defRPr sz="1800"/>
      </a:pPr>
      <a:endParaRPr lang="fr-FR"/>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D2C0B6-FC7E-416D-840C-949331D1DD29}" type="doc">
      <dgm:prSet loTypeId="urn:microsoft.com/office/officeart/2005/8/layout/vList2" loCatId="list" qsTypeId="urn:microsoft.com/office/officeart/2005/8/quickstyle/simple1" qsCatId="simple" csTypeId="urn:microsoft.com/office/officeart/2005/8/colors/accent3_3" csCatId="accent3" phldr="1"/>
      <dgm:spPr/>
      <dgm:t>
        <a:bodyPr/>
        <a:lstStyle/>
        <a:p>
          <a:endParaRPr lang="en-US"/>
        </a:p>
      </dgm:t>
    </dgm:pt>
    <dgm:pt modelId="{19647C6A-4F91-41D8-9B0B-033CC64C778C}">
      <dgm:prSet/>
      <dgm:spPr/>
      <dgm:t>
        <a:bodyPr/>
        <a:lstStyle/>
        <a:p>
          <a:pPr algn="just" rtl="0"/>
          <a:r>
            <a:rPr lang="en-US" b="1" dirty="0" smtClean="0"/>
            <a:t>Vertical equity</a:t>
          </a:r>
          <a:r>
            <a:rPr lang="en-US" dirty="0" smtClean="0"/>
            <a:t> insure that the greatest needs are able to use health services when needed . </a:t>
          </a:r>
          <a:endParaRPr lang="fr-FR" dirty="0"/>
        </a:p>
      </dgm:t>
    </dgm:pt>
    <dgm:pt modelId="{0FEA6A22-5E81-49CF-972A-73405E872B91}" type="parTrans" cxnId="{3437C287-8C5B-4C19-AFE9-9D448DE01E60}">
      <dgm:prSet/>
      <dgm:spPr/>
      <dgm:t>
        <a:bodyPr/>
        <a:lstStyle/>
        <a:p>
          <a:endParaRPr lang="en-US"/>
        </a:p>
      </dgm:t>
    </dgm:pt>
    <dgm:pt modelId="{ACA1488A-2184-4B9B-A9A6-64102C005D53}" type="sibTrans" cxnId="{3437C287-8C5B-4C19-AFE9-9D448DE01E60}">
      <dgm:prSet/>
      <dgm:spPr/>
      <dgm:t>
        <a:bodyPr/>
        <a:lstStyle/>
        <a:p>
          <a:endParaRPr lang="en-US"/>
        </a:p>
      </dgm:t>
    </dgm:pt>
    <dgm:pt modelId="{84BA4023-8224-4A84-9A49-F4EEF5AE2F7E}">
      <dgm:prSet/>
      <dgm:spPr/>
      <dgm:t>
        <a:bodyPr/>
        <a:lstStyle/>
        <a:p>
          <a:pPr algn="just" rtl="0"/>
          <a:r>
            <a:rPr lang="en-US" b="1" dirty="0" smtClean="0">
              <a:solidFill>
                <a:schemeClr val="tx1"/>
              </a:solidFill>
            </a:rPr>
            <a:t>Horizontal equity</a:t>
          </a:r>
          <a:r>
            <a:rPr lang="en-US" b="0" dirty="0" smtClean="0">
              <a:solidFill>
                <a:schemeClr val="tx1"/>
              </a:solidFill>
            </a:rPr>
            <a:t> focus on equal need have equal use of health services. </a:t>
          </a:r>
          <a:endParaRPr lang="fr-FR" b="0" dirty="0">
            <a:solidFill>
              <a:schemeClr val="tx1"/>
            </a:solidFill>
          </a:endParaRPr>
        </a:p>
      </dgm:t>
    </dgm:pt>
    <dgm:pt modelId="{6FCC0904-EEFF-4E59-BDA6-ADA455A365A0}" type="parTrans" cxnId="{735A708E-3D78-4300-802E-709E9D6CF551}">
      <dgm:prSet/>
      <dgm:spPr/>
      <dgm:t>
        <a:bodyPr/>
        <a:lstStyle/>
        <a:p>
          <a:endParaRPr lang="en-US"/>
        </a:p>
      </dgm:t>
    </dgm:pt>
    <dgm:pt modelId="{58A51085-7E4F-4F9E-B8E2-CC8EA712DA9F}" type="sibTrans" cxnId="{735A708E-3D78-4300-802E-709E9D6CF551}">
      <dgm:prSet/>
      <dgm:spPr/>
      <dgm:t>
        <a:bodyPr/>
        <a:lstStyle/>
        <a:p>
          <a:endParaRPr lang="en-US"/>
        </a:p>
      </dgm:t>
    </dgm:pt>
    <dgm:pt modelId="{DE1B6174-6C6B-440D-B93E-3B9E04FF5B5E}" type="pres">
      <dgm:prSet presAssocID="{A1D2C0B6-FC7E-416D-840C-949331D1DD29}" presName="linear" presStyleCnt="0">
        <dgm:presLayoutVars>
          <dgm:animLvl val="lvl"/>
          <dgm:resizeHandles val="exact"/>
        </dgm:presLayoutVars>
      </dgm:prSet>
      <dgm:spPr/>
      <dgm:t>
        <a:bodyPr/>
        <a:lstStyle/>
        <a:p>
          <a:endParaRPr lang="en-US"/>
        </a:p>
      </dgm:t>
    </dgm:pt>
    <dgm:pt modelId="{FD3F6CC9-5084-4C02-B1A5-20C6321C6AA4}" type="pres">
      <dgm:prSet presAssocID="{19647C6A-4F91-41D8-9B0B-033CC64C778C}" presName="parentText" presStyleLbl="node1" presStyleIdx="0" presStyleCnt="2">
        <dgm:presLayoutVars>
          <dgm:chMax val="0"/>
          <dgm:bulletEnabled val="1"/>
        </dgm:presLayoutVars>
      </dgm:prSet>
      <dgm:spPr/>
      <dgm:t>
        <a:bodyPr/>
        <a:lstStyle/>
        <a:p>
          <a:endParaRPr lang="en-US"/>
        </a:p>
      </dgm:t>
    </dgm:pt>
    <dgm:pt modelId="{4F7618DE-2201-4193-BCDE-16E0276602B6}" type="pres">
      <dgm:prSet presAssocID="{ACA1488A-2184-4B9B-A9A6-64102C005D53}" presName="spacer" presStyleCnt="0"/>
      <dgm:spPr/>
    </dgm:pt>
    <dgm:pt modelId="{F83A8547-AEB2-44BF-A217-ED5765BC6629}" type="pres">
      <dgm:prSet presAssocID="{84BA4023-8224-4A84-9A49-F4EEF5AE2F7E}" presName="parentText" presStyleLbl="node1" presStyleIdx="1" presStyleCnt="2">
        <dgm:presLayoutVars>
          <dgm:chMax val="0"/>
          <dgm:bulletEnabled val="1"/>
        </dgm:presLayoutVars>
      </dgm:prSet>
      <dgm:spPr/>
      <dgm:t>
        <a:bodyPr/>
        <a:lstStyle/>
        <a:p>
          <a:endParaRPr lang="en-US"/>
        </a:p>
      </dgm:t>
    </dgm:pt>
  </dgm:ptLst>
  <dgm:cxnLst>
    <dgm:cxn modelId="{76BBDBE4-079F-4928-875F-3899BE4F8F15}" type="presOf" srcId="{19647C6A-4F91-41D8-9B0B-033CC64C778C}" destId="{FD3F6CC9-5084-4C02-B1A5-20C6321C6AA4}" srcOrd="0" destOrd="0" presId="urn:microsoft.com/office/officeart/2005/8/layout/vList2"/>
    <dgm:cxn modelId="{B7A083AB-E1D6-4EC8-8EC9-6C57BAB2B2D9}" type="presOf" srcId="{A1D2C0B6-FC7E-416D-840C-949331D1DD29}" destId="{DE1B6174-6C6B-440D-B93E-3B9E04FF5B5E}" srcOrd="0" destOrd="0" presId="urn:microsoft.com/office/officeart/2005/8/layout/vList2"/>
    <dgm:cxn modelId="{3437C287-8C5B-4C19-AFE9-9D448DE01E60}" srcId="{A1D2C0B6-FC7E-416D-840C-949331D1DD29}" destId="{19647C6A-4F91-41D8-9B0B-033CC64C778C}" srcOrd="0" destOrd="0" parTransId="{0FEA6A22-5E81-49CF-972A-73405E872B91}" sibTransId="{ACA1488A-2184-4B9B-A9A6-64102C005D53}"/>
    <dgm:cxn modelId="{B9E2DF76-74F7-410E-827F-87B2D79683FC}" type="presOf" srcId="{84BA4023-8224-4A84-9A49-F4EEF5AE2F7E}" destId="{F83A8547-AEB2-44BF-A217-ED5765BC6629}" srcOrd="0" destOrd="0" presId="urn:microsoft.com/office/officeart/2005/8/layout/vList2"/>
    <dgm:cxn modelId="{735A708E-3D78-4300-802E-709E9D6CF551}" srcId="{A1D2C0B6-FC7E-416D-840C-949331D1DD29}" destId="{84BA4023-8224-4A84-9A49-F4EEF5AE2F7E}" srcOrd="1" destOrd="0" parTransId="{6FCC0904-EEFF-4E59-BDA6-ADA455A365A0}" sibTransId="{58A51085-7E4F-4F9E-B8E2-CC8EA712DA9F}"/>
    <dgm:cxn modelId="{D16C5B54-EB29-4518-87A1-FE185BA661B9}" type="presParOf" srcId="{DE1B6174-6C6B-440D-B93E-3B9E04FF5B5E}" destId="{FD3F6CC9-5084-4C02-B1A5-20C6321C6AA4}" srcOrd="0" destOrd="0" presId="urn:microsoft.com/office/officeart/2005/8/layout/vList2"/>
    <dgm:cxn modelId="{373180A5-67A9-4BED-AD1E-FBE30016ADCB}" type="presParOf" srcId="{DE1B6174-6C6B-440D-B93E-3B9E04FF5B5E}" destId="{4F7618DE-2201-4193-BCDE-16E0276602B6}" srcOrd="1" destOrd="0" presId="urn:microsoft.com/office/officeart/2005/8/layout/vList2"/>
    <dgm:cxn modelId="{6F985794-2175-46F4-83A2-51D1F24F3EB4}" type="presParOf" srcId="{DE1B6174-6C6B-440D-B93E-3B9E04FF5B5E}" destId="{F83A8547-AEB2-44BF-A217-ED5765BC662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F6CC9-5084-4C02-B1A5-20C6321C6AA4}">
      <dsp:nvSpPr>
        <dsp:cNvPr id="0" name=""/>
        <dsp:cNvSpPr/>
      </dsp:nvSpPr>
      <dsp:spPr>
        <a:xfrm>
          <a:off x="0" y="286894"/>
          <a:ext cx="7809471" cy="1193400"/>
        </a:xfrm>
        <a:prstGeom prst="roundRect">
          <a:avLst/>
        </a:prstGeom>
        <a:solidFill>
          <a:schemeClr val="accent3">
            <a:shade val="8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just" defTabSz="1333500" rtl="0">
            <a:lnSpc>
              <a:spcPct val="90000"/>
            </a:lnSpc>
            <a:spcBef>
              <a:spcPct val="0"/>
            </a:spcBef>
            <a:spcAft>
              <a:spcPct val="35000"/>
            </a:spcAft>
          </a:pPr>
          <a:r>
            <a:rPr lang="en-US" sz="3000" b="1" kern="1200" dirty="0" smtClean="0"/>
            <a:t>Vertical equity</a:t>
          </a:r>
          <a:r>
            <a:rPr lang="en-US" sz="3000" kern="1200" dirty="0" smtClean="0"/>
            <a:t> insure that the greatest needs are able to use health services when needed . </a:t>
          </a:r>
          <a:endParaRPr lang="fr-FR" sz="3000" kern="1200" dirty="0"/>
        </a:p>
      </dsp:txBody>
      <dsp:txXfrm>
        <a:off x="58257" y="345151"/>
        <a:ext cx="7692957" cy="1076886"/>
      </dsp:txXfrm>
    </dsp:sp>
    <dsp:sp modelId="{F83A8547-AEB2-44BF-A217-ED5765BC6629}">
      <dsp:nvSpPr>
        <dsp:cNvPr id="0" name=""/>
        <dsp:cNvSpPr/>
      </dsp:nvSpPr>
      <dsp:spPr>
        <a:xfrm>
          <a:off x="0" y="1566694"/>
          <a:ext cx="7809471" cy="1193400"/>
        </a:xfrm>
        <a:prstGeom prst="roundRect">
          <a:avLst/>
        </a:prstGeom>
        <a:solidFill>
          <a:schemeClr val="accent3">
            <a:shade val="80000"/>
            <a:hueOff val="704866"/>
            <a:satOff val="-82230"/>
            <a:lumOff val="413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just" defTabSz="1333500" rtl="0">
            <a:lnSpc>
              <a:spcPct val="90000"/>
            </a:lnSpc>
            <a:spcBef>
              <a:spcPct val="0"/>
            </a:spcBef>
            <a:spcAft>
              <a:spcPct val="35000"/>
            </a:spcAft>
          </a:pPr>
          <a:r>
            <a:rPr lang="en-US" sz="3000" b="1" kern="1200" dirty="0" smtClean="0">
              <a:solidFill>
                <a:schemeClr val="tx1"/>
              </a:solidFill>
            </a:rPr>
            <a:t>Horizontal equity</a:t>
          </a:r>
          <a:r>
            <a:rPr lang="en-US" sz="3000" b="0" kern="1200" dirty="0" smtClean="0">
              <a:solidFill>
                <a:schemeClr val="tx1"/>
              </a:solidFill>
            </a:rPr>
            <a:t> focus on equal need have equal use of health services. </a:t>
          </a:r>
          <a:endParaRPr lang="fr-FR" sz="3000" b="0" kern="1200" dirty="0">
            <a:solidFill>
              <a:schemeClr val="tx1"/>
            </a:solidFill>
          </a:endParaRPr>
        </a:p>
      </dsp:txBody>
      <dsp:txXfrm>
        <a:off x="58257" y="1624951"/>
        <a:ext cx="7692957" cy="107688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pPr/>
              <a:t>11/12/2016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pPr/>
              <a:t>‹N°›</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C2CE8-D446-4B28-BAA0-4D8073DA6C5F}" type="datetimeFigureOut">
              <a:rPr lang="fr-FR" smtClean="0"/>
              <a:pPr/>
              <a:t>12/11/2016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9C5291-718D-434C-809A-21D6F13AC3F1}" type="slidenum">
              <a:rPr lang="fr-FR" smtClean="0"/>
              <a:pPr/>
              <a:t>‹N°›</a:t>
            </a:fld>
            <a:endParaRPr lang="fr-FR"/>
          </a:p>
        </p:txBody>
      </p:sp>
    </p:spTree>
    <p:extLst>
      <p:ext uri="{BB962C8B-B14F-4D97-AF65-F5344CB8AC3E}">
        <p14:creationId xmlns:p14="http://schemas.microsoft.com/office/powerpoint/2010/main" val="2074264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839C5291-718D-434C-809A-21D6F13AC3F1}" type="slidenum">
              <a:rPr lang="fr-FR" smtClean="0"/>
              <a:pPr/>
              <a:t>1</a:t>
            </a:fld>
            <a:endParaRPr lang="fr-FR"/>
          </a:p>
        </p:txBody>
      </p:sp>
    </p:spTree>
    <p:extLst>
      <p:ext uri="{BB962C8B-B14F-4D97-AF65-F5344CB8AC3E}">
        <p14:creationId xmlns:p14="http://schemas.microsoft.com/office/powerpoint/2010/main" val="1070067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F1581B-DB35-4E60-88B2-25133D60D757}" type="slidenum">
              <a:rPr lang="en-GB"/>
              <a:pPr/>
              <a:t>4</a:t>
            </a:fld>
            <a:endParaRPr lang="en-GB"/>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p:txBody>
          <a:bodyPr/>
          <a:lstStyle/>
          <a:p>
            <a:pPr marL="228600" indent="-228600">
              <a:buFontTx/>
              <a:buAutoNum type="arabicPeriod"/>
            </a:pPr>
            <a:r>
              <a:rPr lang="en-GB"/>
              <a:t>The early lectures on health variables are equally relevant to the examination of equity in relation to any characteristic.</a:t>
            </a:r>
          </a:p>
          <a:p>
            <a:pPr marL="228600" indent="-228600">
              <a:buFontTx/>
              <a:buAutoNum type="arabicPeriod"/>
            </a:pPr>
            <a:r>
              <a:rPr lang="en-GB"/>
              <a:t>Lecture 12 that considers the measurement of inequality between groups is relevant to most characteristics.</a:t>
            </a:r>
          </a:p>
          <a:p>
            <a:pPr marL="228600" indent="-228600">
              <a:buFontTx/>
              <a:buAutoNum type="arabicPeriod"/>
            </a:pPr>
            <a:r>
              <a:rPr lang="en-GB"/>
              <a:t>Rank based measures of inequality are introduced in lectures 7-9 and used in lectures 13-17.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BC6EC-0029-4A83-B261-8AEBA1A1652A}" type="slidenum">
              <a:rPr lang="en-GB"/>
              <a:pPr/>
              <a:t>6</a:t>
            </a:fld>
            <a:endParaRPr lang="en-GB"/>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p:txBody>
          <a:bodyPr/>
          <a:lstStyle/>
          <a:p>
            <a:pPr marL="228600" indent="-228600">
              <a:buFontTx/>
              <a:buAutoNum type="arabicPeriod"/>
            </a:pPr>
            <a:r>
              <a:rPr lang="en-GB" dirty="0"/>
              <a:t>This course is concerned with empirical health equity analysis, which, of course, requires data. This usually comes from household surveys but it could also be administrative data. </a:t>
            </a:r>
          </a:p>
          <a:p>
            <a:pPr marL="228600" indent="-228600">
              <a:buFontTx/>
              <a:buAutoNum type="arabicPeriod"/>
            </a:pPr>
            <a:r>
              <a:rPr lang="en-GB" dirty="0"/>
              <a:t>Measurement of the variable of interest must be undertaken. This is the variable that answers the “equity of what?” question posed above. There must also be a measure of socioeconomic status, the variable answering the “equity in relation to what?” question. Appropriate measurement of both types of variables requires clarity in defining the purpose of the analysis and a conceptual framework, or theory, to determine the principles that measures should accord with.</a:t>
            </a:r>
          </a:p>
          <a:p>
            <a:pPr marL="228600" indent="-228600">
              <a:buFontTx/>
              <a:buAutoNum type="arabicPeriod"/>
            </a:pPr>
            <a:r>
              <a:rPr lang="en-GB" dirty="0"/>
              <a:t>Quantitative measures of inequality/inequity summarise the bivariate relationship between the variable of interest and the measure of socioeconomic status.</a:t>
            </a:r>
          </a:p>
          <a:p>
            <a:pPr marL="228600" indent="-228600">
              <a:buFontTx/>
              <a:buAutoNum type="arabicPeriod"/>
            </a:pPr>
            <a:r>
              <a:rPr lang="en-GB" dirty="0"/>
              <a:t>Multivariate methods may be used simply to control for confounding factors when estimating the relationship between the variable of interest and socioeconomic status, to decompose the factors that contribute to this relationship or to identify the causal impact of socioeconomic status on the variable of interest.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22338" eaLnBrk="0" hangingPunct="0">
              <a:defRPr>
                <a:solidFill>
                  <a:schemeClr val="tx1"/>
                </a:solidFill>
                <a:latin typeface="Verdana" panose="020B0604030504040204" pitchFamily="34" charset="0"/>
                <a:cs typeface="Arial" panose="020B0604020202020204" pitchFamily="34" charset="0"/>
              </a:defRPr>
            </a:lvl1pPr>
            <a:lvl2pPr marL="742950" indent="-285750" defTabSz="922338" eaLnBrk="0" hangingPunct="0">
              <a:defRPr>
                <a:solidFill>
                  <a:schemeClr val="tx1"/>
                </a:solidFill>
                <a:latin typeface="Verdana" panose="020B0604030504040204" pitchFamily="34" charset="0"/>
                <a:cs typeface="Arial" panose="020B0604020202020204" pitchFamily="34" charset="0"/>
              </a:defRPr>
            </a:lvl2pPr>
            <a:lvl3pPr marL="1143000" indent="-228600" defTabSz="922338" eaLnBrk="0" hangingPunct="0">
              <a:defRPr>
                <a:solidFill>
                  <a:schemeClr val="tx1"/>
                </a:solidFill>
                <a:latin typeface="Verdana" panose="020B0604030504040204" pitchFamily="34" charset="0"/>
                <a:cs typeface="Arial" panose="020B0604020202020204" pitchFamily="34" charset="0"/>
              </a:defRPr>
            </a:lvl3pPr>
            <a:lvl4pPr marL="1600200" indent="-228600" defTabSz="922338" eaLnBrk="0" hangingPunct="0">
              <a:defRPr>
                <a:solidFill>
                  <a:schemeClr val="tx1"/>
                </a:solidFill>
                <a:latin typeface="Verdana" panose="020B0604030504040204" pitchFamily="34" charset="0"/>
                <a:cs typeface="Arial" panose="020B0604020202020204" pitchFamily="34" charset="0"/>
              </a:defRPr>
            </a:lvl4pPr>
            <a:lvl5pPr marL="2057400" indent="-228600" defTabSz="922338" eaLnBrk="0" hangingPunct="0">
              <a:defRPr>
                <a:solidFill>
                  <a:schemeClr val="tx1"/>
                </a:solidFill>
                <a:latin typeface="Verdana" panose="020B0604030504040204" pitchFamily="34" charset="0"/>
                <a:cs typeface="Arial" panose="020B0604020202020204" pitchFamily="34" charset="0"/>
              </a:defRPr>
            </a:lvl5pPr>
            <a:lvl6pPr marL="25146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smtClean="0">
                <a:latin typeface="Arial" panose="020B0604020202020204" pitchFamily="34" charset="0"/>
              </a:rPr>
              <a:t>World Health Organization</a:t>
            </a:r>
          </a:p>
        </p:txBody>
      </p:sp>
      <p:sp>
        <p:nvSpPr>
          <p:cNvPr id="32771" name="Rectangle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22338" eaLnBrk="0" hangingPunct="0">
              <a:defRPr>
                <a:solidFill>
                  <a:schemeClr val="tx1"/>
                </a:solidFill>
                <a:latin typeface="Verdana" panose="020B0604030504040204" pitchFamily="34" charset="0"/>
                <a:cs typeface="Arial" panose="020B0604020202020204" pitchFamily="34" charset="0"/>
              </a:defRPr>
            </a:lvl1pPr>
            <a:lvl2pPr marL="742950" indent="-285750" defTabSz="922338" eaLnBrk="0" hangingPunct="0">
              <a:defRPr>
                <a:solidFill>
                  <a:schemeClr val="tx1"/>
                </a:solidFill>
                <a:latin typeface="Verdana" panose="020B0604030504040204" pitchFamily="34" charset="0"/>
                <a:cs typeface="Arial" panose="020B0604020202020204" pitchFamily="34" charset="0"/>
              </a:defRPr>
            </a:lvl2pPr>
            <a:lvl3pPr marL="1143000" indent="-228600" defTabSz="922338" eaLnBrk="0" hangingPunct="0">
              <a:defRPr>
                <a:solidFill>
                  <a:schemeClr val="tx1"/>
                </a:solidFill>
                <a:latin typeface="Verdana" panose="020B0604030504040204" pitchFamily="34" charset="0"/>
                <a:cs typeface="Arial" panose="020B0604020202020204" pitchFamily="34" charset="0"/>
              </a:defRPr>
            </a:lvl3pPr>
            <a:lvl4pPr marL="1600200" indent="-228600" defTabSz="922338" eaLnBrk="0" hangingPunct="0">
              <a:defRPr>
                <a:solidFill>
                  <a:schemeClr val="tx1"/>
                </a:solidFill>
                <a:latin typeface="Verdana" panose="020B0604030504040204" pitchFamily="34" charset="0"/>
                <a:cs typeface="Arial" panose="020B0604020202020204" pitchFamily="34" charset="0"/>
              </a:defRPr>
            </a:lvl4pPr>
            <a:lvl5pPr marL="2057400" indent="-228600" defTabSz="922338" eaLnBrk="0" hangingPunct="0">
              <a:defRPr>
                <a:solidFill>
                  <a:schemeClr val="tx1"/>
                </a:solidFill>
                <a:latin typeface="Verdana" panose="020B0604030504040204" pitchFamily="34" charset="0"/>
                <a:cs typeface="Arial" panose="020B0604020202020204" pitchFamily="34" charset="0"/>
              </a:defRPr>
            </a:lvl5pPr>
            <a:lvl6pPr marL="25146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93379ED1-7A6E-4514-A9B6-B3E9A35E13B8}" type="datetime3">
              <a:rPr lang="en-US" smtClean="0">
                <a:latin typeface="Arial" panose="020B0604020202020204" pitchFamily="34" charset="0"/>
              </a:rPr>
              <a:pPr eaLnBrk="1" hangingPunct="1"/>
              <a:t>12 November 2016</a:t>
            </a:fld>
            <a:endParaRPr lang="en-US" smtClean="0">
              <a:latin typeface="Arial" panose="020B0604020202020204" pitchFamily="34" charset="0"/>
            </a:endParaRPr>
          </a:p>
        </p:txBody>
      </p:sp>
      <p:sp>
        <p:nvSpPr>
          <p:cNvPr id="3277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a:solidFill>
                  <a:schemeClr val="tx1"/>
                </a:solidFill>
                <a:latin typeface="Verdana" panose="020B0604030504040204" pitchFamily="34" charset="0"/>
                <a:cs typeface="Arial" panose="020B0604020202020204" pitchFamily="34" charset="0"/>
              </a:defRPr>
            </a:lvl1pPr>
            <a:lvl2pPr marL="742950" indent="-285750" defTabSz="922338" eaLnBrk="0" hangingPunct="0">
              <a:defRPr>
                <a:solidFill>
                  <a:schemeClr val="tx1"/>
                </a:solidFill>
                <a:latin typeface="Verdana" panose="020B0604030504040204" pitchFamily="34" charset="0"/>
                <a:cs typeface="Arial" panose="020B0604020202020204" pitchFamily="34" charset="0"/>
              </a:defRPr>
            </a:lvl2pPr>
            <a:lvl3pPr marL="1143000" indent="-228600" defTabSz="922338" eaLnBrk="0" hangingPunct="0">
              <a:defRPr>
                <a:solidFill>
                  <a:schemeClr val="tx1"/>
                </a:solidFill>
                <a:latin typeface="Verdana" panose="020B0604030504040204" pitchFamily="34" charset="0"/>
                <a:cs typeface="Arial" panose="020B0604020202020204" pitchFamily="34" charset="0"/>
              </a:defRPr>
            </a:lvl3pPr>
            <a:lvl4pPr marL="1600200" indent="-228600" defTabSz="922338" eaLnBrk="0" hangingPunct="0">
              <a:defRPr>
                <a:solidFill>
                  <a:schemeClr val="tx1"/>
                </a:solidFill>
                <a:latin typeface="Verdana" panose="020B0604030504040204" pitchFamily="34" charset="0"/>
                <a:cs typeface="Arial" panose="020B0604020202020204" pitchFamily="34" charset="0"/>
              </a:defRPr>
            </a:lvl4pPr>
            <a:lvl5pPr marL="2057400" indent="-228600" defTabSz="922338" eaLnBrk="0" hangingPunct="0">
              <a:defRPr>
                <a:solidFill>
                  <a:schemeClr val="tx1"/>
                </a:solidFill>
                <a:latin typeface="Verdana" panose="020B0604030504040204" pitchFamily="34" charset="0"/>
                <a:cs typeface="Arial" panose="020B0604020202020204" pitchFamily="34" charset="0"/>
              </a:defRPr>
            </a:lvl5pPr>
            <a:lvl6pPr marL="25146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922338"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69102FC6-7A52-410B-89E3-10AACC162F46}" type="slidenum">
              <a:rPr lang="en-US">
                <a:latin typeface="Arial" panose="020B0604020202020204" pitchFamily="34" charset="0"/>
              </a:rPr>
              <a:pPr eaLnBrk="1" hangingPunct="1"/>
              <a:t>20</a:t>
            </a:fld>
            <a:endParaRPr lang="en-US">
              <a:latin typeface="Arial" panose="020B0604020202020204" pitchFamily="34" charset="0"/>
            </a:endParaRPr>
          </a:p>
        </p:txBody>
      </p:sp>
      <p:sp>
        <p:nvSpPr>
          <p:cNvPr id="32773" name="Rectangle 2"/>
          <p:cNvSpPr>
            <a:spLocks noGrp="1" noRot="1" noChangeAspect="1" noChangeArrowheads="1" noTextEdit="1"/>
          </p:cNvSpPr>
          <p:nvPr>
            <p:ph type="sldImg"/>
          </p:nvPr>
        </p:nvSpPr>
        <p:spPr bwMode="auto">
          <a:xfrm>
            <a:off x="1163638" y="692150"/>
            <a:ext cx="4530725" cy="339725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32774" name="Rectangle 3"/>
          <p:cNvSpPr>
            <a:spLocks noGrp="1" noChangeArrowheads="1"/>
          </p:cNvSpPr>
          <p:nvPr>
            <p:ph type="body" idx="1"/>
          </p:nvPr>
        </p:nvSpPr>
        <p:spPr bwMode="auto">
          <a:xfrm>
            <a:off x="928688" y="4367213"/>
            <a:ext cx="5000625" cy="4086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751" tIns="43568" rIns="88751" bIns="43568" numCol="1" anchor="t" anchorCtr="0" compatLnSpc="1">
            <a:prstTxWarp prst="textNoShape">
              <a:avLst/>
            </a:prstTxWarp>
          </a:bodyPr>
          <a:lstStyle/>
          <a:p>
            <a:pPr marL="230188" indent="-230188" eaLnBrk="1" hangingPunct="1">
              <a:lnSpc>
                <a:spcPct val="90000"/>
              </a:lnSpc>
              <a:buFontTx/>
              <a:buAutoNum type="arabicPeriod"/>
            </a:pPr>
            <a:r>
              <a:rPr lang="en-GB" sz="1000" smtClean="0"/>
              <a:t>For more information on social determinants and determinants outside the health sector, the recent report of the Commission on Social Determinants and Health is useful: www.who.int/social_determinants/thecommission/finalreport</a:t>
            </a:r>
          </a:p>
          <a:p>
            <a:pPr marL="230188" indent="-230188" eaLnBrk="1" hangingPunct="1">
              <a:lnSpc>
                <a:spcPct val="90000"/>
              </a:lnSpc>
              <a:buFontTx/>
              <a:buAutoNum type="arabicPeriod"/>
            </a:pPr>
            <a:r>
              <a:rPr lang="en-GB" sz="1000" smtClean="0"/>
              <a:t>The second bullet point covers 5 of the six health system building blocks (the 6</a:t>
            </a:r>
            <a:r>
              <a:rPr lang="en-GB" sz="1000" baseline="30000" smtClean="0"/>
              <a:t>th</a:t>
            </a:r>
            <a:r>
              <a:rPr lang="en-GB" sz="1000" smtClean="0"/>
              <a:t> is health financing  in point 3) – see Everybody's Business - http://whqlibdoc.who.int/publications/2007/9789241596077_eng.pdf.  </a:t>
            </a:r>
          </a:p>
          <a:p>
            <a:pPr marL="230188" indent="-230188" eaLnBrk="1" hangingPunct="1">
              <a:lnSpc>
                <a:spcPct val="90000"/>
              </a:lnSpc>
              <a:buFontTx/>
              <a:buAutoNum type="arabicPeriod"/>
            </a:pPr>
            <a:r>
              <a:rPr lang="en-GB" sz="1000" smtClean="0"/>
              <a:t>The six building blocks are:</a:t>
            </a:r>
          </a:p>
          <a:p>
            <a:pPr marL="230188" indent="-230188" eaLnBrk="1" hangingPunct="1">
              <a:lnSpc>
                <a:spcPct val="90000"/>
              </a:lnSpc>
            </a:pPr>
            <a:r>
              <a:rPr lang="en-GB" sz="1000" smtClean="0"/>
              <a:t>Health services</a:t>
            </a:r>
          </a:p>
          <a:p>
            <a:pPr marL="230188" indent="-230188" eaLnBrk="1" hangingPunct="1">
              <a:lnSpc>
                <a:spcPct val="90000"/>
              </a:lnSpc>
            </a:pPr>
            <a:r>
              <a:rPr lang="en-GB" sz="1000" smtClean="0"/>
              <a:t>Health workforce</a:t>
            </a:r>
          </a:p>
          <a:p>
            <a:pPr marL="230188" indent="-230188" eaLnBrk="1" hangingPunct="1">
              <a:lnSpc>
                <a:spcPct val="90000"/>
              </a:lnSpc>
            </a:pPr>
            <a:r>
              <a:rPr lang="en-GB" sz="1000" smtClean="0"/>
              <a:t>Health information</a:t>
            </a:r>
          </a:p>
          <a:p>
            <a:pPr marL="230188" indent="-230188" eaLnBrk="1" hangingPunct="1">
              <a:lnSpc>
                <a:spcPct val="90000"/>
              </a:lnSpc>
            </a:pPr>
            <a:r>
              <a:rPr lang="en-GB" sz="1000" smtClean="0"/>
              <a:t>Medical products, vaccines and technologies</a:t>
            </a:r>
          </a:p>
          <a:p>
            <a:pPr marL="230188" indent="-230188" eaLnBrk="1" hangingPunct="1">
              <a:lnSpc>
                <a:spcPct val="90000"/>
              </a:lnSpc>
            </a:pPr>
            <a:r>
              <a:rPr lang="en-GB" sz="1000" smtClean="0"/>
              <a:t>Leadership and governance</a:t>
            </a:r>
          </a:p>
          <a:p>
            <a:pPr marL="230188" indent="-230188" eaLnBrk="1" hangingPunct="1">
              <a:lnSpc>
                <a:spcPct val="90000"/>
              </a:lnSpc>
            </a:pPr>
            <a:r>
              <a:rPr lang="en-GB" sz="1000" smtClean="0"/>
              <a:t>Health financing</a:t>
            </a:r>
          </a:p>
          <a:p>
            <a:pPr marL="230188" indent="-230188" eaLnBrk="1" hangingPunct="1">
              <a:lnSpc>
                <a:spcPct val="90000"/>
              </a:lnSpc>
            </a:pPr>
            <a:r>
              <a:rPr lang="en-GB" sz="1000" b="1" smtClean="0"/>
              <a:t> </a:t>
            </a:r>
          </a:p>
          <a:p>
            <a:pPr marL="230188" indent="-230188" eaLnBrk="1" hangingPunct="1">
              <a:lnSpc>
                <a:spcPct val="90000"/>
              </a:lnSpc>
              <a:buFontTx/>
              <a:buAutoNum type="arabicPeriod"/>
            </a:pPr>
            <a:endParaRPr lang="en-GB" sz="1000" b="1" smtClean="0"/>
          </a:p>
          <a:p>
            <a:pPr marL="230188" indent="-230188" eaLnBrk="1" hangingPunct="1">
              <a:lnSpc>
                <a:spcPct val="90000"/>
              </a:lnSpc>
              <a:buFontTx/>
              <a:buAutoNum type="arabicPeriod"/>
            </a:pPr>
            <a:endParaRPr lang="en-GB" smtClean="0"/>
          </a:p>
        </p:txBody>
      </p:sp>
    </p:spTree>
    <p:extLst>
      <p:ext uri="{BB962C8B-B14F-4D97-AF65-F5344CB8AC3E}">
        <p14:creationId xmlns:p14="http://schemas.microsoft.com/office/powerpoint/2010/main" val="3049629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normAutofit fontScale="77500" lnSpcReduction="20000"/>
          </a:bodyPr>
          <a:lstStyle/>
          <a:p>
            <a:pPr eaLnBrk="1" fontAlgn="auto" hangingPunct="1">
              <a:spcBef>
                <a:spcPts val="0"/>
              </a:spcBef>
              <a:spcAft>
                <a:spcPts val="0"/>
              </a:spcAft>
              <a:defRPr/>
            </a:pPr>
            <a:r>
              <a:rPr lang="fr-FR" dirty="0" smtClean="0"/>
              <a:t>Maintenant l’identification des défis peut être envisagée de plusieurs manières, nous avons choisi de les présenter selon le rôle des pouvoirs publics qui est de faciliter l’accès aux soins préventifs, curatifs et promotionnels. Or si le Maroc a pu instaurer depuis longtemps une politique de prévention  assez efficace, il a toujours du mal à assurer aux citoyennes et citoyens marocains un accès aux soins appropriés. Notre politique, en matière de soins curatifs, se limitait à un débat sur l’extension de l’offre de soins, or comme vous allez le remarquer, c’est un domaine où on accuse un grand retard aussi bien au niveau de la disponibilité de l’offre ou de la suffisance et la qualité des services. Notre 1</a:t>
            </a:r>
            <a:r>
              <a:rPr lang="fr-FR" baseline="30000" dirty="0" smtClean="0"/>
              <a:t>e</a:t>
            </a:r>
            <a:r>
              <a:rPr lang="fr-FR" dirty="0" smtClean="0"/>
              <a:t> grand défi en matière de santé est sans aucun doute lié à la difficulté d’accès aux soins. Ce n’est donc pas un hasard si le rapport du cinquantenaire pour le développement l’ait identifié parmi les 5 nœud du future au Maroc à côté du savoir, de l’économie, l’inclusion du développement et la gouvernance.</a:t>
            </a:r>
          </a:p>
          <a:p>
            <a:pPr eaLnBrk="1" fontAlgn="auto" hangingPunct="1">
              <a:spcBef>
                <a:spcPts val="0"/>
              </a:spcBef>
              <a:spcAft>
                <a:spcPts val="0"/>
              </a:spcAft>
              <a:defRPr/>
            </a:pPr>
            <a:r>
              <a:rPr lang="fr-FR" dirty="0" smtClean="0"/>
              <a:t>Le secteur de la santé est à la fois un secteur social et secteur de services, le rôle des ressources humaines y est fondamental. Nous ne pouvons envisagé aucun développement de ce secteur sans leur mobilisation. Or malheureusement c’est à ce niveau que le bas blesse nous sommes dans une situation de déficit qui nous met à côté de pays comme le </a:t>
            </a:r>
            <a:r>
              <a:rPr lang="fr-FR" dirty="0" err="1" smtClean="0"/>
              <a:t>Yemen</a:t>
            </a:r>
            <a:r>
              <a:rPr lang="fr-FR" dirty="0" smtClean="0"/>
              <a:t>, le Djibouti et d’autres pays qui ne sont pas au même niveau de développement que le Maroc. C’est pour cela que les RH de santé constitueront pendant longtemps le tendon d’</a:t>
            </a:r>
            <a:r>
              <a:rPr lang="fr-FR" dirty="0" err="1" smtClean="0"/>
              <a:t>achille</a:t>
            </a:r>
            <a:r>
              <a:rPr lang="fr-FR" dirty="0" smtClean="0"/>
              <a:t> de notre système de santé. </a:t>
            </a:r>
          </a:p>
          <a:p>
            <a:pPr eaLnBrk="1" fontAlgn="auto" hangingPunct="1">
              <a:spcBef>
                <a:spcPts val="0"/>
              </a:spcBef>
              <a:spcAft>
                <a:spcPts val="0"/>
              </a:spcAft>
              <a:defRPr/>
            </a:pPr>
            <a:r>
              <a:rPr lang="fr-FR" dirty="0" smtClean="0"/>
              <a:t>Comme je l’ai dit avant le financement est certes insuffisant comme vous allez le remarquer mais il est davantage par rapport à ce qui adviendra puisque la demande de soins et la consommation médicale ne font qu’augmenter au même titre que les ALD et les ALC.</a:t>
            </a:r>
          </a:p>
          <a:p>
            <a:pPr eaLnBrk="1" fontAlgn="auto" hangingPunct="1">
              <a:spcBef>
                <a:spcPts val="0"/>
              </a:spcBef>
              <a:spcAft>
                <a:spcPts val="0"/>
              </a:spcAft>
              <a:defRPr/>
            </a:pPr>
            <a:r>
              <a:rPr lang="fr-FR" dirty="0" smtClean="0"/>
              <a:t>Avec l’avènement du printemps arabe la population marocaine a rompu le silence pour nous dire dans la rue qu’elle n’ai pas satisfaite de notre système de santé et de nos services. Nous avons une mauvaise image auprès de la population et une mauvaise presse dans les médias, si nous ne corrigeons pas cela, quelque soit l’importance des investissements dans la santé, ils ne contribueront pas à la paix sociale.</a:t>
            </a:r>
          </a:p>
          <a:p>
            <a:pPr eaLnBrk="1" fontAlgn="auto" hangingPunct="1">
              <a:spcBef>
                <a:spcPts val="0"/>
              </a:spcBef>
              <a:spcAft>
                <a:spcPts val="0"/>
              </a:spcAft>
              <a:defRPr/>
            </a:pPr>
            <a:r>
              <a:rPr lang="fr-FR" dirty="0" smtClean="0"/>
              <a:t>Enfin, je considère que parmi tous ces défis, celui de la bonne gouvernance est le plus important parce qu’il facilite la résolution des autres. Or la gouvernance d’un secteur social et de service qui souffre de manque dans ses ressources stratégiques n’est pas à la portée de chacun de nous. C’est pour cela que nous devons chercher cette bonne gouvernance dans la transparence, le partenariat et la mutualisation des efforts de l’ensemble des acteurs de notre système de santé.</a:t>
            </a:r>
            <a:endParaRPr lang="fr-FR" dirty="0"/>
          </a:p>
        </p:txBody>
      </p:sp>
      <p:sp>
        <p:nvSpPr>
          <p:cNvPr id="3379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077FAAAB-A94B-4C86-9E71-AF23286A05DF}" type="slidenum">
              <a:rPr lang="fr-FR"/>
              <a:pPr eaLnBrk="1" hangingPunct="1"/>
              <a:t>23</a:t>
            </a:fld>
            <a:endParaRPr lang="fr-FR"/>
          </a:p>
        </p:txBody>
      </p:sp>
    </p:spTree>
    <p:extLst>
      <p:ext uri="{BB962C8B-B14F-4D97-AF65-F5344CB8AC3E}">
        <p14:creationId xmlns:p14="http://schemas.microsoft.com/office/powerpoint/2010/main" val="1089597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‹N°›</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9314" y="980554"/>
            <a:ext cx="6054922"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‹N°›</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9"/>
            <a:ext cx="2804296" cy="57397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70"/>
          </a:xfrm>
        </p:spPr>
        <p:txBody>
          <a:bodyPr lIns="80147" tIns="40074" rIns="80147" bIns="40074"/>
          <a:lstStyle/>
          <a:p>
            <a:r>
              <a:rPr lang="en-US" smtClean="0"/>
              <a:t>Click to edit Master title style</a:t>
            </a:r>
            <a:endParaRPr lang="en-US"/>
          </a:p>
        </p:txBody>
      </p:sp>
      <p:sp>
        <p:nvSpPr>
          <p:cNvPr id="3" name="Text Placeholder 2"/>
          <p:cNvSpPr>
            <a:spLocks noGrp="1"/>
          </p:cNvSpPr>
          <p:nvPr>
            <p:ph type="body" sz="half" idx="1"/>
          </p:nvPr>
        </p:nvSpPr>
        <p:spPr>
          <a:xfrm>
            <a:off x="442540" y="1380815"/>
            <a:ext cx="4080591" cy="46118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3450" y="1380815"/>
            <a:ext cx="4080591" cy="46118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4658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‹N°›</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‹N°›</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‹N°›</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‹N°›</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‹N°›</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‹N°›</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238585" y="6250163"/>
            <a:ext cx="741744"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11/12/2016</a:t>
            </a:fld>
            <a:endParaRPr lang="en-US" dirty="0"/>
          </a:p>
        </p:txBody>
      </p:sp>
      <p:sp>
        <p:nvSpPr>
          <p:cNvPr id="5" name="Footer Placeholder 4"/>
          <p:cNvSpPr>
            <a:spLocks noGrp="1"/>
          </p:cNvSpPr>
          <p:nvPr>
            <p:ph type="ftr" sz="quarter" idx="3"/>
          </p:nvPr>
        </p:nvSpPr>
        <p:spPr>
          <a:xfrm>
            <a:off x="193638" y="6250165"/>
            <a:ext cx="3044947"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‹N°›</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descr="MENA logo-01.jpg"/>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5882504" y="6126163"/>
            <a:ext cx="2804296"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0573" y="1915885"/>
            <a:ext cx="7772400" cy="1116080"/>
          </a:xfrm>
        </p:spPr>
        <p:txBody>
          <a:bodyPr>
            <a:normAutofit/>
          </a:bodyPr>
          <a:lstStyle/>
          <a:p>
            <a:r>
              <a:rPr lang="en-US" sz="5200" b="1" dirty="0" smtClean="0">
                <a:solidFill>
                  <a:schemeClr val="tx1"/>
                </a:solidFill>
              </a:rPr>
              <a:t>Health Costs and Equity</a:t>
            </a:r>
            <a:endParaRPr lang="en-US" sz="5200" b="1" dirty="0">
              <a:solidFill>
                <a:schemeClr val="tx1"/>
              </a:solidFill>
            </a:endParaRPr>
          </a:p>
        </p:txBody>
      </p:sp>
      <p:sp>
        <p:nvSpPr>
          <p:cNvPr id="3" name="Subtitle 2"/>
          <p:cNvSpPr>
            <a:spLocks noGrp="1"/>
          </p:cNvSpPr>
          <p:nvPr>
            <p:ph type="subTitle" idx="1"/>
          </p:nvPr>
        </p:nvSpPr>
        <p:spPr>
          <a:xfrm>
            <a:off x="849086" y="2893980"/>
            <a:ext cx="7264400" cy="1329677"/>
          </a:xfrm>
        </p:spPr>
        <p:txBody>
          <a:bodyPr>
            <a:noAutofit/>
          </a:bodyPr>
          <a:lstStyle/>
          <a:p>
            <a:r>
              <a:rPr lang="en-US" sz="2600" dirty="0" err="1" smtClean="0">
                <a:solidFill>
                  <a:schemeClr val="tx1"/>
                </a:solidFill>
              </a:rPr>
              <a:t>Chokri</a:t>
            </a:r>
            <a:r>
              <a:rPr lang="en-US" sz="2600" dirty="0" smtClean="0">
                <a:solidFill>
                  <a:schemeClr val="tx1"/>
                </a:solidFill>
              </a:rPr>
              <a:t> </a:t>
            </a:r>
            <a:r>
              <a:rPr lang="en-US" sz="2600" dirty="0" err="1" smtClean="0">
                <a:solidFill>
                  <a:schemeClr val="tx1"/>
                </a:solidFill>
              </a:rPr>
              <a:t>Arfa</a:t>
            </a:r>
            <a:endParaRPr lang="en-US" sz="2600" dirty="0" smtClean="0">
              <a:solidFill>
                <a:schemeClr val="tx1"/>
              </a:solidFill>
            </a:endParaRPr>
          </a:p>
          <a:p>
            <a:r>
              <a:rPr lang="en-US" sz="2600" dirty="0" smtClean="0">
                <a:solidFill>
                  <a:schemeClr val="tx1"/>
                </a:solidFill>
              </a:rPr>
              <a:t>Health Economist and Professor at the University of Carthage Tunisia</a:t>
            </a:r>
          </a:p>
        </p:txBody>
      </p:sp>
      <p:sp>
        <p:nvSpPr>
          <p:cNvPr id="4" name="Rectangle 3"/>
          <p:cNvSpPr/>
          <p:nvPr/>
        </p:nvSpPr>
        <p:spPr>
          <a:xfrm>
            <a:off x="711201" y="4380312"/>
            <a:ext cx="7532913" cy="1474506"/>
          </a:xfrm>
          <a:prstGeom prst="rect">
            <a:avLst/>
          </a:prstGeom>
          <a:solidFill>
            <a:srgbClr val="92D050"/>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spcAft>
                <a:spcPts val="0"/>
              </a:spcAft>
            </a:pPr>
            <a:r>
              <a:rPr lang="en-US" sz="2200" b="1" dirty="0">
                <a:solidFill>
                  <a:srgbClr val="000000"/>
                </a:solidFill>
                <a:latin typeface="Verdana" panose="020B0604030504040204" pitchFamily="34" charset="0"/>
                <a:ea typeface="Calibri" panose="020F0502020204030204" pitchFamily="34" charset="0"/>
                <a:cs typeface="Verdana" panose="020B0604030504040204" pitchFamily="34" charset="0"/>
              </a:rPr>
              <a:t>MENA HPF CONFERENCE ON</a:t>
            </a:r>
            <a:endParaRPr lang="fr-FR" sz="2200" dirty="0">
              <a:solidFill>
                <a:srgbClr val="000000"/>
              </a:solidFill>
              <a:latin typeface="Verdana" panose="020B0604030504040204" pitchFamily="34" charset="0"/>
              <a:ea typeface="Calibri" panose="020F0502020204030204" pitchFamily="34" charset="0"/>
              <a:cs typeface="Verdana" panose="020B0604030504040204" pitchFamily="34" charset="0"/>
            </a:endParaRPr>
          </a:p>
          <a:p>
            <a:pPr algn="ctr">
              <a:spcAft>
                <a:spcPts val="0"/>
              </a:spcAft>
            </a:pPr>
            <a:r>
              <a:rPr lang="en-US" sz="2200" b="1" dirty="0">
                <a:solidFill>
                  <a:srgbClr val="000000"/>
                </a:solidFill>
                <a:latin typeface="Verdana" panose="020B0604030504040204" pitchFamily="34" charset="0"/>
                <a:ea typeface="Calibri" panose="020F0502020204030204" pitchFamily="34" charset="0"/>
                <a:cs typeface="Verdana" panose="020B0604030504040204" pitchFamily="34" charset="0"/>
              </a:rPr>
              <a:t>UNIVERSAL ACCESS TO QUALITY HEALTHCARE IN THE ARAB COUNTRIES</a:t>
            </a:r>
            <a:endParaRPr lang="fr-FR" sz="2200" dirty="0">
              <a:solidFill>
                <a:srgbClr val="000000"/>
              </a:solidFill>
              <a:latin typeface="Verdana" panose="020B0604030504040204" pitchFamily="34" charset="0"/>
              <a:ea typeface="Calibri" panose="020F0502020204030204" pitchFamily="34" charset="0"/>
              <a:cs typeface="Verdana" panose="020B0604030504040204" pitchFamily="34" charset="0"/>
            </a:endParaRPr>
          </a:p>
          <a:p>
            <a:pPr marR="217170" algn="ctr">
              <a:lnSpc>
                <a:spcPct val="115000"/>
              </a:lnSpc>
              <a:spcAft>
                <a:spcPts val="1000"/>
              </a:spcAft>
              <a:tabLst>
                <a:tab pos="4960620" algn="l"/>
              </a:tabLst>
            </a:pPr>
            <a:r>
              <a:rPr lang="en-US" sz="2200" b="1" dirty="0">
                <a:latin typeface="Calibri" panose="020F0502020204030204" pitchFamily="34" charset="0"/>
                <a:ea typeface="Calibri" panose="020F0502020204030204" pitchFamily="34" charset="0"/>
                <a:cs typeface="Arial" panose="020B0604020202020204" pitchFamily="34" charset="0"/>
              </a:rPr>
              <a:t>CAIRO, NOVEMBER 12-13, 2016</a:t>
            </a:r>
            <a:endParaRPr lang="fr-FR" sz="2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18548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362414" y="2107580"/>
            <a:ext cx="8419171" cy="4550941"/>
          </a:xfrm>
          <a:prstGeom prst="rect">
            <a:avLst/>
          </a:prstGeom>
        </p:spPr>
      </p:pic>
      <p:sp>
        <p:nvSpPr>
          <p:cNvPr id="3" name="ZoneTexte 2"/>
          <p:cNvSpPr txBox="1"/>
          <p:nvPr/>
        </p:nvSpPr>
        <p:spPr>
          <a:xfrm>
            <a:off x="362414" y="344752"/>
            <a:ext cx="8171986" cy="1077218"/>
          </a:xfrm>
          <a:prstGeom prst="rect">
            <a:avLst/>
          </a:prstGeom>
          <a:solidFill>
            <a:schemeClr val="accent2">
              <a:lumMod val="75000"/>
            </a:schemeClr>
          </a:solidFill>
        </p:spPr>
        <p:txBody>
          <a:bodyPr wrap="square" rtlCol="0">
            <a:spAutoFit/>
          </a:bodyPr>
          <a:lstStyle/>
          <a:p>
            <a:pPr algn="ctr"/>
            <a:r>
              <a:rPr lang="en-US" sz="3200" b="1" dirty="0" smtClean="0"/>
              <a:t>Share of OOP expenditure in THE by country 2012</a:t>
            </a:r>
            <a:endParaRPr lang="en-US" sz="3200" b="1" dirty="0"/>
          </a:p>
        </p:txBody>
      </p:sp>
    </p:spTree>
    <p:extLst>
      <p:ext uri="{BB962C8B-B14F-4D97-AF65-F5344CB8AC3E}">
        <p14:creationId xmlns:p14="http://schemas.microsoft.com/office/powerpoint/2010/main" val="10048227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552" y="1166843"/>
            <a:ext cx="8044249" cy="5262979"/>
          </a:xfrm>
          <a:prstGeom prst="rect">
            <a:avLst/>
          </a:prstGeom>
        </p:spPr>
        <p:txBody>
          <a:bodyPr wrap="square">
            <a:spAutoFit/>
          </a:bodyPr>
          <a:lstStyle/>
          <a:p>
            <a:pPr marL="285750" indent="-285750" algn="just">
              <a:buClrTx/>
              <a:buFont typeface="Wingdings" pitchFamily="2" charset="2"/>
              <a:buChar char="q"/>
            </a:pPr>
            <a:r>
              <a:rPr lang="en-US" sz="2800" b="1" dirty="0" smtClean="0"/>
              <a:t>worldwide</a:t>
            </a:r>
            <a:endParaRPr lang="fr-FR" sz="2800" dirty="0"/>
          </a:p>
          <a:p>
            <a:pPr marL="800100" lvl="1" indent="-342900" algn="just">
              <a:buClrTx/>
              <a:buFont typeface="Arial" panose="020B0604020202020204" pitchFamily="34" charset="0"/>
              <a:buChar char="•"/>
            </a:pPr>
            <a:r>
              <a:rPr lang="en-US" sz="2800" dirty="0"/>
              <a:t>1.3 billion poor with no access to needed services worldwide</a:t>
            </a:r>
          </a:p>
          <a:p>
            <a:pPr marL="800100" lvl="1" indent="-342900" algn="just">
              <a:buClrTx/>
              <a:buFont typeface="Arial" panose="020B0604020202020204" pitchFamily="34" charset="0"/>
              <a:buChar char="•"/>
            </a:pPr>
            <a:r>
              <a:rPr lang="en-US" sz="2800" dirty="0"/>
              <a:t>150 million individuals face financial hardship &amp; 100 million push in poverty because of OOP</a:t>
            </a:r>
          </a:p>
          <a:p>
            <a:pPr marL="800100" lvl="1" indent="-342900" algn="just">
              <a:buClrTx/>
              <a:buFont typeface="Arial" panose="020B0604020202020204" pitchFamily="34" charset="0"/>
              <a:buChar char="•"/>
            </a:pPr>
            <a:r>
              <a:rPr lang="en-US" sz="2800" dirty="0"/>
              <a:t>20-40% of health resources </a:t>
            </a:r>
            <a:r>
              <a:rPr lang="en-US" sz="2800" dirty="0" smtClean="0"/>
              <a:t>wasted</a:t>
            </a:r>
          </a:p>
          <a:p>
            <a:pPr marL="285750" indent="-285750" algn="just">
              <a:buFont typeface="Wingdings" pitchFamily="2" charset="2"/>
              <a:buChar char="q"/>
            </a:pPr>
            <a:r>
              <a:rPr lang="en-US" sz="2800" b="1" dirty="0" smtClean="0"/>
              <a:t> EMR </a:t>
            </a:r>
            <a:endParaRPr lang="en-US" sz="2800" b="1" dirty="0"/>
          </a:p>
          <a:p>
            <a:pPr marL="800100" lvl="1" indent="-342900" algn="just">
              <a:buClrTx/>
              <a:buFont typeface="Arial" panose="020B0604020202020204" pitchFamily="34" charset="0"/>
              <a:buChar char="•"/>
            </a:pPr>
            <a:r>
              <a:rPr lang="en-US" sz="2800" dirty="0">
                <a:latin typeface="Times New Roman" panose="02020603050405020304" pitchFamily="18" charset="0"/>
                <a:ea typeface="Times New Roman" panose="02020603050405020304" pitchFamily="18" charset="0"/>
              </a:rPr>
              <a:t>Almost 40% of health expenditure is being spent OOP</a:t>
            </a:r>
            <a:endParaRPr lang="en-US" sz="2800" dirty="0"/>
          </a:p>
          <a:p>
            <a:pPr marL="800100" lvl="1" indent="-342900" algn="just">
              <a:buClrTx/>
              <a:buFont typeface="Arial" panose="020B0604020202020204" pitchFamily="34" charset="0"/>
              <a:buChar char="•"/>
            </a:pPr>
            <a:r>
              <a:rPr lang="en-US" sz="2800" dirty="0" smtClean="0"/>
              <a:t>16.5 </a:t>
            </a:r>
            <a:r>
              <a:rPr lang="en-US" sz="2800" dirty="0"/>
              <a:t>and </a:t>
            </a:r>
            <a:r>
              <a:rPr lang="en-US" sz="2800" dirty="0" smtClean="0"/>
              <a:t>7.5 </a:t>
            </a:r>
            <a:r>
              <a:rPr lang="en-US" sz="2800" dirty="0"/>
              <a:t>million individuals face financial hardship and are impoverished annually, respectively. </a:t>
            </a:r>
          </a:p>
        </p:txBody>
      </p:sp>
    </p:spTree>
    <p:extLst>
      <p:ext uri="{BB962C8B-B14F-4D97-AF65-F5344CB8AC3E}">
        <p14:creationId xmlns:p14="http://schemas.microsoft.com/office/powerpoint/2010/main" val="565343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solidFill>
            <a:schemeClr val="bg1">
              <a:lumMod val="75000"/>
            </a:schemeClr>
          </a:solidFill>
        </p:spPr>
        <p:txBody>
          <a:bodyPr>
            <a:normAutofit/>
          </a:bodyPr>
          <a:lstStyle/>
          <a:p>
            <a:r>
              <a:rPr lang="en-US" sz="5200" b="1" dirty="0" smtClean="0">
                <a:solidFill>
                  <a:srgbClr val="FF0000"/>
                </a:solidFill>
                <a:latin typeface="Garamond" panose="02020404030301010803" pitchFamily="18" charset="0"/>
                <a:ea typeface="ＭＳ Ｐゴシック" panose="020B0600070205080204" pitchFamily="34" charset="-128"/>
              </a:rPr>
              <a:t>The case of Tunisia</a:t>
            </a:r>
          </a:p>
        </p:txBody>
      </p:sp>
      <p:sp>
        <p:nvSpPr>
          <p:cNvPr id="5" name="Rectangle 1"/>
          <p:cNvSpPr>
            <a:spLocks noChangeArrowheads="1"/>
          </p:cNvSpPr>
          <p:nvPr/>
        </p:nvSpPr>
        <p:spPr bwMode="auto">
          <a:xfrm>
            <a:off x="333829" y="2318657"/>
            <a:ext cx="8592457" cy="307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a:lnSpc>
                <a:spcPct val="80000"/>
              </a:lnSpc>
              <a:spcBef>
                <a:spcPct val="50000"/>
              </a:spcBef>
              <a:buClr>
                <a:srgbClr val="000066"/>
              </a:buClr>
              <a:buFont typeface="Wingdings" pitchFamily="2" charset="2"/>
              <a:buChar char="Ü"/>
              <a:defRPr/>
            </a:pPr>
            <a:r>
              <a:rPr lang="fr-FR" sz="3400" dirty="0">
                <a:cs typeface="Arial" charset="0"/>
              </a:rPr>
              <a:t> </a:t>
            </a:r>
            <a:r>
              <a:rPr lang="en-US" sz="3200" dirty="0" smtClean="0">
                <a:cs typeface="Arial" charset="0"/>
              </a:rPr>
              <a:t>Households : 37,5%              </a:t>
            </a:r>
            <a:r>
              <a:rPr lang="en-US" sz="3200" dirty="0" smtClean="0">
                <a:solidFill>
                  <a:srgbClr val="000099"/>
                </a:solidFill>
                <a:effectLst>
                  <a:outerShdw blurRad="38100" dist="38100" dir="2700000" algn="tl">
                    <a:srgbClr val="C0C0C0"/>
                  </a:outerShdw>
                </a:effectLst>
                <a:latin typeface="Calibri" pitchFamily="34" charset="0"/>
                <a:cs typeface="Arial" charset="0"/>
              </a:rPr>
              <a:t>90 </a:t>
            </a:r>
            <a:r>
              <a:rPr lang="en-US" sz="3200" dirty="0">
                <a:solidFill>
                  <a:srgbClr val="000099"/>
                </a:solidFill>
                <a:effectLst>
                  <a:outerShdw blurRad="38100" dist="38100" dir="2700000" algn="tl">
                    <a:srgbClr val="C0C0C0"/>
                  </a:outerShdw>
                </a:effectLst>
                <a:latin typeface="Calibri" pitchFamily="34" charset="0"/>
                <a:cs typeface="Arial" charset="0"/>
              </a:rPr>
              <a:t>% private </a:t>
            </a:r>
            <a:r>
              <a:rPr lang="en-US" sz="3200" dirty="0" smtClean="0">
                <a:solidFill>
                  <a:srgbClr val="000099"/>
                </a:solidFill>
                <a:effectLst>
                  <a:outerShdw blurRad="38100" dist="38100" dir="2700000" algn="tl">
                    <a:srgbClr val="C0C0C0"/>
                  </a:outerShdw>
                </a:effectLst>
                <a:latin typeface="Calibri" pitchFamily="34" charset="0"/>
                <a:cs typeface="Arial" charset="0"/>
              </a:rPr>
              <a:t>facilities</a:t>
            </a:r>
          </a:p>
          <a:p>
            <a:pPr marL="285750" indent="-285750" algn="just">
              <a:lnSpc>
                <a:spcPct val="80000"/>
              </a:lnSpc>
              <a:spcBef>
                <a:spcPct val="50000"/>
              </a:spcBef>
              <a:buClr>
                <a:srgbClr val="000066"/>
              </a:buClr>
              <a:buFont typeface="Wingdings" pitchFamily="2" charset="2"/>
              <a:buChar char="Ü"/>
              <a:defRPr/>
            </a:pPr>
            <a:r>
              <a:rPr lang="en-US" sz="3200" dirty="0" smtClean="0">
                <a:cs typeface="Arial" charset="0"/>
              </a:rPr>
              <a:t> SHI : 34,9%</a:t>
            </a:r>
            <a:r>
              <a:rPr lang="en-US" sz="3200" dirty="0" smtClean="0">
                <a:solidFill>
                  <a:srgbClr val="000099"/>
                </a:solidFill>
                <a:effectLst>
                  <a:outerShdw blurRad="38100" dist="38100" dir="2700000" algn="tl">
                    <a:srgbClr val="C0C0C0"/>
                  </a:outerShdw>
                </a:effectLst>
                <a:latin typeface="Calibri" pitchFamily="34" charset="0"/>
                <a:cs typeface="Arial" charset="0"/>
              </a:rPr>
              <a:t>                     58 % private facilities</a:t>
            </a:r>
          </a:p>
          <a:p>
            <a:pPr marL="285750" indent="-285750" algn="just">
              <a:lnSpc>
                <a:spcPct val="80000"/>
              </a:lnSpc>
              <a:spcBef>
                <a:spcPct val="50000"/>
              </a:spcBef>
              <a:buClr>
                <a:srgbClr val="000066"/>
              </a:buClr>
              <a:buFont typeface="Wingdings" pitchFamily="2" charset="2"/>
              <a:buChar char="Ü"/>
              <a:defRPr/>
            </a:pPr>
            <a:r>
              <a:rPr lang="en-US" sz="3200" dirty="0" smtClean="0">
                <a:latin typeface="Calibri" pitchFamily="34" charset="0"/>
                <a:cs typeface="Times New Roman" pitchFamily="18" charset="0"/>
                <a:sym typeface="Wingdings" pitchFamily="2" charset="2"/>
              </a:rPr>
              <a:t> </a:t>
            </a:r>
            <a:r>
              <a:rPr lang="en-US" sz="3200" dirty="0" err="1" smtClean="0">
                <a:latin typeface="Calibri" pitchFamily="34" charset="0"/>
                <a:cs typeface="Times New Roman" pitchFamily="18" charset="0"/>
                <a:sym typeface="Wingdings" pitchFamily="2" charset="2"/>
              </a:rPr>
              <a:t>MoH</a:t>
            </a:r>
            <a:r>
              <a:rPr lang="en-US" sz="3200" dirty="0" smtClean="0">
                <a:latin typeface="Calibri" pitchFamily="34" charset="0"/>
                <a:cs typeface="Times New Roman" pitchFamily="18" charset="0"/>
                <a:sym typeface="Wingdings" pitchFamily="2" charset="2"/>
              </a:rPr>
              <a:t> </a:t>
            </a:r>
            <a:r>
              <a:rPr lang="en-US" sz="3200" dirty="0" smtClean="0">
                <a:cs typeface="Arial" charset="0"/>
              </a:rPr>
              <a:t>: 26,3%</a:t>
            </a:r>
          </a:p>
          <a:p>
            <a:pPr marL="285750" indent="-285750" algn="just">
              <a:lnSpc>
                <a:spcPct val="80000"/>
              </a:lnSpc>
              <a:spcBef>
                <a:spcPct val="50000"/>
              </a:spcBef>
              <a:buClr>
                <a:srgbClr val="000066"/>
              </a:buClr>
              <a:buFont typeface="Wingdings" pitchFamily="2" charset="2"/>
              <a:buChar char="Ü"/>
              <a:defRPr/>
            </a:pPr>
            <a:r>
              <a:rPr lang="en-US" sz="3200" dirty="0" smtClean="0">
                <a:latin typeface="Calibri" pitchFamily="34" charset="0"/>
                <a:cs typeface="Times New Roman" pitchFamily="18" charset="0"/>
                <a:sym typeface="Wingdings" pitchFamily="2" charset="2"/>
              </a:rPr>
              <a:t> </a:t>
            </a:r>
            <a:r>
              <a:rPr lang="en-US" sz="3200" dirty="0" smtClean="0">
                <a:cs typeface="Arial" charset="0"/>
                <a:sym typeface="Wingdings" pitchFamily="2" charset="2"/>
              </a:rPr>
              <a:t>Others Ministries</a:t>
            </a:r>
            <a:r>
              <a:rPr lang="en-US" sz="3200" dirty="0" smtClean="0">
                <a:cs typeface="Arial" charset="0"/>
              </a:rPr>
              <a:t> : 0,8%</a:t>
            </a:r>
          </a:p>
          <a:p>
            <a:pPr marL="285750" indent="-285750" algn="just">
              <a:lnSpc>
                <a:spcPct val="80000"/>
              </a:lnSpc>
              <a:spcBef>
                <a:spcPct val="50000"/>
              </a:spcBef>
              <a:buClr>
                <a:srgbClr val="000066"/>
              </a:buClr>
              <a:buFont typeface="Wingdings" pitchFamily="2" charset="2"/>
              <a:buChar char="Ü"/>
              <a:defRPr/>
            </a:pPr>
            <a:r>
              <a:rPr lang="en-US" sz="3200" dirty="0" smtClean="0">
                <a:cs typeface="Arial" charset="0"/>
              </a:rPr>
              <a:t> Mutual and private insurance : 0,4%</a:t>
            </a:r>
            <a:endParaRPr lang="en-US" sz="3200" dirty="0">
              <a:cs typeface="Arial" charset="0"/>
            </a:endParaRPr>
          </a:p>
        </p:txBody>
      </p:sp>
      <p:sp>
        <p:nvSpPr>
          <p:cNvPr id="2" name="Flèche droite 1"/>
          <p:cNvSpPr/>
          <p:nvPr/>
        </p:nvSpPr>
        <p:spPr>
          <a:xfrm>
            <a:off x="3091551" y="3018972"/>
            <a:ext cx="1088563" cy="4064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èche droite 5"/>
          <p:cNvSpPr/>
          <p:nvPr/>
        </p:nvSpPr>
        <p:spPr>
          <a:xfrm>
            <a:off x="4343409" y="2340429"/>
            <a:ext cx="896249" cy="40640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120493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phique 3"/>
          <p:cNvGraphicFramePr/>
          <p:nvPr>
            <p:extLst>
              <p:ext uri="{D42A27DB-BD31-4B8C-83A1-F6EECF244321}">
                <p14:modId xmlns:p14="http://schemas.microsoft.com/office/powerpoint/2010/main" val="1051893214"/>
              </p:ext>
            </p:extLst>
          </p:nvPr>
        </p:nvGraphicFramePr>
        <p:xfrm>
          <a:off x="463543" y="1044832"/>
          <a:ext cx="7848600" cy="4314736"/>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p:cNvSpPr/>
          <p:nvPr/>
        </p:nvSpPr>
        <p:spPr>
          <a:xfrm>
            <a:off x="718092" y="268068"/>
            <a:ext cx="7521611" cy="646331"/>
          </a:xfrm>
          <a:prstGeom prst="rect">
            <a:avLst/>
          </a:prstGeom>
          <a:solidFill>
            <a:schemeClr val="bg1">
              <a:lumMod val="75000"/>
            </a:schemeClr>
          </a:solidFill>
        </p:spPr>
        <p:txBody>
          <a:bodyPr wrap="none">
            <a:spAutoFit/>
          </a:bodyPr>
          <a:lstStyle/>
          <a:p>
            <a:pPr algn="ctr"/>
            <a:r>
              <a:rPr lang="en-US" sz="3600" b="1" dirty="0"/>
              <a:t>Reason </a:t>
            </a:r>
            <a:r>
              <a:rPr lang="en-US" sz="3600" b="1" dirty="0" smtClean="0"/>
              <a:t>for Not Using health services </a:t>
            </a:r>
            <a:endParaRPr lang="en-US" sz="3600" b="1" dirty="0"/>
          </a:p>
        </p:txBody>
      </p:sp>
      <p:sp>
        <p:nvSpPr>
          <p:cNvPr id="3" name="ZoneTexte 2"/>
          <p:cNvSpPr txBox="1"/>
          <p:nvPr/>
        </p:nvSpPr>
        <p:spPr>
          <a:xfrm>
            <a:off x="500742" y="4583667"/>
            <a:ext cx="1567544" cy="646331"/>
          </a:xfrm>
          <a:prstGeom prst="rect">
            <a:avLst/>
          </a:prstGeom>
          <a:noFill/>
        </p:spPr>
        <p:txBody>
          <a:bodyPr wrap="square" rtlCol="0">
            <a:spAutoFit/>
          </a:bodyPr>
          <a:lstStyle/>
          <a:p>
            <a:pPr algn="ctr"/>
            <a:r>
              <a:rPr lang="en-US" b="1" dirty="0"/>
              <a:t>Ordinary </a:t>
            </a:r>
            <a:r>
              <a:rPr lang="en-US" b="1" dirty="0" smtClean="0"/>
              <a:t>diseases</a:t>
            </a:r>
            <a:endParaRPr lang="en-US" b="1" dirty="0"/>
          </a:p>
        </p:txBody>
      </p:sp>
      <p:sp>
        <p:nvSpPr>
          <p:cNvPr id="5" name="Rectangle 4"/>
          <p:cNvSpPr/>
          <p:nvPr/>
        </p:nvSpPr>
        <p:spPr>
          <a:xfrm>
            <a:off x="2068286" y="4583666"/>
            <a:ext cx="1502229" cy="646331"/>
          </a:xfrm>
          <a:prstGeom prst="rect">
            <a:avLst/>
          </a:prstGeom>
        </p:spPr>
        <p:txBody>
          <a:bodyPr wrap="square">
            <a:spAutoFit/>
          </a:bodyPr>
          <a:lstStyle/>
          <a:p>
            <a:pPr algn="ctr"/>
            <a:r>
              <a:rPr lang="en-US" b="1" dirty="0"/>
              <a:t>F</a:t>
            </a:r>
            <a:r>
              <a:rPr lang="en-US" b="1" dirty="0" smtClean="0"/>
              <a:t>inancial problem</a:t>
            </a:r>
            <a:endParaRPr lang="en-US" b="1" dirty="0"/>
          </a:p>
        </p:txBody>
      </p:sp>
      <p:sp>
        <p:nvSpPr>
          <p:cNvPr id="6" name="Rectangle 5"/>
          <p:cNvSpPr/>
          <p:nvPr/>
        </p:nvSpPr>
        <p:spPr>
          <a:xfrm>
            <a:off x="3778391" y="4583667"/>
            <a:ext cx="968535" cy="369332"/>
          </a:xfrm>
          <a:prstGeom prst="rect">
            <a:avLst/>
          </a:prstGeom>
        </p:spPr>
        <p:txBody>
          <a:bodyPr wrap="none">
            <a:spAutoFit/>
          </a:bodyPr>
          <a:lstStyle/>
          <a:p>
            <a:r>
              <a:rPr lang="en-US" b="1" dirty="0" smtClean="0"/>
              <a:t>No time</a:t>
            </a:r>
            <a:endParaRPr lang="en-US" b="1" dirty="0"/>
          </a:p>
        </p:txBody>
      </p:sp>
      <p:sp>
        <p:nvSpPr>
          <p:cNvPr id="7" name="Rectangle 6"/>
          <p:cNvSpPr/>
          <p:nvPr/>
        </p:nvSpPr>
        <p:spPr>
          <a:xfrm>
            <a:off x="5138060" y="4629833"/>
            <a:ext cx="1763484" cy="923330"/>
          </a:xfrm>
          <a:prstGeom prst="rect">
            <a:avLst/>
          </a:prstGeom>
        </p:spPr>
        <p:txBody>
          <a:bodyPr wrap="square">
            <a:spAutoFit/>
          </a:bodyPr>
          <a:lstStyle/>
          <a:p>
            <a:pPr algn="ctr"/>
            <a:r>
              <a:rPr lang="en-US" b="1" dirty="0" smtClean="0"/>
              <a:t>No Availability OF health services</a:t>
            </a:r>
            <a:endParaRPr lang="en-US" b="1" dirty="0"/>
          </a:p>
        </p:txBody>
      </p:sp>
      <p:sp>
        <p:nvSpPr>
          <p:cNvPr id="8" name="Rectangle 7"/>
          <p:cNvSpPr/>
          <p:nvPr/>
        </p:nvSpPr>
        <p:spPr>
          <a:xfrm>
            <a:off x="7158757" y="4722165"/>
            <a:ext cx="857927" cy="369332"/>
          </a:xfrm>
          <a:prstGeom prst="rect">
            <a:avLst/>
          </a:prstGeom>
        </p:spPr>
        <p:txBody>
          <a:bodyPr wrap="none">
            <a:spAutoFit/>
          </a:bodyPr>
          <a:lstStyle/>
          <a:p>
            <a:r>
              <a:rPr lang="en-US" b="1" dirty="0" smtClean="0"/>
              <a:t>Others</a:t>
            </a:r>
            <a:endParaRPr lang="en-US" b="1" dirty="0"/>
          </a:p>
        </p:txBody>
      </p:sp>
    </p:spTree>
    <p:extLst>
      <p:ext uri="{BB962C8B-B14F-4D97-AF65-F5344CB8AC3E}">
        <p14:creationId xmlns:p14="http://schemas.microsoft.com/office/powerpoint/2010/main" val="3751818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275771" y="152400"/>
            <a:ext cx="8708572" cy="1182914"/>
          </a:xfrm>
          <a:ln>
            <a:solidFill>
              <a:srgbClr val="C00000"/>
            </a:solidFill>
          </a:ln>
        </p:spPr>
        <p:txBody>
          <a:bodyPr>
            <a:noAutofit/>
          </a:bodyPr>
          <a:lstStyle/>
          <a:p>
            <a:pPr>
              <a:defRPr/>
            </a:pPr>
            <a:r>
              <a:rPr lang="fr-FR" sz="2600" b="1" dirty="0" smtClean="0">
                <a:solidFill>
                  <a:schemeClr val="tx1"/>
                </a:solidFill>
              </a:rPr>
              <a:t>CHE Distribution  per </a:t>
            </a:r>
            <a:r>
              <a:rPr lang="en-US" sz="2600" b="1" dirty="0" smtClean="0">
                <a:solidFill>
                  <a:schemeClr val="tx1"/>
                </a:solidFill>
              </a:rPr>
              <a:t>region</a:t>
            </a:r>
            <a:r>
              <a:rPr lang="fr-FR" sz="2600" b="1" dirty="0" smtClean="0">
                <a:solidFill>
                  <a:schemeClr val="tx1"/>
                </a:solidFill>
              </a:rPr>
              <a:t> and quintile</a:t>
            </a:r>
            <a:br>
              <a:rPr lang="fr-FR" sz="2600" b="1" dirty="0" smtClean="0">
                <a:solidFill>
                  <a:schemeClr val="tx1"/>
                </a:solidFill>
              </a:rPr>
            </a:br>
            <a:r>
              <a:rPr lang="fr-FR" sz="2600" b="1" dirty="0" smtClean="0">
                <a:solidFill>
                  <a:schemeClr val="tx1"/>
                </a:solidFill>
              </a:rPr>
              <a:t>(40% </a:t>
            </a:r>
            <a:r>
              <a:rPr lang="en-US" sz="2600" b="1" dirty="0" smtClean="0">
                <a:solidFill>
                  <a:schemeClr val="tx1"/>
                </a:solidFill>
              </a:rPr>
              <a:t>Threshold </a:t>
            </a:r>
            <a:r>
              <a:rPr lang="en-US" sz="2600" b="1" dirty="0">
                <a:solidFill>
                  <a:schemeClr val="tx1"/>
                </a:solidFill>
              </a:rPr>
              <a:t>budget share of discretionary nonfood </a:t>
            </a:r>
            <a:r>
              <a:rPr lang="en-US" sz="2600" b="1" dirty="0" smtClean="0">
                <a:solidFill>
                  <a:schemeClr val="tx1"/>
                </a:solidFill>
              </a:rPr>
              <a:t>expenditures</a:t>
            </a:r>
            <a:r>
              <a:rPr lang="fr-FR" sz="2600" b="1" dirty="0" smtClean="0">
                <a:solidFill>
                  <a:schemeClr val="tx1"/>
                </a:solidFill>
              </a:rPr>
              <a:t>) </a:t>
            </a:r>
            <a:endParaRPr lang="fr-FR" sz="2600" dirty="0" smtClean="0">
              <a:solidFill>
                <a:schemeClr val="tx1"/>
              </a:solidFill>
            </a:endParaRPr>
          </a:p>
        </p:txBody>
      </p:sp>
      <p:pic>
        <p:nvPicPr>
          <p:cNvPr id="49155" name="Picture 3"/>
          <p:cNvPicPr>
            <a:picLocks noChangeAspect="1" noChangeArrowheads="1"/>
          </p:cNvPicPr>
          <p:nvPr/>
        </p:nvPicPr>
        <p:blipFill>
          <a:blip r:embed="rId2"/>
          <a:srcRect/>
          <a:stretch>
            <a:fillRect/>
          </a:stretch>
        </p:blipFill>
        <p:spPr bwMode="auto">
          <a:xfrm>
            <a:off x="551544" y="1450293"/>
            <a:ext cx="7624082" cy="4752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38381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57199" y="337462"/>
            <a:ext cx="8414657" cy="936625"/>
          </a:xfrm>
          <a:solidFill>
            <a:schemeClr val="bg1">
              <a:lumMod val="85000"/>
            </a:schemeClr>
          </a:solidFill>
        </p:spPr>
        <p:txBody>
          <a:bodyPr>
            <a:noAutofit/>
          </a:bodyPr>
          <a:lstStyle/>
          <a:p>
            <a:pPr>
              <a:defRPr/>
            </a:pPr>
            <a:r>
              <a:rPr lang="en-US" sz="2600" b="1" dirty="0" smtClean="0">
                <a:solidFill>
                  <a:schemeClr val="tx1"/>
                </a:solidFill>
                <a:latin typeface="Arial" pitchFamily="34" charset="0"/>
                <a:cs typeface="Arial" pitchFamily="34" charset="0"/>
              </a:rPr>
              <a:t>Households exposed to CHE</a:t>
            </a:r>
            <a:r>
              <a:rPr lang="fr-FR" sz="2600" dirty="0" smtClean="0">
                <a:solidFill>
                  <a:schemeClr val="tx1"/>
                </a:solidFill>
                <a:latin typeface="Arial" pitchFamily="34" charset="0"/>
                <a:cs typeface="Arial" pitchFamily="34" charset="0"/>
              </a:rPr>
              <a:t/>
            </a:r>
            <a:br>
              <a:rPr lang="fr-FR" sz="2600" dirty="0" smtClean="0">
                <a:solidFill>
                  <a:schemeClr val="tx1"/>
                </a:solidFill>
                <a:latin typeface="Arial" pitchFamily="34" charset="0"/>
                <a:cs typeface="Arial" pitchFamily="34" charset="0"/>
              </a:rPr>
            </a:br>
            <a:r>
              <a:rPr lang="fr-FR" sz="2600" b="1" dirty="0" smtClean="0">
                <a:solidFill>
                  <a:schemeClr val="tx1"/>
                </a:solidFill>
                <a:latin typeface="Arial" pitchFamily="34" charset="0"/>
                <a:cs typeface="Arial" pitchFamily="34" charset="0"/>
              </a:rPr>
              <a:t>(</a:t>
            </a:r>
            <a:r>
              <a:rPr lang="fr-FR" sz="2600" b="1" dirty="0" smtClean="0">
                <a:solidFill>
                  <a:schemeClr val="tx1"/>
                </a:solidFill>
              </a:rPr>
              <a:t>10% </a:t>
            </a:r>
            <a:r>
              <a:rPr lang="en-US" sz="2600" b="1" dirty="0">
                <a:solidFill>
                  <a:schemeClr val="tx1"/>
                </a:solidFill>
              </a:rPr>
              <a:t>t</a:t>
            </a:r>
            <a:r>
              <a:rPr lang="en-US" sz="2600" b="1" dirty="0" smtClean="0">
                <a:solidFill>
                  <a:schemeClr val="tx1"/>
                </a:solidFill>
              </a:rPr>
              <a:t>hreshold </a:t>
            </a:r>
            <a:r>
              <a:rPr lang="en-US" sz="2600" b="1" dirty="0">
                <a:solidFill>
                  <a:schemeClr val="tx1"/>
                </a:solidFill>
              </a:rPr>
              <a:t>budget share of discretionary nonfood expenditures </a:t>
            </a:r>
            <a:r>
              <a:rPr lang="fr-FR" sz="2600" b="1" dirty="0" smtClean="0">
                <a:solidFill>
                  <a:schemeClr val="tx1"/>
                </a:solidFill>
              </a:rPr>
              <a:t>)</a:t>
            </a:r>
            <a:endParaRPr lang="fr-FR" sz="2600" b="1" dirty="0">
              <a:solidFill>
                <a:schemeClr val="tx1"/>
              </a:solidFill>
              <a:latin typeface="Arial" pitchFamily="34" charset="0"/>
              <a:cs typeface="Arial" pitchFamily="34" charset="0"/>
            </a:endParaRPr>
          </a:p>
        </p:txBody>
      </p:sp>
      <p:graphicFrame>
        <p:nvGraphicFramePr>
          <p:cNvPr id="4" name="C 1"/>
          <p:cNvGraphicFramePr/>
          <p:nvPr>
            <p:extLst>
              <p:ext uri="{D42A27DB-BD31-4B8C-83A1-F6EECF244321}">
                <p14:modId xmlns:p14="http://schemas.microsoft.com/office/powerpoint/2010/main" val="3050591006"/>
              </p:ext>
            </p:extLst>
          </p:nvPr>
        </p:nvGraphicFramePr>
        <p:xfrm>
          <a:off x="603176" y="1725960"/>
          <a:ext cx="7920880" cy="410445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95941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Espace réservé du contenu 2"/>
          <p:cNvSpPr>
            <a:spLocks noGrp="1"/>
          </p:cNvSpPr>
          <p:nvPr>
            <p:ph sz="quarter" idx="1"/>
          </p:nvPr>
        </p:nvSpPr>
        <p:spPr>
          <a:xfrm>
            <a:off x="381000" y="1447799"/>
            <a:ext cx="8534400" cy="4793343"/>
          </a:xfrm>
        </p:spPr>
        <p:txBody>
          <a:bodyPr>
            <a:noAutofit/>
          </a:bodyPr>
          <a:lstStyle/>
          <a:p>
            <a:pPr algn="just">
              <a:buClrTx/>
              <a:buFont typeface="Wingdings" panose="05000000000000000000" pitchFamily="2" charset="2"/>
              <a:buChar char="§"/>
            </a:pPr>
            <a:r>
              <a:rPr lang="en-US" sz="2600" dirty="0">
                <a:solidFill>
                  <a:schemeClr val="tx1"/>
                </a:solidFill>
              </a:rPr>
              <a:t>T</a:t>
            </a:r>
            <a:r>
              <a:rPr lang="en-US" sz="2600" dirty="0" smtClean="0">
                <a:solidFill>
                  <a:schemeClr val="tx1"/>
                </a:solidFill>
              </a:rPr>
              <a:t>he </a:t>
            </a:r>
            <a:r>
              <a:rPr lang="en-US" sz="2600" dirty="0">
                <a:solidFill>
                  <a:schemeClr val="tx1"/>
                </a:solidFill>
              </a:rPr>
              <a:t>presence of a </a:t>
            </a:r>
            <a:r>
              <a:rPr lang="en-US" sz="3600" b="1" dirty="0">
                <a:solidFill>
                  <a:schemeClr val="tx1"/>
                </a:solidFill>
              </a:rPr>
              <a:t>chronic disease and </a:t>
            </a:r>
            <a:r>
              <a:rPr lang="en-US" sz="3600" b="1" dirty="0" smtClean="0">
                <a:solidFill>
                  <a:schemeClr val="tx1"/>
                </a:solidFill>
              </a:rPr>
              <a:t>inpatients costs</a:t>
            </a:r>
            <a:r>
              <a:rPr lang="en-US" sz="2600" b="1" dirty="0" smtClean="0">
                <a:solidFill>
                  <a:schemeClr val="tx1"/>
                </a:solidFill>
              </a:rPr>
              <a:t> </a:t>
            </a:r>
            <a:r>
              <a:rPr lang="en-US" sz="2600" dirty="0">
                <a:solidFill>
                  <a:schemeClr val="tx1"/>
                </a:solidFill>
              </a:rPr>
              <a:t>(for at least one household member) are associated with higher probability of </a:t>
            </a:r>
            <a:r>
              <a:rPr lang="en-US" sz="2600" dirty="0" smtClean="0">
                <a:solidFill>
                  <a:schemeClr val="tx1"/>
                </a:solidFill>
              </a:rPr>
              <a:t>incurring CHE </a:t>
            </a:r>
            <a:r>
              <a:rPr lang="en-US" sz="2600" dirty="0">
                <a:solidFill>
                  <a:schemeClr val="tx1"/>
                </a:solidFill>
              </a:rPr>
              <a:t>(by 2.5 and 6 times at the 10% threshold and 3.5 and 1.5 times at the 40% </a:t>
            </a:r>
            <a:r>
              <a:rPr lang="en-US" sz="2600" dirty="0" smtClean="0">
                <a:solidFill>
                  <a:schemeClr val="tx1"/>
                </a:solidFill>
              </a:rPr>
              <a:t>threshold, respectively</a:t>
            </a:r>
            <a:r>
              <a:rPr lang="en-US" sz="2600" dirty="0">
                <a:solidFill>
                  <a:schemeClr val="tx1"/>
                </a:solidFill>
              </a:rPr>
              <a:t>).</a:t>
            </a:r>
            <a:endParaRPr lang="fr-FR" sz="2600" dirty="0" smtClean="0">
              <a:solidFill>
                <a:schemeClr val="tx1"/>
              </a:solidFill>
            </a:endParaRPr>
          </a:p>
          <a:p>
            <a:endParaRPr lang="fr-FR" sz="2600" dirty="0" smtClean="0"/>
          </a:p>
          <a:p>
            <a:pPr algn="just">
              <a:buClrTx/>
              <a:buFont typeface="Wingdings" panose="05000000000000000000" pitchFamily="2" charset="2"/>
              <a:buChar char="§"/>
            </a:pPr>
            <a:r>
              <a:rPr lang="en-US" sz="3600" b="1" dirty="0">
                <a:solidFill>
                  <a:schemeClr val="tx1"/>
                </a:solidFill>
              </a:rPr>
              <a:t>F</a:t>
            </a:r>
            <a:r>
              <a:rPr lang="en-US" sz="3600" b="1" dirty="0" smtClean="0">
                <a:solidFill>
                  <a:schemeClr val="tx1"/>
                </a:solidFill>
              </a:rPr>
              <a:t>emale-headed households</a:t>
            </a:r>
            <a:r>
              <a:rPr lang="en-US" sz="3600" dirty="0" smtClean="0">
                <a:solidFill>
                  <a:schemeClr val="tx1"/>
                </a:solidFill>
              </a:rPr>
              <a:t> </a:t>
            </a:r>
            <a:r>
              <a:rPr lang="en-US" sz="2600" dirty="0" smtClean="0">
                <a:solidFill>
                  <a:schemeClr val="tx1"/>
                </a:solidFill>
              </a:rPr>
              <a:t>appear </a:t>
            </a:r>
            <a:r>
              <a:rPr lang="en-US" sz="2600" dirty="0">
                <a:solidFill>
                  <a:schemeClr val="tx1"/>
                </a:solidFill>
              </a:rPr>
              <a:t>to be at higher risk of facing CHE compared with households headed by male (</a:t>
            </a:r>
            <a:r>
              <a:rPr lang="en-US" sz="2600" dirty="0" smtClean="0">
                <a:solidFill>
                  <a:schemeClr val="tx1"/>
                </a:solidFill>
              </a:rPr>
              <a:t>about 2.5 </a:t>
            </a:r>
            <a:r>
              <a:rPr lang="en-US" sz="2600" dirty="0">
                <a:solidFill>
                  <a:schemeClr val="tx1"/>
                </a:solidFill>
              </a:rPr>
              <a:t>times higher at the 10% threshold and 1.25 times at 40% thresholds).</a:t>
            </a:r>
            <a:endParaRPr lang="fr-FR" sz="2600" dirty="0" smtClean="0">
              <a:solidFill>
                <a:schemeClr val="tx1"/>
              </a:solidFill>
            </a:endParaRPr>
          </a:p>
        </p:txBody>
      </p:sp>
      <p:sp>
        <p:nvSpPr>
          <p:cNvPr id="6" name="Titre 1"/>
          <p:cNvSpPr>
            <a:spLocks noGrp="1"/>
          </p:cNvSpPr>
          <p:nvPr>
            <p:ph type="title"/>
          </p:nvPr>
        </p:nvSpPr>
        <p:spPr>
          <a:xfrm>
            <a:off x="479425" y="381000"/>
            <a:ext cx="8183563" cy="609600"/>
          </a:xfrm>
          <a:solidFill>
            <a:schemeClr val="bg1">
              <a:lumMod val="75000"/>
            </a:schemeClr>
          </a:solidFill>
          <a:ln>
            <a:solidFill>
              <a:srgbClr val="C00000"/>
            </a:solidFill>
          </a:ln>
        </p:spPr>
        <p:txBody>
          <a:bodyPr>
            <a:noAutofit/>
          </a:bodyPr>
          <a:lstStyle/>
          <a:p>
            <a:pPr algn="ctr">
              <a:defRPr/>
            </a:pPr>
            <a:r>
              <a:rPr lang="en-US" sz="4200" b="1" dirty="0" smtClean="0">
                <a:solidFill>
                  <a:schemeClr val="tx1"/>
                </a:solidFill>
              </a:rPr>
              <a:t>Determinants</a:t>
            </a:r>
            <a:r>
              <a:rPr lang="fr-FR" sz="4200" b="1" dirty="0" smtClean="0">
                <a:solidFill>
                  <a:schemeClr val="tx1"/>
                </a:solidFill>
              </a:rPr>
              <a:t> of CHE  (1)</a:t>
            </a:r>
            <a:endParaRPr lang="fr-FR" sz="4200" b="1" dirty="0">
              <a:solidFill>
                <a:schemeClr val="tx1"/>
              </a:solidFill>
            </a:endParaRPr>
          </a:p>
        </p:txBody>
      </p:sp>
    </p:spTree>
    <p:extLst>
      <p:ext uri="{BB962C8B-B14F-4D97-AF65-F5344CB8AC3E}">
        <p14:creationId xmlns:p14="http://schemas.microsoft.com/office/powerpoint/2010/main" val="38282710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ChangeArrowheads="1"/>
          </p:cNvSpPr>
          <p:nvPr/>
        </p:nvSpPr>
        <p:spPr bwMode="auto">
          <a:xfrm>
            <a:off x="275771" y="1480457"/>
            <a:ext cx="854891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457200" indent="-457200" algn="just">
              <a:buFont typeface="Wingdings" panose="05000000000000000000" pitchFamily="2" charset="2"/>
              <a:buChar char="§"/>
            </a:pPr>
            <a:r>
              <a:rPr lang="en-US" sz="2800" b="1" dirty="0" smtClean="0"/>
              <a:t>Education</a:t>
            </a:r>
            <a:r>
              <a:rPr lang="en-US" sz="2800" dirty="0" smtClean="0"/>
              <a:t> </a:t>
            </a:r>
            <a:r>
              <a:rPr lang="en-US" sz="2800" dirty="0"/>
              <a:t>level (having secondary or higher) and </a:t>
            </a:r>
            <a:r>
              <a:rPr lang="en-US" sz="2800" dirty="0" smtClean="0"/>
              <a:t>employment status </a:t>
            </a:r>
            <a:r>
              <a:rPr lang="en-US" sz="2800" dirty="0"/>
              <a:t>(being employed) are seen as protective factors against </a:t>
            </a:r>
            <a:r>
              <a:rPr lang="en-US" sz="2800" dirty="0" smtClean="0"/>
              <a:t>CHE</a:t>
            </a:r>
          </a:p>
          <a:p>
            <a:pPr marL="0" indent="0" algn="just"/>
            <a:endParaRPr lang="fr-FR" sz="2800" dirty="0"/>
          </a:p>
          <a:p>
            <a:pPr marL="457200" indent="-457200" algn="just">
              <a:buFont typeface="Wingdings" panose="05000000000000000000" pitchFamily="2" charset="2"/>
              <a:buChar char="§"/>
            </a:pPr>
            <a:r>
              <a:rPr lang="en-US" sz="2800" b="1" dirty="0" smtClean="0"/>
              <a:t>Rural</a:t>
            </a:r>
            <a:r>
              <a:rPr lang="en-US" sz="2800" dirty="0" smtClean="0"/>
              <a:t> households are at high </a:t>
            </a:r>
            <a:r>
              <a:rPr lang="en-US" sz="2800" dirty="0"/>
              <a:t>risk of CHE (almost three times higher at the 10% thresholds and 1.5 </a:t>
            </a:r>
            <a:r>
              <a:rPr lang="en-US" sz="2800" dirty="0" smtClean="0"/>
              <a:t>times higher </a:t>
            </a:r>
            <a:r>
              <a:rPr lang="en-US" sz="2800" dirty="0"/>
              <a:t>at the 40% threshold) than their urban counterparts.</a:t>
            </a:r>
            <a:endParaRPr lang="fr-FR" sz="2800" dirty="0"/>
          </a:p>
        </p:txBody>
      </p:sp>
      <p:sp>
        <p:nvSpPr>
          <p:cNvPr id="5" name="Titre 1"/>
          <p:cNvSpPr>
            <a:spLocks noGrp="1"/>
          </p:cNvSpPr>
          <p:nvPr>
            <p:ph type="title"/>
          </p:nvPr>
        </p:nvSpPr>
        <p:spPr>
          <a:xfrm>
            <a:off x="479425" y="381000"/>
            <a:ext cx="8183563" cy="609600"/>
          </a:xfrm>
          <a:solidFill>
            <a:schemeClr val="bg1">
              <a:lumMod val="75000"/>
            </a:schemeClr>
          </a:solidFill>
          <a:ln>
            <a:solidFill>
              <a:srgbClr val="C00000"/>
            </a:solidFill>
          </a:ln>
        </p:spPr>
        <p:txBody>
          <a:bodyPr>
            <a:noAutofit/>
          </a:bodyPr>
          <a:lstStyle/>
          <a:p>
            <a:pPr>
              <a:defRPr/>
            </a:pPr>
            <a:r>
              <a:rPr lang="en-US" sz="4200" b="1" dirty="0" smtClean="0">
                <a:solidFill>
                  <a:schemeClr val="tx1"/>
                </a:solidFill>
              </a:rPr>
              <a:t>Determinants</a:t>
            </a:r>
            <a:r>
              <a:rPr lang="fr-FR" sz="4200" b="1" dirty="0" smtClean="0">
                <a:solidFill>
                  <a:schemeClr val="tx1"/>
                </a:solidFill>
              </a:rPr>
              <a:t> </a:t>
            </a:r>
            <a:r>
              <a:rPr lang="fr-FR" sz="4200" b="1" dirty="0">
                <a:solidFill>
                  <a:schemeClr val="tx1"/>
                </a:solidFill>
              </a:rPr>
              <a:t>of CHE </a:t>
            </a:r>
            <a:r>
              <a:rPr lang="fr-FR" sz="4200" b="1" dirty="0" smtClean="0">
                <a:solidFill>
                  <a:schemeClr val="tx1"/>
                </a:solidFill>
              </a:rPr>
              <a:t>(2)</a:t>
            </a:r>
            <a:endParaRPr lang="fr-FR" sz="4200" b="1" dirty="0">
              <a:solidFill>
                <a:schemeClr val="tx1"/>
              </a:solidFill>
            </a:endParaRPr>
          </a:p>
        </p:txBody>
      </p:sp>
    </p:spTree>
    <p:extLst>
      <p:ext uri="{BB962C8B-B14F-4D97-AF65-F5344CB8AC3E}">
        <p14:creationId xmlns:p14="http://schemas.microsoft.com/office/powerpoint/2010/main" val="2022213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contenu 2"/>
          <p:cNvSpPr>
            <a:spLocks noGrp="1"/>
          </p:cNvSpPr>
          <p:nvPr>
            <p:ph sz="quarter" idx="1"/>
          </p:nvPr>
        </p:nvSpPr>
        <p:spPr>
          <a:xfrm>
            <a:off x="304800" y="1273628"/>
            <a:ext cx="8610600" cy="5279571"/>
          </a:xfrm>
        </p:spPr>
        <p:txBody>
          <a:bodyPr>
            <a:normAutofit fontScale="92500" lnSpcReduction="10000"/>
          </a:bodyPr>
          <a:lstStyle/>
          <a:p>
            <a:pPr algn="just">
              <a:buClrTx/>
              <a:buFont typeface="Wingdings" panose="05000000000000000000" pitchFamily="2" charset="2"/>
              <a:buChar char="§"/>
            </a:pPr>
            <a:r>
              <a:rPr lang="en-US" dirty="0" smtClean="0">
                <a:solidFill>
                  <a:schemeClr val="tx1"/>
                </a:solidFill>
              </a:rPr>
              <a:t>Compared </a:t>
            </a:r>
            <a:r>
              <a:rPr lang="en-US" dirty="0">
                <a:solidFill>
                  <a:schemeClr val="tx1"/>
                </a:solidFill>
              </a:rPr>
              <a:t>to the portion of the population who does not have </a:t>
            </a:r>
            <a:r>
              <a:rPr lang="en-US" sz="3900" b="1" dirty="0" smtClean="0">
                <a:solidFill>
                  <a:schemeClr val="tx1"/>
                </a:solidFill>
              </a:rPr>
              <a:t>any health </a:t>
            </a:r>
            <a:r>
              <a:rPr lang="en-US" sz="3900" b="1" dirty="0">
                <a:solidFill>
                  <a:schemeClr val="tx1"/>
                </a:solidFill>
              </a:rPr>
              <a:t>insurance coverage or state-subsidized coverage</a:t>
            </a:r>
            <a:r>
              <a:rPr lang="en-US" dirty="0">
                <a:solidFill>
                  <a:schemeClr val="tx1"/>
                </a:solidFill>
              </a:rPr>
              <a:t>, the odds of facing CHE are circa </a:t>
            </a:r>
            <a:r>
              <a:rPr lang="en-US" dirty="0" smtClean="0">
                <a:solidFill>
                  <a:schemeClr val="tx1"/>
                </a:solidFill>
              </a:rPr>
              <a:t>8 times </a:t>
            </a:r>
            <a:r>
              <a:rPr lang="en-US" dirty="0">
                <a:solidFill>
                  <a:schemeClr val="tx1"/>
                </a:solidFill>
              </a:rPr>
              <a:t>lower when the household head is affiliated to a complementary private insurance, </a:t>
            </a:r>
            <a:r>
              <a:rPr lang="en-US" dirty="0" smtClean="0">
                <a:solidFill>
                  <a:schemeClr val="tx1"/>
                </a:solidFill>
              </a:rPr>
              <a:t>3 times </a:t>
            </a:r>
            <a:r>
              <a:rPr lang="en-US" dirty="0">
                <a:solidFill>
                  <a:schemeClr val="tx1"/>
                </a:solidFill>
              </a:rPr>
              <a:t>lower when subscribed to social insurance system, while it is almost two times </a:t>
            </a:r>
            <a:r>
              <a:rPr lang="en-US" dirty="0" smtClean="0">
                <a:solidFill>
                  <a:schemeClr val="tx1"/>
                </a:solidFill>
              </a:rPr>
              <a:t>lower for </a:t>
            </a:r>
            <a:r>
              <a:rPr lang="en-US" dirty="0">
                <a:solidFill>
                  <a:schemeClr val="tx1"/>
                </a:solidFill>
              </a:rPr>
              <a:t>those who are exempted or beneficiary of reduced tariffs of care.</a:t>
            </a:r>
            <a:endParaRPr lang="fr-FR" dirty="0">
              <a:solidFill>
                <a:schemeClr val="tx1"/>
              </a:solidFill>
            </a:endParaRPr>
          </a:p>
          <a:p>
            <a:pPr algn="just">
              <a:buFont typeface="Wingdings" panose="05000000000000000000" pitchFamily="2" charset="2"/>
              <a:buChar char="q"/>
            </a:pPr>
            <a:endParaRPr lang="fr-FR" dirty="0" smtClean="0">
              <a:solidFill>
                <a:schemeClr val="tx1"/>
              </a:solidFill>
            </a:endParaRPr>
          </a:p>
          <a:p>
            <a:pPr algn="just">
              <a:buClrTx/>
              <a:buFont typeface="Wingdings" panose="05000000000000000000" pitchFamily="2" charset="2"/>
              <a:buChar char="§"/>
            </a:pPr>
            <a:r>
              <a:rPr lang="en-US" dirty="0">
                <a:solidFill>
                  <a:schemeClr val="tx1"/>
                </a:solidFill>
              </a:rPr>
              <a:t>T</a:t>
            </a:r>
            <a:r>
              <a:rPr lang="en-US" dirty="0" smtClean="0">
                <a:solidFill>
                  <a:schemeClr val="tx1"/>
                </a:solidFill>
              </a:rPr>
              <a:t>he </a:t>
            </a:r>
            <a:r>
              <a:rPr lang="en-US" dirty="0">
                <a:solidFill>
                  <a:schemeClr val="tx1"/>
                </a:solidFill>
              </a:rPr>
              <a:t>odds of facing </a:t>
            </a:r>
            <a:r>
              <a:rPr lang="en-US" dirty="0" smtClean="0">
                <a:solidFill>
                  <a:schemeClr val="tx1"/>
                </a:solidFill>
              </a:rPr>
              <a:t>catastrophic health </a:t>
            </a:r>
            <a:r>
              <a:rPr lang="en-US" dirty="0">
                <a:solidFill>
                  <a:schemeClr val="tx1"/>
                </a:solidFill>
              </a:rPr>
              <a:t>expenditure decline as we move from the </a:t>
            </a:r>
            <a:r>
              <a:rPr lang="en-US" sz="3900" b="1" dirty="0">
                <a:solidFill>
                  <a:schemeClr val="tx1"/>
                </a:solidFill>
              </a:rPr>
              <a:t>lower to the upper expenditure </a:t>
            </a:r>
            <a:r>
              <a:rPr lang="en-US" sz="3900" b="1" dirty="0" smtClean="0">
                <a:solidFill>
                  <a:schemeClr val="tx1"/>
                </a:solidFill>
              </a:rPr>
              <a:t>quintile</a:t>
            </a:r>
            <a:r>
              <a:rPr lang="en-US" sz="3200" b="1" dirty="0" smtClean="0">
                <a:solidFill>
                  <a:schemeClr val="tx1"/>
                </a:solidFill>
              </a:rPr>
              <a:t> </a:t>
            </a:r>
            <a:r>
              <a:rPr lang="en-US" dirty="0" smtClean="0">
                <a:solidFill>
                  <a:schemeClr val="tx1"/>
                </a:solidFill>
              </a:rPr>
              <a:t>with </a:t>
            </a:r>
            <a:r>
              <a:rPr lang="en-US" dirty="0">
                <a:solidFill>
                  <a:schemeClr val="tx1"/>
                </a:solidFill>
              </a:rPr>
              <a:t>households belonging to the richest quintile being almost two times less likely to </a:t>
            </a:r>
            <a:r>
              <a:rPr lang="en-US" dirty="0" smtClean="0">
                <a:solidFill>
                  <a:schemeClr val="tx1"/>
                </a:solidFill>
              </a:rPr>
              <a:t>face catastrophic </a:t>
            </a:r>
            <a:r>
              <a:rPr lang="en-US" dirty="0">
                <a:solidFill>
                  <a:schemeClr val="tx1"/>
                </a:solidFill>
              </a:rPr>
              <a:t>expenditure when compared with the poorest quintile.</a:t>
            </a:r>
            <a:endParaRPr lang="fr-FR" dirty="0" smtClean="0">
              <a:solidFill>
                <a:schemeClr val="tx1"/>
              </a:solidFill>
            </a:endParaRPr>
          </a:p>
          <a:p>
            <a:endParaRPr lang="fr-FR" dirty="0" smtClean="0"/>
          </a:p>
        </p:txBody>
      </p:sp>
      <p:sp>
        <p:nvSpPr>
          <p:cNvPr id="6" name="Titre 1"/>
          <p:cNvSpPr>
            <a:spLocks noGrp="1"/>
          </p:cNvSpPr>
          <p:nvPr>
            <p:ph type="title"/>
          </p:nvPr>
        </p:nvSpPr>
        <p:spPr>
          <a:xfrm>
            <a:off x="479425" y="381000"/>
            <a:ext cx="8183563" cy="609600"/>
          </a:xfrm>
          <a:solidFill>
            <a:schemeClr val="bg1">
              <a:lumMod val="75000"/>
            </a:schemeClr>
          </a:solidFill>
          <a:ln>
            <a:solidFill>
              <a:srgbClr val="C00000"/>
            </a:solidFill>
          </a:ln>
        </p:spPr>
        <p:txBody>
          <a:bodyPr>
            <a:noAutofit/>
          </a:bodyPr>
          <a:lstStyle/>
          <a:p>
            <a:pPr>
              <a:defRPr/>
            </a:pPr>
            <a:r>
              <a:rPr lang="en-US" sz="4200" b="1" dirty="0" smtClean="0">
                <a:solidFill>
                  <a:schemeClr val="tx1"/>
                </a:solidFill>
              </a:rPr>
              <a:t>Determinants</a:t>
            </a:r>
            <a:r>
              <a:rPr lang="fr-FR" sz="4200" b="1" dirty="0" smtClean="0">
                <a:solidFill>
                  <a:schemeClr val="tx1"/>
                </a:solidFill>
              </a:rPr>
              <a:t> </a:t>
            </a:r>
            <a:r>
              <a:rPr lang="fr-FR" sz="4200" b="1" dirty="0">
                <a:solidFill>
                  <a:schemeClr val="tx1"/>
                </a:solidFill>
              </a:rPr>
              <a:t>of CHE </a:t>
            </a:r>
            <a:r>
              <a:rPr lang="fr-FR" sz="4200" b="1" dirty="0" smtClean="0">
                <a:solidFill>
                  <a:schemeClr val="tx1"/>
                </a:solidFill>
              </a:rPr>
              <a:t>(3)</a:t>
            </a:r>
            <a:endParaRPr lang="fr-FR" sz="4200" b="1" dirty="0">
              <a:solidFill>
                <a:schemeClr val="tx1"/>
              </a:solidFill>
            </a:endParaRPr>
          </a:p>
        </p:txBody>
      </p:sp>
    </p:spTree>
    <p:extLst>
      <p:ext uri="{BB962C8B-B14F-4D97-AF65-F5344CB8AC3E}">
        <p14:creationId xmlns:p14="http://schemas.microsoft.com/office/powerpoint/2010/main" val="1253617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2"/>
          <p:cNvSpPr txBox="1">
            <a:spLocks/>
          </p:cNvSpPr>
          <p:nvPr/>
        </p:nvSpPr>
        <p:spPr>
          <a:xfrm>
            <a:off x="217713" y="1959426"/>
            <a:ext cx="8694057" cy="416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lt1"/>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lt1"/>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lt1"/>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lt1"/>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lt1"/>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lt1"/>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lt1"/>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lt1"/>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lt1"/>
                </a:solidFill>
                <a:latin typeface="+mn-lt"/>
                <a:ea typeface="+mn-ea"/>
                <a:cs typeface="+mn-cs"/>
              </a:defRPr>
            </a:lvl9pPr>
          </a:lstStyle>
          <a:p>
            <a:pPr marL="342900" indent="-342900" algn="just">
              <a:buClrTx/>
              <a:buFont typeface="Wingdings" panose="05000000000000000000" pitchFamily="2" charset="2"/>
              <a:buChar char="§"/>
            </a:pPr>
            <a:r>
              <a:rPr lang="en-US" sz="3200" b="1" dirty="0" smtClean="0">
                <a:solidFill>
                  <a:schemeClr val="tx1"/>
                </a:solidFill>
              </a:rPr>
              <a:t>Increase in the Patient's demand for sophisticated and knowledgeable requesting services of international standards.</a:t>
            </a:r>
          </a:p>
          <a:p>
            <a:pPr marL="342900" indent="-342900" algn="just">
              <a:buClrTx/>
              <a:buFont typeface="Wingdings" panose="05000000000000000000" pitchFamily="2" charset="2"/>
              <a:buChar char="§"/>
            </a:pPr>
            <a:r>
              <a:rPr lang="en-US" sz="3200" b="1" dirty="0" smtClean="0">
                <a:solidFill>
                  <a:schemeClr val="tx1"/>
                </a:solidFill>
              </a:rPr>
              <a:t>Increase the coverage of the health services</a:t>
            </a:r>
            <a:endParaRPr lang="fr-FR" sz="3200" b="1" dirty="0" smtClean="0">
              <a:solidFill>
                <a:schemeClr val="tx1"/>
              </a:solidFill>
            </a:endParaRPr>
          </a:p>
          <a:p>
            <a:pPr marL="342900" indent="-342900">
              <a:buClrTx/>
              <a:buFont typeface="Wingdings" panose="05000000000000000000" pitchFamily="2" charset="2"/>
              <a:buChar char="§"/>
            </a:pPr>
            <a:r>
              <a:rPr lang="en-US" sz="3200" b="1" dirty="0" smtClean="0">
                <a:solidFill>
                  <a:schemeClr val="tx1"/>
                </a:solidFill>
              </a:rPr>
              <a:t>Increase in the demand due to changes in the socio-demographic structure</a:t>
            </a:r>
            <a:r>
              <a:rPr lang="en-US" sz="3200" dirty="0">
                <a:solidFill>
                  <a:schemeClr val="tx1"/>
                </a:solidFill>
              </a:rPr>
              <a:t>.</a:t>
            </a:r>
            <a:endParaRPr lang="en-US" sz="3200" b="1" dirty="0" smtClean="0">
              <a:solidFill>
                <a:schemeClr val="tx1"/>
              </a:solidFill>
            </a:endParaRPr>
          </a:p>
        </p:txBody>
      </p:sp>
      <p:sp>
        <p:nvSpPr>
          <p:cNvPr id="6" name="Rectangle 2"/>
          <p:cNvSpPr txBox="1">
            <a:spLocks noChangeArrowheads="1"/>
          </p:cNvSpPr>
          <p:nvPr/>
        </p:nvSpPr>
        <p:spPr>
          <a:xfrm>
            <a:off x="1045029" y="348343"/>
            <a:ext cx="6763657" cy="1248228"/>
          </a:xfrm>
          <a:prstGeom prst="rect">
            <a:avLst/>
          </a:prstGeom>
          <a:solidFill>
            <a:srgbClr val="92D050"/>
          </a:solidFill>
          <a:ln>
            <a:solidFill>
              <a:srgbClr val="C00000"/>
            </a:solidFill>
          </a:ln>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fr-FR" b="1" dirty="0" smtClean="0">
                <a:solidFill>
                  <a:schemeClr val="tx1"/>
                </a:solidFill>
              </a:rPr>
              <a:t>Crucial challenges (1)</a:t>
            </a:r>
          </a:p>
        </p:txBody>
      </p:sp>
    </p:spTree>
    <p:extLst>
      <p:ext uri="{BB962C8B-B14F-4D97-AF65-F5344CB8AC3E}">
        <p14:creationId xmlns:p14="http://schemas.microsoft.com/office/powerpoint/2010/main" val="1792120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611188" y="476250"/>
            <a:ext cx="8229600" cy="851807"/>
          </a:xfrm>
          <a:solidFill>
            <a:srgbClr val="0070C0"/>
          </a:solidFill>
          <a:ln>
            <a:solidFill>
              <a:srgbClr val="000000"/>
            </a:solidFill>
            <a:miter lim="800000"/>
            <a:headEnd/>
            <a:tailEnd/>
          </a:ln>
          <a:extLst/>
        </p:spPr>
        <p:txBody>
          <a:bodyPr>
            <a:normAutofit/>
          </a:bodyPr>
          <a:lstStyle/>
          <a:p>
            <a:r>
              <a:rPr lang="en-US" sz="4000" b="1" dirty="0" smtClean="0">
                <a:solidFill>
                  <a:schemeClr val="tx1"/>
                </a:solidFill>
                <a:effectLst>
                  <a:outerShdw blurRad="38100" dist="38100" dir="2700000" algn="tl">
                    <a:srgbClr val="FFFFFF"/>
                  </a:outerShdw>
                </a:effectLst>
              </a:rPr>
              <a:t>Health Cost and Equity &amp; UHC</a:t>
            </a:r>
            <a:endParaRPr lang="en-US" sz="4000" b="1" dirty="0">
              <a:solidFill>
                <a:schemeClr val="tx1"/>
              </a:solidFill>
              <a:effectLst>
                <a:outerShdw blurRad="38100" dist="38100" dir="2700000" algn="tl">
                  <a:srgbClr val="000000"/>
                </a:outerShdw>
              </a:effectLst>
            </a:endParaRPr>
          </a:p>
        </p:txBody>
      </p:sp>
      <p:sp>
        <p:nvSpPr>
          <p:cNvPr id="7" name="Rectangle 3"/>
          <p:cNvSpPr txBox="1">
            <a:spLocks noChangeArrowheads="1"/>
          </p:cNvSpPr>
          <p:nvPr/>
        </p:nvSpPr>
        <p:spPr>
          <a:xfrm>
            <a:off x="539750" y="1625600"/>
            <a:ext cx="8229600" cy="3915230"/>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buClr>
                <a:schemeClr val="tx1"/>
              </a:buClr>
              <a:buFont typeface="Wingdings" panose="05000000000000000000" pitchFamily="2" charset="2"/>
              <a:buChar char="§"/>
            </a:pPr>
            <a:r>
              <a:rPr lang="en-US" sz="2800" b="1" dirty="0" smtClean="0">
                <a:solidFill>
                  <a:schemeClr val="tx1"/>
                </a:solidFill>
              </a:rPr>
              <a:t>UHC</a:t>
            </a:r>
            <a:r>
              <a:rPr lang="en-US" sz="2800" dirty="0" smtClean="0">
                <a:solidFill>
                  <a:schemeClr val="tx1"/>
                </a:solidFill>
              </a:rPr>
              <a:t> means coverage with needed health services (personal and non-personal) for all people and  at an </a:t>
            </a:r>
            <a:r>
              <a:rPr lang="en-US" sz="2800" b="1" dirty="0" smtClean="0">
                <a:solidFill>
                  <a:schemeClr val="tx1"/>
                </a:solidFill>
              </a:rPr>
              <a:t>affordable cost</a:t>
            </a:r>
            <a:r>
              <a:rPr lang="en-US" sz="2800" dirty="0" smtClean="0">
                <a:solidFill>
                  <a:schemeClr val="tx1"/>
                </a:solidFill>
              </a:rPr>
              <a:t>.</a:t>
            </a:r>
            <a:endParaRPr lang="en-US" sz="2800" dirty="0" smtClean="0">
              <a:solidFill>
                <a:srgbClr val="C00000"/>
              </a:solidFill>
            </a:endParaRPr>
          </a:p>
          <a:p>
            <a:pPr lvl="1" algn="just">
              <a:buClr>
                <a:schemeClr val="tx1"/>
              </a:buClr>
              <a:buFont typeface="Wingdings" panose="05000000000000000000" pitchFamily="2" charset="2"/>
              <a:buChar char="§"/>
            </a:pPr>
            <a:r>
              <a:rPr lang="en-US" sz="2800" b="1" dirty="0" smtClean="0">
                <a:solidFill>
                  <a:schemeClr val="tx1"/>
                </a:solidFill>
              </a:rPr>
              <a:t>Equity</a:t>
            </a:r>
            <a:r>
              <a:rPr lang="en-US" sz="2800" dirty="0" smtClean="0">
                <a:solidFill>
                  <a:schemeClr val="tx1"/>
                </a:solidFill>
              </a:rPr>
              <a:t> in access for </a:t>
            </a:r>
            <a:r>
              <a:rPr lang="en-US" sz="2800" b="1" dirty="0" smtClean="0">
                <a:solidFill>
                  <a:schemeClr val="tx1"/>
                </a:solidFill>
              </a:rPr>
              <a:t>securing services to everyone,  given  need</a:t>
            </a:r>
          </a:p>
          <a:p>
            <a:pPr lvl="1" algn="just">
              <a:buClr>
                <a:schemeClr val="tx1"/>
              </a:buClr>
              <a:buFont typeface="Wingdings" panose="05000000000000000000" pitchFamily="2" charset="2"/>
              <a:buChar char="§"/>
            </a:pPr>
            <a:r>
              <a:rPr lang="en-US" sz="2800" b="1" dirty="0" smtClean="0">
                <a:solidFill>
                  <a:schemeClr val="tx1"/>
                </a:solidFill>
              </a:rPr>
              <a:t>Equity</a:t>
            </a:r>
            <a:r>
              <a:rPr lang="en-US" sz="2800" dirty="0" smtClean="0">
                <a:solidFill>
                  <a:schemeClr val="tx1"/>
                </a:solidFill>
              </a:rPr>
              <a:t> in financing imply that households contribute on the basis of </a:t>
            </a:r>
            <a:r>
              <a:rPr lang="en-US" sz="2800" b="1" dirty="0" smtClean="0">
                <a:solidFill>
                  <a:schemeClr val="tx1"/>
                </a:solidFill>
              </a:rPr>
              <a:t>ability to pay</a:t>
            </a:r>
          </a:p>
          <a:p>
            <a:pPr lvl="1">
              <a:buFontTx/>
              <a:buNone/>
            </a:pPr>
            <a:endParaRPr lang="fr-CH" sz="3600" b="1" dirty="0" smtClean="0">
              <a:solidFill>
                <a:schemeClr val="tx1"/>
              </a:solidFill>
            </a:endParaRPr>
          </a:p>
          <a:p>
            <a:pPr>
              <a:buFontTx/>
              <a:buNone/>
            </a:pPr>
            <a:endParaRPr lang="fr-CH" sz="3600" b="1" dirty="0">
              <a:solidFill>
                <a:schemeClr val="tx1"/>
              </a:solidFill>
            </a:endParaRPr>
          </a:p>
        </p:txBody>
      </p:sp>
      <p:sp>
        <p:nvSpPr>
          <p:cNvPr id="4" name="Rectangle 3"/>
          <p:cNvSpPr/>
          <p:nvPr/>
        </p:nvSpPr>
        <p:spPr>
          <a:xfrm>
            <a:off x="937078" y="4940665"/>
            <a:ext cx="7434943" cy="1200329"/>
          </a:xfrm>
          <a:prstGeom prst="rect">
            <a:avLst/>
          </a:prstGeom>
          <a:solidFill>
            <a:srgbClr val="FFC000"/>
          </a:solidFill>
        </p:spPr>
        <p:style>
          <a:lnRef idx="1">
            <a:schemeClr val="accent3"/>
          </a:lnRef>
          <a:fillRef idx="3">
            <a:schemeClr val="accent3"/>
          </a:fillRef>
          <a:effectRef idx="2">
            <a:schemeClr val="accent3"/>
          </a:effectRef>
          <a:fontRef idx="minor">
            <a:schemeClr val="lt1"/>
          </a:fontRef>
        </p:style>
        <p:txBody>
          <a:bodyPr wrap="square">
            <a:spAutoFit/>
          </a:bodyPr>
          <a:lstStyle/>
          <a:p>
            <a:pPr algn="ctr"/>
            <a:r>
              <a:rPr lang="en-US" sz="3600" b="1" dirty="0" smtClean="0">
                <a:solidFill>
                  <a:srgbClr val="333333"/>
                </a:solidFill>
                <a:latin typeface="Georgia" panose="02040502050405020303" pitchFamily="18" charset="0"/>
              </a:rPr>
              <a:t>Equity is an </a:t>
            </a:r>
            <a:r>
              <a:rPr lang="en-US" sz="3600" b="1" dirty="0">
                <a:solidFill>
                  <a:srgbClr val="333333"/>
                </a:solidFill>
                <a:latin typeface="Georgia" panose="02040502050405020303" pitchFamily="18" charset="0"/>
              </a:rPr>
              <a:t>integral component of </a:t>
            </a:r>
            <a:r>
              <a:rPr lang="en-US" sz="3600" b="1" dirty="0" smtClean="0">
                <a:solidFill>
                  <a:srgbClr val="333333"/>
                </a:solidFill>
                <a:latin typeface="Georgia" panose="02040502050405020303" pitchFamily="18" charset="0"/>
              </a:rPr>
              <a:t>UHC</a:t>
            </a:r>
            <a:endParaRPr lang="fr-FR" sz="3600" b="1" dirty="0"/>
          </a:p>
        </p:txBody>
      </p:sp>
    </p:spTree>
    <p:extLst>
      <p:ext uri="{BB962C8B-B14F-4D97-AF65-F5344CB8AC3E}">
        <p14:creationId xmlns:p14="http://schemas.microsoft.com/office/powerpoint/2010/main" val="234641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45029" y="348343"/>
            <a:ext cx="6763657" cy="1248228"/>
          </a:xfrm>
          <a:solidFill>
            <a:srgbClr val="92D050"/>
          </a:solidFill>
          <a:ln>
            <a:solidFill>
              <a:srgbClr val="C00000"/>
            </a:solidFill>
          </a:ln>
        </p:spPr>
        <p:txBody>
          <a:bodyPr>
            <a:noAutofit/>
          </a:bodyPr>
          <a:lstStyle/>
          <a:p>
            <a:pPr algn="ctr" eaLnBrk="1" hangingPunct="1">
              <a:defRPr/>
            </a:pPr>
            <a:r>
              <a:rPr lang="fr-FR" b="1" dirty="0" smtClean="0">
                <a:solidFill>
                  <a:schemeClr val="tx1"/>
                </a:solidFill>
              </a:rPr>
              <a:t>Crucial challenges (2)</a:t>
            </a:r>
          </a:p>
        </p:txBody>
      </p:sp>
      <p:sp>
        <p:nvSpPr>
          <p:cNvPr id="23555" name="Rectangle 3"/>
          <p:cNvSpPr>
            <a:spLocks noGrp="1" noChangeArrowheads="1"/>
          </p:cNvSpPr>
          <p:nvPr>
            <p:ph type="body" sz="half" idx="1"/>
          </p:nvPr>
        </p:nvSpPr>
        <p:spPr>
          <a:xfrm>
            <a:off x="381000" y="1915886"/>
            <a:ext cx="8443913" cy="4267199"/>
          </a:xfrm>
        </p:spPr>
        <p:txBody>
          <a:bodyPr lIns="92043" tIns="46022" rIns="92043" bIns="46022">
            <a:noAutofit/>
          </a:bodyPr>
          <a:lstStyle/>
          <a:p>
            <a:pPr marL="0" indent="0" algn="just" eaLnBrk="1" hangingPunct="1">
              <a:spcBef>
                <a:spcPct val="50000"/>
              </a:spcBef>
              <a:buClr>
                <a:srgbClr val="000066"/>
              </a:buClr>
              <a:buFont typeface="Wingdings 2" panose="05020102010507070707" pitchFamily="18" charset="2"/>
              <a:buNone/>
              <a:defRPr/>
            </a:pPr>
            <a:r>
              <a:rPr lang="en-US" sz="2800" b="1" dirty="0" smtClean="0">
                <a:solidFill>
                  <a:schemeClr val="tx1"/>
                </a:solidFill>
                <a:latin typeface="+mj-lt"/>
              </a:rPr>
              <a:t>External factors : </a:t>
            </a:r>
            <a:r>
              <a:rPr lang="en-US" sz="2800" dirty="0" smtClean="0">
                <a:solidFill>
                  <a:schemeClr val="tx1"/>
                </a:solidFill>
                <a:latin typeface="+mj-lt"/>
              </a:rPr>
              <a:t>Inequality in terms of revenues, education informal sector and poverty,</a:t>
            </a:r>
          </a:p>
          <a:p>
            <a:pPr marL="0" indent="0" algn="just">
              <a:spcBef>
                <a:spcPct val="50000"/>
              </a:spcBef>
              <a:buClr>
                <a:srgbClr val="000066"/>
              </a:buClr>
              <a:buNone/>
              <a:defRPr/>
            </a:pPr>
            <a:r>
              <a:rPr lang="en-US" sz="2800" b="1" dirty="0" smtClean="0">
                <a:solidFill>
                  <a:schemeClr val="tx1"/>
                </a:solidFill>
                <a:latin typeface="+mj-lt"/>
              </a:rPr>
              <a:t>Internal factors : g</a:t>
            </a:r>
            <a:r>
              <a:rPr lang="en-US" sz="2800" dirty="0" smtClean="0">
                <a:solidFill>
                  <a:schemeClr val="tx1"/>
                </a:solidFill>
                <a:latin typeface="+mj-lt"/>
              </a:rPr>
              <a:t>overnance</a:t>
            </a:r>
            <a:r>
              <a:rPr lang="fr-FR" sz="2800" dirty="0" smtClean="0">
                <a:solidFill>
                  <a:schemeClr val="tx1"/>
                </a:solidFill>
                <a:latin typeface="+mj-lt"/>
              </a:rPr>
              <a:t>, information system, </a:t>
            </a:r>
            <a:r>
              <a:rPr lang="en-US" sz="2800" dirty="0">
                <a:solidFill>
                  <a:schemeClr val="tx1"/>
                </a:solidFill>
                <a:latin typeface="+mj-lt"/>
              </a:rPr>
              <a:t>shortage of health personnel, medicines and medical technologies</a:t>
            </a:r>
            <a:r>
              <a:rPr lang="en-US" sz="2800" dirty="0" smtClean="0">
                <a:solidFill>
                  <a:schemeClr val="tx1"/>
                </a:solidFill>
                <a:latin typeface="+mj-lt"/>
              </a:rPr>
              <a:t>.</a:t>
            </a:r>
          </a:p>
          <a:p>
            <a:r>
              <a:rPr lang="en-US" sz="2800" b="1" dirty="0">
                <a:cs typeface="Times New Roman" pitchFamily="18" charset="0"/>
              </a:rPr>
              <a:t>With : </a:t>
            </a:r>
          </a:p>
          <a:p>
            <a:pPr>
              <a:buClrTx/>
              <a:buFont typeface="Wingdings" pitchFamily="2" charset="2"/>
              <a:buChar char="Ø"/>
            </a:pPr>
            <a:r>
              <a:rPr lang="en-US" sz="2800" b="1" dirty="0">
                <a:cs typeface="Times New Roman" pitchFamily="18" charset="0"/>
              </a:rPr>
              <a:t>Fragmentation, weak pooling and </a:t>
            </a:r>
            <a:r>
              <a:rPr lang="en-US" sz="2800" b="1" dirty="0" smtClean="0">
                <a:cs typeface="Times New Roman" pitchFamily="18" charset="0"/>
              </a:rPr>
              <a:t>purchasing</a:t>
            </a:r>
          </a:p>
          <a:p>
            <a:pPr>
              <a:buClrTx/>
              <a:buFont typeface="Wingdings" pitchFamily="2" charset="2"/>
              <a:buChar char="Ø"/>
            </a:pPr>
            <a:r>
              <a:rPr lang="en-US" sz="2800" b="1" dirty="0" smtClean="0"/>
              <a:t>Poor </a:t>
            </a:r>
            <a:r>
              <a:rPr lang="en-US" sz="2800" b="1" dirty="0"/>
              <a:t>regulations and efficiency</a:t>
            </a:r>
            <a:endParaRPr lang="en-US" sz="2800" dirty="0" smtClean="0">
              <a:solidFill>
                <a:schemeClr val="tx1"/>
              </a:solidFill>
              <a:latin typeface="+mj-lt"/>
            </a:endParaRPr>
          </a:p>
        </p:txBody>
      </p:sp>
    </p:spTree>
    <p:extLst>
      <p:ext uri="{BB962C8B-B14F-4D97-AF65-F5344CB8AC3E}">
        <p14:creationId xmlns:p14="http://schemas.microsoft.com/office/powerpoint/2010/main" val="37676475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sz="half" idx="2"/>
          </p:nvPr>
        </p:nvSpPr>
        <p:spPr>
          <a:xfrm>
            <a:off x="395287" y="1121234"/>
            <a:ext cx="8353425" cy="5192485"/>
          </a:xfrm>
        </p:spPr>
        <p:style>
          <a:lnRef idx="2">
            <a:schemeClr val="accent1"/>
          </a:lnRef>
          <a:fillRef idx="1">
            <a:schemeClr val="lt1"/>
          </a:fillRef>
          <a:effectRef idx="0">
            <a:schemeClr val="accent1"/>
          </a:effectRef>
          <a:fontRef idx="minor">
            <a:schemeClr val="dk1"/>
          </a:fontRef>
        </p:style>
        <p:txBody>
          <a:bodyPr>
            <a:noAutofit/>
          </a:bodyPr>
          <a:lstStyle/>
          <a:p>
            <a:pPr marL="0" indent="0" eaLnBrk="1" hangingPunct="1">
              <a:buClr>
                <a:srgbClr val="000066"/>
              </a:buClr>
              <a:buSzPct val="115000"/>
              <a:buFont typeface="Wingdings 2" panose="05020102010507070707" pitchFamily="18" charset="2"/>
              <a:buNone/>
              <a:defRPr/>
            </a:pPr>
            <a:r>
              <a:rPr lang="fr-FR" sz="3200" b="1" dirty="0" smtClean="0">
                <a:solidFill>
                  <a:schemeClr val="tx1"/>
                </a:solidFill>
                <a:latin typeface="+mj-lt"/>
              </a:rPr>
              <a:t>More public </a:t>
            </a:r>
            <a:r>
              <a:rPr lang="en-US" sz="3200" b="1" dirty="0" smtClean="0">
                <a:solidFill>
                  <a:schemeClr val="tx1"/>
                </a:solidFill>
                <a:latin typeface="+mj-lt"/>
              </a:rPr>
              <a:t>findings</a:t>
            </a:r>
            <a:r>
              <a:rPr lang="fr-FR" sz="3200" b="1" dirty="0" smtClean="0">
                <a:solidFill>
                  <a:schemeClr val="tx1"/>
                </a:solidFill>
                <a:latin typeface="+mj-lt"/>
              </a:rPr>
              <a:t> for </a:t>
            </a:r>
            <a:r>
              <a:rPr lang="en-US" sz="3200" b="1" dirty="0" smtClean="0">
                <a:solidFill>
                  <a:schemeClr val="tx1"/>
                </a:solidFill>
                <a:latin typeface="+mj-lt"/>
              </a:rPr>
              <a:t>health</a:t>
            </a:r>
          </a:p>
          <a:p>
            <a:pPr marL="1206500" lvl="1" indent="-609600" algn="just" eaLnBrk="1" hangingPunct="1">
              <a:lnSpc>
                <a:spcPct val="80000"/>
              </a:lnSpc>
              <a:spcBef>
                <a:spcPct val="40000"/>
              </a:spcBef>
              <a:buClr>
                <a:srgbClr val="000066"/>
              </a:buClr>
              <a:buFont typeface="Wingdings" pitchFamily="2" charset="2"/>
              <a:buChar char="Ü"/>
              <a:defRPr/>
            </a:pPr>
            <a:r>
              <a:rPr lang="en-US" sz="3200" dirty="0" smtClean="0">
                <a:solidFill>
                  <a:schemeClr val="tx1"/>
                </a:solidFill>
                <a:latin typeface="+mj-lt"/>
              </a:rPr>
              <a:t>Increase</a:t>
            </a:r>
            <a:r>
              <a:rPr lang="fr-FR" sz="3200" dirty="0" smtClean="0">
                <a:solidFill>
                  <a:schemeClr val="tx1"/>
                </a:solidFill>
                <a:latin typeface="+mj-lt"/>
              </a:rPr>
              <a:t> the national budget</a:t>
            </a:r>
            <a:endParaRPr lang="fr-FR" sz="3200" dirty="0">
              <a:solidFill>
                <a:schemeClr val="tx1"/>
              </a:solidFill>
              <a:effectLst>
                <a:outerShdw blurRad="38100" dist="38100" dir="2700000" algn="tl">
                  <a:srgbClr val="C0C0C0"/>
                </a:outerShdw>
              </a:effectLst>
              <a:latin typeface="+mj-lt"/>
            </a:endParaRPr>
          </a:p>
          <a:p>
            <a:pPr marL="1206500" lvl="1" indent="-609600" algn="just" eaLnBrk="1" hangingPunct="1">
              <a:lnSpc>
                <a:spcPct val="80000"/>
              </a:lnSpc>
              <a:spcBef>
                <a:spcPct val="40000"/>
              </a:spcBef>
              <a:buClr>
                <a:srgbClr val="000066"/>
              </a:buClr>
              <a:buFont typeface="Wingdings" pitchFamily="2" charset="2"/>
              <a:buChar char="Ü"/>
              <a:defRPr/>
            </a:pPr>
            <a:r>
              <a:rPr lang="fr-FR" sz="3200" dirty="0" smtClean="0">
                <a:solidFill>
                  <a:schemeClr val="tx1"/>
                </a:solidFill>
                <a:latin typeface="+mj-lt"/>
              </a:rPr>
              <a:t>Taxes for </a:t>
            </a:r>
            <a:r>
              <a:rPr lang="en-US" sz="3200" dirty="0" smtClean="0">
                <a:solidFill>
                  <a:schemeClr val="tx1"/>
                </a:solidFill>
                <a:latin typeface="+mj-lt"/>
              </a:rPr>
              <a:t>harmful</a:t>
            </a:r>
            <a:r>
              <a:rPr lang="fr-FR" sz="3200" dirty="0" smtClean="0">
                <a:solidFill>
                  <a:schemeClr val="tx1"/>
                </a:solidFill>
                <a:latin typeface="+mj-lt"/>
              </a:rPr>
              <a:t> </a:t>
            </a:r>
            <a:r>
              <a:rPr lang="en-US" sz="3200" dirty="0" smtClean="0">
                <a:solidFill>
                  <a:schemeClr val="tx1"/>
                </a:solidFill>
                <a:latin typeface="+mj-lt"/>
              </a:rPr>
              <a:t>products</a:t>
            </a:r>
            <a:endParaRPr lang="en-US" sz="3200" dirty="0" smtClean="0">
              <a:solidFill>
                <a:schemeClr val="tx1"/>
              </a:solidFill>
              <a:effectLst>
                <a:outerShdw blurRad="38100" dist="38100" dir="2700000" algn="tl">
                  <a:srgbClr val="C0C0C0"/>
                </a:outerShdw>
              </a:effectLst>
              <a:latin typeface="+mj-lt"/>
            </a:endParaRPr>
          </a:p>
          <a:p>
            <a:pPr marL="1206500" lvl="1" indent="-609600" algn="just">
              <a:lnSpc>
                <a:spcPct val="80000"/>
              </a:lnSpc>
              <a:spcBef>
                <a:spcPct val="40000"/>
              </a:spcBef>
              <a:buClr>
                <a:srgbClr val="000066"/>
              </a:buClr>
              <a:buFont typeface="Wingdings" pitchFamily="2" charset="2"/>
              <a:buChar char="Ü"/>
              <a:defRPr/>
            </a:pPr>
            <a:r>
              <a:rPr lang="en-US" sz="3200" dirty="0" smtClean="0">
                <a:solidFill>
                  <a:schemeClr val="tx1"/>
                </a:solidFill>
                <a:latin typeface="+mj-lt"/>
              </a:rPr>
              <a:t>Solidarity</a:t>
            </a:r>
            <a:r>
              <a:rPr lang="fr-FR" sz="3200" dirty="0" smtClean="0">
                <a:solidFill>
                  <a:schemeClr val="tx1"/>
                </a:solidFill>
                <a:latin typeface="+mj-lt"/>
              </a:rPr>
              <a:t> </a:t>
            </a:r>
            <a:r>
              <a:rPr lang="en-US" sz="3200" dirty="0" smtClean="0">
                <a:solidFill>
                  <a:schemeClr val="tx1"/>
                </a:solidFill>
                <a:latin typeface="+mj-lt"/>
              </a:rPr>
              <a:t>levies </a:t>
            </a:r>
          </a:p>
          <a:p>
            <a:pPr marL="0" indent="0" algn="just" eaLnBrk="1" hangingPunct="1">
              <a:buClr>
                <a:srgbClr val="003366"/>
              </a:buClr>
              <a:buFont typeface="Wingdings 2" panose="05020102010507070707" pitchFamily="18" charset="2"/>
              <a:buNone/>
              <a:defRPr/>
            </a:pPr>
            <a:r>
              <a:rPr lang="en-US" sz="3200" b="1" dirty="0" smtClean="0">
                <a:solidFill>
                  <a:schemeClr val="tx1"/>
                </a:solidFill>
                <a:latin typeface="+mj-lt"/>
              </a:rPr>
              <a:t>Reduce</a:t>
            </a:r>
            <a:r>
              <a:rPr lang="fr-FR" sz="3200" b="1" dirty="0" smtClean="0">
                <a:solidFill>
                  <a:schemeClr val="tx1"/>
                </a:solidFill>
                <a:latin typeface="+mj-lt"/>
              </a:rPr>
              <a:t> OOPS impact for </a:t>
            </a:r>
            <a:r>
              <a:rPr lang="en-US" sz="3200" b="1" dirty="0" smtClean="0">
                <a:solidFill>
                  <a:schemeClr val="tx1"/>
                </a:solidFill>
                <a:latin typeface="+mj-lt"/>
              </a:rPr>
              <a:t>vulnerable</a:t>
            </a:r>
            <a:r>
              <a:rPr lang="fr-FR" sz="3200" b="1" dirty="0" smtClean="0">
                <a:solidFill>
                  <a:schemeClr val="tx1"/>
                </a:solidFill>
                <a:latin typeface="+mj-lt"/>
              </a:rPr>
              <a:t> groups</a:t>
            </a:r>
          </a:p>
          <a:p>
            <a:pPr marL="1206500" lvl="1" indent="-609600" algn="just">
              <a:lnSpc>
                <a:spcPct val="80000"/>
              </a:lnSpc>
              <a:spcBef>
                <a:spcPct val="40000"/>
              </a:spcBef>
              <a:buClr>
                <a:srgbClr val="000066"/>
              </a:buClr>
              <a:buFont typeface="Wingdings" pitchFamily="2" charset="2"/>
              <a:buChar char="Ü"/>
              <a:defRPr/>
            </a:pPr>
            <a:r>
              <a:rPr lang="en-US" sz="3200" dirty="0">
                <a:solidFill>
                  <a:schemeClr val="tx1"/>
                </a:solidFill>
                <a:latin typeface="+mj-lt"/>
              </a:rPr>
              <a:t>Reduce or abolish direct payments (</a:t>
            </a:r>
            <a:r>
              <a:rPr lang="en-US" sz="3200" dirty="0" err="1">
                <a:solidFill>
                  <a:schemeClr val="tx1"/>
                </a:solidFill>
                <a:latin typeface="+mj-lt"/>
              </a:rPr>
              <a:t>eg</a:t>
            </a:r>
            <a:r>
              <a:rPr lang="en-US" sz="3200" dirty="0">
                <a:solidFill>
                  <a:schemeClr val="tx1"/>
                </a:solidFill>
                <a:latin typeface="+mj-lt"/>
              </a:rPr>
              <a:t> mothers and children)</a:t>
            </a:r>
          </a:p>
          <a:p>
            <a:pPr marL="1206500" lvl="1" indent="-609600" algn="just">
              <a:lnSpc>
                <a:spcPct val="80000"/>
              </a:lnSpc>
              <a:spcBef>
                <a:spcPct val="40000"/>
              </a:spcBef>
              <a:buClr>
                <a:srgbClr val="000066"/>
              </a:buClr>
              <a:buFont typeface="Wingdings" pitchFamily="2" charset="2"/>
              <a:buChar char="Ü"/>
              <a:defRPr/>
            </a:pPr>
            <a:r>
              <a:rPr lang="en-US" sz="3200" dirty="0">
                <a:solidFill>
                  <a:schemeClr val="tx1"/>
                </a:solidFill>
                <a:latin typeface="+mj-lt"/>
              </a:rPr>
              <a:t>Increasing </a:t>
            </a:r>
            <a:r>
              <a:rPr lang="en-US" sz="3200" dirty="0" smtClean="0">
                <a:solidFill>
                  <a:schemeClr val="tx1"/>
                </a:solidFill>
                <a:latin typeface="+mj-lt"/>
              </a:rPr>
              <a:t>prepayment, pooling </a:t>
            </a:r>
            <a:r>
              <a:rPr lang="en-US" sz="3200" dirty="0">
                <a:solidFill>
                  <a:schemeClr val="tx1"/>
                </a:solidFill>
                <a:latin typeface="+mj-lt"/>
              </a:rPr>
              <a:t>of </a:t>
            </a:r>
            <a:r>
              <a:rPr lang="en-US" sz="3200" dirty="0" smtClean="0">
                <a:solidFill>
                  <a:schemeClr val="tx1"/>
                </a:solidFill>
                <a:latin typeface="+mj-lt"/>
              </a:rPr>
              <a:t>resources and strategic purchasing </a:t>
            </a:r>
            <a:endParaRPr lang="fr-FR" sz="3200" dirty="0" smtClean="0">
              <a:solidFill>
                <a:schemeClr val="tx1"/>
              </a:solidFill>
              <a:latin typeface="+mj-lt"/>
            </a:endParaRPr>
          </a:p>
        </p:txBody>
      </p:sp>
      <p:sp>
        <p:nvSpPr>
          <p:cNvPr id="10" name="Titre 1"/>
          <p:cNvSpPr>
            <a:spLocks noGrp="1"/>
          </p:cNvSpPr>
          <p:nvPr>
            <p:ph type="title"/>
          </p:nvPr>
        </p:nvSpPr>
        <p:spPr>
          <a:xfrm>
            <a:off x="595086" y="152400"/>
            <a:ext cx="8153626" cy="762000"/>
          </a:xfrm>
          <a:solidFill>
            <a:schemeClr val="accent2"/>
          </a:solidFill>
          <a:ln/>
        </p:spPr>
        <p:style>
          <a:lnRef idx="2">
            <a:schemeClr val="accent1"/>
          </a:lnRef>
          <a:fillRef idx="1">
            <a:schemeClr val="lt1"/>
          </a:fillRef>
          <a:effectRef idx="0">
            <a:schemeClr val="accent1"/>
          </a:effectRef>
          <a:fontRef idx="minor">
            <a:schemeClr val="dk1"/>
          </a:fontRef>
        </p:style>
        <p:txBody>
          <a:bodyPr>
            <a:noAutofit/>
          </a:bodyPr>
          <a:lstStyle/>
          <a:p>
            <a:pPr algn="ctr">
              <a:defRPr/>
            </a:pPr>
            <a:r>
              <a:rPr lang="en-US" sz="3200" b="1" dirty="0" smtClean="0">
                <a:solidFill>
                  <a:schemeClr val="tx1"/>
                </a:solidFill>
                <a:effectLst/>
              </a:rPr>
              <a:t>Concretes measures for equity and UHC (1)</a:t>
            </a:r>
            <a:endParaRPr lang="en-US" sz="3200" b="1" dirty="0">
              <a:solidFill>
                <a:schemeClr val="tx1"/>
              </a:solidFill>
            </a:endParaRPr>
          </a:p>
        </p:txBody>
      </p:sp>
    </p:spTree>
    <p:extLst>
      <p:ext uri="{BB962C8B-B14F-4D97-AF65-F5344CB8AC3E}">
        <p14:creationId xmlns:p14="http://schemas.microsoft.com/office/powerpoint/2010/main" val="37071830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half" idx="1"/>
          </p:nvPr>
        </p:nvSpPr>
        <p:spPr>
          <a:xfrm>
            <a:off x="348343" y="1262743"/>
            <a:ext cx="8447314" cy="5341257"/>
          </a:xfrm>
        </p:spPr>
        <p:txBody>
          <a:bodyPr>
            <a:normAutofit fontScale="25000" lnSpcReduction="20000"/>
          </a:bodyPr>
          <a:lstStyle/>
          <a:p>
            <a:pPr marL="174625" indent="0" algn="just" eaLnBrk="1" hangingPunct="1">
              <a:buClr>
                <a:srgbClr val="000066"/>
              </a:buClr>
              <a:buFont typeface="Wingdings 2" panose="05020102010507070707" pitchFamily="18" charset="2"/>
              <a:buNone/>
              <a:defRPr/>
            </a:pPr>
            <a:endParaRPr lang="fr-FR" sz="1600" b="1" dirty="0" smtClean="0">
              <a:latin typeface="+mj-lt"/>
            </a:endParaRPr>
          </a:p>
          <a:p>
            <a:pPr marL="294957" indent="0" algn="just">
              <a:lnSpc>
                <a:spcPct val="120000"/>
              </a:lnSpc>
              <a:spcBef>
                <a:spcPct val="40000"/>
              </a:spcBef>
              <a:buClr>
                <a:srgbClr val="000066"/>
              </a:buClr>
              <a:buNone/>
              <a:defRPr/>
            </a:pPr>
            <a:r>
              <a:rPr lang="en-US" sz="10400" b="1" dirty="0">
                <a:solidFill>
                  <a:schemeClr val="tx1"/>
                </a:solidFill>
                <a:latin typeface="Calibri" pitchFamily="34" charset="0"/>
              </a:rPr>
              <a:t>Identify and </a:t>
            </a:r>
            <a:r>
              <a:rPr lang="en-US" sz="10400" b="1" dirty="0" smtClean="0">
                <a:solidFill>
                  <a:schemeClr val="tx1"/>
                </a:solidFill>
                <a:latin typeface="Calibri" pitchFamily="34" charset="0"/>
              </a:rPr>
              <a:t>reduce inequities </a:t>
            </a:r>
            <a:endParaRPr lang="en-US" sz="10400" b="1" dirty="0">
              <a:solidFill>
                <a:schemeClr val="tx1"/>
              </a:solidFill>
              <a:latin typeface="Calibri" pitchFamily="34" charset="0"/>
            </a:endParaRPr>
          </a:p>
          <a:p>
            <a:pPr marL="1206500" lvl="1" indent="-609600" algn="just">
              <a:lnSpc>
                <a:spcPct val="120000"/>
              </a:lnSpc>
              <a:spcBef>
                <a:spcPct val="40000"/>
              </a:spcBef>
              <a:buClr>
                <a:srgbClr val="000066"/>
              </a:buClr>
              <a:buFont typeface="Wingdings" pitchFamily="2" charset="2"/>
              <a:buChar char="Ü"/>
              <a:defRPr/>
            </a:pPr>
            <a:r>
              <a:rPr lang="en-US" sz="10400" dirty="0">
                <a:solidFill>
                  <a:schemeClr val="tx1"/>
                </a:solidFill>
                <a:latin typeface="Calibri" pitchFamily="34" charset="0"/>
              </a:rPr>
              <a:t>Adequate baseline data is </a:t>
            </a:r>
            <a:r>
              <a:rPr lang="en-US" sz="10400" dirty="0" smtClean="0">
                <a:solidFill>
                  <a:schemeClr val="tx1"/>
                </a:solidFill>
                <a:latin typeface="Calibri" pitchFamily="34" charset="0"/>
              </a:rPr>
              <a:t>necessary</a:t>
            </a:r>
          </a:p>
          <a:p>
            <a:pPr marL="1206500" lvl="1" indent="-609600" algn="just">
              <a:lnSpc>
                <a:spcPct val="120000"/>
              </a:lnSpc>
              <a:spcBef>
                <a:spcPct val="40000"/>
              </a:spcBef>
              <a:buClr>
                <a:srgbClr val="000066"/>
              </a:buClr>
              <a:buFont typeface="Wingdings" pitchFamily="2" charset="2"/>
              <a:buChar char="Ü"/>
              <a:defRPr/>
            </a:pPr>
            <a:r>
              <a:rPr lang="en-US" sz="10400" b="1" dirty="0" smtClean="0">
                <a:solidFill>
                  <a:schemeClr val="tx1"/>
                </a:solidFill>
                <a:latin typeface="Calibri" pitchFamily="34" charset="0"/>
              </a:rPr>
              <a:t>Focus </a:t>
            </a:r>
            <a:r>
              <a:rPr lang="en-US" sz="10400" b="1" dirty="0">
                <a:solidFill>
                  <a:schemeClr val="tx1"/>
                </a:solidFill>
                <a:latin typeface="Calibri" pitchFamily="34" charset="0"/>
              </a:rPr>
              <a:t>on the most disadvantaged groups</a:t>
            </a:r>
            <a:endParaRPr lang="en-US" sz="10400" dirty="0">
              <a:solidFill>
                <a:schemeClr val="tx1"/>
              </a:solidFill>
              <a:latin typeface="Calibri" pitchFamily="34" charset="0"/>
            </a:endParaRPr>
          </a:p>
          <a:p>
            <a:pPr marL="301943" lvl="1" indent="0" algn="just">
              <a:lnSpc>
                <a:spcPct val="120000"/>
              </a:lnSpc>
              <a:buNone/>
              <a:defRPr/>
            </a:pPr>
            <a:r>
              <a:rPr lang="en-US" sz="10400" b="1" dirty="0" smtClean="0">
                <a:solidFill>
                  <a:schemeClr val="tx1"/>
                </a:solidFill>
                <a:latin typeface="Calibri" pitchFamily="34" charset="0"/>
              </a:rPr>
              <a:t>Enhance protection of poor and vulnerable groups </a:t>
            </a:r>
            <a:endParaRPr lang="en-US" sz="10400" b="1" dirty="0">
              <a:solidFill>
                <a:schemeClr val="tx1"/>
              </a:solidFill>
              <a:latin typeface="Calibri" pitchFamily="34" charset="0"/>
            </a:endParaRPr>
          </a:p>
          <a:p>
            <a:pPr marL="1206500" lvl="1" indent="-609600" algn="just">
              <a:lnSpc>
                <a:spcPct val="120000"/>
              </a:lnSpc>
              <a:spcBef>
                <a:spcPct val="40000"/>
              </a:spcBef>
              <a:buClr>
                <a:srgbClr val="000066"/>
              </a:buClr>
              <a:buFont typeface="Wingdings" pitchFamily="2" charset="2"/>
              <a:buChar char="Ü"/>
              <a:defRPr/>
            </a:pPr>
            <a:r>
              <a:rPr lang="en-US" sz="10400" dirty="0" smtClean="0">
                <a:solidFill>
                  <a:schemeClr val="tx1"/>
                </a:solidFill>
                <a:latin typeface="Calibri" pitchFamily="34" charset="0"/>
              </a:rPr>
              <a:t>Subsidize social insurance contribution </a:t>
            </a:r>
            <a:endParaRPr lang="fr-FR" sz="10400" b="1" dirty="0" smtClean="0">
              <a:solidFill>
                <a:schemeClr val="tx1"/>
              </a:solidFill>
              <a:effectLst>
                <a:outerShdw blurRad="38100" dist="38100" dir="2700000" algn="tl">
                  <a:srgbClr val="C0C0C0"/>
                </a:outerShdw>
              </a:effectLst>
              <a:latin typeface="Calibri" pitchFamily="34" charset="0"/>
            </a:endParaRPr>
          </a:p>
          <a:p>
            <a:pPr marL="1206500" lvl="1" indent="-609600" algn="just">
              <a:lnSpc>
                <a:spcPct val="120000"/>
              </a:lnSpc>
              <a:spcBef>
                <a:spcPct val="40000"/>
              </a:spcBef>
              <a:buClr>
                <a:srgbClr val="000066"/>
              </a:buClr>
              <a:buFont typeface="Wingdings" pitchFamily="2" charset="2"/>
              <a:buChar char="Ü"/>
              <a:defRPr/>
            </a:pPr>
            <a:r>
              <a:rPr lang="en-US" sz="10400" dirty="0">
                <a:solidFill>
                  <a:schemeClr val="tx1"/>
                </a:solidFill>
                <a:latin typeface="Calibri" pitchFamily="34" charset="0"/>
              </a:rPr>
              <a:t>Subsidize </a:t>
            </a:r>
            <a:r>
              <a:rPr lang="en-US" sz="10400" dirty="0" smtClean="0">
                <a:solidFill>
                  <a:schemeClr val="tx1"/>
                </a:solidFill>
                <a:latin typeface="Calibri" pitchFamily="34" charset="0"/>
              </a:rPr>
              <a:t>transportation costs and others healthcare related costs.</a:t>
            </a:r>
          </a:p>
          <a:p>
            <a:pPr marL="596900" lvl="1" indent="0" algn="just">
              <a:lnSpc>
                <a:spcPct val="170000"/>
              </a:lnSpc>
              <a:spcBef>
                <a:spcPct val="40000"/>
              </a:spcBef>
              <a:buClr>
                <a:srgbClr val="000066"/>
              </a:buClr>
              <a:buNone/>
              <a:defRPr/>
            </a:pPr>
            <a:r>
              <a:rPr lang="en-US" sz="10400" dirty="0" smtClean="0">
                <a:solidFill>
                  <a:schemeClr val="tx1"/>
                </a:solidFill>
                <a:latin typeface="Calibri" pitchFamily="34" charset="0"/>
              </a:rPr>
              <a:t>Equity-based </a:t>
            </a:r>
            <a:r>
              <a:rPr lang="en-US" sz="10400" dirty="0">
                <a:solidFill>
                  <a:schemeClr val="tx1"/>
                </a:solidFill>
                <a:latin typeface="Calibri" pitchFamily="34" charset="0"/>
              </a:rPr>
              <a:t>targets need to be fully integrated into the national, state, and local goals.</a:t>
            </a:r>
          </a:p>
          <a:p>
            <a:pPr marL="596900" lvl="1" indent="0" algn="just">
              <a:lnSpc>
                <a:spcPct val="80000"/>
              </a:lnSpc>
              <a:spcBef>
                <a:spcPct val="40000"/>
              </a:spcBef>
              <a:buClr>
                <a:srgbClr val="000066"/>
              </a:buClr>
              <a:buNone/>
              <a:defRPr/>
            </a:pPr>
            <a:endParaRPr lang="en-US" sz="5100" dirty="0" smtClean="0">
              <a:solidFill>
                <a:schemeClr val="tx1"/>
              </a:solidFill>
              <a:latin typeface="Calibri" pitchFamily="34" charset="0"/>
            </a:endParaRPr>
          </a:p>
        </p:txBody>
      </p:sp>
      <p:sp>
        <p:nvSpPr>
          <p:cNvPr id="4" name="Titre 1"/>
          <p:cNvSpPr>
            <a:spLocks noGrp="1"/>
          </p:cNvSpPr>
          <p:nvPr>
            <p:ph type="title"/>
          </p:nvPr>
        </p:nvSpPr>
        <p:spPr>
          <a:xfrm>
            <a:off x="595086" y="152400"/>
            <a:ext cx="8153626" cy="762000"/>
          </a:xfrm>
          <a:solidFill>
            <a:schemeClr val="accent2"/>
          </a:solidFill>
          <a:ln/>
        </p:spPr>
        <p:style>
          <a:lnRef idx="2">
            <a:schemeClr val="accent1"/>
          </a:lnRef>
          <a:fillRef idx="1">
            <a:schemeClr val="lt1"/>
          </a:fillRef>
          <a:effectRef idx="0">
            <a:schemeClr val="accent1"/>
          </a:effectRef>
          <a:fontRef idx="minor">
            <a:schemeClr val="dk1"/>
          </a:fontRef>
        </p:style>
        <p:txBody>
          <a:bodyPr>
            <a:noAutofit/>
          </a:bodyPr>
          <a:lstStyle/>
          <a:p>
            <a:pPr algn="ctr">
              <a:defRPr/>
            </a:pPr>
            <a:r>
              <a:rPr lang="en-US" sz="3200" b="1" dirty="0" smtClean="0">
                <a:solidFill>
                  <a:schemeClr val="tx1"/>
                </a:solidFill>
                <a:effectLst/>
              </a:rPr>
              <a:t>Concretes measures for equity and UHC (2)</a:t>
            </a:r>
            <a:endParaRPr lang="en-US" sz="3200" b="1" dirty="0">
              <a:solidFill>
                <a:schemeClr val="tx1"/>
              </a:solidFill>
            </a:endParaRPr>
          </a:p>
        </p:txBody>
      </p:sp>
    </p:spTree>
    <p:extLst>
      <p:ext uri="{BB962C8B-B14F-4D97-AF65-F5344CB8AC3E}">
        <p14:creationId xmlns:p14="http://schemas.microsoft.com/office/powerpoint/2010/main" val="3759331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Espace réservé du contenu 2"/>
          <p:cNvSpPr>
            <a:spLocks noGrp="1"/>
          </p:cNvSpPr>
          <p:nvPr>
            <p:ph idx="1"/>
          </p:nvPr>
        </p:nvSpPr>
        <p:spPr>
          <a:xfrm>
            <a:off x="395288" y="1553029"/>
            <a:ext cx="8520112" cy="4623934"/>
          </a:xfrm>
        </p:spPr>
        <p:txBody>
          <a:bodyPr>
            <a:normAutofit fontScale="92500" lnSpcReduction="10000"/>
          </a:bodyPr>
          <a:lstStyle/>
          <a:p>
            <a:pPr eaLnBrk="1" hangingPunct="1">
              <a:buClr>
                <a:srgbClr val="0000FF"/>
              </a:buClr>
              <a:buFont typeface="Wingdings" pitchFamily="2" charset="2"/>
              <a:buChar char="§"/>
              <a:defRPr/>
            </a:pPr>
            <a:r>
              <a:rPr lang="fr-FR" sz="3200" b="1" dirty="0" smtClean="0">
                <a:solidFill>
                  <a:schemeClr val="tx1"/>
                </a:solidFill>
                <a:latin typeface="+mj-lt"/>
                <a:cs typeface="Tahoma" pitchFamily="34" charset="0"/>
              </a:rPr>
              <a:t>Gouvernance</a:t>
            </a:r>
            <a:r>
              <a:rPr lang="fr-FR" sz="3200" dirty="0" smtClean="0">
                <a:solidFill>
                  <a:schemeClr val="tx1"/>
                </a:solidFill>
                <a:latin typeface="+mj-lt"/>
                <a:cs typeface="Tahoma" pitchFamily="34" charset="0"/>
              </a:rPr>
              <a:t> and d</a:t>
            </a:r>
            <a:r>
              <a:rPr lang="en-US" sz="3200" dirty="0" smtClean="0">
                <a:solidFill>
                  <a:schemeClr val="tx1"/>
                </a:solidFill>
              </a:rPr>
              <a:t>decentralize decisions</a:t>
            </a:r>
          </a:p>
          <a:p>
            <a:pPr marL="0" indent="0" eaLnBrk="1" hangingPunct="1">
              <a:buClr>
                <a:srgbClr val="0000FF"/>
              </a:buClr>
              <a:buFont typeface="Wingdings 2" panose="05020102010507070707" pitchFamily="18" charset="2"/>
              <a:buNone/>
              <a:defRPr/>
            </a:pPr>
            <a:endParaRPr lang="en-US" sz="3200" b="1" dirty="0" smtClean="0">
              <a:solidFill>
                <a:schemeClr val="tx1"/>
              </a:solidFill>
            </a:endParaRPr>
          </a:p>
          <a:p>
            <a:pPr eaLnBrk="1" hangingPunct="1">
              <a:buClr>
                <a:srgbClr val="0000FF"/>
              </a:buClr>
              <a:buFont typeface="Wingdings" pitchFamily="2" charset="2"/>
              <a:buChar char="§"/>
              <a:defRPr/>
            </a:pPr>
            <a:r>
              <a:rPr lang="en-US" sz="3200" b="1" dirty="0" smtClean="0">
                <a:solidFill>
                  <a:schemeClr val="tx1"/>
                </a:solidFill>
              </a:rPr>
              <a:t>Action on poverty and social </a:t>
            </a:r>
            <a:r>
              <a:rPr lang="en-US" sz="3200" b="1" dirty="0">
                <a:solidFill>
                  <a:schemeClr val="tx1"/>
                </a:solidFill>
              </a:rPr>
              <a:t>determinants of </a:t>
            </a:r>
            <a:r>
              <a:rPr lang="en-US" sz="3200" b="1" dirty="0" smtClean="0">
                <a:solidFill>
                  <a:schemeClr val="tx1"/>
                </a:solidFill>
              </a:rPr>
              <a:t>health</a:t>
            </a:r>
          </a:p>
          <a:p>
            <a:pPr marL="0" indent="0" eaLnBrk="1" hangingPunct="1">
              <a:buClr>
                <a:srgbClr val="0000FF"/>
              </a:buClr>
              <a:buFont typeface="Wingdings 2" panose="05020102010507070707" pitchFamily="18" charset="2"/>
              <a:buNone/>
              <a:defRPr/>
            </a:pPr>
            <a:endParaRPr lang="fr-FR" sz="3200" b="1" dirty="0" smtClean="0">
              <a:solidFill>
                <a:schemeClr val="tx1"/>
              </a:solidFill>
              <a:latin typeface="+mj-lt"/>
              <a:cs typeface="Tahoma" pitchFamily="34" charset="0"/>
            </a:endParaRPr>
          </a:p>
          <a:p>
            <a:pPr eaLnBrk="1" fontAlgn="auto" hangingPunct="1">
              <a:spcAft>
                <a:spcPts val="0"/>
              </a:spcAft>
              <a:buFont typeface="Wingdings" pitchFamily="2" charset="2"/>
              <a:buChar char="§"/>
              <a:defRPr/>
            </a:pPr>
            <a:r>
              <a:rPr lang="fr-FR" sz="3200" b="1" dirty="0" smtClean="0">
                <a:solidFill>
                  <a:schemeClr val="tx1"/>
                </a:solidFill>
                <a:latin typeface="+mj-lt"/>
                <a:ea typeface="Tahoma" pitchFamily="34" charset="0"/>
                <a:cs typeface="Tahoma" pitchFamily="34" charset="0"/>
              </a:rPr>
              <a:t>Secteur public : </a:t>
            </a:r>
            <a:r>
              <a:rPr lang="en-US" sz="3200" dirty="0" smtClean="0">
                <a:solidFill>
                  <a:schemeClr val="tx1"/>
                </a:solidFill>
                <a:latin typeface="+mj-lt"/>
                <a:ea typeface="Tahoma" pitchFamily="34" charset="0"/>
                <a:cs typeface="Tahoma" pitchFamily="34" charset="0"/>
              </a:rPr>
              <a:t>Financing, quality, efficiency and shortage of HR</a:t>
            </a:r>
            <a:endParaRPr lang="en-US" sz="3200" dirty="0" smtClean="0">
              <a:solidFill>
                <a:schemeClr val="tx1"/>
              </a:solidFill>
              <a:latin typeface="Tahoma" pitchFamily="34" charset="0"/>
              <a:ea typeface="Tahoma" pitchFamily="34" charset="0"/>
              <a:cs typeface="Tahoma" pitchFamily="34" charset="0"/>
            </a:endParaRPr>
          </a:p>
          <a:p>
            <a:pPr marL="80963" indent="0">
              <a:buClr>
                <a:srgbClr val="0000FF"/>
              </a:buClr>
              <a:buNone/>
              <a:defRPr/>
            </a:pPr>
            <a:endParaRPr lang="en-US" sz="4000" b="1" dirty="0" smtClean="0">
              <a:solidFill>
                <a:schemeClr val="tx1"/>
              </a:solidFill>
            </a:endParaRPr>
          </a:p>
          <a:p>
            <a:pPr marL="652463" indent="-571500">
              <a:buClr>
                <a:srgbClr val="0000FF"/>
              </a:buClr>
              <a:buFont typeface="Wingdings" pitchFamily="2" charset="2"/>
              <a:buChar char="§"/>
              <a:defRPr/>
            </a:pPr>
            <a:r>
              <a:rPr lang="en-US" sz="4000" b="1" dirty="0" smtClean="0">
                <a:solidFill>
                  <a:schemeClr val="tx1"/>
                </a:solidFill>
              </a:rPr>
              <a:t>Role </a:t>
            </a:r>
            <a:r>
              <a:rPr lang="en-US" sz="4000" b="1" dirty="0">
                <a:solidFill>
                  <a:schemeClr val="tx1"/>
                </a:solidFill>
              </a:rPr>
              <a:t>of civil </a:t>
            </a:r>
            <a:r>
              <a:rPr lang="en-US" sz="4000" b="1" dirty="0" smtClean="0">
                <a:solidFill>
                  <a:schemeClr val="tx1"/>
                </a:solidFill>
              </a:rPr>
              <a:t>society</a:t>
            </a:r>
            <a:endParaRPr lang="fr-FR" sz="4000" b="1" dirty="0" smtClean="0">
              <a:solidFill>
                <a:schemeClr val="tx1"/>
              </a:solidFill>
            </a:endParaRPr>
          </a:p>
        </p:txBody>
      </p:sp>
      <p:sp>
        <p:nvSpPr>
          <p:cNvPr id="5" name="Titre 1"/>
          <p:cNvSpPr>
            <a:spLocks noGrp="1"/>
          </p:cNvSpPr>
          <p:nvPr>
            <p:ph type="title"/>
          </p:nvPr>
        </p:nvSpPr>
        <p:spPr>
          <a:xfrm>
            <a:off x="595086" y="152400"/>
            <a:ext cx="8153626" cy="762000"/>
          </a:xfrm>
          <a:solidFill>
            <a:schemeClr val="accent2"/>
          </a:solidFill>
          <a:ln/>
        </p:spPr>
        <p:style>
          <a:lnRef idx="2">
            <a:schemeClr val="accent1"/>
          </a:lnRef>
          <a:fillRef idx="1">
            <a:schemeClr val="lt1"/>
          </a:fillRef>
          <a:effectRef idx="0">
            <a:schemeClr val="accent1"/>
          </a:effectRef>
          <a:fontRef idx="minor">
            <a:schemeClr val="dk1"/>
          </a:fontRef>
        </p:style>
        <p:txBody>
          <a:bodyPr>
            <a:noAutofit/>
          </a:bodyPr>
          <a:lstStyle/>
          <a:p>
            <a:pPr algn="ctr">
              <a:defRPr/>
            </a:pPr>
            <a:r>
              <a:rPr lang="en-US" sz="3200" b="1" dirty="0" smtClean="0">
                <a:solidFill>
                  <a:schemeClr val="tx1"/>
                </a:solidFill>
                <a:effectLst/>
              </a:rPr>
              <a:t>Concretes measures </a:t>
            </a:r>
            <a:br>
              <a:rPr lang="en-US" sz="3200" b="1" dirty="0" smtClean="0">
                <a:solidFill>
                  <a:schemeClr val="tx1"/>
                </a:solidFill>
                <a:effectLst/>
              </a:rPr>
            </a:br>
            <a:r>
              <a:rPr lang="en-US" sz="3200" b="1" dirty="0" smtClean="0">
                <a:solidFill>
                  <a:schemeClr val="tx1"/>
                </a:solidFill>
              </a:rPr>
              <a:t>E</a:t>
            </a:r>
            <a:r>
              <a:rPr lang="en-US" sz="3200" b="1" dirty="0" smtClean="0">
                <a:solidFill>
                  <a:schemeClr val="tx1"/>
                </a:solidFill>
                <a:effectLst/>
              </a:rPr>
              <a:t>quity &amp; UHC (3)</a:t>
            </a:r>
            <a:endParaRPr lang="en-US" sz="3200" b="1" dirty="0">
              <a:solidFill>
                <a:schemeClr val="tx1"/>
              </a:solidFill>
            </a:endParaRPr>
          </a:p>
        </p:txBody>
      </p:sp>
    </p:spTree>
    <p:extLst>
      <p:ext uri="{BB962C8B-B14F-4D97-AF65-F5344CB8AC3E}">
        <p14:creationId xmlns:p14="http://schemas.microsoft.com/office/powerpoint/2010/main" val="2094927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2"/>
          <p:cNvSpPr txBox="1">
            <a:spLocks/>
          </p:cNvSpPr>
          <p:nvPr/>
        </p:nvSpPr>
        <p:spPr>
          <a:xfrm>
            <a:off x="261256" y="1364344"/>
            <a:ext cx="8425543" cy="4455885"/>
          </a:xfrm>
          <a:prstGeom prst="rect">
            <a:avLst/>
          </a:prstGeom>
        </p:spPr>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buClrTx/>
              <a:buFont typeface="Wingdings" pitchFamily="2" charset="2"/>
              <a:buChar char="§"/>
            </a:pPr>
            <a:r>
              <a:rPr lang="en-US" sz="3600" b="1" dirty="0" smtClean="0">
                <a:solidFill>
                  <a:schemeClr val="tx1"/>
                </a:solidFill>
              </a:rPr>
              <a:t>Inequities in health represent the most important challenges facing many countries of the Region.  </a:t>
            </a:r>
          </a:p>
          <a:p>
            <a:pPr algn="just">
              <a:buClrTx/>
              <a:buFont typeface="Wingdings" pitchFamily="2" charset="2"/>
              <a:buChar char="§"/>
            </a:pPr>
            <a:r>
              <a:rPr lang="en-US" sz="3600" b="1" dirty="0" smtClean="0">
                <a:solidFill>
                  <a:schemeClr val="tx1"/>
                </a:solidFill>
              </a:rPr>
              <a:t>High rates of out‐of‐pocket payment which exist in most low‐income and middle‐ income countries. </a:t>
            </a:r>
          </a:p>
          <a:p>
            <a:pPr algn="just">
              <a:buClrTx/>
              <a:buFont typeface="Wingdings" pitchFamily="2" charset="2"/>
              <a:buChar char="§"/>
            </a:pPr>
            <a:r>
              <a:rPr lang="en-US" sz="3600" b="1" dirty="0" smtClean="0">
                <a:solidFill>
                  <a:schemeClr val="tx1"/>
                </a:solidFill>
              </a:rPr>
              <a:t>Regulating services and practice in the private sector is also a major challenge.  </a:t>
            </a:r>
            <a:endParaRPr lang="fr-FR" sz="3600" b="1" dirty="0">
              <a:solidFill>
                <a:schemeClr val="tx1"/>
              </a:solidFill>
            </a:endParaRPr>
          </a:p>
        </p:txBody>
      </p:sp>
      <p:sp>
        <p:nvSpPr>
          <p:cNvPr id="3" name="Rectangle 2"/>
          <p:cNvSpPr txBox="1">
            <a:spLocks noChangeArrowheads="1"/>
          </p:cNvSpPr>
          <p:nvPr/>
        </p:nvSpPr>
        <p:spPr>
          <a:xfrm>
            <a:off x="457200" y="338328"/>
            <a:ext cx="8229600" cy="848215"/>
          </a:xfrm>
          <a:prstGeom prst="rect">
            <a:avLst/>
          </a:prstGeom>
          <a:solidFill>
            <a:schemeClr val="accent2"/>
          </a:solidFill>
        </p:spPr>
        <p:txBody>
          <a:bodyPr vert="horz" lIns="91440" tIns="45720" rIns="91440" bIns="45720" rtlCol="0" anchor="b">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rgbClr val="FF0000"/>
                </a:solidFill>
              </a:rPr>
              <a:t>Conclusion</a:t>
            </a:r>
            <a:endParaRPr lang="en-US" b="1" dirty="0">
              <a:solidFill>
                <a:srgbClr val="FF0000"/>
              </a:solidFill>
            </a:endParaRPr>
          </a:p>
        </p:txBody>
      </p:sp>
    </p:spTree>
    <p:extLst>
      <p:ext uri="{BB962C8B-B14F-4D97-AF65-F5344CB8AC3E}">
        <p14:creationId xmlns:p14="http://schemas.microsoft.com/office/powerpoint/2010/main" val="35523296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2"/>
          <p:cNvSpPr txBox="1">
            <a:spLocks/>
          </p:cNvSpPr>
          <p:nvPr/>
        </p:nvSpPr>
        <p:spPr>
          <a:xfrm>
            <a:off x="261256" y="1567543"/>
            <a:ext cx="8425543" cy="4209143"/>
          </a:xfrm>
          <a:prstGeom prst="rect">
            <a:avLst/>
          </a:prstGeom>
        </p:spPr>
        <p:txBody>
          <a:bodyPr>
            <a:normAutofit fontScale="6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buClrTx/>
              <a:buFont typeface="Wingdings" pitchFamily="2" charset="2"/>
              <a:buChar char="§"/>
            </a:pPr>
            <a:r>
              <a:rPr lang="en-US" sz="5100" b="1" dirty="0" smtClean="0">
                <a:solidFill>
                  <a:schemeClr val="tx1"/>
                </a:solidFill>
              </a:rPr>
              <a:t>Under UHC, there’s needs to identify priorities and insure fair </a:t>
            </a:r>
            <a:r>
              <a:rPr lang="en-US" sz="5100" b="1" dirty="0">
                <a:solidFill>
                  <a:schemeClr val="tx1"/>
                </a:solidFill>
              </a:rPr>
              <a:t>distribution of </a:t>
            </a:r>
            <a:r>
              <a:rPr lang="en-US" sz="5100" b="1" dirty="0" smtClean="0">
                <a:solidFill>
                  <a:schemeClr val="tx1"/>
                </a:solidFill>
              </a:rPr>
              <a:t>health </a:t>
            </a:r>
          </a:p>
          <a:p>
            <a:pPr algn="just">
              <a:buClrTx/>
              <a:buFont typeface="Wingdings" pitchFamily="2" charset="2"/>
              <a:buChar char="§"/>
            </a:pPr>
            <a:endParaRPr lang="en-US" sz="4400" b="1" dirty="0">
              <a:solidFill>
                <a:schemeClr val="tx1"/>
              </a:solidFill>
            </a:endParaRPr>
          </a:p>
          <a:p>
            <a:pPr algn="just">
              <a:buClrTx/>
              <a:buFont typeface="Wingdings" pitchFamily="2" charset="2"/>
              <a:buChar char="§"/>
            </a:pPr>
            <a:r>
              <a:rPr lang="en-US" sz="5100" b="1" dirty="0" smtClean="0">
                <a:solidFill>
                  <a:schemeClr val="tx1"/>
                </a:solidFill>
              </a:rPr>
              <a:t>Health </a:t>
            </a:r>
            <a:r>
              <a:rPr lang="en-US" sz="5100" b="1" dirty="0">
                <a:solidFill>
                  <a:schemeClr val="tx1"/>
                </a:solidFill>
              </a:rPr>
              <a:t>equity – requires a </a:t>
            </a:r>
            <a:r>
              <a:rPr lang="en-US" sz="5100" b="1" dirty="0" smtClean="0">
                <a:solidFill>
                  <a:schemeClr val="tx1"/>
                </a:solidFill>
              </a:rPr>
              <a:t>systems- based </a:t>
            </a:r>
            <a:r>
              <a:rPr lang="en-US" sz="5100" b="1" dirty="0">
                <a:solidFill>
                  <a:schemeClr val="tx1"/>
                </a:solidFill>
              </a:rPr>
              <a:t>approach to removing barriers and </a:t>
            </a:r>
            <a:r>
              <a:rPr lang="en-US" sz="5100" b="1" dirty="0" smtClean="0">
                <a:solidFill>
                  <a:schemeClr val="tx1"/>
                </a:solidFill>
              </a:rPr>
              <a:t>creating </a:t>
            </a:r>
            <a:r>
              <a:rPr lang="en-US" sz="5100" b="1" dirty="0">
                <a:solidFill>
                  <a:schemeClr val="tx1"/>
                </a:solidFill>
              </a:rPr>
              <a:t>opportunities </a:t>
            </a:r>
            <a:r>
              <a:rPr lang="en-US" sz="5100" b="1" dirty="0" smtClean="0">
                <a:solidFill>
                  <a:schemeClr val="tx1"/>
                </a:solidFill>
              </a:rPr>
              <a:t>with in </a:t>
            </a:r>
            <a:r>
              <a:rPr lang="en-US" sz="5100" b="1" dirty="0">
                <a:solidFill>
                  <a:schemeClr val="tx1"/>
                </a:solidFill>
              </a:rPr>
              <a:t>the health care </a:t>
            </a:r>
            <a:r>
              <a:rPr lang="en-US" sz="5100" b="1" dirty="0" smtClean="0">
                <a:solidFill>
                  <a:schemeClr val="tx1"/>
                </a:solidFill>
              </a:rPr>
              <a:t>arena </a:t>
            </a:r>
            <a:r>
              <a:rPr lang="en-US" sz="5100" b="1" dirty="0">
                <a:solidFill>
                  <a:schemeClr val="tx1"/>
                </a:solidFill>
              </a:rPr>
              <a:t>and beyond to both improve health and </a:t>
            </a:r>
            <a:r>
              <a:rPr lang="en-US" sz="5100" b="1" dirty="0" smtClean="0">
                <a:solidFill>
                  <a:schemeClr val="tx1"/>
                </a:solidFill>
              </a:rPr>
              <a:t>reduce </a:t>
            </a:r>
            <a:r>
              <a:rPr lang="en-US" sz="5100" b="1" dirty="0">
                <a:solidFill>
                  <a:schemeClr val="tx1"/>
                </a:solidFill>
              </a:rPr>
              <a:t>health inequities for socially and </a:t>
            </a:r>
            <a:r>
              <a:rPr lang="en-US" sz="5100" b="1" dirty="0" smtClean="0">
                <a:solidFill>
                  <a:schemeClr val="tx1"/>
                </a:solidFill>
              </a:rPr>
              <a:t>economically </a:t>
            </a:r>
            <a:r>
              <a:rPr lang="en-US" sz="5100" b="1" dirty="0">
                <a:solidFill>
                  <a:schemeClr val="tx1"/>
                </a:solidFill>
              </a:rPr>
              <a:t>disadvantaged groups. </a:t>
            </a:r>
          </a:p>
          <a:p>
            <a:pPr algn="just">
              <a:buClrTx/>
              <a:buFont typeface="Wingdings" pitchFamily="2" charset="2"/>
              <a:buChar char="§"/>
            </a:pPr>
            <a:endParaRPr lang="en-US" sz="4200" b="1" dirty="0" smtClean="0">
              <a:solidFill>
                <a:schemeClr val="tx1"/>
              </a:solidFill>
            </a:endParaRPr>
          </a:p>
          <a:p>
            <a:pPr algn="just"/>
            <a:endParaRPr lang="en-US" dirty="0">
              <a:solidFill>
                <a:schemeClr val="tx1"/>
              </a:solidFill>
            </a:endParaRPr>
          </a:p>
        </p:txBody>
      </p:sp>
      <p:sp>
        <p:nvSpPr>
          <p:cNvPr id="3" name="Rectangle 2"/>
          <p:cNvSpPr txBox="1">
            <a:spLocks noChangeArrowheads="1"/>
          </p:cNvSpPr>
          <p:nvPr/>
        </p:nvSpPr>
        <p:spPr>
          <a:xfrm>
            <a:off x="457200" y="338328"/>
            <a:ext cx="8229600" cy="848215"/>
          </a:xfrm>
          <a:prstGeom prst="rect">
            <a:avLst/>
          </a:prstGeom>
          <a:solidFill>
            <a:schemeClr val="accent2"/>
          </a:solidFill>
        </p:spPr>
        <p:txBody>
          <a:bodyPr vert="horz" lIns="91440" tIns="45720" rIns="91440" bIns="45720" rtlCol="0" anchor="b">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rgbClr val="FF0000"/>
                </a:solidFill>
              </a:rPr>
              <a:t>Conclusion</a:t>
            </a:r>
            <a:endParaRPr lang="en-US" b="1" dirty="0">
              <a:solidFill>
                <a:srgbClr val="FF0000"/>
              </a:solidFill>
            </a:endParaRPr>
          </a:p>
        </p:txBody>
      </p:sp>
    </p:spTree>
    <p:extLst>
      <p:ext uri="{BB962C8B-B14F-4D97-AF65-F5344CB8AC3E}">
        <p14:creationId xmlns:p14="http://schemas.microsoft.com/office/powerpoint/2010/main" val="26155386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643743" y="2166257"/>
            <a:ext cx="6161314" cy="1877437"/>
          </a:xfrm>
          <a:prstGeom prst="rect">
            <a:avLst/>
          </a:prstGeom>
          <a:noFill/>
        </p:spPr>
        <p:txBody>
          <a:bodyPr wrap="square" rtlCol="0">
            <a:spAutoFit/>
          </a:bodyPr>
          <a:lstStyle/>
          <a:p>
            <a:pPr algn="ctr"/>
            <a:r>
              <a:rPr lang="en-US" sz="5800" b="1" dirty="0" smtClean="0"/>
              <a:t>Thank you for your attention</a:t>
            </a:r>
            <a:endParaRPr lang="en-US" sz="5800" b="1" dirty="0"/>
          </a:p>
        </p:txBody>
      </p:sp>
    </p:spTree>
    <p:extLst>
      <p:ext uri="{BB962C8B-B14F-4D97-AF65-F5344CB8AC3E}">
        <p14:creationId xmlns:p14="http://schemas.microsoft.com/office/powerpoint/2010/main" val="23859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2171" y="431079"/>
            <a:ext cx="7275579" cy="738664"/>
          </a:xfrm>
          <a:prstGeom prst="rect">
            <a:avLst/>
          </a:prstGeom>
          <a:solidFill>
            <a:srgbClr val="0070C0"/>
          </a:solidFill>
        </p:spPr>
        <p:txBody>
          <a:bodyPr wrap="square">
            <a:spAutoFit/>
          </a:bodyPr>
          <a:lstStyle/>
          <a:p>
            <a:pPr algn="ctr"/>
            <a:r>
              <a:rPr lang="en-US" sz="4200" b="1" dirty="0" smtClean="0"/>
              <a:t>Equity in health</a:t>
            </a:r>
            <a:endParaRPr lang="en-US" sz="4200" dirty="0">
              <a:latin typeface="Verdana" panose="020B0604030504040204" pitchFamily="34" charset="0"/>
            </a:endParaRPr>
          </a:p>
        </p:txBody>
      </p:sp>
      <p:sp>
        <p:nvSpPr>
          <p:cNvPr id="6" name="Rectangle 5"/>
          <p:cNvSpPr/>
          <p:nvPr/>
        </p:nvSpPr>
        <p:spPr>
          <a:xfrm>
            <a:off x="793481" y="4608430"/>
            <a:ext cx="6760027" cy="1292662"/>
          </a:xfrm>
          <a:prstGeom prst="rect">
            <a:avLst/>
          </a:prstGeom>
        </p:spPr>
        <p:txBody>
          <a:bodyPr wrap="square">
            <a:spAutoFit/>
          </a:bodyPr>
          <a:lstStyle/>
          <a:p>
            <a:pPr marL="285750" indent="-285750">
              <a:buFont typeface="Arial" panose="020B0604020202020204" pitchFamily="34" charset="0"/>
              <a:buChar char="•"/>
            </a:pPr>
            <a:r>
              <a:rPr lang="en-US" sz="2600" b="1" dirty="0"/>
              <a:t>equal access to available care for equal need </a:t>
            </a:r>
            <a:endParaRPr lang="en-US" sz="2600" b="1" dirty="0" smtClean="0"/>
          </a:p>
          <a:p>
            <a:pPr marL="285750" indent="-285750">
              <a:buFont typeface="Arial" panose="020B0604020202020204" pitchFamily="34" charset="0"/>
              <a:buChar char="•"/>
            </a:pPr>
            <a:r>
              <a:rPr lang="en-US" sz="2600" b="1" dirty="0" smtClean="0"/>
              <a:t>equal </a:t>
            </a:r>
            <a:r>
              <a:rPr lang="en-US" sz="2600" b="1" dirty="0"/>
              <a:t>utilization for equal need </a:t>
            </a:r>
          </a:p>
          <a:p>
            <a:pPr marL="285750" indent="-285750">
              <a:buFont typeface="Arial" panose="020B0604020202020204" pitchFamily="34" charset="0"/>
              <a:buChar char="•"/>
            </a:pPr>
            <a:r>
              <a:rPr lang="en-US" sz="2600" b="1" dirty="0" smtClean="0"/>
              <a:t>equal </a:t>
            </a:r>
            <a:r>
              <a:rPr lang="en-US" sz="2600" b="1" dirty="0"/>
              <a:t>quality of care for all </a:t>
            </a:r>
          </a:p>
        </p:txBody>
      </p:sp>
      <p:graphicFrame>
        <p:nvGraphicFramePr>
          <p:cNvPr id="4" name="Diagramme 3"/>
          <p:cNvGraphicFramePr/>
          <p:nvPr>
            <p:extLst>
              <p:ext uri="{D42A27DB-BD31-4B8C-83A1-F6EECF244321}">
                <p14:modId xmlns:p14="http://schemas.microsoft.com/office/powerpoint/2010/main" val="1551493487"/>
              </p:ext>
            </p:extLst>
          </p:nvPr>
        </p:nvGraphicFramePr>
        <p:xfrm>
          <a:off x="494262" y="1266734"/>
          <a:ext cx="7809471" cy="3046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7927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a:xfrm>
            <a:off x="457200" y="338328"/>
            <a:ext cx="8229600" cy="967958"/>
          </a:xfrm>
          <a:solidFill>
            <a:srgbClr val="0070C0"/>
          </a:solidFill>
        </p:spPr>
        <p:txBody>
          <a:bodyPr/>
          <a:lstStyle/>
          <a:p>
            <a:r>
              <a:rPr lang="en-GB" b="1" dirty="0">
                <a:solidFill>
                  <a:schemeClr val="tx1"/>
                </a:solidFill>
              </a:rPr>
              <a:t>Equity in relation to what? </a:t>
            </a:r>
          </a:p>
        </p:txBody>
      </p:sp>
      <p:sp>
        <p:nvSpPr>
          <p:cNvPr id="358403" name="Rectangle 3"/>
          <p:cNvSpPr>
            <a:spLocks noGrp="1" noChangeArrowheads="1"/>
          </p:cNvSpPr>
          <p:nvPr>
            <p:ph type="body" idx="1"/>
          </p:nvPr>
        </p:nvSpPr>
        <p:spPr>
          <a:xfrm>
            <a:off x="275772" y="1895856"/>
            <a:ext cx="8534400" cy="3967915"/>
          </a:xfrm>
        </p:spPr>
        <p:txBody>
          <a:bodyPr>
            <a:normAutofit/>
          </a:bodyPr>
          <a:lstStyle/>
          <a:p>
            <a:pPr algn="just">
              <a:lnSpc>
                <a:spcPct val="90000"/>
              </a:lnSpc>
              <a:buClrTx/>
              <a:buFont typeface="Wingdings" pitchFamily="2" charset="2"/>
              <a:buChar char="§"/>
            </a:pPr>
            <a:r>
              <a:rPr lang="en-GB" sz="3200" dirty="0">
                <a:solidFill>
                  <a:schemeClr val="tx1"/>
                </a:solidFill>
              </a:rPr>
              <a:t>Equity in health, health care and health payments could be examined in relation to gender</a:t>
            </a:r>
            <a:r>
              <a:rPr lang="en-GB" sz="3200" dirty="0" smtClean="0">
                <a:solidFill>
                  <a:schemeClr val="tx1"/>
                </a:solidFill>
              </a:rPr>
              <a:t>, geographic </a:t>
            </a:r>
            <a:r>
              <a:rPr lang="en-GB" sz="3200" dirty="0">
                <a:solidFill>
                  <a:schemeClr val="tx1"/>
                </a:solidFill>
              </a:rPr>
              <a:t>location, education, </a:t>
            </a:r>
            <a:r>
              <a:rPr lang="en-GB" sz="3200" dirty="0" smtClean="0">
                <a:solidFill>
                  <a:schemeClr val="tx1"/>
                </a:solidFill>
              </a:rPr>
              <a:t>income, wealth etc.</a:t>
            </a:r>
            <a:endParaRPr lang="en-GB" sz="3200" dirty="0">
              <a:solidFill>
                <a:schemeClr val="tx1"/>
              </a:solidFill>
            </a:endParaRPr>
          </a:p>
          <a:p>
            <a:pPr algn="just">
              <a:lnSpc>
                <a:spcPct val="90000"/>
              </a:lnSpc>
              <a:buFont typeface="Wingdings" pitchFamily="2" charset="2"/>
              <a:buChar char="§"/>
            </a:pPr>
            <a:endParaRPr lang="en-GB" sz="3200" dirty="0" smtClean="0">
              <a:solidFill>
                <a:schemeClr val="tx1"/>
              </a:solidFill>
            </a:endParaRPr>
          </a:p>
          <a:p>
            <a:pPr algn="just">
              <a:lnSpc>
                <a:spcPct val="90000"/>
              </a:lnSpc>
              <a:buClrTx/>
              <a:buFont typeface="Wingdings" pitchFamily="2" charset="2"/>
              <a:buChar char="§"/>
            </a:pPr>
            <a:r>
              <a:rPr lang="en-GB" sz="3200" dirty="0" smtClean="0">
                <a:solidFill>
                  <a:schemeClr val="tx1"/>
                </a:solidFill>
              </a:rPr>
              <a:t>Individuals </a:t>
            </a:r>
            <a:r>
              <a:rPr lang="en-GB" sz="3200" dirty="0">
                <a:solidFill>
                  <a:schemeClr val="tx1"/>
                </a:solidFill>
              </a:rPr>
              <a:t>can be ranked by </a:t>
            </a:r>
            <a:r>
              <a:rPr lang="en-GB" sz="3200" dirty="0" smtClean="0">
                <a:solidFill>
                  <a:schemeClr val="tx1"/>
                </a:solidFill>
              </a:rPr>
              <a:t>socioeconomic </a:t>
            </a:r>
            <a:r>
              <a:rPr lang="en-GB" sz="3200" dirty="0">
                <a:solidFill>
                  <a:schemeClr val="tx1"/>
                </a:solidFill>
              </a:rPr>
              <a:t>status </a:t>
            </a:r>
            <a:r>
              <a:rPr lang="en-GB" sz="3200" dirty="0" smtClean="0">
                <a:solidFill>
                  <a:schemeClr val="tx1"/>
                </a:solidFill>
              </a:rPr>
              <a:t>or others characteristics.</a:t>
            </a:r>
            <a:r>
              <a:rPr lang="en-GB" sz="2800" dirty="0" smtClean="0"/>
              <a:t> </a:t>
            </a:r>
            <a:endParaRPr lang="en-GB" sz="2800" dirty="0"/>
          </a:p>
        </p:txBody>
      </p:sp>
    </p:spTree>
    <p:extLst>
      <p:ext uri="{BB962C8B-B14F-4D97-AF65-F5344CB8AC3E}">
        <p14:creationId xmlns:p14="http://schemas.microsoft.com/office/powerpoint/2010/main" val="12204861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64457" y="1269999"/>
            <a:ext cx="7993743" cy="5058229"/>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buClrTx/>
              <a:buFont typeface="Wingdings" pitchFamily="2" charset="2"/>
              <a:buChar char="§"/>
            </a:pPr>
            <a:r>
              <a:rPr lang="en-GB" sz="2800" b="1" dirty="0" smtClean="0">
                <a:solidFill>
                  <a:schemeClr val="tx1"/>
                </a:solidFill>
              </a:rPr>
              <a:t>Health outcomes, e.g. infant mortality, child growth, disability, incidence of illness, general health, life expectancy.</a:t>
            </a:r>
          </a:p>
          <a:p>
            <a:pPr algn="just">
              <a:buClrTx/>
              <a:buFont typeface="Wingdings" pitchFamily="2" charset="2"/>
              <a:buChar char="§"/>
            </a:pPr>
            <a:r>
              <a:rPr lang="en-GB" sz="2800" b="1" dirty="0" smtClean="0">
                <a:solidFill>
                  <a:schemeClr val="tx1"/>
                </a:solidFill>
              </a:rPr>
              <a:t>Health care utilisation, e.g. doctor visits, inpatient stays, vaccinations, maternity care.</a:t>
            </a:r>
          </a:p>
          <a:p>
            <a:pPr algn="just">
              <a:buClrTx/>
              <a:buFont typeface="Wingdings" pitchFamily="2" charset="2"/>
              <a:buChar char="§"/>
            </a:pPr>
            <a:r>
              <a:rPr lang="en-GB" sz="2800" b="1" dirty="0" smtClean="0">
                <a:solidFill>
                  <a:schemeClr val="tx1"/>
                </a:solidFill>
              </a:rPr>
              <a:t>Subsidies received through the use of public health services.</a:t>
            </a:r>
          </a:p>
          <a:p>
            <a:pPr algn="just">
              <a:buClrTx/>
              <a:buFont typeface="Wingdings" pitchFamily="2" charset="2"/>
              <a:buChar char="§"/>
            </a:pPr>
            <a:r>
              <a:rPr lang="en-GB" sz="2800" b="1" dirty="0" smtClean="0">
                <a:solidFill>
                  <a:srgbClr val="FF0000"/>
                </a:solidFill>
              </a:rPr>
              <a:t>Payments for health care : </a:t>
            </a:r>
          </a:p>
          <a:p>
            <a:pPr lvl="1" algn="just">
              <a:buClrTx/>
              <a:buFont typeface="Arial" pitchFamily="34" charset="0"/>
              <a:buChar char="•"/>
            </a:pPr>
            <a:r>
              <a:rPr lang="en-GB" sz="2600" b="1" dirty="0" smtClean="0">
                <a:solidFill>
                  <a:srgbClr val="FF0000"/>
                </a:solidFill>
              </a:rPr>
              <a:t>OOP as direct payment</a:t>
            </a:r>
          </a:p>
          <a:p>
            <a:pPr lvl="1" algn="just">
              <a:buClrTx/>
              <a:buFont typeface="Arial" pitchFamily="34" charset="0"/>
              <a:buChar char="•"/>
            </a:pPr>
            <a:r>
              <a:rPr lang="en-GB" sz="2600" b="1" dirty="0" smtClean="0">
                <a:solidFill>
                  <a:srgbClr val="FF0000"/>
                </a:solidFill>
              </a:rPr>
              <a:t>Contributions and taxes indirect</a:t>
            </a:r>
            <a:endParaRPr lang="en-GB" sz="2600" b="1" dirty="0">
              <a:solidFill>
                <a:srgbClr val="FF0000"/>
              </a:solidFill>
            </a:endParaRPr>
          </a:p>
        </p:txBody>
      </p:sp>
      <p:sp>
        <p:nvSpPr>
          <p:cNvPr id="4" name="Rectangle 2"/>
          <p:cNvSpPr txBox="1">
            <a:spLocks noChangeArrowheads="1"/>
          </p:cNvSpPr>
          <p:nvPr/>
        </p:nvSpPr>
        <p:spPr>
          <a:xfrm>
            <a:off x="685800" y="381907"/>
            <a:ext cx="7772400" cy="888092"/>
          </a:xfrm>
          <a:prstGeom prst="rect">
            <a:avLst/>
          </a:prstGeom>
          <a:solidFill>
            <a:srgbClr val="0070C0"/>
          </a:solidFill>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b="1" dirty="0" smtClean="0">
                <a:solidFill>
                  <a:schemeClr val="tx1"/>
                </a:solidFill>
              </a:rPr>
              <a:t>Equity of what?</a:t>
            </a:r>
            <a:endParaRPr lang="en-GB" b="1" dirty="0">
              <a:solidFill>
                <a:schemeClr val="tx1"/>
              </a:solidFill>
            </a:endParaRPr>
          </a:p>
        </p:txBody>
      </p:sp>
    </p:spTree>
    <p:extLst>
      <p:ext uri="{BB962C8B-B14F-4D97-AF65-F5344CB8AC3E}">
        <p14:creationId xmlns:p14="http://schemas.microsoft.com/office/powerpoint/2010/main" val="141498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a:solidFill>
            <a:srgbClr val="0070C0"/>
          </a:solidFill>
        </p:spPr>
        <p:txBody>
          <a:bodyPr>
            <a:normAutofit fontScale="90000"/>
          </a:bodyPr>
          <a:lstStyle/>
          <a:p>
            <a:r>
              <a:rPr lang="en-GB" sz="4000" b="1" dirty="0" smtClean="0">
                <a:solidFill>
                  <a:schemeClr val="tx1"/>
                </a:solidFill>
              </a:rPr>
              <a:t>Health </a:t>
            </a:r>
            <a:r>
              <a:rPr lang="en-GB" sz="4000" b="1" dirty="0">
                <a:solidFill>
                  <a:schemeClr val="tx1"/>
                </a:solidFill>
              </a:rPr>
              <a:t>equity </a:t>
            </a:r>
            <a:r>
              <a:rPr lang="en-GB" sz="4000" b="1" dirty="0" smtClean="0">
                <a:solidFill>
                  <a:schemeClr val="tx1"/>
                </a:solidFill>
              </a:rPr>
              <a:t>analysis and measurement</a:t>
            </a:r>
            <a:endParaRPr lang="en-GB" sz="4000" b="1" dirty="0">
              <a:solidFill>
                <a:schemeClr val="tx1"/>
              </a:solidFill>
            </a:endParaRPr>
          </a:p>
        </p:txBody>
      </p:sp>
      <p:sp>
        <p:nvSpPr>
          <p:cNvPr id="364547" name="Rectangle 3"/>
          <p:cNvSpPr>
            <a:spLocks noGrp="1" noChangeArrowheads="1"/>
          </p:cNvSpPr>
          <p:nvPr>
            <p:ph type="body" idx="1"/>
          </p:nvPr>
        </p:nvSpPr>
        <p:spPr>
          <a:xfrm>
            <a:off x="348343" y="1828800"/>
            <a:ext cx="8606971" cy="4297363"/>
          </a:xfrm>
        </p:spPr>
        <p:txBody>
          <a:bodyPr>
            <a:noAutofit/>
          </a:bodyPr>
          <a:lstStyle/>
          <a:p>
            <a:pPr algn="just">
              <a:lnSpc>
                <a:spcPct val="80000"/>
              </a:lnSpc>
              <a:buClrTx/>
              <a:buFont typeface="Wingdings" pitchFamily="2" charset="2"/>
              <a:buChar char="§"/>
            </a:pPr>
            <a:r>
              <a:rPr lang="en-GB" sz="3200" dirty="0">
                <a:solidFill>
                  <a:schemeClr val="tx1"/>
                </a:solidFill>
                <a:latin typeface="Calibri" pitchFamily="34" charset="0"/>
              </a:rPr>
              <a:t>Data usually from a household survey.</a:t>
            </a:r>
          </a:p>
          <a:p>
            <a:pPr algn="just">
              <a:lnSpc>
                <a:spcPct val="80000"/>
              </a:lnSpc>
              <a:buClrTx/>
              <a:buFont typeface="Wingdings" pitchFamily="2" charset="2"/>
              <a:buChar char="§"/>
            </a:pPr>
            <a:r>
              <a:rPr lang="en-GB" sz="3200" dirty="0">
                <a:solidFill>
                  <a:schemeClr val="tx1"/>
                </a:solidFill>
                <a:latin typeface="Calibri" pitchFamily="34" charset="0"/>
              </a:rPr>
              <a:t>Measurement of the key variables - </a:t>
            </a:r>
            <a:r>
              <a:rPr lang="en-GB" sz="3200" dirty="0" smtClean="0">
                <a:solidFill>
                  <a:schemeClr val="tx1"/>
                </a:solidFill>
                <a:latin typeface="Calibri" pitchFamily="34" charset="0"/>
              </a:rPr>
              <a:t>health/ health </a:t>
            </a:r>
            <a:r>
              <a:rPr lang="en-GB" sz="3200" dirty="0">
                <a:solidFill>
                  <a:schemeClr val="tx1"/>
                </a:solidFill>
                <a:latin typeface="Calibri" pitchFamily="34" charset="0"/>
              </a:rPr>
              <a:t>care/health payments and of socioeconomic status.</a:t>
            </a:r>
          </a:p>
          <a:p>
            <a:pPr algn="just">
              <a:lnSpc>
                <a:spcPct val="80000"/>
              </a:lnSpc>
              <a:buClrTx/>
              <a:buFont typeface="Wingdings" pitchFamily="2" charset="2"/>
              <a:buChar char="§"/>
            </a:pPr>
            <a:r>
              <a:rPr lang="en-GB" sz="3200" dirty="0">
                <a:solidFill>
                  <a:schemeClr val="tx1"/>
                </a:solidFill>
                <a:latin typeface="Calibri" pitchFamily="34" charset="0"/>
              </a:rPr>
              <a:t>Quantitative measures of inequality or inequity.</a:t>
            </a:r>
          </a:p>
          <a:p>
            <a:pPr algn="just">
              <a:lnSpc>
                <a:spcPct val="80000"/>
              </a:lnSpc>
              <a:buClrTx/>
              <a:buFont typeface="Wingdings" pitchFamily="2" charset="2"/>
              <a:buChar char="§"/>
            </a:pPr>
            <a:r>
              <a:rPr lang="en-GB" sz="3200" dirty="0">
                <a:solidFill>
                  <a:schemeClr val="tx1"/>
                </a:solidFill>
                <a:latin typeface="Calibri" pitchFamily="34" charset="0"/>
              </a:rPr>
              <a:t>Multivariate methods to explain inequality, identify its causes and the impact on it of interventions  </a:t>
            </a:r>
          </a:p>
        </p:txBody>
      </p:sp>
    </p:spTree>
    <p:extLst>
      <p:ext uri="{BB962C8B-B14F-4D97-AF65-F5344CB8AC3E}">
        <p14:creationId xmlns:p14="http://schemas.microsoft.com/office/powerpoint/2010/main" val="48266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38328"/>
            <a:ext cx="8229600" cy="1084072"/>
          </a:xfrm>
          <a:solidFill>
            <a:schemeClr val="accent2">
              <a:lumMod val="75000"/>
            </a:schemeClr>
          </a:solidFill>
        </p:spPr>
        <p:txBody>
          <a:bodyPr>
            <a:normAutofit fontScale="90000"/>
          </a:bodyPr>
          <a:lstStyle/>
          <a:p>
            <a:r>
              <a:rPr lang="en-US" b="1" dirty="0" smtClean="0">
                <a:solidFill>
                  <a:schemeClr val="tx1"/>
                </a:solidFill>
              </a:rPr>
              <a:t>Health cost and Equity </a:t>
            </a:r>
            <a:br>
              <a:rPr lang="en-US" b="1" dirty="0" smtClean="0">
                <a:solidFill>
                  <a:schemeClr val="tx1"/>
                </a:solidFill>
              </a:rPr>
            </a:br>
            <a:r>
              <a:rPr lang="en-US" b="1" dirty="0" smtClean="0">
                <a:solidFill>
                  <a:schemeClr val="tx1"/>
                </a:solidFill>
              </a:rPr>
              <a:t>Significance</a:t>
            </a:r>
            <a:endParaRPr lang="en-US" b="1" dirty="0">
              <a:solidFill>
                <a:schemeClr val="tx1"/>
              </a:solidFill>
            </a:endParaRPr>
          </a:p>
        </p:txBody>
      </p:sp>
      <p:sp>
        <p:nvSpPr>
          <p:cNvPr id="4099" name="Rectangle 3"/>
          <p:cNvSpPr>
            <a:spLocks noGrp="1" noChangeArrowheads="1"/>
          </p:cNvSpPr>
          <p:nvPr>
            <p:ph type="body" idx="1"/>
          </p:nvPr>
        </p:nvSpPr>
        <p:spPr>
          <a:xfrm>
            <a:off x="589038" y="1578988"/>
            <a:ext cx="8097762" cy="4994801"/>
          </a:xfrm>
        </p:spPr>
        <p:txBody>
          <a:bodyPr>
            <a:normAutofit fontScale="47500" lnSpcReduction="20000"/>
          </a:bodyPr>
          <a:lstStyle/>
          <a:p>
            <a:pPr algn="just">
              <a:lnSpc>
                <a:spcPct val="90000"/>
              </a:lnSpc>
              <a:buClrTx/>
              <a:buFont typeface="Wingdings" pitchFamily="2" charset="2"/>
              <a:buChar char="§"/>
            </a:pPr>
            <a:r>
              <a:rPr lang="en-US" sz="5900" b="1" dirty="0" smtClean="0">
                <a:solidFill>
                  <a:schemeClr val="tx1"/>
                </a:solidFill>
                <a:latin typeface="Arial" pitchFamily="34" charset="0"/>
                <a:cs typeface="Arial" pitchFamily="34" charset="0"/>
              </a:rPr>
              <a:t>Determines</a:t>
            </a:r>
            <a:endParaRPr lang="en-US" sz="5900" b="1"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How much funding is </a:t>
            </a:r>
            <a:r>
              <a:rPr lang="en-US" sz="5900" dirty="0" smtClean="0">
                <a:solidFill>
                  <a:schemeClr val="tx1"/>
                </a:solidFill>
                <a:latin typeface="Arial" pitchFamily="34" charset="0"/>
                <a:cs typeface="Arial" pitchFamily="34" charset="0"/>
              </a:rPr>
              <a:t>available</a:t>
            </a:r>
            <a:endParaRPr lang="en-US" sz="5900"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Who bears the financial </a:t>
            </a:r>
            <a:r>
              <a:rPr lang="en-US" sz="5900" dirty="0" smtClean="0">
                <a:solidFill>
                  <a:schemeClr val="tx1"/>
                </a:solidFill>
                <a:latin typeface="Arial" pitchFamily="34" charset="0"/>
                <a:cs typeface="Arial" pitchFamily="34" charset="0"/>
              </a:rPr>
              <a:t>burden</a:t>
            </a:r>
            <a:endParaRPr lang="en-US" sz="5900"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Who controls the </a:t>
            </a:r>
            <a:r>
              <a:rPr lang="en-US" sz="5900" dirty="0" smtClean="0">
                <a:solidFill>
                  <a:schemeClr val="tx1"/>
                </a:solidFill>
                <a:latin typeface="Arial" pitchFamily="34" charset="0"/>
                <a:cs typeface="Arial" pitchFamily="34" charset="0"/>
              </a:rPr>
              <a:t>funds</a:t>
            </a:r>
            <a:endParaRPr lang="en-US" sz="5900"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Whether risks can be </a:t>
            </a:r>
            <a:r>
              <a:rPr lang="en-US" sz="5900" dirty="0" smtClean="0">
                <a:solidFill>
                  <a:schemeClr val="tx1"/>
                </a:solidFill>
                <a:latin typeface="Arial" pitchFamily="34" charset="0"/>
                <a:cs typeface="Arial" pitchFamily="34" charset="0"/>
              </a:rPr>
              <a:t>pooled</a:t>
            </a:r>
            <a:endParaRPr lang="en-US" sz="5900"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Whether costs can be controlled</a:t>
            </a:r>
          </a:p>
          <a:p>
            <a:pPr algn="just">
              <a:lnSpc>
                <a:spcPct val="90000"/>
              </a:lnSpc>
            </a:pPr>
            <a:endParaRPr lang="en-US" sz="5900" u="sng" dirty="0">
              <a:solidFill>
                <a:schemeClr val="tx1"/>
              </a:solidFill>
              <a:latin typeface="Arial" pitchFamily="34" charset="0"/>
              <a:cs typeface="Arial" pitchFamily="34" charset="0"/>
            </a:endParaRPr>
          </a:p>
          <a:p>
            <a:pPr algn="just">
              <a:lnSpc>
                <a:spcPct val="90000"/>
              </a:lnSpc>
              <a:buClrTx/>
              <a:buFont typeface="Wingdings" pitchFamily="2" charset="2"/>
              <a:buChar char="§"/>
            </a:pPr>
            <a:r>
              <a:rPr lang="en-US" sz="5900" b="1" dirty="0">
                <a:solidFill>
                  <a:schemeClr val="tx1"/>
                </a:solidFill>
                <a:latin typeface="Arial" pitchFamily="34" charset="0"/>
                <a:cs typeface="Arial" pitchFamily="34" charset="0"/>
              </a:rPr>
              <a:t>In turn, the above </a:t>
            </a:r>
            <a:r>
              <a:rPr lang="en-US" sz="5900" b="1" dirty="0" smtClean="0">
                <a:solidFill>
                  <a:schemeClr val="tx1"/>
                </a:solidFill>
                <a:latin typeface="Arial" pitchFamily="34" charset="0"/>
                <a:cs typeface="Arial" pitchFamily="34" charset="0"/>
              </a:rPr>
              <a:t>determine</a:t>
            </a:r>
            <a:endParaRPr lang="en-US" sz="5900" b="1"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Who has access to health </a:t>
            </a:r>
            <a:r>
              <a:rPr lang="en-US" sz="5900" dirty="0" smtClean="0">
                <a:solidFill>
                  <a:schemeClr val="tx1"/>
                </a:solidFill>
                <a:latin typeface="Arial" pitchFamily="34" charset="0"/>
                <a:cs typeface="Arial" pitchFamily="34" charset="0"/>
              </a:rPr>
              <a:t>care</a:t>
            </a:r>
            <a:endParaRPr lang="en-US" sz="5900" dirty="0">
              <a:solidFill>
                <a:schemeClr val="tx1"/>
              </a:solidFill>
              <a:latin typeface="Arial" pitchFamily="34" charset="0"/>
              <a:cs typeface="Arial" pitchFamily="34" charset="0"/>
            </a:endParaRPr>
          </a:p>
          <a:p>
            <a:pPr lvl="1" algn="just">
              <a:lnSpc>
                <a:spcPct val="90000"/>
              </a:lnSpc>
            </a:pPr>
            <a:r>
              <a:rPr lang="en-US" sz="5900" dirty="0">
                <a:solidFill>
                  <a:schemeClr val="tx1"/>
                </a:solidFill>
                <a:latin typeface="Arial" pitchFamily="34" charset="0"/>
                <a:cs typeface="Arial" pitchFamily="34" charset="0"/>
              </a:rPr>
              <a:t>Who is protected from impoverishment from catastrophic </a:t>
            </a:r>
            <a:r>
              <a:rPr lang="en-US" sz="5900" dirty="0" smtClean="0">
                <a:solidFill>
                  <a:schemeClr val="tx1"/>
                </a:solidFill>
                <a:latin typeface="Arial" pitchFamily="34" charset="0"/>
                <a:cs typeface="Arial" pitchFamily="34" charset="0"/>
              </a:rPr>
              <a:t>health expenditures </a:t>
            </a:r>
          </a:p>
          <a:p>
            <a:pPr lvl="1" algn="just">
              <a:lnSpc>
                <a:spcPct val="90000"/>
              </a:lnSpc>
            </a:pPr>
            <a:r>
              <a:rPr lang="en-US" sz="5900" dirty="0">
                <a:solidFill>
                  <a:schemeClr val="tx1"/>
                </a:solidFill>
                <a:latin typeface="Arial" pitchFamily="34" charset="0"/>
                <a:cs typeface="Arial" pitchFamily="34" charset="0"/>
              </a:rPr>
              <a:t>H</a:t>
            </a:r>
            <a:r>
              <a:rPr lang="en-US" sz="5900" dirty="0" smtClean="0">
                <a:solidFill>
                  <a:schemeClr val="tx1"/>
                </a:solidFill>
                <a:latin typeface="Arial" pitchFamily="34" charset="0"/>
                <a:cs typeface="Arial" pitchFamily="34" charset="0"/>
              </a:rPr>
              <a:t>ealth status of the population.</a:t>
            </a:r>
          </a:p>
          <a:p>
            <a:pPr lvl="1">
              <a:lnSpc>
                <a:spcPct val="90000"/>
              </a:lnSpc>
            </a:pPr>
            <a:endParaRPr lang="en-US" sz="2000" dirty="0" smtClean="0"/>
          </a:p>
          <a:p>
            <a:pPr>
              <a:lnSpc>
                <a:spcPct val="90000"/>
              </a:lnSpc>
            </a:pPr>
            <a:endParaRPr lang="en-US" sz="2400" dirty="0"/>
          </a:p>
        </p:txBody>
      </p:sp>
    </p:spTree>
    <p:extLst>
      <p:ext uri="{BB962C8B-B14F-4D97-AF65-F5344CB8AC3E}">
        <p14:creationId xmlns:p14="http://schemas.microsoft.com/office/powerpoint/2010/main" val="18378170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txBox="1">
            <a:spLocks/>
          </p:cNvSpPr>
          <p:nvPr/>
        </p:nvSpPr>
        <p:spPr>
          <a:xfrm>
            <a:off x="370113" y="1600200"/>
            <a:ext cx="8088085" cy="4844143"/>
          </a:xfrm>
          <a:prstGeom prst="rect">
            <a:avLst/>
          </a:prstGeom>
        </p:spPr>
        <p:txBody>
          <a:bodyPr>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342900" indent="-342900" algn="just">
              <a:buClrTx/>
              <a:buFont typeface="Arial" panose="020B0604020202020204" pitchFamily="34" charset="0"/>
              <a:buChar char="•"/>
            </a:pPr>
            <a:r>
              <a:rPr lang="en-US" sz="3200" b="1" dirty="0" smtClean="0">
                <a:solidFill>
                  <a:schemeClr val="tx1"/>
                </a:solidFill>
              </a:rPr>
              <a:t>In 2011, the World spent US$ 6,97 trillion on Health –more than double 2001 (US$ 3.05 trillion)</a:t>
            </a:r>
          </a:p>
          <a:p>
            <a:pPr marL="342900" indent="-342900" algn="just">
              <a:buClrTx/>
              <a:buFont typeface="Arial" panose="020B0604020202020204" pitchFamily="34" charset="0"/>
              <a:buChar char="•"/>
            </a:pPr>
            <a:r>
              <a:rPr lang="en-US" sz="3200" b="1" dirty="0" smtClean="0">
                <a:solidFill>
                  <a:schemeClr val="tx1"/>
                </a:solidFill>
              </a:rPr>
              <a:t>In 2011, EMR spent US$ 124.1 billion on Health –more than 2.5 times than in 2001 (US$ 49.3 billion) : </a:t>
            </a:r>
          </a:p>
          <a:p>
            <a:pPr marL="644843" lvl="1" indent="-342900" algn="just">
              <a:buClrTx/>
              <a:buFont typeface="Arial" panose="020B0604020202020204" pitchFamily="34" charset="0"/>
              <a:buChar char="•"/>
            </a:pPr>
            <a:r>
              <a:rPr lang="en-US" sz="3200" b="1" dirty="0">
                <a:solidFill>
                  <a:schemeClr val="tx1"/>
                </a:solidFill>
                <a:latin typeface="Times New Roman" panose="02020603050405020304" pitchFamily="18" charset="0"/>
                <a:ea typeface="Times New Roman" panose="02020603050405020304" pitchFamily="18" charset="0"/>
              </a:rPr>
              <a:t>1.8% of the total world health spending for around 8.7% of the world </a:t>
            </a:r>
            <a:r>
              <a:rPr lang="en-US" sz="3200" b="1" dirty="0" smtClean="0">
                <a:solidFill>
                  <a:schemeClr val="tx1"/>
                </a:solidFill>
                <a:latin typeface="Times New Roman" panose="02020603050405020304" pitchFamily="18" charset="0"/>
                <a:ea typeface="Times New Roman" panose="02020603050405020304" pitchFamily="18" charset="0"/>
              </a:rPr>
              <a:t>population (GHED, 2013)</a:t>
            </a:r>
            <a:endParaRPr lang="en-US" sz="3200" b="1" dirty="0" smtClean="0">
              <a:solidFill>
                <a:schemeClr val="tx1"/>
              </a:solidFill>
            </a:endParaRPr>
          </a:p>
          <a:p>
            <a:pPr marL="800100" lvl="1" indent="-342900" algn="just">
              <a:buClrTx/>
              <a:buFont typeface="Arial" panose="020B0604020202020204" pitchFamily="34" charset="0"/>
              <a:buChar char="•"/>
            </a:pPr>
            <a:endParaRPr lang="en-US" dirty="0" smtClean="0">
              <a:solidFill>
                <a:schemeClr val="tx1"/>
              </a:solidFill>
            </a:endParaRPr>
          </a:p>
          <a:p>
            <a:pPr marL="342900" indent="-342900" algn="just">
              <a:buFont typeface="Arial" panose="020B0604020202020204" pitchFamily="34" charset="0"/>
              <a:buChar char="•"/>
            </a:pPr>
            <a:endParaRPr lang="fr-FR" dirty="0">
              <a:solidFill>
                <a:schemeClr val="tx1"/>
              </a:solidFill>
            </a:endParaRPr>
          </a:p>
        </p:txBody>
      </p:sp>
      <p:sp>
        <p:nvSpPr>
          <p:cNvPr id="4" name="Titre 1"/>
          <p:cNvSpPr txBox="1">
            <a:spLocks/>
          </p:cNvSpPr>
          <p:nvPr/>
        </p:nvSpPr>
        <p:spPr>
          <a:xfrm>
            <a:off x="555171" y="435428"/>
            <a:ext cx="7772400" cy="707572"/>
          </a:xfrm>
          <a:prstGeom prst="rect">
            <a:avLst/>
          </a:prstGeom>
          <a:solidFill>
            <a:schemeClr val="accent2">
              <a:lumMod val="75000"/>
            </a:schemeClr>
          </a:solidFill>
        </p:spPr>
        <p:txBody>
          <a:bodyPr>
            <a:normAutofit fontScale="25000" lnSpcReduction="2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smtClean="0">
                <a:solidFill>
                  <a:schemeClr val="tx1"/>
                </a:solidFill>
              </a:rPr>
              <a:t/>
            </a:r>
            <a:br>
              <a:rPr lang="fr-FR" dirty="0" smtClean="0">
                <a:solidFill>
                  <a:schemeClr val="tx1"/>
                </a:solidFill>
              </a:rPr>
            </a:br>
            <a:r>
              <a:rPr lang="en-US" sz="16800" b="1" dirty="0" smtClean="0">
                <a:solidFill>
                  <a:schemeClr val="tx1"/>
                </a:solidFill>
              </a:rPr>
              <a:t>Health Expenditures</a:t>
            </a:r>
            <a:endParaRPr lang="fr-FR" sz="16800" dirty="0"/>
          </a:p>
        </p:txBody>
      </p:sp>
    </p:spTree>
    <p:extLst>
      <p:ext uri="{BB962C8B-B14F-4D97-AF65-F5344CB8AC3E}">
        <p14:creationId xmlns:p14="http://schemas.microsoft.com/office/powerpoint/2010/main" val="1952441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t="7841"/>
          <a:stretch/>
        </p:blipFill>
        <p:spPr>
          <a:xfrm>
            <a:off x="614033" y="1625606"/>
            <a:ext cx="8242506" cy="4847822"/>
          </a:xfrm>
          <a:prstGeom prst="rect">
            <a:avLst/>
          </a:prstGeom>
        </p:spPr>
      </p:pic>
      <p:sp>
        <p:nvSpPr>
          <p:cNvPr id="3" name="Titre 1"/>
          <p:cNvSpPr txBox="1">
            <a:spLocks/>
          </p:cNvSpPr>
          <p:nvPr/>
        </p:nvSpPr>
        <p:spPr>
          <a:xfrm>
            <a:off x="380999" y="344716"/>
            <a:ext cx="8475540" cy="1001486"/>
          </a:xfrm>
          <a:prstGeom prst="rect">
            <a:avLst/>
          </a:prstGeom>
          <a:solidFill>
            <a:schemeClr val="accent2">
              <a:lumMod val="75000"/>
            </a:schemeClr>
          </a:solidFill>
        </p:spPr>
        <p:txBody>
          <a:bodyPr>
            <a:normAutofit fontScale="82500" lnSpcReduction="2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chemeClr val="tx1"/>
                </a:solidFill>
              </a:rPr>
              <a:t>OOP as a share of total health expenditure, %</a:t>
            </a:r>
            <a:endParaRPr lang="fr-FR" b="1" dirty="0">
              <a:solidFill>
                <a:schemeClr val="tx1"/>
              </a:solidFill>
            </a:endParaRPr>
          </a:p>
        </p:txBody>
      </p:sp>
    </p:spTree>
    <p:extLst>
      <p:ext uri="{BB962C8B-B14F-4D97-AF65-F5344CB8AC3E}">
        <p14:creationId xmlns:p14="http://schemas.microsoft.com/office/powerpoint/2010/main" val="227233629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6.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apitaux">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pitaux">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Override>
</file>

<file path=ppt/theme/themeOverride2.xml><?xml version="1.0" encoding="utf-8"?>
<a:themeOverride xmlns:a="http://schemas.openxmlformats.org/drawingml/2006/main">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Override>
</file>

<file path=docProps/app.xml><?xml version="1.0" encoding="utf-8"?>
<Properties xmlns="http://schemas.openxmlformats.org/officeDocument/2006/extended-properties" xmlns:vt="http://schemas.openxmlformats.org/officeDocument/2006/docPropsVTypes">
  <Template>Waveform.thmx</Template>
  <TotalTime>1583</TotalTime>
  <Words>1976</Words>
  <Application>Microsoft Office PowerPoint</Application>
  <PresentationFormat>Affichage à l'écran (4:3)</PresentationFormat>
  <Paragraphs>159</Paragraphs>
  <Slides>26</Slides>
  <Notes>5</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Waveform</vt:lpstr>
      <vt:lpstr>Health Costs and Equity</vt:lpstr>
      <vt:lpstr>Health Cost and Equity &amp; UHC</vt:lpstr>
      <vt:lpstr>Présentation PowerPoint</vt:lpstr>
      <vt:lpstr>Equity in relation to what? </vt:lpstr>
      <vt:lpstr>Présentation PowerPoint</vt:lpstr>
      <vt:lpstr>Health equity analysis and measurement</vt:lpstr>
      <vt:lpstr>Health cost and Equity  Significance</vt:lpstr>
      <vt:lpstr>Présentation PowerPoint</vt:lpstr>
      <vt:lpstr>Présentation PowerPoint</vt:lpstr>
      <vt:lpstr>Présentation PowerPoint</vt:lpstr>
      <vt:lpstr>Présentation PowerPoint</vt:lpstr>
      <vt:lpstr>The case of Tunisia</vt:lpstr>
      <vt:lpstr>Présentation PowerPoint</vt:lpstr>
      <vt:lpstr>CHE Distribution  per region and quintile (40% Threshold budget share of discretionary nonfood expenditures) </vt:lpstr>
      <vt:lpstr>Households exposed to CHE (10% threshold budget share of discretionary nonfood expenditures )</vt:lpstr>
      <vt:lpstr>Determinants of CHE  (1)</vt:lpstr>
      <vt:lpstr>Determinants of CHE (2)</vt:lpstr>
      <vt:lpstr>Determinants of CHE (3)</vt:lpstr>
      <vt:lpstr>Présentation PowerPoint</vt:lpstr>
      <vt:lpstr>Crucial challenges (2)</vt:lpstr>
      <vt:lpstr>Concretes measures for equity and UHC (1)</vt:lpstr>
      <vt:lpstr>Concretes measures for equity and UHC (2)</vt:lpstr>
      <vt:lpstr>Concretes measures  Equity &amp; UHC (3)</vt:lpstr>
      <vt:lpstr>Présentation PowerPoint</vt:lpstr>
      <vt:lpstr>Présentation PowerPoint</vt:lpstr>
      <vt:lpstr>Présentation PowerPoint</vt:lpstr>
    </vt:vector>
  </TitlesOfParts>
  <Company>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chokri arfa</cp:lastModifiedBy>
  <cp:revision>178</cp:revision>
  <dcterms:created xsi:type="dcterms:W3CDTF">2012-10-08T14:55:03Z</dcterms:created>
  <dcterms:modified xsi:type="dcterms:W3CDTF">2016-11-12T22:15:26Z</dcterms:modified>
</cp:coreProperties>
</file>