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9" r:id="rId2"/>
    <p:sldMasterId id="2147483781" r:id="rId3"/>
    <p:sldMasterId id="2147484251" r:id="rId4"/>
    <p:sldMasterId id="2147484265" r:id="rId5"/>
  </p:sldMasterIdLst>
  <p:notesMasterIdLst>
    <p:notesMasterId r:id="rId31"/>
  </p:notesMasterIdLst>
  <p:handoutMasterIdLst>
    <p:handoutMasterId r:id="rId32"/>
  </p:handoutMasterIdLst>
  <p:sldIdLst>
    <p:sldId id="684" r:id="rId6"/>
    <p:sldId id="685" r:id="rId7"/>
    <p:sldId id="686" r:id="rId8"/>
    <p:sldId id="708" r:id="rId9"/>
    <p:sldId id="709" r:id="rId10"/>
    <p:sldId id="712" r:id="rId11"/>
    <p:sldId id="713" r:id="rId12"/>
    <p:sldId id="714" r:id="rId13"/>
    <p:sldId id="690" r:id="rId14"/>
    <p:sldId id="691" r:id="rId15"/>
    <p:sldId id="692" r:id="rId16"/>
    <p:sldId id="693" r:id="rId17"/>
    <p:sldId id="694" r:id="rId18"/>
    <p:sldId id="696" r:id="rId19"/>
    <p:sldId id="697" r:id="rId20"/>
    <p:sldId id="698" r:id="rId21"/>
    <p:sldId id="695" r:id="rId22"/>
    <p:sldId id="715" r:id="rId23"/>
    <p:sldId id="699" r:id="rId24"/>
    <p:sldId id="706" r:id="rId25"/>
    <p:sldId id="710" r:id="rId26"/>
    <p:sldId id="711" r:id="rId27"/>
    <p:sldId id="707" r:id="rId28"/>
    <p:sldId id="704" r:id="rId29"/>
    <p:sldId id="705" r:id="rId30"/>
  </p:sldIdLst>
  <p:sldSz cx="10693400" cy="7561263"/>
  <p:notesSz cx="6797675" cy="9874250"/>
  <p:defaultTextStyle>
    <a:defPPr>
      <a:defRPr lang="en-US"/>
    </a:defPPr>
    <a:lvl1pPr algn="l" rtl="0" fontAlgn="base">
      <a:lnSpc>
        <a:spcPct val="60000"/>
      </a:lnSpc>
      <a:spcBef>
        <a:spcPct val="20000"/>
      </a:spcBef>
      <a:spcAft>
        <a:spcPct val="0"/>
      </a:spcAft>
      <a:buClr>
        <a:srgbClr val="1E7FB8"/>
      </a:buClr>
      <a:buFont typeface="Arial" charset="0"/>
      <a:buChar char="–"/>
      <a:defRPr sz="2400" kern="1200">
        <a:solidFill>
          <a:srgbClr val="000066"/>
        </a:solidFill>
        <a:latin typeface="Arial" charset="0"/>
        <a:ea typeface="+mn-ea"/>
        <a:cs typeface="Arial" charset="0"/>
      </a:defRPr>
    </a:lvl1pPr>
    <a:lvl2pPr marL="457200" algn="l" rtl="0" fontAlgn="base">
      <a:lnSpc>
        <a:spcPct val="60000"/>
      </a:lnSpc>
      <a:spcBef>
        <a:spcPct val="20000"/>
      </a:spcBef>
      <a:spcAft>
        <a:spcPct val="0"/>
      </a:spcAft>
      <a:buClr>
        <a:srgbClr val="1E7FB8"/>
      </a:buClr>
      <a:buFont typeface="Arial" charset="0"/>
      <a:buChar char="–"/>
      <a:defRPr sz="2400" kern="1200">
        <a:solidFill>
          <a:srgbClr val="000066"/>
        </a:solidFill>
        <a:latin typeface="Arial" charset="0"/>
        <a:ea typeface="+mn-ea"/>
        <a:cs typeface="Arial" charset="0"/>
      </a:defRPr>
    </a:lvl2pPr>
    <a:lvl3pPr marL="914400" algn="l" rtl="0" fontAlgn="base">
      <a:lnSpc>
        <a:spcPct val="60000"/>
      </a:lnSpc>
      <a:spcBef>
        <a:spcPct val="20000"/>
      </a:spcBef>
      <a:spcAft>
        <a:spcPct val="0"/>
      </a:spcAft>
      <a:buClr>
        <a:srgbClr val="1E7FB8"/>
      </a:buClr>
      <a:buFont typeface="Arial" charset="0"/>
      <a:buChar char="–"/>
      <a:defRPr sz="2400" kern="1200">
        <a:solidFill>
          <a:srgbClr val="000066"/>
        </a:solidFill>
        <a:latin typeface="Arial" charset="0"/>
        <a:ea typeface="+mn-ea"/>
        <a:cs typeface="Arial" charset="0"/>
      </a:defRPr>
    </a:lvl3pPr>
    <a:lvl4pPr marL="1371600" algn="l" rtl="0" fontAlgn="base">
      <a:lnSpc>
        <a:spcPct val="60000"/>
      </a:lnSpc>
      <a:spcBef>
        <a:spcPct val="20000"/>
      </a:spcBef>
      <a:spcAft>
        <a:spcPct val="0"/>
      </a:spcAft>
      <a:buClr>
        <a:srgbClr val="1E7FB8"/>
      </a:buClr>
      <a:buFont typeface="Arial" charset="0"/>
      <a:buChar char="–"/>
      <a:defRPr sz="2400" kern="1200">
        <a:solidFill>
          <a:srgbClr val="000066"/>
        </a:solidFill>
        <a:latin typeface="Arial" charset="0"/>
        <a:ea typeface="+mn-ea"/>
        <a:cs typeface="Arial" charset="0"/>
      </a:defRPr>
    </a:lvl4pPr>
    <a:lvl5pPr marL="1828800" algn="l" rtl="0" fontAlgn="base">
      <a:lnSpc>
        <a:spcPct val="60000"/>
      </a:lnSpc>
      <a:spcBef>
        <a:spcPct val="20000"/>
      </a:spcBef>
      <a:spcAft>
        <a:spcPct val="0"/>
      </a:spcAft>
      <a:buClr>
        <a:srgbClr val="1E7FB8"/>
      </a:buClr>
      <a:buFont typeface="Arial" charset="0"/>
      <a:buChar char="–"/>
      <a:defRPr sz="2400" kern="1200">
        <a:solidFill>
          <a:srgbClr val="000066"/>
        </a:solidFill>
        <a:latin typeface="Arial" charset="0"/>
        <a:ea typeface="+mn-ea"/>
        <a:cs typeface="Arial" charset="0"/>
      </a:defRPr>
    </a:lvl5pPr>
    <a:lvl6pPr marL="2286000" algn="l" defTabSz="914400" rtl="0" eaLnBrk="1" latinLnBrk="0" hangingPunct="1">
      <a:defRPr sz="2400" kern="1200">
        <a:solidFill>
          <a:srgbClr val="000066"/>
        </a:solidFill>
        <a:latin typeface="Arial" charset="0"/>
        <a:ea typeface="+mn-ea"/>
        <a:cs typeface="Arial" charset="0"/>
      </a:defRPr>
    </a:lvl6pPr>
    <a:lvl7pPr marL="2743200" algn="l" defTabSz="914400" rtl="0" eaLnBrk="1" latinLnBrk="0" hangingPunct="1">
      <a:defRPr sz="2400" kern="1200">
        <a:solidFill>
          <a:srgbClr val="000066"/>
        </a:solidFill>
        <a:latin typeface="Arial" charset="0"/>
        <a:ea typeface="+mn-ea"/>
        <a:cs typeface="Arial" charset="0"/>
      </a:defRPr>
    </a:lvl7pPr>
    <a:lvl8pPr marL="3200400" algn="l" defTabSz="914400" rtl="0" eaLnBrk="1" latinLnBrk="0" hangingPunct="1">
      <a:defRPr sz="2400" kern="1200">
        <a:solidFill>
          <a:srgbClr val="000066"/>
        </a:solidFill>
        <a:latin typeface="Arial" charset="0"/>
        <a:ea typeface="+mn-ea"/>
        <a:cs typeface="Arial" charset="0"/>
      </a:defRPr>
    </a:lvl8pPr>
    <a:lvl9pPr marL="3657600" algn="l" defTabSz="914400" rtl="0" eaLnBrk="1" latinLnBrk="0" hangingPunct="1">
      <a:defRPr sz="2400" kern="1200">
        <a:solidFill>
          <a:srgbClr val="000066"/>
        </a:solidFill>
        <a:latin typeface="Arial" charset="0"/>
        <a:ea typeface="+mn-ea"/>
        <a:cs typeface="Arial" charset="0"/>
      </a:defRPr>
    </a:lvl9pPr>
  </p:defaultTextStyle>
  <p:extLst>
    <p:ext uri="{EFAFB233-063F-42B5-8137-9DF3F51BA10A}">
      <p15:sldGuideLst xmlns:p15="http://schemas.microsoft.com/office/powerpoint/2012/main" xmlns="">
        <p15:guide id="1" orient="horz" pos="2381">
          <p15:clr>
            <a:srgbClr val="A4A3A4"/>
          </p15:clr>
        </p15:guide>
        <p15:guide id="2" pos="3368">
          <p15:clr>
            <a:srgbClr val="A4A3A4"/>
          </p15:clr>
        </p15:guide>
      </p15:sldGuideLst>
    </p:ext>
    <p:ext uri="{2D200454-40CA-4A62-9FC3-DE9A4176ACB9}">
      <p15:notesGuideLst xmlns:p15="http://schemas.microsoft.com/office/powerpoint/2012/main" xmlns="">
        <p15:guide id="1" orient="horz" pos="3110">
          <p15:clr>
            <a:srgbClr val="A4A3A4"/>
          </p15:clr>
        </p15:guide>
        <p15:guide id="2" pos="213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000099"/>
    <a:srgbClr val="1E7FB8"/>
    <a:srgbClr val="CCFFFF"/>
    <a:srgbClr val="66FF33"/>
    <a:srgbClr val="96CCEE"/>
    <a:srgbClr val="72BBE8"/>
    <a:srgbClr val="C4DA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82" autoAdjust="0"/>
    <p:restoredTop sz="69704" autoAdjust="0"/>
  </p:normalViewPr>
  <p:slideViewPr>
    <p:cSldViewPr snapToGrid="0">
      <p:cViewPr varScale="1">
        <p:scale>
          <a:sx n="67" d="100"/>
          <a:sy n="67" d="100"/>
        </p:scale>
        <p:origin x="-1434" y="-102"/>
      </p:cViewPr>
      <p:guideLst>
        <p:guide orient="horz" pos="2381"/>
        <p:guide pos="3368"/>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60" d="100"/>
          <a:sy n="60" d="100"/>
        </p:scale>
        <p:origin x="-1872" y="-58"/>
      </p:cViewPr>
      <p:guideLst>
        <p:guide orient="horz" pos="3110"/>
        <p:guide pos="213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2.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5" Type="http://schemas.openxmlformats.org/officeDocument/2006/relationships/slideMaster" Target="slideMasters/slideMaster4.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3.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Nour%20Bakhache\Dropbox\Centre%20For%20Global%20Child%20Health\MENA\Profile%20Figures\Iraq\Iraq%20Figures%20Profil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Nour%20Bakhache\Dropbox\Centre%20For%20Global%20Child%20Health\MENA\Profile%20Figures\Iraq\Iraq%20Figures%20Profil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400" b="0" i="0" u="none" strike="noStrike" kern="1200" spc="0" baseline="0">
                <a:solidFill>
                  <a:sysClr val="windowText" lastClr="000000"/>
                </a:solidFill>
                <a:latin typeface="+mn-lt"/>
                <a:ea typeface="+mn-ea"/>
                <a:cs typeface="+mn-cs"/>
              </a:defRPr>
            </a:pPr>
            <a:r>
              <a:rPr lang="en-CA" sz="1200" b="1" i="1"/>
              <a:t>Figure X: </a:t>
            </a:r>
            <a:r>
              <a:rPr lang="en-CA" sz="1200" b="1"/>
              <a:t>Neonatal and Under-5 Mortality Rates</a:t>
            </a:r>
          </a:p>
          <a:p>
            <a:pPr algn="l">
              <a:defRPr sz="1400" b="0" i="0" u="none" strike="noStrike" kern="1200" spc="0" baseline="0">
                <a:solidFill>
                  <a:sysClr val="windowText" lastClr="000000"/>
                </a:solidFill>
                <a:latin typeface="+mn-lt"/>
                <a:ea typeface="+mn-ea"/>
                <a:cs typeface="+mn-cs"/>
              </a:defRPr>
            </a:pPr>
            <a:r>
              <a:rPr lang="en-CA" sz="1100" b="1" i="1"/>
              <a:t>Source: UN IGME 2014 Report</a:t>
            </a:r>
          </a:p>
        </c:rich>
      </c:tx>
      <c:layout>
        <c:manualLayout>
          <c:xMode val="edge"/>
          <c:yMode val="edge"/>
          <c:x val="8.2354852223276691E-3"/>
          <c:y val="1.3434089000839601E-2"/>
        </c:manualLayout>
      </c:layout>
      <c:overlay val="0"/>
      <c:spPr>
        <a:noFill/>
        <a:ln>
          <a:noFill/>
        </a:ln>
        <a:effectLst/>
      </c:spPr>
    </c:title>
    <c:autoTitleDeleted val="0"/>
    <c:plotArea>
      <c:layout/>
      <c:scatterChart>
        <c:scatterStyle val="smoothMarker"/>
        <c:varyColors val="0"/>
        <c:ser>
          <c:idx val="0"/>
          <c:order val="0"/>
          <c:tx>
            <c:strRef>
              <c:f>Mortality!$C$1</c:f>
              <c:strCache>
                <c:ptCount val="1"/>
                <c:pt idx="0">
                  <c:v>Neonatal Mortality Rates</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Mortality!$B$2:$B$25</c:f>
              <c:numCache>
                <c:formatCode>General</c:formatCode>
                <c:ptCount val="24"/>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numCache>
            </c:numRef>
          </c:xVal>
          <c:yVal>
            <c:numRef>
              <c:f>Mortality!$C$2:$C$25</c:f>
              <c:numCache>
                <c:formatCode>General</c:formatCode>
                <c:ptCount val="24"/>
                <c:pt idx="0">
                  <c:v>26.1</c:v>
                </c:pt>
                <c:pt idx="1">
                  <c:v>25.8</c:v>
                </c:pt>
                <c:pt idx="2">
                  <c:v>25.4</c:v>
                </c:pt>
                <c:pt idx="3">
                  <c:v>25.1</c:v>
                </c:pt>
                <c:pt idx="4">
                  <c:v>24.8</c:v>
                </c:pt>
                <c:pt idx="5">
                  <c:v>24.5</c:v>
                </c:pt>
                <c:pt idx="6">
                  <c:v>24.2</c:v>
                </c:pt>
                <c:pt idx="7">
                  <c:v>23.9</c:v>
                </c:pt>
                <c:pt idx="8">
                  <c:v>23.6</c:v>
                </c:pt>
                <c:pt idx="9">
                  <c:v>23.2</c:v>
                </c:pt>
                <c:pt idx="10">
                  <c:v>22.9</c:v>
                </c:pt>
                <c:pt idx="11">
                  <c:v>22.6</c:v>
                </c:pt>
                <c:pt idx="12">
                  <c:v>22.3</c:v>
                </c:pt>
                <c:pt idx="13">
                  <c:v>22.1</c:v>
                </c:pt>
                <c:pt idx="14">
                  <c:v>21.8</c:v>
                </c:pt>
                <c:pt idx="15">
                  <c:v>21.5</c:v>
                </c:pt>
                <c:pt idx="16">
                  <c:v>21.2</c:v>
                </c:pt>
                <c:pt idx="17">
                  <c:v>20.9</c:v>
                </c:pt>
                <c:pt idx="18">
                  <c:v>20.5</c:v>
                </c:pt>
                <c:pt idx="19">
                  <c:v>20.2</c:v>
                </c:pt>
                <c:pt idx="20">
                  <c:v>19.8</c:v>
                </c:pt>
                <c:pt idx="21">
                  <c:v>19.5</c:v>
                </c:pt>
                <c:pt idx="22">
                  <c:v>19.100000000000001</c:v>
                </c:pt>
                <c:pt idx="23">
                  <c:v>18.7</c:v>
                </c:pt>
              </c:numCache>
            </c:numRef>
          </c:yVal>
          <c:smooth val="1"/>
        </c:ser>
        <c:ser>
          <c:idx val="1"/>
          <c:order val="1"/>
          <c:tx>
            <c:strRef>
              <c:f>Mortality!$D$1</c:f>
              <c:strCache>
                <c:ptCount val="1"/>
                <c:pt idx="0">
                  <c:v>Under-5 Mortality Rate</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Mortality!$B$2:$B$25</c:f>
              <c:numCache>
                <c:formatCode>General</c:formatCode>
                <c:ptCount val="24"/>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numCache>
            </c:numRef>
          </c:xVal>
          <c:yVal>
            <c:numRef>
              <c:f>Mortality!$D$2:$D$25</c:f>
              <c:numCache>
                <c:formatCode>General</c:formatCode>
                <c:ptCount val="24"/>
                <c:pt idx="0">
                  <c:v>53.4</c:v>
                </c:pt>
                <c:pt idx="1">
                  <c:v>52.4</c:v>
                </c:pt>
                <c:pt idx="2">
                  <c:v>51.4</c:v>
                </c:pt>
                <c:pt idx="3">
                  <c:v>50.5</c:v>
                </c:pt>
                <c:pt idx="4">
                  <c:v>49.7</c:v>
                </c:pt>
                <c:pt idx="5">
                  <c:v>48.8</c:v>
                </c:pt>
                <c:pt idx="6">
                  <c:v>48</c:v>
                </c:pt>
                <c:pt idx="7">
                  <c:v>47.2</c:v>
                </c:pt>
                <c:pt idx="8">
                  <c:v>46.3</c:v>
                </c:pt>
                <c:pt idx="9">
                  <c:v>45.4</c:v>
                </c:pt>
                <c:pt idx="10">
                  <c:v>44.6</c:v>
                </c:pt>
                <c:pt idx="11">
                  <c:v>43.8</c:v>
                </c:pt>
                <c:pt idx="12">
                  <c:v>43</c:v>
                </c:pt>
                <c:pt idx="13">
                  <c:v>42.3</c:v>
                </c:pt>
                <c:pt idx="14">
                  <c:v>41.6</c:v>
                </c:pt>
                <c:pt idx="15">
                  <c:v>40.800000000000011</c:v>
                </c:pt>
                <c:pt idx="16">
                  <c:v>40.1</c:v>
                </c:pt>
                <c:pt idx="17">
                  <c:v>39.300000000000011</c:v>
                </c:pt>
                <c:pt idx="18">
                  <c:v>38.4</c:v>
                </c:pt>
                <c:pt idx="19">
                  <c:v>37.6</c:v>
                </c:pt>
                <c:pt idx="20">
                  <c:v>36.700000000000003</c:v>
                </c:pt>
                <c:pt idx="21">
                  <c:v>35.800000000000011</c:v>
                </c:pt>
                <c:pt idx="22">
                  <c:v>35</c:v>
                </c:pt>
                <c:pt idx="23">
                  <c:v>34</c:v>
                </c:pt>
              </c:numCache>
            </c:numRef>
          </c:yVal>
          <c:smooth val="1"/>
        </c:ser>
        <c:dLbls>
          <c:showLegendKey val="0"/>
          <c:showVal val="0"/>
          <c:showCatName val="0"/>
          <c:showSerName val="0"/>
          <c:showPercent val="0"/>
          <c:showBubbleSize val="0"/>
        </c:dLbls>
        <c:axId val="134289664"/>
        <c:axId val="134292224"/>
      </c:scatterChart>
      <c:valAx>
        <c:axId val="134289664"/>
        <c:scaling>
          <c:orientation val="minMax"/>
          <c:max val="2013"/>
          <c:min val="199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r>
                  <a:rPr lang="en-CA"/>
                  <a:t>Year</a:t>
                </a:r>
              </a:p>
            </c:rich>
          </c:tx>
          <c:layout>
            <c:manualLayout>
              <c:xMode val="edge"/>
              <c:yMode val="edge"/>
              <c:x val="0.49788179572016"/>
              <c:y val="0.85531433255981604"/>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5400000" spcFirstLastPara="1" vertOverflow="ellipsis"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34292224"/>
        <c:crosses val="autoZero"/>
        <c:crossBetween val="midCat"/>
        <c:majorUnit val="1"/>
      </c:valAx>
      <c:valAx>
        <c:axId val="1342922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r>
                  <a:rPr lang="en-CA"/>
                  <a:t>Deaths per 1000 live births</a:t>
                </a:r>
              </a:p>
            </c:rich>
          </c:tx>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34289664"/>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ysClr val="windowText" lastClr="000000"/>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lgn="l">
              <a:defRPr sz="1400" b="0" i="0" u="none" strike="noStrike" kern="1200" spc="0" baseline="0">
                <a:solidFill>
                  <a:sysClr val="windowText" lastClr="000000"/>
                </a:solidFill>
                <a:latin typeface="+mn-lt"/>
                <a:ea typeface="+mn-ea"/>
                <a:cs typeface="+mn-cs"/>
              </a:defRPr>
            </a:pPr>
            <a:r>
              <a:rPr lang="en-CA" sz="1200" b="1" i="1"/>
              <a:t>Figure X: </a:t>
            </a:r>
            <a:r>
              <a:rPr lang="en-CA" sz="1200" b="1"/>
              <a:t>Maternal Mortality Rates</a:t>
            </a:r>
          </a:p>
          <a:p>
            <a:pPr algn="l">
              <a:defRPr sz="1400" b="0" i="0" u="none" strike="noStrike" kern="1200" spc="0" baseline="0">
                <a:solidFill>
                  <a:sysClr val="windowText" lastClr="000000"/>
                </a:solidFill>
                <a:latin typeface="+mn-lt"/>
                <a:ea typeface="+mn-ea"/>
                <a:cs typeface="+mn-cs"/>
              </a:defRPr>
            </a:pPr>
            <a:r>
              <a:rPr lang="en-CA" sz="1100" b="1" i="1"/>
              <a:t>Source: UN MMEIG 2014 Report</a:t>
            </a:r>
          </a:p>
        </c:rich>
      </c:tx>
      <c:layout>
        <c:manualLayout>
          <c:xMode val="edge"/>
          <c:yMode val="edge"/>
          <c:x val="1.22078197414338E-2"/>
          <c:y val="0"/>
        </c:manualLayout>
      </c:layout>
      <c:overlay val="0"/>
      <c:spPr>
        <a:noFill/>
        <a:ln>
          <a:noFill/>
        </a:ln>
        <a:effectLst/>
      </c:spPr>
    </c:title>
    <c:autoTitleDeleted val="0"/>
    <c:plotArea>
      <c:layout/>
      <c:scatterChart>
        <c:scatterStyle val="lineMarker"/>
        <c:varyColors val="0"/>
        <c:ser>
          <c:idx val="0"/>
          <c:order val="0"/>
          <c:tx>
            <c:strRef>
              <c:f>Mortality!$E$1</c:f>
              <c:strCache>
                <c:ptCount val="1"/>
                <c:pt idx="0">
                  <c:v>Maternal Mortality Rates</c:v>
                </c:pt>
              </c:strCache>
            </c:strRef>
          </c:tx>
          <c:spPr>
            <a:ln w="19050" cap="rnd">
              <a:solidFill>
                <a:schemeClr val="accent6"/>
              </a:solidFill>
              <a:round/>
            </a:ln>
            <a:effectLst/>
          </c:spPr>
          <c:marker>
            <c:symbol val="circle"/>
            <c:size val="5"/>
            <c:spPr>
              <a:solidFill>
                <a:schemeClr val="accent6"/>
              </a:solidFill>
              <a:ln w="9525">
                <a:solidFill>
                  <a:schemeClr val="accent6"/>
                </a:solidFill>
              </a:ln>
              <a:effectLst/>
            </c:spPr>
          </c:marker>
          <c:xVal>
            <c:numRef>
              <c:f>Mortality!$F$2:$F$26</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xVal>
          <c:yVal>
            <c:numRef>
              <c:f>Mortality!$E$2:$E$26</c:f>
              <c:numCache>
                <c:formatCode>General</c:formatCode>
                <c:ptCount val="25"/>
                <c:pt idx="0">
                  <c:v>110</c:v>
                </c:pt>
                <c:pt idx="1">
                  <c:v>#N/A</c:v>
                </c:pt>
                <c:pt idx="2">
                  <c:v>#N/A</c:v>
                </c:pt>
                <c:pt idx="3">
                  <c:v>#N/A</c:v>
                </c:pt>
                <c:pt idx="4">
                  <c:v>#N/A</c:v>
                </c:pt>
                <c:pt idx="5">
                  <c:v>84</c:v>
                </c:pt>
                <c:pt idx="6">
                  <c:v>#N/A</c:v>
                </c:pt>
                <c:pt idx="7">
                  <c:v>#N/A</c:v>
                </c:pt>
                <c:pt idx="8">
                  <c:v>#N/A</c:v>
                </c:pt>
                <c:pt idx="9">
                  <c:v>#N/A</c:v>
                </c:pt>
                <c:pt idx="10">
                  <c:v>71</c:v>
                </c:pt>
                <c:pt idx="11">
                  <c:v>#N/A</c:v>
                </c:pt>
                <c:pt idx="12">
                  <c:v>#N/A</c:v>
                </c:pt>
                <c:pt idx="13">
                  <c:v>#N/A</c:v>
                </c:pt>
                <c:pt idx="14">
                  <c:v>#N/A</c:v>
                </c:pt>
                <c:pt idx="15">
                  <c:v>77</c:v>
                </c:pt>
                <c:pt idx="16">
                  <c:v>#N/A</c:v>
                </c:pt>
                <c:pt idx="17">
                  <c:v>#N/A</c:v>
                </c:pt>
                <c:pt idx="18">
                  <c:v>75</c:v>
                </c:pt>
                <c:pt idx="19">
                  <c:v>#N/A</c:v>
                </c:pt>
                <c:pt idx="20">
                  <c:v>73</c:v>
                </c:pt>
                <c:pt idx="21">
                  <c:v>#N/A</c:v>
                </c:pt>
                <c:pt idx="22">
                  <c:v>#N/A</c:v>
                </c:pt>
                <c:pt idx="23">
                  <c:v>67</c:v>
                </c:pt>
                <c:pt idx="24">
                  <c:v>#N/A</c:v>
                </c:pt>
              </c:numCache>
            </c:numRef>
          </c:yVal>
          <c:smooth val="0"/>
        </c:ser>
        <c:dLbls>
          <c:showLegendKey val="0"/>
          <c:showVal val="0"/>
          <c:showCatName val="0"/>
          <c:showSerName val="0"/>
          <c:showPercent val="0"/>
          <c:showBubbleSize val="0"/>
        </c:dLbls>
        <c:axId val="127049728"/>
        <c:axId val="127051264"/>
      </c:scatterChart>
      <c:valAx>
        <c:axId val="127049728"/>
        <c:scaling>
          <c:orientation val="minMax"/>
          <c:max val="2015"/>
          <c:min val="199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r>
                  <a:rPr lang="en-CA"/>
                  <a:t>Year</a:t>
                </a:r>
              </a:p>
            </c:rich>
          </c:tx>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27051264"/>
        <c:crosses val="autoZero"/>
        <c:crossBetween val="midCat"/>
      </c:valAx>
      <c:valAx>
        <c:axId val="12705126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r>
                  <a:rPr lang="en-US"/>
                  <a:t>Deaths per 100,000 live births</a:t>
                </a:r>
              </a:p>
            </c:rich>
          </c:tx>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27049728"/>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ysClr val="windowText" lastClr="000000"/>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n-CA" sz="1200" dirty="0" smtClean="0"/>
              <a:t>(a)</a:t>
            </a:r>
            <a:endParaRPr lang="en-CA" sz="1200" dirty="0"/>
          </a:p>
        </c:rich>
      </c:tx>
      <c:layout>
        <c:manualLayout>
          <c:xMode val="edge"/>
          <c:yMode val="edge"/>
          <c:x val="1.3546693760054199E-3"/>
          <c:y val="0"/>
        </c:manualLayout>
      </c:layout>
      <c:overlay val="0"/>
      <c:spPr>
        <a:noFill/>
        <a:ln>
          <a:noFill/>
        </a:ln>
        <a:effectLst/>
      </c:spPr>
    </c:title>
    <c:autoTitleDeleted val="0"/>
    <c:plotArea>
      <c:layout>
        <c:manualLayout>
          <c:layoutTarget val="inner"/>
          <c:xMode val="edge"/>
          <c:yMode val="edge"/>
          <c:x val="9.9615273055759498E-2"/>
          <c:y val="7.7810233015309996E-2"/>
          <c:w val="0.341140605236812"/>
          <c:h val="0.85697112148634103"/>
        </c:manualLayout>
      </c:layout>
      <c:pieChart>
        <c:varyColors val="1"/>
        <c:ser>
          <c:idx val="0"/>
          <c:order val="0"/>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2"/>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3"/>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4"/>
            <c:bubble3D val="0"/>
            <c:spPr>
              <a:gradFill rotWithShape="1">
                <a:gsLst>
                  <a:gs pos="0">
                    <a:schemeClr val="accent4">
                      <a:lumMod val="60000"/>
                      <a:satMod val="103000"/>
                      <a:lumMod val="102000"/>
                      <a:tint val="94000"/>
                    </a:schemeClr>
                  </a:gs>
                  <a:gs pos="50000">
                    <a:schemeClr val="accent4">
                      <a:lumMod val="60000"/>
                      <a:satMod val="110000"/>
                      <a:lumMod val="100000"/>
                      <a:shade val="100000"/>
                    </a:schemeClr>
                  </a:gs>
                  <a:gs pos="100000">
                    <a:schemeClr val="accent4">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5"/>
            <c:bubble3D val="0"/>
            <c:spPr>
              <a:gradFill rotWithShape="1">
                <a:gsLst>
                  <a:gs pos="0">
                    <a:schemeClr val="accent6">
                      <a:lumMod val="60000"/>
                      <a:satMod val="103000"/>
                      <a:lumMod val="102000"/>
                      <a:tint val="94000"/>
                    </a:schemeClr>
                  </a:gs>
                  <a:gs pos="50000">
                    <a:schemeClr val="accent6">
                      <a:lumMod val="60000"/>
                      <a:satMod val="110000"/>
                      <a:lumMod val="100000"/>
                      <a:shade val="100000"/>
                    </a:schemeClr>
                  </a:gs>
                  <a:gs pos="100000">
                    <a:schemeClr val="accent6">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6"/>
            <c:bubble3D val="0"/>
            <c:spPr>
              <a:gradFill rotWithShape="1">
                <a:gsLst>
                  <a:gs pos="0">
                    <a:schemeClr val="accent2">
                      <a:lumMod val="80000"/>
                      <a:lumOff val="20000"/>
                      <a:satMod val="103000"/>
                      <a:lumMod val="102000"/>
                      <a:tint val="94000"/>
                    </a:schemeClr>
                  </a:gs>
                  <a:gs pos="50000">
                    <a:schemeClr val="accent2">
                      <a:lumMod val="80000"/>
                      <a:lumOff val="20000"/>
                      <a:satMod val="110000"/>
                      <a:lumMod val="100000"/>
                      <a:shade val="100000"/>
                    </a:schemeClr>
                  </a:gs>
                  <a:gs pos="100000">
                    <a:schemeClr val="accent2">
                      <a:lumMod val="80000"/>
                      <a:lumOff val="2000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Lbls>
            <c:dLbl>
              <c:idx val="0"/>
              <c:layout>
                <c:manualLayout>
                  <c:x val="2.73575796588349E-2"/>
                  <c:y val="0"/>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1.28741551335694E-2"/>
                  <c:y val="0"/>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COD!$B$2:$H$2</c:f>
              <c:strCache>
                <c:ptCount val="7"/>
                <c:pt idx="0">
                  <c:v>Pneumonia</c:v>
                </c:pt>
                <c:pt idx="1">
                  <c:v>Preterm Birth Complications</c:v>
                </c:pt>
                <c:pt idx="2">
                  <c:v>Intrapartum Related Events</c:v>
                </c:pt>
                <c:pt idx="3">
                  <c:v>Sepsis/Meningitis/Tetanus</c:v>
                </c:pt>
                <c:pt idx="4">
                  <c:v>Other Conditions</c:v>
                </c:pt>
                <c:pt idx="5">
                  <c:v>Congenital Abnormalities</c:v>
                </c:pt>
                <c:pt idx="6">
                  <c:v>Diarrhoea</c:v>
                </c:pt>
              </c:strCache>
            </c:strRef>
          </c:cat>
          <c:val>
            <c:numRef>
              <c:f>COD!$B$3:$H$3</c:f>
              <c:numCache>
                <c:formatCode>0.00%</c:formatCode>
                <c:ptCount val="7"/>
                <c:pt idx="0">
                  <c:v>3.7442000000000003E-2</c:v>
                </c:pt>
                <c:pt idx="1">
                  <c:v>0.335173</c:v>
                </c:pt>
                <c:pt idx="2">
                  <c:v>0.233987</c:v>
                </c:pt>
                <c:pt idx="3">
                  <c:v>0.16317699999999999</c:v>
                </c:pt>
                <c:pt idx="4">
                  <c:v>4.8065999999999998E-2</c:v>
                </c:pt>
                <c:pt idx="5">
                  <c:v>0.17839099999999999</c:v>
                </c:pt>
                <c:pt idx="6">
                  <c:v>3.7650000000000001E-3</c:v>
                </c:pt>
              </c:numCache>
            </c:numRef>
          </c:val>
        </c:ser>
        <c:dLbls>
          <c:dLblPos val="outEnd"/>
          <c:showLegendKey val="0"/>
          <c:showVal val="1"/>
          <c:showCatName val="0"/>
          <c:showSerName val="0"/>
          <c:showPercent val="0"/>
          <c:showBubbleSize val="0"/>
          <c:showLeaderLines val="1"/>
        </c:dLbls>
        <c:firstSliceAng val="0"/>
      </c:pieChart>
      <c:spPr>
        <a:noFill/>
        <a:ln>
          <a:noFill/>
        </a:ln>
        <a:effectLst/>
      </c:spPr>
    </c:plotArea>
    <c:legend>
      <c:legendPos val="r"/>
      <c:layout>
        <c:manualLayout>
          <c:xMode val="edge"/>
          <c:yMode val="edge"/>
          <c:x val="0.56483134397025014"/>
          <c:y val="9.0419342086988111E-2"/>
          <c:w val="0.38681169735885629"/>
          <c:h val="0.84061309375818938"/>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n-CA" sz="1200" dirty="0" smtClean="0"/>
              <a:t>(b)</a:t>
            </a:r>
            <a:endParaRPr lang="en-CA" sz="1200" dirty="0"/>
          </a:p>
        </c:rich>
      </c:tx>
      <c:layout>
        <c:manualLayout>
          <c:xMode val="edge"/>
          <c:yMode val="edge"/>
          <c:x val="2.5806451612904203E-4"/>
          <c:y val="0"/>
        </c:manualLayout>
      </c:layout>
      <c:overlay val="0"/>
      <c:spPr>
        <a:noFill/>
        <a:ln>
          <a:noFill/>
        </a:ln>
        <a:effectLst/>
      </c:spPr>
    </c:title>
    <c:autoTitleDeleted val="0"/>
    <c:plotArea>
      <c:layout>
        <c:manualLayout>
          <c:layoutTarget val="inner"/>
          <c:xMode val="edge"/>
          <c:yMode val="edge"/>
          <c:x val="0.105833192451464"/>
          <c:y val="6.8041325227833599E-2"/>
          <c:w val="0.34141824497051698"/>
          <c:h val="0.85442579514738404"/>
        </c:manualLayout>
      </c:layout>
      <c:pieChart>
        <c:varyColors val="1"/>
        <c:ser>
          <c:idx val="0"/>
          <c:order val="0"/>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2"/>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3"/>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4"/>
            <c:bubble3D val="0"/>
            <c:spPr>
              <a:gradFill rotWithShape="1">
                <a:gsLst>
                  <a:gs pos="0">
                    <a:schemeClr val="accent4">
                      <a:lumMod val="60000"/>
                      <a:satMod val="103000"/>
                      <a:lumMod val="102000"/>
                      <a:tint val="94000"/>
                    </a:schemeClr>
                  </a:gs>
                  <a:gs pos="50000">
                    <a:schemeClr val="accent4">
                      <a:lumMod val="60000"/>
                      <a:satMod val="110000"/>
                      <a:lumMod val="100000"/>
                      <a:shade val="100000"/>
                    </a:schemeClr>
                  </a:gs>
                  <a:gs pos="100000">
                    <a:schemeClr val="accent4">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5"/>
            <c:bubble3D val="0"/>
            <c:spPr>
              <a:gradFill rotWithShape="1">
                <a:gsLst>
                  <a:gs pos="0">
                    <a:schemeClr val="accent6">
                      <a:lumMod val="60000"/>
                      <a:satMod val="103000"/>
                      <a:lumMod val="102000"/>
                      <a:tint val="94000"/>
                    </a:schemeClr>
                  </a:gs>
                  <a:gs pos="50000">
                    <a:schemeClr val="accent6">
                      <a:lumMod val="60000"/>
                      <a:satMod val="110000"/>
                      <a:lumMod val="100000"/>
                      <a:shade val="100000"/>
                    </a:schemeClr>
                  </a:gs>
                  <a:gs pos="100000">
                    <a:schemeClr val="accent6">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6"/>
            <c:bubble3D val="0"/>
            <c:spPr>
              <a:gradFill rotWithShape="1">
                <a:gsLst>
                  <a:gs pos="0">
                    <a:schemeClr val="accent2">
                      <a:lumMod val="80000"/>
                      <a:lumOff val="20000"/>
                      <a:satMod val="103000"/>
                      <a:lumMod val="102000"/>
                      <a:tint val="94000"/>
                    </a:schemeClr>
                  </a:gs>
                  <a:gs pos="50000">
                    <a:schemeClr val="accent2">
                      <a:lumMod val="80000"/>
                      <a:lumOff val="20000"/>
                      <a:satMod val="110000"/>
                      <a:lumMod val="100000"/>
                      <a:shade val="100000"/>
                    </a:schemeClr>
                  </a:gs>
                  <a:gs pos="100000">
                    <a:schemeClr val="accent2">
                      <a:lumMod val="80000"/>
                      <a:lumOff val="2000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7"/>
            <c:bubble3D val="0"/>
            <c:spPr>
              <a:gradFill rotWithShape="1">
                <a:gsLst>
                  <a:gs pos="0">
                    <a:schemeClr val="accent4">
                      <a:lumMod val="80000"/>
                      <a:lumOff val="20000"/>
                      <a:satMod val="103000"/>
                      <a:lumMod val="102000"/>
                      <a:tint val="94000"/>
                    </a:schemeClr>
                  </a:gs>
                  <a:gs pos="50000">
                    <a:schemeClr val="accent4">
                      <a:lumMod val="80000"/>
                      <a:lumOff val="20000"/>
                      <a:satMod val="110000"/>
                      <a:lumMod val="100000"/>
                      <a:shade val="100000"/>
                    </a:schemeClr>
                  </a:gs>
                  <a:gs pos="100000">
                    <a:schemeClr val="accent4">
                      <a:lumMod val="80000"/>
                      <a:lumOff val="2000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Pt>
            <c:idx val="8"/>
            <c:bubble3D val="0"/>
            <c:spPr>
              <a:gradFill rotWithShape="1">
                <a:gsLst>
                  <a:gs pos="0">
                    <a:schemeClr val="accent6">
                      <a:lumMod val="80000"/>
                      <a:lumOff val="20000"/>
                      <a:satMod val="103000"/>
                      <a:lumMod val="102000"/>
                      <a:tint val="94000"/>
                    </a:schemeClr>
                  </a:gs>
                  <a:gs pos="50000">
                    <a:schemeClr val="accent6">
                      <a:lumMod val="80000"/>
                      <a:lumOff val="20000"/>
                      <a:satMod val="110000"/>
                      <a:lumMod val="100000"/>
                      <a:shade val="100000"/>
                    </a:schemeClr>
                  </a:gs>
                  <a:gs pos="100000">
                    <a:schemeClr val="accent6">
                      <a:lumMod val="80000"/>
                      <a:lumOff val="2000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scene3d>
              <a:sp3d prstMaterial="plastic">
                <a:bevelT w="0" h="0"/>
              </a:sp3d>
            </c:spPr>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ysClr val="windowText" lastClr="000000"/>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COD!$B$7:$J$7</c:f>
              <c:strCache>
                <c:ptCount val="9"/>
                <c:pt idx="0">
                  <c:v>Diarrhoea</c:v>
                </c:pt>
                <c:pt idx="1">
                  <c:v>Measles</c:v>
                </c:pt>
                <c:pt idx="2">
                  <c:v>Injury</c:v>
                </c:pt>
                <c:pt idx="3">
                  <c:v>Malaria</c:v>
                </c:pt>
                <c:pt idx="4">
                  <c:v>AIDS</c:v>
                </c:pt>
                <c:pt idx="5">
                  <c:v>Meningitis</c:v>
                </c:pt>
                <c:pt idx="6">
                  <c:v>Other Conditions</c:v>
                </c:pt>
                <c:pt idx="7">
                  <c:v>Pertussis</c:v>
                </c:pt>
                <c:pt idx="8">
                  <c:v>Pneumonia</c:v>
                </c:pt>
              </c:strCache>
            </c:strRef>
          </c:cat>
          <c:val>
            <c:numRef>
              <c:f>COD!$B$8:$J$8</c:f>
              <c:numCache>
                <c:formatCode>0.00%</c:formatCode>
                <c:ptCount val="9"/>
                <c:pt idx="0">
                  <c:v>0.138573</c:v>
                </c:pt>
                <c:pt idx="1">
                  <c:v>1.477E-3</c:v>
                </c:pt>
                <c:pt idx="2">
                  <c:v>0.14737</c:v>
                </c:pt>
                <c:pt idx="3">
                  <c:v>0</c:v>
                </c:pt>
                <c:pt idx="4">
                  <c:v>0</c:v>
                </c:pt>
                <c:pt idx="5">
                  <c:v>2.7740000000000001E-2</c:v>
                </c:pt>
                <c:pt idx="6">
                  <c:v>0.37776900000000002</c:v>
                </c:pt>
                <c:pt idx="7">
                  <c:v>1.3934E-2</c:v>
                </c:pt>
                <c:pt idx="8">
                  <c:v>0.29313600000000001</c:v>
                </c:pt>
              </c:numCache>
            </c:numRef>
          </c:val>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r"/>
      <c:layout>
        <c:manualLayout>
          <c:xMode val="edge"/>
          <c:yMode val="edge"/>
          <c:x val="0.60107286737269217"/>
          <c:y val="5.2202694473231545E-2"/>
          <c:w val="0.37528438060362995"/>
          <c:h val="0.8828402012842017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tx2"/>
                </a:solidFill>
                <a:latin typeface="+mn-lt"/>
                <a:ea typeface="+mn-ea"/>
                <a:cs typeface="+mn-cs"/>
              </a:defRPr>
            </a:pPr>
            <a:r>
              <a:rPr lang="en-CA" sz="1200" dirty="0" smtClean="0"/>
              <a:t>(c)</a:t>
            </a:r>
            <a:endParaRPr lang="en-CA" sz="1200" dirty="0"/>
          </a:p>
        </c:rich>
      </c:tx>
      <c:layout>
        <c:manualLayout>
          <c:xMode val="edge"/>
          <c:yMode val="edge"/>
          <c:x val="1.0874920362441301E-2"/>
          <c:y val="0"/>
        </c:manualLayout>
      </c:layout>
      <c:overlay val="0"/>
      <c:spPr>
        <a:noFill/>
        <a:ln>
          <a:noFill/>
        </a:ln>
        <a:effectLst/>
      </c:spPr>
    </c:title>
    <c:autoTitleDeleted val="0"/>
    <c:plotArea>
      <c:layout>
        <c:manualLayout>
          <c:layoutTarget val="inner"/>
          <c:xMode val="edge"/>
          <c:yMode val="edge"/>
          <c:x val="0.102599048914647"/>
          <c:y val="3.7991858887381297E-2"/>
          <c:w val="0.34979830315044902"/>
          <c:h val="0.88678853406553504"/>
        </c:manualLayout>
      </c:layout>
      <c:pieChart>
        <c:varyColors val="1"/>
        <c:ser>
          <c:idx val="0"/>
          <c:order val="0"/>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dPt>
          <c:dPt>
            <c:idx val="2"/>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c:spPr>
          </c:dPt>
          <c:dPt>
            <c:idx val="3"/>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c:spPr>
          </c:dPt>
          <c:dPt>
            <c:idx val="4"/>
            <c:bubble3D val="0"/>
            <c:spPr>
              <a:gradFill rotWithShape="1">
                <a:gsLst>
                  <a:gs pos="0">
                    <a:schemeClr val="accent4">
                      <a:lumMod val="60000"/>
                      <a:satMod val="103000"/>
                      <a:lumMod val="102000"/>
                      <a:tint val="94000"/>
                    </a:schemeClr>
                  </a:gs>
                  <a:gs pos="50000">
                    <a:schemeClr val="accent4">
                      <a:lumMod val="60000"/>
                      <a:satMod val="110000"/>
                      <a:lumMod val="100000"/>
                      <a:shade val="100000"/>
                    </a:schemeClr>
                  </a:gs>
                  <a:gs pos="100000">
                    <a:schemeClr val="accent4">
                      <a:lumMod val="60000"/>
                      <a:lumMod val="99000"/>
                      <a:satMod val="120000"/>
                      <a:shade val="78000"/>
                    </a:schemeClr>
                  </a:gs>
                </a:gsLst>
                <a:lin ang="5400000" scaled="0"/>
              </a:gradFill>
              <a:ln>
                <a:noFill/>
              </a:ln>
              <a:effectLst/>
            </c:spPr>
          </c:dPt>
          <c:dPt>
            <c:idx val="5"/>
            <c:bubble3D val="0"/>
            <c:spPr>
              <a:gradFill rotWithShape="1">
                <a:gsLst>
                  <a:gs pos="0">
                    <a:schemeClr val="accent6">
                      <a:lumMod val="60000"/>
                      <a:satMod val="103000"/>
                      <a:lumMod val="102000"/>
                      <a:tint val="94000"/>
                    </a:schemeClr>
                  </a:gs>
                  <a:gs pos="50000">
                    <a:schemeClr val="accent6">
                      <a:lumMod val="60000"/>
                      <a:satMod val="110000"/>
                      <a:lumMod val="100000"/>
                      <a:shade val="100000"/>
                    </a:schemeClr>
                  </a:gs>
                  <a:gs pos="100000">
                    <a:schemeClr val="accent6">
                      <a:lumMod val="60000"/>
                      <a:lumMod val="99000"/>
                      <a:satMod val="120000"/>
                      <a:shade val="78000"/>
                    </a:schemeClr>
                  </a:gs>
                </a:gsLst>
                <a:lin ang="5400000" scaled="0"/>
              </a:gradFill>
              <a:ln>
                <a:noFill/>
              </a:ln>
              <a:effectLst/>
            </c:spPr>
          </c:dPt>
          <c:dPt>
            <c:idx val="6"/>
            <c:bubble3D val="0"/>
            <c:spPr>
              <a:gradFill rotWithShape="1">
                <a:gsLst>
                  <a:gs pos="0">
                    <a:schemeClr val="accent2">
                      <a:lumMod val="80000"/>
                      <a:lumOff val="20000"/>
                      <a:satMod val="103000"/>
                      <a:lumMod val="102000"/>
                      <a:tint val="94000"/>
                    </a:schemeClr>
                  </a:gs>
                  <a:gs pos="50000">
                    <a:schemeClr val="accent2">
                      <a:lumMod val="80000"/>
                      <a:lumOff val="20000"/>
                      <a:satMod val="110000"/>
                      <a:lumMod val="100000"/>
                      <a:shade val="100000"/>
                    </a:schemeClr>
                  </a:gs>
                  <a:gs pos="100000">
                    <a:schemeClr val="accent2">
                      <a:lumMod val="80000"/>
                      <a:lumOff val="20000"/>
                      <a:lumMod val="99000"/>
                      <a:satMod val="120000"/>
                      <a:shade val="78000"/>
                    </a:schemeClr>
                  </a:gs>
                </a:gsLst>
                <a:lin ang="5400000" scaled="0"/>
              </a:gradFill>
              <a:ln>
                <a:noFill/>
              </a:ln>
              <a:effectLst/>
            </c:spPr>
          </c:dPt>
          <c:dPt>
            <c:idx val="7"/>
            <c:bubble3D val="0"/>
            <c:spPr>
              <a:gradFill rotWithShape="1">
                <a:gsLst>
                  <a:gs pos="0">
                    <a:schemeClr val="accent4">
                      <a:lumMod val="80000"/>
                      <a:lumOff val="20000"/>
                      <a:satMod val="103000"/>
                      <a:lumMod val="102000"/>
                      <a:tint val="94000"/>
                    </a:schemeClr>
                  </a:gs>
                  <a:gs pos="50000">
                    <a:schemeClr val="accent4">
                      <a:lumMod val="80000"/>
                      <a:lumOff val="20000"/>
                      <a:satMod val="110000"/>
                      <a:lumMod val="100000"/>
                      <a:shade val="100000"/>
                    </a:schemeClr>
                  </a:gs>
                  <a:gs pos="100000">
                    <a:schemeClr val="accent4">
                      <a:lumMod val="80000"/>
                      <a:lumOff val="20000"/>
                      <a:lumMod val="99000"/>
                      <a:satMod val="120000"/>
                      <a:shade val="78000"/>
                    </a:schemeClr>
                  </a:gs>
                </a:gsLst>
                <a:lin ang="5400000" scaled="0"/>
              </a:gradFill>
              <a:ln>
                <a:noFill/>
              </a:ln>
              <a:effectLst/>
            </c:spPr>
          </c:dPt>
          <c:dPt>
            <c:idx val="8"/>
            <c:bubble3D val="0"/>
            <c:spPr>
              <a:gradFill rotWithShape="1">
                <a:gsLst>
                  <a:gs pos="0">
                    <a:schemeClr val="accent6">
                      <a:lumMod val="80000"/>
                      <a:lumOff val="20000"/>
                      <a:satMod val="103000"/>
                      <a:lumMod val="102000"/>
                      <a:tint val="94000"/>
                    </a:schemeClr>
                  </a:gs>
                  <a:gs pos="50000">
                    <a:schemeClr val="accent6">
                      <a:lumMod val="80000"/>
                      <a:lumOff val="20000"/>
                      <a:satMod val="110000"/>
                      <a:lumMod val="100000"/>
                      <a:shade val="100000"/>
                    </a:schemeClr>
                  </a:gs>
                  <a:gs pos="100000">
                    <a:schemeClr val="accent6">
                      <a:lumMod val="80000"/>
                      <a:lumOff val="20000"/>
                      <a:lumMod val="99000"/>
                      <a:satMod val="120000"/>
                      <a:shade val="78000"/>
                    </a:schemeClr>
                  </a:gs>
                </a:gsLst>
                <a:lin ang="5400000" scaled="0"/>
              </a:gra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ysClr val="windowText" lastClr="000000"/>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15:layout/>
              </c:ext>
            </c:extLst>
          </c:dLbls>
          <c:cat>
            <c:strRef>
              <c:f>COD!$B$13:$J$13</c:f>
              <c:strCache>
                <c:ptCount val="9"/>
                <c:pt idx="0">
                  <c:v>Maternal hemorrhage</c:v>
                </c:pt>
                <c:pt idx="1">
                  <c:v>Maternal sepsis and other maternal infections</c:v>
                </c:pt>
                <c:pt idx="2">
                  <c:v>Maternal hypertensive disorders</c:v>
                </c:pt>
                <c:pt idx="3">
                  <c:v>Maternal obstructed labor</c:v>
                </c:pt>
                <c:pt idx="4">
                  <c:v>Maternal abortive outcome</c:v>
                </c:pt>
                <c:pt idx="5">
                  <c:v>Indirect maternal deaths</c:v>
                </c:pt>
                <c:pt idx="6">
                  <c:v>Late maternal deaths</c:v>
                </c:pt>
                <c:pt idx="7">
                  <c:v>Maternal deaths aggravated by HIV/AIDS</c:v>
                </c:pt>
                <c:pt idx="8">
                  <c:v>Other maternal disorders</c:v>
                </c:pt>
              </c:strCache>
            </c:strRef>
          </c:cat>
          <c:val>
            <c:numRef>
              <c:f>COD!$B$14:$J$14</c:f>
              <c:numCache>
                <c:formatCode>0.0%</c:formatCode>
                <c:ptCount val="9"/>
                <c:pt idx="0">
                  <c:v>0.22190201729106601</c:v>
                </c:pt>
                <c:pt idx="1">
                  <c:v>0.144092219020173</c:v>
                </c:pt>
                <c:pt idx="2">
                  <c:v>9.9423631123919304E-2</c:v>
                </c:pt>
                <c:pt idx="3">
                  <c:v>9.2219020172910601E-2</c:v>
                </c:pt>
                <c:pt idx="4">
                  <c:v>0.103746397694524</c:v>
                </c:pt>
                <c:pt idx="5">
                  <c:v>7.6368876080691594E-2</c:v>
                </c:pt>
                <c:pt idx="6">
                  <c:v>0.103746397694524</c:v>
                </c:pt>
                <c:pt idx="7">
                  <c:v>0</c:v>
                </c:pt>
                <c:pt idx="8">
                  <c:v>0.15850144092219001</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56294458857382701"/>
          <c:y val="1.8238806630594798E-2"/>
          <c:w val="0.43578319569398699"/>
          <c:h val="0.96927290114336695"/>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43196" cy="495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85" tIns="45543" rIns="91085" bIns="45543" numCol="1" anchor="t" anchorCtr="0" compatLnSpc="1">
            <a:prstTxWarp prst="textNoShape">
              <a:avLst/>
            </a:prstTxWarp>
          </a:bodyPr>
          <a:lstStyle>
            <a:lvl1pPr defTabSz="910769" rtl="1">
              <a:lnSpc>
                <a:spcPct val="100000"/>
              </a:lnSpc>
              <a:spcBef>
                <a:spcPct val="0"/>
              </a:spcBef>
              <a:buClrTx/>
              <a:buFontTx/>
              <a:buNone/>
              <a:defRPr sz="1200">
                <a:solidFill>
                  <a:schemeClr val="tx1"/>
                </a:solidFill>
              </a:defRPr>
            </a:lvl1pPr>
          </a:lstStyle>
          <a:p>
            <a:pPr>
              <a:defRPr/>
            </a:pPr>
            <a:r>
              <a:rPr lang="en-US"/>
              <a:t>World Health Organization</a:t>
            </a:r>
          </a:p>
        </p:txBody>
      </p:sp>
      <p:sp>
        <p:nvSpPr>
          <p:cNvPr id="29699" name="Rectangle 3"/>
          <p:cNvSpPr>
            <a:spLocks noGrp="1" noChangeArrowheads="1"/>
          </p:cNvSpPr>
          <p:nvPr>
            <p:ph type="dt" sz="quarter" idx="1"/>
          </p:nvPr>
        </p:nvSpPr>
        <p:spPr bwMode="auto">
          <a:xfrm>
            <a:off x="3851400" y="0"/>
            <a:ext cx="2944736" cy="495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85" tIns="45543" rIns="91085" bIns="45543" numCol="1" anchor="t" anchorCtr="0" compatLnSpc="1">
            <a:prstTxWarp prst="textNoShape">
              <a:avLst/>
            </a:prstTxWarp>
          </a:bodyPr>
          <a:lstStyle>
            <a:lvl1pPr algn="r" defTabSz="910769" rtl="1">
              <a:lnSpc>
                <a:spcPct val="100000"/>
              </a:lnSpc>
              <a:spcBef>
                <a:spcPct val="0"/>
              </a:spcBef>
              <a:buClrTx/>
              <a:buFontTx/>
              <a:buNone/>
              <a:defRPr sz="1200">
                <a:solidFill>
                  <a:schemeClr val="tx1"/>
                </a:solidFill>
              </a:defRPr>
            </a:lvl1pPr>
          </a:lstStyle>
          <a:p>
            <a:pPr>
              <a:defRPr/>
            </a:pPr>
            <a:fld id="{B5619344-26D5-4576-B675-74A8A0618E39}" type="datetime3">
              <a:rPr lang="en-US"/>
              <a:pPr>
                <a:defRPr/>
              </a:pPr>
              <a:t>13 November 2016</a:t>
            </a:fld>
            <a:endParaRPr lang="en-US"/>
          </a:p>
        </p:txBody>
      </p:sp>
      <p:sp>
        <p:nvSpPr>
          <p:cNvPr id="29700" name="Rectangle 4"/>
          <p:cNvSpPr>
            <a:spLocks noGrp="1" noChangeArrowheads="1"/>
          </p:cNvSpPr>
          <p:nvPr>
            <p:ph type="ftr" sz="quarter" idx="2"/>
          </p:nvPr>
        </p:nvSpPr>
        <p:spPr bwMode="auto">
          <a:xfrm>
            <a:off x="0" y="9376974"/>
            <a:ext cx="2943196" cy="495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85" tIns="45543" rIns="91085" bIns="45543" numCol="1" anchor="b" anchorCtr="0" compatLnSpc="1">
            <a:prstTxWarp prst="textNoShape">
              <a:avLst/>
            </a:prstTxWarp>
          </a:bodyPr>
          <a:lstStyle>
            <a:lvl1pPr defTabSz="910769" rtl="1">
              <a:lnSpc>
                <a:spcPct val="100000"/>
              </a:lnSpc>
              <a:spcBef>
                <a:spcPct val="0"/>
              </a:spcBef>
              <a:buClrTx/>
              <a:buFontTx/>
              <a:buNone/>
              <a:defRPr sz="1200">
                <a:solidFill>
                  <a:schemeClr val="tx1"/>
                </a:solidFill>
              </a:defRPr>
            </a:lvl1pPr>
          </a:lstStyle>
          <a:p>
            <a:pPr>
              <a:defRPr/>
            </a:pPr>
            <a:endParaRPr lang="en-US"/>
          </a:p>
        </p:txBody>
      </p:sp>
      <p:sp>
        <p:nvSpPr>
          <p:cNvPr id="29701" name="Rectangle 5"/>
          <p:cNvSpPr>
            <a:spLocks noGrp="1" noChangeArrowheads="1"/>
          </p:cNvSpPr>
          <p:nvPr>
            <p:ph type="sldNum" sz="quarter" idx="3"/>
          </p:nvPr>
        </p:nvSpPr>
        <p:spPr bwMode="auto">
          <a:xfrm>
            <a:off x="3851400" y="9376974"/>
            <a:ext cx="2944736" cy="495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85" tIns="45543" rIns="91085" bIns="45543" numCol="1" anchor="b" anchorCtr="0" compatLnSpc="1">
            <a:prstTxWarp prst="textNoShape">
              <a:avLst/>
            </a:prstTxWarp>
          </a:bodyPr>
          <a:lstStyle>
            <a:lvl1pPr algn="r" defTabSz="910769" rtl="1">
              <a:lnSpc>
                <a:spcPct val="100000"/>
              </a:lnSpc>
              <a:spcBef>
                <a:spcPct val="0"/>
              </a:spcBef>
              <a:buClrTx/>
              <a:buFontTx/>
              <a:buNone/>
              <a:defRPr sz="1200">
                <a:solidFill>
                  <a:schemeClr val="tx1"/>
                </a:solidFill>
              </a:defRPr>
            </a:lvl1pPr>
          </a:lstStyle>
          <a:p>
            <a:pPr>
              <a:defRPr/>
            </a:pPr>
            <a:fld id="{3BAD248C-6DBA-40DB-9BE9-5C4CD2ED53CC}" type="slidenum">
              <a:rPr lang="en-US"/>
              <a:pPr>
                <a:defRPr/>
              </a:pPr>
              <a:t>‹#›</a:t>
            </a:fld>
            <a:endParaRPr lang="en-US"/>
          </a:p>
        </p:txBody>
      </p:sp>
    </p:spTree>
    <p:extLst>
      <p:ext uri="{BB962C8B-B14F-4D97-AF65-F5344CB8AC3E}">
        <p14:creationId xmlns:p14="http://schemas.microsoft.com/office/powerpoint/2010/main" val="40729483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43196" cy="495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85" tIns="45543" rIns="91085" bIns="45543" numCol="1" anchor="t" anchorCtr="0" compatLnSpc="1">
            <a:prstTxWarp prst="textNoShape">
              <a:avLst/>
            </a:prstTxWarp>
          </a:bodyPr>
          <a:lstStyle>
            <a:lvl1pPr defTabSz="910769" rtl="1">
              <a:lnSpc>
                <a:spcPct val="100000"/>
              </a:lnSpc>
              <a:spcBef>
                <a:spcPct val="0"/>
              </a:spcBef>
              <a:buClrTx/>
              <a:buFontTx/>
              <a:buNone/>
              <a:defRPr sz="1200">
                <a:solidFill>
                  <a:schemeClr val="tx1"/>
                </a:solidFill>
              </a:defRPr>
            </a:lvl1pPr>
          </a:lstStyle>
          <a:p>
            <a:pPr>
              <a:defRPr/>
            </a:pPr>
            <a:r>
              <a:rPr lang="en-US"/>
              <a:t>World Health Organization</a:t>
            </a:r>
          </a:p>
        </p:txBody>
      </p:sp>
      <p:sp>
        <p:nvSpPr>
          <p:cNvPr id="31747" name="Rectangle 3"/>
          <p:cNvSpPr>
            <a:spLocks noGrp="1" noChangeArrowheads="1"/>
          </p:cNvSpPr>
          <p:nvPr>
            <p:ph type="dt" idx="1"/>
          </p:nvPr>
        </p:nvSpPr>
        <p:spPr bwMode="auto">
          <a:xfrm>
            <a:off x="3851400" y="0"/>
            <a:ext cx="2944736" cy="495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85" tIns="45543" rIns="91085" bIns="45543" numCol="1" anchor="t" anchorCtr="0" compatLnSpc="1">
            <a:prstTxWarp prst="textNoShape">
              <a:avLst/>
            </a:prstTxWarp>
          </a:bodyPr>
          <a:lstStyle>
            <a:lvl1pPr algn="r" defTabSz="910769" rtl="1">
              <a:lnSpc>
                <a:spcPct val="100000"/>
              </a:lnSpc>
              <a:spcBef>
                <a:spcPct val="0"/>
              </a:spcBef>
              <a:buClrTx/>
              <a:buFontTx/>
              <a:buNone/>
              <a:defRPr sz="1200">
                <a:solidFill>
                  <a:schemeClr val="tx1"/>
                </a:solidFill>
              </a:defRPr>
            </a:lvl1pPr>
          </a:lstStyle>
          <a:p>
            <a:pPr>
              <a:defRPr/>
            </a:pPr>
            <a:fld id="{61DF7F42-B7EC-47F3-A639-686388821015}" type="datetime3">
              <a:rPr lang="en-US"/>
              <a:pPr>
                <a:defRPr/>
              </a:pPr>
              <a:t>13 November 2016</a:t>
            </a:fld>
            <a:endParaRPr lang="en-US"/>
          </a:p>
        </p:txBody>
      </p:sp>
      <p:sp>
        <p:nvSpPr>
          <p:cNvPr id="19460" name="Rectangle 4"/>
          <p:cNvSpPr>
            <a:spLocks noGrp="1" noRot="1" noChangeAspect="1" noChangeArrowheads="1" noTextEdit="1"/>
          </p:cNvSpPr>
          <p:nvPr>
            <p:ph type="sldImg" idx="2"/>
          </p:nvPr>
        </p:nvSpPr>
        <p:spPr bwMode="auto">
          <a:xfrm>
            <a:off x="-936625" y="693738"/>
            <a:ext cx="8639175" cy="61102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1749" name="Rectangle 5"/>
          <p:cNvSpPr>
            <a:spLocks noGrp="1" noChangeArrowheads="1"/>
          </p:cNvSpPr>
          <p:nvPr>
            <p:ph type="body" sz="quarter" idx="3"/>
          </p:nvPr>
        </p:nvSpPr>
        <p:spPr bwMode="auto">
          <a:xfrm>
            <a:off x="681923" y="6978844"/>
            <a:ext cx="5433830" cy="2153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85" tIns="45543" rIns="91085" bIns="4554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1750" name="Rectangle 6"/>
          <p:cNvSpPr>
            <a:spLocks noGrp="1" noChangeArrowheads="1"/>
          </p:cNvSpPr>
          <p:nvPr>
            <p:ph type="ftr" sz="quarter" idx="4"/>
          </p:nvPr>
        </p:nvSpPr>
        <p:spPr bwMode="auto">
          <a:xfrm>
            <a:off x="0" y="9376974"/>
            <a:ext cx="2943196" cy="495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85" tIns="45543" rIns="91085" bIns="45543" numCol="1" anchor="b" anchorCtr="0" compatLnSpc="1">
            <a:prstTxWarp prst="textNoShape">
              <a:avLst/>
            </a:prstTxWarp>
          </a:bodyPr>
          <a:lstStyle>
            <a:lvl1pPr defTabSz="910769" rtl="1">
              <a:lnSpc>
                <a:spcPct val="100000"/>
              </a:lnSpc>
              <a:spcBef>
                <a:spcPct val="0"/>
              </a:spcBef>
              <a:buClrTx/>
              <a:buFontTx/>
              <a:buNone/>
              <a:defRPr sz="1200">
                <a:solidFill>
                  <a:schemeClr val="tx1"/>
                </a:solidFill>
              </a:defRPr>
            </a:lvl1pPr>
          </a:lstStyle>
          <a:p>
            <a:pPr>
              <a:defRPr/>
            </a:pPr>
            <a:endParaRPr lang="en-US"/>
          </a:p>
        </p:txBody>
      </p:sp>
      <p:sp>
        <p:nvSpPr>
          <p:cNvPr id="31751" name="Rectangle 7"/>
          <p:cNvSpPr>
            <a:spLocks noGrp="1" noChangeArrowheads="1"/>
          </p:cNvSpPr>
          <p:nvPr>
            <p:ph type="sldNum" sz="quarter" idx="5"/>
          </p:nvPr>
        </p:nvSpPr>
        <p:spPr bwMode="auto">
          <a:xfrm>
            <a:off x="3851400" y="9376974"/>
            <a:ext cx="2944736" cy="495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85" tIns="45543" rIns="91085" bIns="45543" numCol="1" anchor="b" anchorCtr="0" compatLnSpc="1">
            <a:prstTxWarp prst="textNoShape">
              <a:avLst/>
            </a:prstTxWarp>
          </a:bodyPr>
          <a:lstStyle>
            <a:lvl1pPr algn="r" defTabSz="910769" rtl="1">
              <a:lnSpc>
                <a:spcPct val="100000"/>
              </a:lnSpc>
              <a:spcBef>
                <a:spcPct val="0"/>
              </a:spcBef>
              <a:buClrTx/>
              <a:buFontTx/>
              <a:buNone/>
              <a:defRPr sz="1200">
                <a:solidFill>
                  <a:schemeClr val="tx1"/>
                </a:solidFill>
              </a:defRPr>
            </a:lvl1pPr>
          </a:lstStyle>
          <a:p>
            <a:pPr>
              <a:defRPr/>
            </a:pPr>
            <a:fld id="{228CAA34-C48D-4223-B3A5-B837EA35A411}" type="slidenum">
              <a:rPr lang="en-US"/>
              <a:pPr>
                <a:defRPr/>
              </a:pPr>
              <a:t>‹#›</a:t>
            </a:fld>
            <a:endParaRPr lang="en-US"/>
          </a:p>
        </p:txBody>
      </p:sp>
    </p:spTree>
    <p:extLst>
      <p:ext uri="{BB962C8B-B14F-4D97-AF65-F5344CB8AC3E}">
        <p14:creationId xmlns:p14="http://schemas.microsoft.com/office/powerpoint/2010/main" val="740755267"/>
      </p:ext>
    </p:extLst>
  </p:cSld>
  <p:clrMap bg1="lt1" tx1="dk1" bg2="lt2" tx2="dk2" accent1="accent1" accent2="accent2" accent3="accent3" accent4="accent4" accent5="accent5" accent6="accent6" hlink="hlink" folHlink="folHlink"/>
  <p:hf ftr="0"/>
  <p:notesStyle>
    <a:lvl1pPr algn="r" rtl="1" eaLnBrk="0" fontAlgn="base" hangingPunct="0">
      <a:spcBef>
        <a:spcPct val="30000"/>
      </a:spcBef>
      <a:spcAft>
        <a:spcPct val="0"/>
      </a:spcAft>
      <a:defRPr sz="1200" kern="1200">
        <a:solidFill>
          <a:schemeClr val="tx1"/>
        </a:solidFill>
        <a:latin typeface="Arial" charset="0"/>
        <a:ea typeface="+mn-ea"/>
        <a:cs typeface="Arial" charset="0"/>
      </a:defRPr>
    </a:lvl1pPr>
    <a:lvl2pPr marL="457200" algn="r" rtl="1" eaLnBrk="0" fontAlgn="base" hangingPunct="0">
      <a:spcBef>
        <a:spcPct val="30000"/>
      </a:spcBef>
      <a:spcAft>
        <a:spcPct val="0"/>
      </a:spcAft>
      <a:defRPr sz="1200" kern="1200">
        <a:solidFill>
          <a:schemeClr val="tx1"/>
        </a:solidFill>
        <a:latin typeface="Arial" charset="0"/>
        <a:ea typeface="+mn-ea"/>
        <a:cs typeface="Arial" charset="0"/>
      </a:defRPr>
    </a:lvl2pPr>
    <a:lvl3pPr marL="914400" algn="r" rtl="1" eaLnBrk="0" fontAlgn="base" hangingPunct="0">
      <a:spcBef>
        <a:spcPct val="30000"/>
      </a:spcBef>
      <a:spcAft>
        <a:spcPct val="0"/>
      </a:spcAft>
      <a:defRPr sz="1200" kern="1200">
        <a:solidFill>
          <a:schemeClr val="tx1"/>
        </a:solidFill>
        <a:latin typeface="Arial" charset="0"/>
        <a:ea typeface="+mn-ea"/>
        <a:cs typeface="Arial" charset="0"/>
      </a:defRPr>
    </a:lvl3pPr>
    <a:lvl4pPr marL="1371600" algn="r" rtl="1" eaLnBrk="0" fontAlgn="base" hangingPunct="0">
      <a:spcBef>
        <a:spcPct val="30000"/>
      </a:spcBef>
      <a:spcAft>
        <a:spcPct val="0"/>
      </a:spcAft>
      <a:defRPr sz="1200" kern="1200">
        <a:solidFill>
          <a:schemeClr val="tx1"/>
        </a:solidFill>
        <a:latin typeface="Arial" charset="0"/>
        <a:ea typeface="+mn-ea"/>
        <a:cs typeface="Arial" charset="0"/>
      </a:defRPr>
    </a:lvl4pPr>
    <a:lvl5pPr marL="1828800" algn="r" rtl="1"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6625" y="693738"/>
            <a:ext cx="8639175" cy="61102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115065-3743-405C-9D7A-633FA9189EF0}" type="slidenum">
              <a:rPr lang="en-US" smtClean="0"/>
              <a:t>12</a:t>
            </a:fld>
            <a:endParaRPr lang="en-US"/>
          </a:p>
        </p:txBody>
      </p:sp>
    </p:spTree>
    <p:extLst>
      <p:ext uri="{BB962C8B-B14F-4D97-AF65-F5344CB8AC3E}">
        <p14:creationId xmlns:p14="http://schemas.microsoft.com/office/powerpoint/2010/main" val="2545374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1863" y="741363"/>
            <a:ext cx="4933950" cy="37020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0D2082-1FDC-A94B-A40B-CCAE9ADDEFD1}"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723131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8220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56471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020050" y="0"/>
            <a:ext cx="2673350" cy="66071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0" y="0"/>
            <a:ext cx="7867650" cy="66071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843154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6" name="Rounded Rectangle 15"/>
          <p:cNvSpPr/>
          <p:nvPr/>
        </p:nvSpPr>
        <p:spPr>
          <a:xfrm>
            <a:off x="267335" y="252042"/>
            <a:ext cx="10169423" cy="6653911"/>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grpSp>
        <p:nvGrpSpPr>
          <p:cNvPr id="7" name="Group 9"/>
          <p:cNvGrpSpPr>
            <a:grpSpLocks noChangeAspect="1"/>
          </p:cNvGrpSpPr>
          <p:nvPr/>
        </p:nvGrpSpPr>
        <p:grpSpPr bwMode="hidden">
          <a:xfrm>
            <a:off x="247530" y="5902992"/>
            <a:ext cx="10201504" cy="1468129"/>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802005" y="1764295"/>
            <a:ext cx="9089390" cy="1962652"/>
          </a:xfrm>
        </p:spPr>
        <p:txBody>
          <a:bodyPr anchor="b">
            <a:normAutofit/>
          </a:bodyPr>
          <a:lstStyle>
            <a:lvl1pPr>
              <a:defRPr sz="50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604010" y="3920656"/>
            <a:ext cx="7485380" cy="1624271"/>
          </a:xfrm>
        </p:spPr>
        <p:txBody>
          <a:bodyPr>
            <a:normAutofit/>
          </a:bodyPr>
          <a:lstStyle>
            <a:lvl1pPr marL="0" indent="0" algn="ctr">
              <a:buNone/>
              <a:defRPr sz="2300">
                <a:solidFill>
                  <a:srgbClr val="FFFFFF"/>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787345" y="6891095"/>
            <a:ext cx="867428" cy="402567"/>
          </a:xfrm>
          <a:prstGeom prst="rect">
            <a:avLst/>
          </a:prstGeom>
        </p:spPr>
        <p:txBody>
          <a:bodyPr lIns="104306" tIns="52153" rIns="104306" bIns="52153"/>
          <a:lstStyle/>
          <a:p>
            <a:fld id="{E30E2307-1E40-4E12-8716-25BFDA8E7013}" type="datetime1">
              <a:rPr lang="en-US" smtClean="0"/>
              <a:pPr/>
              <a:t>11/10/2016</a:t>
            </a:fld>
            <a:endParaRPr lang="en-US"/>
          </a:p>
        </p:txBody>
      </p:sp>
      <p:sp>
        <p:nvSpPr>
          <p:cNvPr id="5" name="Footer Placeholder 4"/>
          <p:cNvSpPr>
            <a:spLocks noGrp="1"/>
          </p:cNvSpPr>
          <p:nvPr>
            <p:ph type="ftr" sz="quarter" idx="11"/>
          </p:nvPr>
        </p:nvSpPr>
        <p:spPr>
          <a:xfrm>
            <a:off x="226450" y="6891097"/>
            <a:ext cx="3560896" cy="402566"/>
          </a:xfrm>
          <a:prstGeom prst="rect">
            <a:avLst/>
          </a:prstGeom>
        </p:spPr>
        <p:txBody>
          <a:bodyPr lIns="104306" tIns="52153" rIns="104306" bIns="52153"/>
          <a:lstStyle/>
          <a:p>
            <a:endParaRPr lang="en-US"/>
          </a:p>
        </p:txBody>
      </p:sp>
      <p:sp>
        <p:nvSpPr>
          <p:cNvPr id="6" name="Slide Number Placeholder 5"/>
          <p:cNvSpPr>
            <a:spLocks noGrp="1"/>
          </p:cNvSpPr>
          <p:nvPr>
            <p:ph type="sldNum" sz="quarter" idx="12"/>
          </p:nvPr>
        </p:nvSpPr>
        <p:spPr>
          <a:xfrm>
            <a:off x="4667356" y="6891095"/>
            <a:ext cx="1358691" cy="402567"/>
          </a:xfrm>
          <a:prstGeom prst="rect">
            <a:avLst/>
          </a:prstGeom>
        </p:spPr>
        <p:txBody>
          <a:bodyPr lIns="104306" tIns="52153" rIns="104306" bIns="52153"/>
          <a:lstStyle/>
          <a:p>
            <a:fld id="{687D7A59-36E2-48B9-B146-C1E59501F63F}" type="slidenum">
              <a:rPr lang="en-US" smtClean="0"/>
              <a:pPr/>
              <a:t>‹#›</a:t>
            </a:fld>
            <a:endParaRPr lang="en-US"/>
          </a:p>
        </p:txBody>
      </p:sp>
      <p:pic>
        <p:nvPicPr>
          <p:cNvPr id="9" name="Picture 8" descr="MENA logo-01.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858614" y="1081107"/>
            <a:ext cx="7080895" cy="1366376"/>
          </a:xfrm>
          <a:prstGeom prst="rect">
            <a:avLst/>
          </a:prstGeom>
        </p:spPr>
      </p:pic>
    </p:spTree>
    <p:extLst>
      <p:ext uri="{BB962C8B-B14F-4D97-AF65-F5344CB8AC3E}">
        <p14:creationId xmlns:p14="http://schemas.microsoft.com/office/powerpoint/2010/main" val="41977467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073737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2975824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2"/>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lvl1pPr>
            <a:lvl2pPr marL="521528" indent="0">
              <a:buNone/>
              <a:defRPr sz="2100"/>
            </a:lvl2pPr>
            <a:lvl3pPr marL="1043056" indent="0">
              <a:buNone/>
              <a:defRPr sz="1800"/>
            </a:lvl3pPr>
            <a:lvl4pPr marL="1564584" indent="0">
              <a:buNone/>
              <a:defRPr sz="1600"/>
            </a:lvl4pPr>
            <a:lvl5pPr marL="2086112" indent="0">
              <a:buNone/>
              <a:defRPr sz="1600"/>
            </a:lvl5pPr>
            <a:lvl6pPr marL="2607640" indent="0">
              <a:buNone/>
              <a:defRPr sz="1600"/>
            </a:lvl6pPr>
            <a:lvl7pPr marL="3129168" indent="0">
              <a:buNone/>
              <a:defRPr sz="1600"/>
            </a:lvl7pPr>
            <a:lvl8pPr marL="3650696" indent="0">
              <a:buNone/>
              <a:defRPr sz="1600"/>
            </a:lvl8pPr>
            <a:lvl9pPr marL="4172224" indent="0">
              <a:buNone/>
              <a:defRPr sz="1600"/>
            </a:lvl9pPr>
          </a:lstStyle>
          <a:p>
            <a:pPr lvl="0"/>
            <a:r>
              <a:rPr lang="en-US" smtClean="0"/>
              <a:t>Click to edit Master text styles</a:t>
            </a:r>
          </a:p>
        </p:txBody>
      </p:sp>
    </p:spTree>
    <p:extLst>
      <p:ext uri="{BB962C8B-B14F-4D97-AF65-F5344CB8AC3E}">
        <p14:creationId xmlns:p14="http://schemas.microsoft.com/office/powerpoint/2010/main" val="201082721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16356" y="1666279"/>
            <a:ext cx="4685788" cy="4890317"/>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80367" y="1666279"/>
            <a:ext cx="4687646" cy="4890317"/>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4711674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01"/>
            <a:ext cx="9624060" cy="126021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214947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6161111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42806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baseline="0"/>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6257749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1"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Tree>
    <p:extLst>
      <p:ext uri="{BB962C8B-B14F-4D97-AF65-F5344CB8AC3E}">
        <p14:creationId xmlns:p14="http://schemas.microsoft.com/office/powerpoint/2010/main" val="356034243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pPr lvl="0"/>
            <a:endParaRPr lang="en-US" noProof="0" smtClean="0"/>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Tree>
    <p:extLst>
      <p:ext uri="{BB962C8B-B14F-4D97-AF65-F5344CB8AC3E}">
        <p14:creationId xmlns:p14="http://schemas.microsoft.com/office/powerpoint/2010/main" val="52620929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54601442"/>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020050" y="257293"/>
            <a:ext cx="2673350" cy="629930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57293"/>
            <a:ext cx="7841827" cy="62993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4158511"/>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3"/>
            <a:ext cx="9089390" cy="16207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4010" y="4284716"/>
            <a:ext cx="7485380" cy="1932323"/>
          </a:xfrm>
        </p:spPr>
        <p:txBody>
          <a:bodyPr/>
          <a:lstStyle>
            <a:lvl1pPr marL="0" indent="0" algn="ct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8862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43106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2"/>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32075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69479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21504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7005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550" y="4859338"/>
            <a:ext cx="9090025" cy="15017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844550" y="3205163"/>
            <a:ext cx="9090025"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52297320"/>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83795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1"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08408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Click icon to add picture</a:t>
            </a:r>
            <a:endParaRPr lang="en-US"/>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26443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08699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2"/>
            <a:ext cx="2406015" cy="6451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670" y="302802"/>
            <a:ext cx="7039822" cy="6451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E7B928-FF05-4680-B9E6-9CBF46CCBEEC}" type="datetimeFigureOut">
              <a:rPr lang="en-US" smtClean="0">
                <a:solidFill>
                  <a:prstClr val="black">
                    <a:tint val="75000"/>
                  </a:prstClr>
                </a:solidFill>
              </a:rPr>
              <a:pPr/>
              <a:t>11/10/2016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241706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01"/>
            <a:ext cx="9624060" cy="1260211"/>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534670" y="1764295"/>
            <a:ext cx="9624060" cy="4998835"/>
          </a:xfrm>
        </p:spPr>
        <p:txBody>
          <a:bodyPr/>
          <a:lstStyle/>
          <a:p>
            <a:pPr lvl="0"/>
            <a:endParaRPr lang="en-US" noProof="0" smtClean="0"/>
          </a:p>
        </p:txBody>
      </p:sp>
      <p:sp>
        <p:nvSpPr>
          <p:cNvPr id="4" name="Rectangle 218"/>
          <p:cNvSpPr>
            <a:spLocks noGrp="1" noChangeArrowheads="1"/>
          </p:cNvSpPr>
          <p:nvPr>
            <p:ph type="sldNum" sz="quarter" idx="10"/>
          </p:nvPr>
        </p:nvSpPr>
        <p:spPr/>
        <p:txBody>
          <a:bodyPr/>
          <a:lstStyle>
            <a:lvl1pPr>
              <a:defRPr/>
            </a:lvl1pPr>
          </a:lstStyle>
          <a:p>
            <a:fld id="{95764363-0ACF-461A-983B-B0F2DB2B072D}" type="slidenum">
              <a:rPr lang="ar-SA" altLang="en-US">
                <a:solidFill>
                  <a:prstClr val="black">
                    <a:tint val="75000"/>
                  </a:prstClr>
                </a:solidFill>
              </a:rPr>
              <a:pPr/>
              <a:t>‹#›</a:t>
            </a:fld>
            <a:endParaRPr lang="en-US" altLang="en-US">
              <a:solidFill>
                <a:prstClr val="black">
                  <a:tint val="75000"/>
                </a:prstClr>
              </a:solidFill>
            </a:endParaRPr>
          </a:p>
        </p:txBody>
      </p:sp>
      <p:sp>
        <p:nvSpPr>
          <p:cNvPr id="5" name="Rectangle 219"/>
          <p:cNvSpPr>
            <a:spLocks noGrp="1" noChangeArrowheads="1"/>
          </p:cNvSpPr>
          <p:nvPr>
            <p:ph type="dt" sz="half" idx="11"/>
          </p:nvPr>
        </p:nvSpPr>
        <p:spPr/>
        <p:txBody>
          <a:bodyPr/>
          <a:lstStyle>
            <a:lvl1pPr>
              <a:defRPr/>
            </a:lvl1pPr>
          </a:lstStyle>
          <a:p>
            <a:pPr>
              <a:defRPr/>
            </a:pPr>
            <a:endParaRPr lang="en-US">
              <a:solidFill>
                <a:prstClr val="black">
                  <a:tint val="75000"/>
                </a:prstClr>
              </a:solidFill>
            </a:endParaRPr>
          </a:p>
        </p:txBody>
      </p:sp>
      <p:sp>
        <p:nvSpPr>
          <p:cNvPr id="6" name="Rectangle 220"/>
          <p:cNvSpPr>
            <a:spLocks noGrp="1" noChangeArrowheads="1"/>
          </p:cNvSpPr>
          <p:nvPr>
            <p:ph type="ftr" sz="quarter" idx="12"/>
          </p:nvPr>
        </p:nvSpPr>
        <p:spPr/>
        <p:txBody>
          <a:bodyPr/>
          <a:lstStyle>
            <a:lvl1pPr>
              <a:defRPr/>
            </a:lvl1pPr>
          </a:lstStyle>
          <a:p>
            <a:pPr>
              <a:defRPr/>
            </a:pPr>
            <a:endParaRPr lang="en-US">
              <a:solidFill>
                <a:prstClr val="black">
                  <a:tint val="75000"/>
                </a:prstClr>
              </a:solidFill>
            </a:endParaRPr>
          </a:p>
        </p:txBody>
      </p:sp>
    </p:spTree>
    <p:extLst>
      <p:ext uri="{BB962C8B-B14F-4D97-AF65-F5344CB8AC3E}">
        <p14:creationId xmlns:p14="http://schemas.microsoft.com/office/powerpoint/2010/main" val="14812559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4" name="Picture 3" descr="PPT_Backgrounds_v36.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0693400" cy="7561263"/>
          </a:xfrm>
          <a:prstGeom prst="rect">
            <a:avLst/>
          </a:prstGeom>
        </p:spPr>
      </p:pic>
      <p:sp>
        <p:nvSpPr>
          <p:cNvPr id="7" name="TextBox 6"/>
          <p:cNvSpPr txBox="1"/>
          <p:nvPr userDrawn="1"/>
        </p:nvSpPr>
        <p:spPr>
          <a:xfrm>
            <a:off x="534670" y="7150182"/>
            <a:ext cx="5912594" cy="274602"/>
          </a:xfrm>
          <a:prstGeom prst="rect">
            <a:avLst/>
          </a:prstGeom>
          <a:noFill/>
        </p:spPr>
        <p:txBody>
          <a:bodyPr wrap="square" lIns="104306" tIns="52153" rIns="104306" bIns="52153" rtlCol="0">
            <a:spAutoFit/>
          </a:bodyPr>
          <a:lstStyle/>
          <a:p>
            <a:pPr defTabSz="521528" fontAlgn="auto">
              <a:lnSpc>
                <a:spcPct val="100000"/>
              </a:lnSpc>
              <a:spcBef>
                <a:spcPts val="0"/>
              </a:spcBef>
              <a:spcAft>
                <a:spcPts val="0"/>
              </a:spcAft>
              <a:buClrTx/>
              <a:buFontTx/>
              <a:buNone/>
            </a:pPr>
            <a:r>
              <a:rPr lang="en-US" sz="1100" dirty="0" smtClean="0">
                <a:solidFill>
                  <a:prstClr val="white"/>
                </a:solidFill>
                <a:latin typeface="Helvetica"/>
                <a:cs typeface="Helvetica"/>
              </a:rPr>
              <a:t>www.everynewborn.org</a:t>
            </a:r>
            <a:endParaRPr lang="en-US" sz="1100" dirty="0">
              <a:solidFill>
                <a:prstClr val="white"/>
              </a:solidFill>
              <a:latin typeface="Helvetica"/>
              <a:cs typeface="Helvetica"/>
            </a:endParaRPr>
          </a:p>
        </p:txBody>
      </p:sp>
      <p:sp>
        <p:nvSpPr>
          <p:cNvPr id="8" name="TextBox 7"/>
          <p:cNvSpPr txBox="1"/>
          <p:nvPr userDrawn="1"/>
        </p:nvSpPr>
        <p:spPr>
          <a:xfrm>
            <a:off x="8337561" y="7182475"/>
            <a:ext cx="1821169" cy="274602"/>
          </a:xfrm>
          <a:prstGeom prst="rect">
            <a:avLst/>
          </a:prstGeom>
          <a:noFill/>
        </p:spPr>
        <p:txBody>
          <a:bodyPr wrap="square" lIns="104306" tIns="52153" rIns="104306" bIns="52153" rtlCol="0">
            <a:spAutoFit/>
          </a:bodyPr>
          <a:lstStyle/>
          <a:p>
            <a:pPr algn="r" defTabSz="521528" fontAlgn="auto">
              <a:lnSpc>
                <a:spcPct val="100000"/>
              </a:lnSpc>
              <a:spcBef>
                <a:spcPts val="0"/>
              </a:spcBef>
              <a:spcAft>
                <a:spcPts val="0"/>
              </a:spcAft>
              <a:buClrTx/>
              <a:buFontTx/>
              <a:buNone/>
            </a:pPr>
            <a:r>
              <a:rPr lang="en-US" sz="1100" dirty="0" smtClean="0">
                <a:solidFill>
                  <a:prstClr val="white"/>
                </a:solidFill>
                <a:latin typeface="Helvetica"/>
                <a:cs typeface="Helvetica"/>
              </a:rPr>
              <a:t>#EveryNewborn</a:t>
            </a:r>
            <a:endParaRPr lang="en-US" sz="1100" dirty="0">
              <a:solidFill>
                <a:prstClr val="white"/>
              </a:solidFill>
              <a:latin typeface="Helvetica"/>
              <a:cs typeface="Helvetica"/>
            </a:endParaRPr>
          </a:p>
        </p:txBody>
      </p:sp>
      <p:sp>
        <p:nvSpPr>
          <p:cNvPr id="5" name="Rectangle 4"/>
          <p:cNvSpPr/>
          <p:nvPr userDrawn="1"/>
        </p:nvSpPr>
        <p:spPr>
          <a:xfrm>
            <a:off x="0" y="0"/>
            <a:ext cx="10693400" cy="7029174"/>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104306" tIns="52153" rIns="104306" bIns="52153" rtlCol="0" anchor="ctr"/>
          <a:lstStyle/>
          <a:p>
            <a:pPr algn="ctr" defTabSz="521528" fontAlgn="auto">
              <a:lnSpc>
                <a:spcPct val="100000"/>
              </a:lnSpc>
              <a:spcBef>
                <a:spcPts val="0"/>
              </a:spcBef>
              <a:spcAft>
                <a:spcPts val="0"/>
              </a:spcAft>
              <a:buClrTx/>
              <a:buFontTx/>
              <a:buNone/>
            </a:pPr>
            <a:endParaRPr lang="en-US" sz="2100">
              <a:solidFill>
                <a:prstClr val="white"/>
              </a:solidFill>
            </a:endParaRPr>
          </a:p>
        </p:txBody>
      </p:sp>
      <p:sp>
        <p:nvSpPr>
          <p:cNvPr id="10" name="Title 1"/>
          <p:cNvSpPr>
            <a:spLocks noGrp="1"/>
          </p:cNvSpPr>
          <p:nvPr>
            <p:ph type="title"/>
          </p:nvPr>
        </p:nvSpPr>
        <p:spPr>
          <a:xfrm>
            <a:off x="534670" y="302801"/>
            <a:ext cx="9624060" cy="811099"/>
          </a:xfrm>
        </p:spPr>
        <p:txBody>
          <a:bodyPr/>
          <a:lstStyle>
            <a:lvl1pPr>
              <a:defRPr b="1">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05385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3"/>
            <a:ext cx="9089390" cy="16207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4010" y="4284716"/>
            <a:ext cx="7485380" cy="1932323"/>
          </a:xfrm>
        </p:spPr>
        <p:txBody>
          <a:bodyPr/>
          <a:lstStyle>
            <a:lvl1pPr marL="0" indent="0" algn="ctr">
              <a:buNone/>
              <a:defRPr/>
            </a:lvl1pPr>
            <a:lvl2pPr marL="521528" indent="0" algn="ctr">
              <a:buNone/>
              <a:defRPr/>
            </a:lvl2pPr>
            <a:lvl3pPr marL="1043056" indent="0" algn="ctr">
              <a:buNone/>
              <a:defRPr/>
            </a:lvl3pPr>
            <a:lvl4pPr marL="1564584" indent="0" algn="ctr">
              <a:buNone/>
              <a:defRPr/>
            </a:lvl4pPr>
            <a:lvl5pPr marL="2086112" indent="0" algn="ctr">
              <a:buNone/>
              <a:defRPr/>
            </a:lvl5pPr>
            <a:lvl6pPr marL="2607640" indent="0" algn="ctr">
              <a:buNone/>
              <a:defRPr/>
            </a:lvl6pPr>
            <a:lvl7pPr marL="3129168" indent="0" algn="ctr">
              <a:buNone/>
              <a:defRPr/>
            </a:lvl7pPr>
            <a:lvl8pPr marL="3650696" indent="0" algn="ctr">
              <a:buNone/>
              <a:defRPr/>
            </a:lvl8pPr>
            <a:lvl9pPr marL="4172224"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655A6F-2E13-494F-BDAD-F03D3CE4FD6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58387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ACD071E-07AA-4D64-A8DB-70E5047F976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32442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2"/>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lvl1pPr>
            <a:lvl2pPr marL="521528" indent="0">
              <a:buNone/>
              <a:defRPr sz="2100"/>
            </a:lvl2pPr>
            <a:lvl3pPr marL="1043056" indent="0">
              <a:buNone/>
              <a:defRPr sz="1800"/>
            </a:lvl3pPr>
            <a:lvl4pPr marL="1564584" indent="0">
              <a:buNone/>
              <a:defRPr sz="1600"/>
            </a:lvl4pPr>
            <a:lvl5pPr marL="2086112" indent="0">
              <a:buNone/>
              <a:defRPr sz="1600"/>
            </a:lvl5pPr>
            <a:lvl6pPr marL="2607640" indent="0">
              <a:buNone/>
              <a:defRPr sz="1600"/>
            </a:lvl6pPr>
            <a:lvl7pPr marL="3129168" indent="0">
              <a:buNone/>
              <a:defRPr sz="1600"/>
            </a:lvl7pPr>
            <a:lvl8pPr marL="3650696" indent="0">
              <a:buNone/>
              <a:defRPr sz="1600"/>
            </a:lvl8pPr>
            <a:lvl9pPr marL="4172224"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7FEB490-AB97-48F9-BB6B-1F7774346F8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34886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517525" y="1522413"/>
            <a:ext cx="4772025" cy="50847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441950" y="1522413"/>
            <a:ext cx="4772025" cy="50847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864149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BD3E4A6-2FB6-4413-BE1E-BD190994CC4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33209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99D5D0A2-68E7-499A-AD98-2A56F355453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3200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9B0CD939-0508-40CE-B8E2-C311A61C377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59149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0C10B842-A0C4-4BC2-A9AC-D8BD3272D3C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351152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1"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D9D3B41-434E-4BD7-B728-9249AE80474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793277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endParaRPr lang="en-US"/>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B1784EF-2824-4F4D-89A4-1FC7708EF94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832399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8241503-4065-4C25-B07B-6180FE555FF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8235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2"/>
            <a:ext cx="2406015" cy="6451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670" y="302802"/>
            <a:ext cx="7039822" cy="6451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67012BA9-2CDB-4096-8AA6-047B5A1A07C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898534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01"/>
            <a:ext cx="9624060" cy="1260211"/>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34670" y="1764295"/>
            <a:ext cx="9624060" cy="4990084"/>
          </a:xfrm>
        </p:spPr>
        <p:txBody>
          <a:bodyPr/>
          <a:lstStyle/>
          <a:p>
            <a:endParaRPr lang="en-US"/>
          </a:p>
        </p:txBody>
      </p:sp>
      <p:sp>
        <p:nvSpPr>
          <p:cNvPr id="4" name="Date Placeholder 3"/>
          <p:cNvSpPr>
            <a:spLocks noGrp="1"/>
          </p:cNvSpPr>
          <p:nvPr>
            <p:ph type="dt" sz="half" idx="10"/>
          </p:nvPr>
        </p:nvSpPr>
        <p:spPr>
          <a:xfrm>
            <a:off x="534670" y="6885650"/>
            <a:ext cx="2495127" cy="525088"/>
          </a:xfrm>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a:xfrm>
            <a:off x="3653579" y="6885650"/>
            <a:ext cx="3386243" cy="525088"/>
          </a:xfrm>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a:xfrm>
            <a:off x="7663603" y="6885650"/>
            <a:ext cx="2495127" cy="525088"/>
          </a:xfrm>
        </p:spPr>
        <p:txBody>
          <a:bodyPr/>
          <a:lstStyle>
            <a:lvl1pPr>
              <a:defRPr/>
            </a:lvl1pPr>
          </a:lstStyle>
          <a:p>
            <a:fld id="{E3388BAF-1A4E-440B-9A88-725EDFDA8FE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73682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01"/>
            <a:ext cx="9624060" cy="1260211"/>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34670" y="1764295"/>
            <a:ext cx="4722918" cy="49900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435812" y="1764295"/>
            <a:ext cx="4722918" cy="241015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435812" y="4342476"/>
            <a:ext cx="4722918" cy="24119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534670" y="6885650"/>
            <a:ext cx="2495127" cy="525088"/>
          </a:xfrm>
        </p:spPr>
        <p:txBody>
          <a:bodyPr/>
          <a:lstStyle>
            <a:lvl1pPr>
              <a:defRPr/>
            </a:lvl1pPr>
          </a:lstStyle>
          <a:p>
            <a:endParaRPr lang="en-US" altLang="en-US">
              <a:solidFill>
                <a:srgbClr val="000000"/>
              </a:solidFill>
            </a:endParaRPr>
          </a:p>
        </p:txBody>
      </p:sp>
      <p:sp>
        <p:nvSpPr>
          <p:cNvPr id="7" name="Footer Placeholder 6"/>
          <p:cNvSpPr>
            <a:spLocks noGrp="1"/>
          </p:cNvSpPr>
          <p:nvPr>
            <p:ph type="ftr" sz="quarter" idx="11"/>
          </p:nvPr>
        </p:nvSpPr>
        <p:spPr>
          <a:xfrm>
            <a:off x="3653579" y="6885650"/>
            <a:ext cx="3386243" cy="525088"/>
          </a:xfrm>
        </p:spPr>
        <p:txBody>
          <a:bodyPr/>
          <a:lstStyle>
            <a:lvl1pPr>
              <a:defRPr/>
            </a:lvl1pPr>
          </a:lstStyle>
          <a:p>
            <a:endParaRPr lang="en-US" altLang="en-US">
              <a:solidFill>
                <a:srgbClr val="000000"/>
              </a:solidFill>
            </a:endParaRPr>
          </a:p>
        </p:txBody>
      </p:sp>
      <p:sp>
        <p:nvSpPr>
          <p:cNvPr id="8" name="Slide Number Placeholder 7"/>
          <p:cNvSpPr>
            <a:spLocks noGrp="1"/>
          </p:cNvSpPr>
          <p:nvPr>
            <p:ph type="sldNum" sz="quarter" idx="12"/>
          </p:nvPr>
        </p:nvSpPr>
        <p:spPr>
          <a:xfrm>
            <a:off x="7663603" y="6885650"/>
            <a:ext cx="2495127" cy="525088"/>
          </a:xfrm>
        </p:spPr>
        <p:txBody>
          <a:bodyPr/>
          <a:lstStyle>
            <a:lvl1pPr>
              <a:defRPr/>
            </a:lvl1pPr>
          </a:lstStyle>
          <a:p>
            <a:fld id="{927B78C0-4636-45BD-BF1F-90E9B2DC00B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34200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988" y="303213"/>
            <a:ext cx="9623425" cy="1260475"/>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34988" y="1692275"/>
            <a:ext cx="4724400"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4988" y="2397125"/>
            <a:ext cx="4724400" cy="43576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5432425" y="1692275"/>
            <a:ext cx="472598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432425" y="2397125"/>
            <a:ext cx="4725988" cy="43576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50592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83916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2684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988" y="301625"/>
            <a:ext cx="3517900" cy="1281113"/>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181475" y="301625"/>
            <a:ext cx="5976938" cy="64531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534988" y="1582738"/>
            <a:ext cx="3517900"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64967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500" y="5292725"/>
            <a:ext cx="6416675" cy="625475"/>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095500" y="676275"/>
            <a:ext cx="6416675" cy="45354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2095500" y="5918200"/>
            <a:ext cx="6416675" cy="8874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88089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w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3.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0693400" cy="1365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517525" y="1522413"/>
            <a:ext cx="9696450" cy="508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28" name="Line 6"/>
          <p:cNvSpPr>
            <a:spLocks noChangeShapeType="1"/>
          </p:cNvSpPr>
          <p:nvPr/>
        </p:nvSpPr>
        <p:spPr bwMode="auto">
          <a:xfrm>
            <a:off x="0" y="1374775"/>
            <a:ext cx="106934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1593903" algn="ctr" rotWithShape="0">
                    <a:schemeClr val="bg2"/>
                  </a:outerShdw>
                </a:effectLst>
              </a14:hiddenEffects>
            </a:ext>
          </a:extLst>
        </p:spPr>
        <p:txBody>
          <a:bodyPr/>
          <a:lstStyle/>
          <a:p>
            <a:endParaRPr lang="en-US"/>
          </a:p>
        </p:txBody>
      </p:sp>
      <p:sp>
        <p:nvSpPr>
          <p:cNvPr id="1029" name="Rectangle 12"/>
          <p:cNvSpPr>
            <a:spLocks noChangeArrowheads="1"/>
          </p:cNvSpPr>
          <p:nvPr/>
        </p:nvSpPr>
        <p:spPr bwMode="auto">
          <a:xfrm>
            <a:off x="1588" y="6632575"/>
            <a:ext cx="10693400" cy="928688"/>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0" name="Rectangle 13"/>
          <p:cNvSpPr>
            <a:spLocks noChangeArrowheads="1"/>
          </p:cNvSpPr>
          <p:nvPr/>
        </p:nvSpPr>
        <p:spPr bwMode="auto">
          <a:xfrm>
            <a:off x="1084263" y="7085013"/>
            <a:ext cx="49672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defTabSz="1042988">
              <a:lnSpc>
                <a:spcPct val="100000"/>
              </a:lnSpc>
              <a:spcBef>
                <a:spcPct val="0"/>
              </a:spcBef>
              <a:buClrTx/>
              <a:buFontTx/>
              <a:buNone/>
            </a:pPr>
            <a:endParaRPr lang="en-GB" sz="1400" b="1">
              <a:solidFill>
                <a:srgbClr val="96CCEE"/>
              </a:solidFill>
              <a:latin typeface="Arial Narrow" pitchFamily="34" charset="0"/>
            </a:endParaRPr>
          </a:p>
        </p:txBody>
      </p:sp>
      <p:sp>
        <p:nvSpPr>
          <p:cNvPr id="1031" name="Rectangle 14"/>
          <p:cNvSpPr>
            <a:spLocks noChangeArrowheads="1"/>
          </p:cNvSpPr>
          <p:nvPr/>
        </p:nvSpPr>
        <p:spPr bwMode="auto">
          <a:xfrm>
            <a:off x="420688" y="7054850"/>
            <a:ext cx="415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r" defTabSz="1042988">
              <a:lnSpc>
                <a:spcPct val="100000"/>
              </a:lnSpc>
              <a:spcBef>
                <a:spcPct val="0"/>
              </a:spcBef>
              <a:buClrTx/>
              <a:buFontTx/>
              <a:buNone/>
            </a:pPr>
            <a:fld id="{2968F679-0FB6-4825-9BD6-560EA73C9A5C}" type="slidenum">
              <a:rPr lang="ar-SA" sz="1700" b="1">
                <a:solidFill>
                  <a:srgbClr val="72BBE8"/>
                </a:solidFill>
                <a:latin typeface="Arial Narrow" pitchFamily="34" charset="0"/>
              </a:rPr>
              <a:pPr algn="r" defTabSz="1042988">
                <a:lnSpc>
                  <a:spcPct val="100000"/>
                </a:lnSpc>
                <a:spcBef>
                  <a:spcPct val="0"/>
                </a:spcBef>
                <a:buClrTx/>
                <a:buFontTx/>
                <a:buNone/>
              </a:pPr>
              <a:t>‹#›</a:t>
            </a:fld>
            <a:r>
              <a:rPr lang="en-US" sz="1700" b="1">
                <a:solidFill>
                  <a:srgbClr val="72BBE8"/>
                </a:solidFill>
                <a:latin typeface="Arial Narrow" pitchFamily="34" charset="0"/>
              </a:rPr>
              <a:t> </a:t>
            </a:r>
            <a:r>
              <a:rPr lang="en-US" b="1" baseline="14000">
                <a:solidFill>
                  <a:schemeClr val="bg1"/>
                </a:solidFill>
                <a:latin typeface="Arial Narrow" pitchFamily="34" charset="0"/>
              </a:rPr>
              <a:t>|</a:t>
            </a:r>
          </a:p>
        </p:txBody>
      </p:sp>
      <p:pic>
        <p:nvPicPr>
          <p:cNvPr id="1032" name="Picture 17" descr="WHO-EN-white-H"/>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521575" y="6659563"/>
            <a:ext cx="25812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23" r:id="rId1"/>
    <p:sldLayoutId id="2147484203" r:id="rId2"/>
    <p:sldLayoutId id="2147484204" r:id="rId3"/>
    <p:sldLayoutId id="2147484205" r:id="rId4"/>
    <p:sldLayoutId id="2147484206" r:id="rId5"/>
    <p:sldLayoutId id="2147484207" r:id="rId6"/>
    <p:sldLayoutId id="2147484208" r:id="rId7"/>
    <p:sldLayoutId id="2147484209" r:id="rId8"/>
    <p:sldLayoutId id="2147484210" r:id="rId9"/>
    <p:sldLayoutId id="2147484211" r:id="rId10"/>
    <p:sldLayoutId id="2147484212" r:id="rId11"/>
    <p:sldLayoutId id="2147484250" r:id="rId12"/>
  </p:sldLayoutIdLst>
  <p:txStyles>
    <p:titleStyle>
      <a:lvl1pPr algn="ctr" defTabSz="1042988" rtl="0" eaLnBrk="0" fontAlgn="base" hangingPunct="0">
        <a:spcBef>
          <a:spcPct val="0"/>
        </a:spcBef>
        <a:spcAft>
          <a:spcPct val="0"/>
        </a:spcAft>
        <a:defRPr sz="4000" b="1">
          <a:solidFill>
            <a:srgbClr val="000066"/>
          </a:solidFill>
          <a:latin typeface="+mj-lt"/>
          <a:ea typeface="+mj-ea"/>
          <a:cs typeface="+mj-cs"/>
        </a:defRPr>
      </a:lvl1pPr>
      <a:lvl2pPr algn="ctr" defTabSz="1042988" rtl="0" eaLnBrk="0" fontAlgn="base" hangingPunct="0">
        <a:spcBef>
          <a:spcPct val="0"/>
        </a:spcBef>
        <a:spcAft>
          <a:spcPct val="0"/>
        </a:spcAft>
        <a:defRPr sz="4000" b="1">
          <a:solidFill>
            <a:srgbClr val="000066"/>
          </a:solidFill>
          <a:latin typeface="Arial" charset="0"/>
          <a:cs typeface="Arial" charset="0"/>
        </a:defRPr>
      </a:lvl2pPr>
      <a:lvl3pPr algn="ctr" defTabSz="1042988" rtl="0" eaLnBrk="0" fontAlgn="base" hangingPunct="0">
        <a:spcBef>
          <a:spcPct val="0"/>
        </a:spcBef>
        <a:spcAft>
          <a:spcPct val="0"/>
        </a:spcAft>
        <a:defRPr sz="4000" b="1">
          <a:solidFill>
            <a:srgbClr val="000066"/>
          </a:solidFill>
          <a:latin typeface="Arial" charset="0"/>
          <a:cs typeface="Arial" charset="0"/>
        </a:defRPr>
      </a:lvl3pPr>
      <a:lvl4pPr algn="ctr" defTabSz="1042988" rtl="0" eaLnBrk="0" fontAlgn="base" hangingPunct="0">
        <a:spcBef>
          <a:spcPct val="0"/>
        </a:spcBef>
        <a:spcAft>
          <a:spcPct val="0"/>
        </a:spcAft>
        <a:defRPr sz="4000" b="1">
          <a:solidFill>
            <a:srgbClr val="000066"/>
          </a:solidFill>
          <a:latin typeface="Arial" charset="0"/>
          <a:cs typeface="Arial" charset="0"/>
        </a:defRPr>
      </a:lvl4pPr>
      <a:lvl5pPr algn="ctr" defTabSz="1042988" rtl="0" eaLnBrk="0" fontAlgn="base" hangingPunct="0">
        <a:spcBef>
          <a:spcPct val="0"/>
        </a:spcBef>
        <a:spcAft>
          <a:spcPct val="0"/>
        </a:spcAft>
        <a:defRPr sz="4000" b="1">
          <a:solidFill>
            <a:srgbClr val="000066"/>
          </a:solidFill>
          <a:latin typeface="Arial" charset="0"/>
          <a:cs typeface="Arial" charset="0"/>
        </a:defRPr>
      </a:lvl5pPr>
      <a:lvl6pPr marL="457200" algn="ctr" defTabSz="1042988" rtl="0" fontAlgn="base">
        <a:spcBef>
          <a:spcPct val="0"/>
        </a:spcBef>
        <a:spcAft>
          <a:spcPct val="0"/>
        </a:spcAft>
        <a:defRPr sz="4000" b="1">
          <a:solidFill>
            <a:srgbClr val="000066"/>
          </a:solidFill>
          <a:latin typeface="Arial" charset="0"/>
          <a:cs typeface="Arial" charset="0"/>
        </a:defRPr>
      </a:lvl6pPr>
      <a:lvl7pPr marL="914400" algn="ctr" defTabSz="1042988" rtl="0" fontAlgn="base">
        <a:spcBef>
          <a:spcPct val="0"/>
        </a:spcBef>
        <a:spcAft>
          <a:spcPct val="0"/>
        </a:spcAft>
        <a:defRPr sz="4000" b="1">
          <a:solidFill>
            <a:srgbClr val="000066"/>
          </a:solidFill>
          <a:latin typeface="Arial" charset="0"/>
          <a:cs typeface="Arial" charset="0"/>
        </a:defRPr>
      </a:lvl7pPr>
      <a:lvl8pPr marL="1371600" algn="ctr" defTabSz="1042988" rtl="0" fontAlgn="base">
        <a:spcBef>
          <a:spcPct val="0"/>
        </a:spcBef>
        <a:spcAft>
          <a:spcPct val="0"/>
        </a:spcAft>
        <a:defRPr sz="4000" b="1">
          <a:solidFill>
            <a:srgbClr val="000066"/>
          </a:solidFill>
          <a:latin typeface="Arial" charset="0"/>
          <a:cs typeface="Arial" charset="0"/>
        </a:defRPr>
      </a:lvl8pPr>
      <a:lvl9pPr marL="1828800" algn="ctr" defTabSz="1042988" rtl="0" fontAlgn="base">
        <a:spcBef>
          <a:spcPct val="0"/>
        </a:spcBef>
        <a:spcAft>
          <a:spcPct val="0"/>
        </a:spcAft>
        <a:defRPr sz="4000" b="1">
          <a:solidFill>
            <a:srgbClr val="000066"/>
          </a:solidFill>
          <a:latin typeface="Arial" charset="0"/>
          <a:cs typeface="Arial" charset="0"/>
        </a:defRPr>
      </a:lvl9pPr>
    </p:titleStyle>
    <p:bodyStyle>
      <a:lvl1pPr marL="390525" indent="-390525" algn="l" defTabSz="1042988" rtl="0" eaLnBrk="0" fontAlgn="base" hangingPunct="0">
        <a:spcBef>
          <a:spcPct val="80000"/>
        </a:spcBef>
        <a:spcAft>
          <a:spcPct val="0"/>
        </a:spcAft>
        <a:buClr>
          <a:srgbClr val="1E7FB8"/>
        </a:buClr>
        <a:buFont typeface="Wingdings" pitchFamily="2" charset="2"/>
        <a:buChar char="l"/>
        <a:defRPr sz="2800">
          <a:solidFill>
            <a:srgbClr val="000066"/>
          </a:solidFill>
          <a:latin typeface="+mn-lt"/>
          <a:ea typeface="+mn-ea"/>
          <a:cs typeface="+mn-cs"/>
        </a:defRPr>
      </a:lvl1pPr>
      <a:lvl2pPr marL="919163" indent="-322263" algn="l" defTabSz="1042988" rtl="0" eaLnBrk="0" fontAlgn="base" hangingPunct="0">
        <a:spcBef>
          <a:spcPct val="20000"/>
        </a:spcBef>
        <a:spcAft>
          <a:spcPct val="0"/>
        </a:spcAft>
        <a:buClr>
          <a:srgbClr val="1E7FB8"/>
        </a:buClr>
        <a:buFont typeface="Arial" charset="0"/>
        <a:buChar char="–"/>
        <a:defRPr sz="2400">
          <a:solidFill>
            <a:srgbClr val="000066"/>
          </a:solidFill>
          <a:latin typeface="+mn-lt"/>
          <a:cs typeface="+mn-cs"/>
        </a:defRPr>
      </a:lvl2pPr>
      <a:lvl3pPr marL="1433513" indent="-307975" algn="l" defTabSz="1042988" rtl="0" eaLnBrk="0" fontAlgn="base" hangingPunct="0">
        <a:spcBef>
          <a:spcPct val="20000"/>
        </a:spcBef>
        <a:spcAft>
          <a:spcPct val="0"/>
        </a:spcAft>
        <a:buClr>
          <a:srgbClr val="1E7FB8"/>
        </a:buClr>
        <a:buChar char="•"/>
        <a:defRPr sz="2400">
          <a:solidFill>
            <a:srgbClr val="000066"/>
          </a:solidFill>
          <a:latin typeface="Arial Narrow" pitchFamily="34" charset="0"/>
          <a:cs typeface="+mn-cs"/>
        </a:defRPr>
      </a:lvl3pPr>
      <a:lvl4pPr marL="1898650" indent="-258763" algn="l" defTabSz="1042988" rtl="0" eaLnBrk="0" fontAlgn="base" hangingPunct="0">
        <a:spcBef>
          <a:spcPct val="20000"/>
        </a:spcBef>
        <a:spcAft>
          <a:spcPct val="0"/>
        </a:spcAft>
        <a:buClr>
          <a:srgbClr val="1E7FB8"/>
        </a:buClr>
        <a:buChar char="–"/>
        <a:defRPr sz="2400">
          <a:solidFill>
            <a:srgbClr val="000066"/>
          </a:solidFill>
          <a:latin typeface="Arial Narrow" pitchFamily="34" charset="0"/>
          <a:cs typeface="+mn-cs"/>
        </a:defRPr>
      </a:lvl4pPr>
      <a:lvl5pPr marL="2268538" indent="-165100" algn="r" defTabSz="1042988" rtl="1" eaLnBrk="0" fontAlgn="base" hangingPunct="0">
        <a:spcBef>
          <a:spcPct val="20000"/>
        </a:spcBef>
        <a:spcAft>
          <a:spcPct val="0"/>
        </a:spcAft>
        <a:buChar char="»"/>
        <a:defRPr sz="2300">
          <a:solidFill>
            <a:srgbClr val="000066"/>
          </a:solidFill>
          <a:latin typeface="+mn-lt"/>
          <a:cs typeface="+mn-cs"/>
        </a:defRPr>
      </a:lvl5pPr>
      <a:lvl6pPr marL="2725738" indent="-165100" algn="r" defTabSz="1042988" rtl="1" fontAlgn="base">
        <a:spcBef>
          <a:spcPct val="20000"/>
        </a:spcBef>
        <a:spcAft>
          <a:spcPct val="0"/>
        </a:spcAft>
        <a:buChar char="»"/>
        <a:defRPr sz="2300">
          <a:solidFill>
            <a:srgbClr val="000066"/>
          </a:solidFill>
          <a:latin typeface="+mn-lt"/>
          <a:cs typeface="+mn-cs"/>
        </a:defRPr>
      </a:lvl6pPr>
      <a:lvl7pPr marL="3182938" indent="-165100" algn="r" defTabSz="1042988" rtl="1" fontAlgn="base">
        <a:spcBef>
          <a:spcPct val="20000"/>
        </a:spcBef>
        <a:spcAft>
          <a:spcPct val="0"/>
        </a:spcAft>
        <a:buChar char="»"/>
        <a:defRPr sz="2300">
          <a:solidFill>
            <a:srgbClr val="000066"/>
          </a:solidFill>
          <a:latin typeface="+mn-lt"/>
          <a:cs typeface="+mn-cs"/>
        </a:defRPr>
      </a:lvl7pPr>
      <a:lvl8pPr marL="3640138" indent="-165100" algn="r" defTabSz="1042988" rtl="1" fontAlgn="base">
        <a:spcBef>
          <a:spcPct val="20000"/>
        </a:spcBef>
        <a:spcAft>
          <a:spcPct val="0"/>
        </a:spcAft>
        <a:buChar char="»"/>
        <a:defRPr sz="2300">
          <a:solidFill>
            <a:srgbClr val="000066"/>
          </a:solidFill>
          <a:latin typeface="+mn-lt"/>
          <a:cs typeface="+mn-cs"/>
        </a:defRPr>
      </a:lvl8pPr>
      <a:lvl9pPr marL="4097338" indent="-165100" algn="r" defTabSz="1042988" rtl="1" fontAlgn="base">
        <a:spcBef>
          <a:spcPct val="20000"/>
        </a:spcBef>
        <a:spcAft>
          <a:spcPct val="0"/>
        </a:spcAft>
        <a:buChar char="»"/>
        <a:defRPr sz="23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0"/>
            <a:ext cx="10693400" cy="7561263"/>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306" tIns="52153" rIns="104306" bIns="52153" anchor="ctr"/>
          <a:lstStyle/>
          <a:p>
            <a:pPr>
              <a:lnSpc>
                <a:spcPct val="100000"/>
              </a:lnSpc>
              <a:spcBef>
                <a:spcPct val="0"/>
              </a:spcBef>
              <a:buClrTx/>
              <a:buFontTx/>
              <a:buNone/>
            </a:pPr>
            <a:endParaRPr lang="fr-FR" sz="1800">
              <a:solidFill>
                <a:srgbClr val="000000"/>
              </a:solidFill>
            </a:endParaRPr>
          </a:p>
        </p:txBody>
      </p:sp>
      <p:sp>
        <p:nvSpPr>
          <p:cNvPr id="6147" name="Rectangle 3"/>
          <p:cNvSpPr>
            <a:spLocks noGrp="1" noChangeArrowheads="1"/>
          </p:cNvSpPr>
          <p:nvPr>
            <p:ph type="title"/>
          </p:nvPr>
        </p:nvSpPr>
        <p:spPr bwMode="auto">
          <a:xfrm>
            <a:off x="0" y="257175"/>
            <a:ext cx="10693400" cy="1108075"/>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GB" smtClean="0"/>
              <a:t>Click To Edit Master Title Style</a:t>
            </a:r>
          </a:p>
        </p:txBody>
      </p:sp>
      <p:sp>
        <p:nvSpPr>
          <p:cNvPr id="2052" name="Rectangle 4"/>
          <p:cNvSpPr>
            <a:spLocks noGrp="1" noChangeArrowheads="1"/>
          </p:cNvSpPr>
          <p:nvPr>
            <p:ph type="body" idx="1"/>
          </p:nvPr>
        </p:nvSpPr>
        <p:spPr bwMode="auto">
          <a:xfrm>
            <a:off x="615950" y="1666875"/>
            <a:ext cx="9551988" cy="488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p:txBody>
      </p:sp>
    </p:spTree>
  </p:cSld>
  <p:clrMap bg1="lt1" tx1="dk1" bg2="lt2" tx2="dk2" accent1="accent1" accent2="accent2" accent3="accent3" accent4="accent4" accent5="accent5" accent6="accent6" hlink="hlink" folHlink="folHlink"/>
  <p:sldLayoutIdLst>
    <p:sldLayoutId id="2147484224" r:id="rId1"/>
    <p:sldLayoutId id="2147484213" r:id="rId2"/>
    <p:sldLayoutId id="2147484214" r:id="rId3"/>
    <p:sldLayoutId id="2147484215" r:id="rId4"/>
    <p:sldLayoutId id="2147484216" r:id="rId5"/>
    <p:sldLayoutId id="2147484217" r:id="rId6"/>
    <p:sldLayoutId id="2147484218" r:id="rId7"/>
    <p:sldLayoutId id="2147484219" r:id="rId8"/>
    <p:sldLayoutId id="2147484220" r:id="rId9"/>
    <p:sldLayoutId id="2147484221" r:id="rId10"/>
    <p:sldLayoutId id="2147484222" r:id="rId11"/>
  </p:sldLayoutIdLst>
  <p:transition/>
  <p:txStyles>
    <p:titleStyle>
      <a:lvl1pPr algn="ctr" rtl="0" eaLnBrk="0" fontAlgn="base" hangingPunct="0">
        <a:spcBef>
          <a:spcPct val="0"/>
        </a:spcBef>
        <a:spcAft>
          <a:spcPct val="0"/>
        </a:spcAft>
        <a:defRPr sz="3200" b="1">
          <a:solidFill>
            <a:srgbClr val="CC3300"/>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rgbClr val="CC3300"/>
          </a:solidFill>
          <a:effectLst>
            <a:outerShdw blurRad="38100" dist="38100" dir="2700000" algn="tl">
              <a:srgbClr val="C0C0C0"/>
            </a:outerShdw>
          </a:effectLst>
          <a:latin typeface="Tahoma" pitchFamily="34" charset="0"/>
          <a:cs typeface="Arial" charset="0"/>
        </a:defRPr>
      </a:lvl2pPr>
      <a:lvl3pPr algn="ctr" rtl="0" eaLnBrk="0" fontAlgn="base" hangingPunct="0">
        <a:spcBef>
          <a:spcPct val="0"/>
        </a:spcBef>
        <a:spcAft>
          <a:spcPct val="0"/>
        </a:spcAft>
        <a:defRPr sz="3200" b="1">
          <a:solidFill>
            <a:srgbClr val="CC3300"/>
          </a:solidFill>
          <a:effectLst>
            <a:outerShdw blurRad="38100" dist="38100" dir="2700000" algn="tl">
              <a:srgbClr val="C0C0C0"/>
            </a:outerShdw>
          </a:effectLst>
          <a:latin typeface="Tahoma" pitchFamily="34" charset="0"/>
          <a:cs typeface="Arial" charset="0"/>
        </a:defRPr>
      </a:lvl3pPr>
      <a:lvl4pPr algn="ctr" rtl="0" eaLnBrk="0" fontAlgn="base" hangingPunct="0">
        <a:spcBef>
          <a:spcPct val="0"/>
        </a:spcBef>
        <a:spcAft>
          <a:spcPct val="0"/>
        </a:spcAft>
        <a:defRPr sz="3200" b="1">
          <a:solidFill>
            <a:srgbClr val="CC3300"/>
          </a:solidFill>
          <a:effectLst>
            <a:outerShdw blurRad="38100" dist="38100" dir="2700000" algn="tl">
              <a:srgbClr val="C0C0C0"/>
            </a:outerShdw>
          </a:effectLst>
          <a:latin typeface="Tahoma" pitchFamily="34" charset="0"/>
          <a:cs typeface="Arial" charset="0"/>
        </a:defRPr>
      </a:lvl4pPr>
      <a:lvl5pPr algn="ctr" rtl="0" eaLnBrk="0" fontAlgn="base" hangingPunct="0">
        <a:spcBef>
          <a:spcPct val="0"/>
        </a:spcBef>
        <a:spcAft>
          <a:spcPct val="0"/>
        </a:spcAft>
        <a:defRPr sz="3200" b="1">
          <a:solidFill>
            <a:srgbClr val="CC3300"/>
          </a:solidFill>
          <a:effectLst>
            <a:outerShdw blurRad="38100" dist="38100" dir="2700000" algn="tl">
              <a:srgbClr val="C0C0C0"/>
            </a:outerShdw>
          </a:effectLst>
          <a:latin typeface="Tahoma" pitchFamily="34" charset="0"/>
          <a:cs typeface="Arial" charset="0"/>
        </a:defRPr>
      </a:lvl5pPr>
      <a:lvl6pPr marL="521528" algn="ctr" rtl="0" fontAlgn="base">
        <a:spcBef>
          <a:spcPct val="0"/>
        </a:spcBef>
        <a:spcAft>
          <a:spcPct val="0"/>
        </a:spcAft>
        <a:defRPr sz="3200" b="1">
          <a:solidFill>
            <a:srgbClr val="CC3300"/>
          </a:solidFill>
          <a:effectLst>
            <a:outerShdw blurRad="38100" dist="38100" dir="2700000" algn="tl">
              <a:srgbClr val="C0C0C0"/>
            </a:outerShdw>
          </a:effectLst>
          <a:latin typeface="Tahoma" pitchFamily="34" charset="0"/>
          <a:cs typeface="Arial" charset="0"/>
        </a:defRPr>
      </a:lvl6pPr>
      <a:lvl7pPr marL="1043056" algn="ctr" rtl="0" fontAlgn="base">
        <a:spcBef>
          <a:spcPct val="0"/>
        </a:spcBef>
        <a:spcAft>
          <a:spcPct val="0"/>
        </a:spcAft>
        <a:defRPr sz="3200" b="1">
          <a:solidFill>
            <a:srgbClr val="CC3300"/>
          </a:solidFill>
          <a:effectLst>
            <a:outerShdw blurRad="38100" dist="38100" dir="2700000" algn="tl">
              <a:srgbClr val="C0C0C0"/>
            </a:outerShdw>
          </a:effectLst>
          <a:latin typeface="Tahoma" pitchFamily="34" charset="0"/>
          <a:cs typeface="Arial" charset="0"/>
        </a:defRPr>
      </a:lvl7pPr>
      <a:lvl8pPr marL="1564584" algn="ctr" rtl="0" fontAlgn="base">
        <a:spcBef>
          <a:spcPct val="0"/>
        </a:spcBef>
        <a:spcAft>
          <a:spcPct val="0"/>
        </a:spcAft>
        <a:defRPr sz="3200" b="1">
          <a:solidFill>
            <a:srgbClr val="CC3300"/>
          </a:solidFill>
          <a:effectLst>
            <a:outerShdw blurRad="38100" dist="38100" dir="2700000" algn="tl">
              <a:srgbClr val="C0C0C0"/>
            </a:outerShdw>
          </a:effectLst>
          <a:latin typeface="Tahoma" pitchFamily="34" charset="0"/>
          <a:cs typeface="Arial" charset="0"/>
        </a:defRPr>
      </a:lvl8pPr>
      <a:lvl9pPr marL="2086112" algn="ctr" rtl="0" fontAlgn="base">
        <a:spcBef>
          <a:spcPct val="0"/>
        </a:spcBef>
        <a:spcAft>
          <a:spcPct val="0"/>
        </a:spcAft>
        <a:defRPr sz="3200" b="1">
          <a:solidFill>
            <a:srgbClr val="CC3300"/>
          </a:solidFill>
          <a:effectLst>
            <a:outerShdw blurRad="38100" dist="38100" dir="2700000" algn="tl">
              <a:srgbClr val="C0C0C0"/>
            </a:outerShdw>
          </a:effectLst>
          <a:latin typeface="Tahoma" pitchFamily="34" charset="0"/>
          <a:cs typeface="Arial" charset="0"/>
        </a:defRPr>
      </a:lvl9pPr>
    </p:titleStyle>
    <p:bodyStyle>
      <a:lvl1pPr marL="390525" indent="-390525" algn="l" rtl="0" eaLnBrk="0" fontAlgn="base" hangingPunct="0">
        <a:lnSpc>
          <a:spcPct val="105000"/>
        </a:lnSpc>
        <a:spcBef>
          <a:spcPct val="35000"/>
        </a:spcBef>
        <a:spcAft>
          <a:spcPct val="0"/>
        </a:spcAft>
        <a:buClr>
          <a:srgbClr val="FF9900"/>
        </a:buClr>
        <a:buSzPct val="70000"/>
        <a:buFont typeface="Wingdings" pitchFamily="2" charset="2"/>
        <a:buChar char="n"/>
        <a:defRPr sz="2700">
          <a:solidFill>
            <a:schemeClr val="tx1"/>
          </a:solidFill>
          <a:latin typeface="+mn-lt"/>
          <a:ea typeface="+mn-ea"/>
          <a:cs typeface="+mn-cs"/>
        </a:defRPr>
      </a:lvl1pPr>
      <a:lvl2pPr marL="846138" indent="-325438" algn="l" rtl="0" eaLnBrk="0" fontAlgn="base" hangingPunct="0">
        <a:lnSpc>
          <a:spcPct val="105000"/>
        </a:lnSpc>
        <a:spcBef>
          <a:spcPct val="35000"/>
        </a:spcBef>
        <a:spcAft>
          <a:spcPct val="0"/>
        </a:spcAft>
        <a:buChar char="–"/>
        <a:defRPr sz="2500">
          <a:solidFill>
            <a:schemeClr val="tx1"/>
          </a:solidFill>
          <a:latin typeface="+mn-lt"/>
          <a:cs typeface="+mn-cs"/>
        </a:defRPr>
      </a:lvl2pPr>
      <a:lvl3pPr marL="1303338" indent="-260350" algn="l" rtl="0" eaLnBrk="0" fontAlgn="base" hangingPunct="0">
        <a:lnSpc>
          <a:spcPct val="105000"/>
        </a:lnSpc>
        <a:spcBef>
          <a:spcPct val="35000"/>
        </a:spcBef>
        <a:spcAft>
          <a:spcPct val="0"/>
        </a:spcAft>
        <a:buChar char="•"/>
        <a:defRPr sz="2500">
          <a:solidFill>
            <a:schemeClr val="tx1"/>
          </a:solidFill>
          <a:latin typeface="+mn-lt"/>
          <a:cs typeface="+mn-cs"/>
        </a:defRPr>
      </a:lvl3pPr>
      <a:lvl4pPr marL="1824038" indent="-260350" algn="l" rtl="0" eaLnBrk="0" fontAlgn="base" hangingPunct="0">
        <a:lnSpc>
          <a:spcPct val="105000"/>
        </a:lnSpc>
        <a:spcBef>
          <a:spcPct val="35000"/>
        </a:spcBef>
        <a:spcAft>
          <a:spcPct val="0"/>
        </a:spcAft>
        <a:buChar char="–"/>
        <a:defRPr sz="2500">
          <a:solidFill>
            <a:schemeClr val="tx1"/>
          </a:solidFill>
          <a:latin typeface="+mn-lt"/>
          <a:cs typeface="+mn-cs"/>
        </a:defRPr>
      </a:lvl4pPr>
      <a:lvl5pPr marL="2346325" indent="-260350" algn="l" rtl="0" eaLnBrk="0" fontAlgn="base" hangingPunct="0">
        <a:spcBef>
          <a:spcPct val="20000"/>
        </a:spcBef>
        <a:spcAft>
          <a:spcPct val="0"/>
        </a:spcAft>
        <a:buChar char="»"/>
        <a:defRPr sz="2300">
          <a:solidFill>
            <a:schemeClr val="tx1"/>
          </a:solidFill>
          <a:latin typeface="Arial" charset="0"/>
          <a:cs typeface="+mn-cs"/>
        </a:defRPr>
      </a:lvl5pPr>
      <a:lvl6pPr marL="2868404" indent="-260764" algn="l" rtl="0" fontAlgn="base">
        <a:spcBef>
          <a:spcPct val="20000"/>
        </a:spcBef>
        <a:spcAft>
          <a:spcPct val="0"/>
        </a:spcAft>
        <a:buChar char="»"/>
        <a:defRPr sz="2300">
          <a:solidFill>
            <a:schemeClr val="tx1"/>
          </a:solidFill>
          <a:latin typeface="Arial" charset="0"/>
          <a:cs typeface="+mn-cs"/>
        </a:defRPr>
      </a:lvl6pPr>
      <a:lvl7pPr marL="3389932" indent="-260764" algn="l" rtl="0" fontAlgn="base">
        <a:spcBef>
          <a:spcPct val="20000"/>
        </a:spcBef>
        <a:spcAft>
          <a:spcPct val="0"/>
        </a:spcAft>
        <a:buChar char="»"/>
        <a:defRPr sz="2300">
          <a:solidFill>
            <a:schemeClr val="tx1"/>
          </a:solidFill>
          <a:latin typeface="Arial" charset="0"/>
          <a:cs typeface="+mn-cs"/>
        </a:defRPr>
      </a:lvl7pPr>
      <a:lvl8pPr marL="3911460" indent="-260764" algn="l" rtl="0" fontAlgn="base">
        <a:spcBef>
          <a:spcPct val="20000"/>
        </a:spcBef>
        <a:spcAft>
          <a:spcPct val="0"/>
        </a:spcAft>
        <a:buChar char="»"/>
        <a:defRPr sz="2300">
          <a:solidFill>
            <a:schemeClr val="tx1"/>
          </a:solidFill>
          <a:latin typeface="Arial" charset="0"/>
          <a:cs typeface="+mn-cs"/>
        </a:defRPr>
      </a:lvl8pPr>
      <a:lvl9pPr marL="4432988" indent="-260764" algn="l" rtl="0" fontAlgn="base">
        <a:spcBef>
          <a:spcPct val="20000"/>
        </a:spcBef>
        <a:spcAft>
          <a:spcPct val="0"/>
        </a:spcAft>
        <a:buChar char="»"/>
        <a:defRPr sz="2300">
          <a:solidFill>
            <a:schemeClr val="tx1"/>
          </a:solidFill>
          <a:latin typeface="Arial" charset="0"/>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01"/>
            <a:ext cx="9624060" cy="1260211"/>
          </a:xfrm>
          <a:prstGeom prst="rect">
            <a:avLst/>
          </a:prstGeom>
        </p:spPr>
        <p:txBody>
          <a:bodyPr vert="horz" lIns="104306" tIns="52153" rIns="104306" bIns="52153"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670" y="1764295"/>
            <a:ext cx="9624060" cy="4990084"/>
          </a:xfrm>
          <a:prstGeom prst="rect">
            <a:avLst/>
          </a:prstGeom>
        </p:spPr>
        <p:txBody>
          <a:bodyPr vert="horz" lIns="104306" tIns="52153" rIns="104306" bIns="521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670" y="7008171"/>
            <a:ext cx="2495127" cy="402567"/>
          </a:xfrm>
          <a:prstGeom prst="rect">
            <a:avLst/>
          </a:prstGeom>
        </p:spPr>
        <p:txBody>
          <a:bodyPr vert="horz" lIns="104306" tIns="52153" rIns="104306" bIns="52153" rtlCol="0" anchor="ctr"/>
          <a:lstStyle>
            <a:lvl1pPr algn="l">
              <a:defRPr sz="1400">
                <a:solidFill>
                  <a:schemeClr val="tx1">
                    <a:tint val="75000"/>
                  </a:schemeClr>
                </a:solidFill>
              </a:defRPr>
            </a:lvl1pPr>
          </a:lstStyle>
          <a:p>
            <a:pPr defTabSz="1043056" fontAlgn="auto">
              <a:lnSpc>
                <a:spcPct val="100000"/>
              </a:lnSpc>
              <a:spcBef>
                <a:spcPts val="0"/>
              </a:spcBef>
              <a:spcAft>
                <a:spcPts val="0"/>
              </a:spcAft>
              <a:buClrTx/>
              <a:buFontTx/>
              <a:buNone/>
            </a:pPr>
            <a:fld id="{60E7B928-FF05-4680-B9E6-9CBF46CCBEEC}" type="datetimeFigureOut">
              <a:rPr lang="en-US" smtClean="0">
                <a:solidFill>
                  <a:prstClr val="black">
                    <a:tint val="75000"/>
                  </a:prstClr>
                </a:solidFill>
                <a:latin typeface="Calibri"/>
                <a:cs typeface="+mn-cs"/>
              </a:rPr>
              <a:pPr defTabSz="1043056" fontAlgn="auto">
                <a:lnSpc>
                  <a:spcPct val="100000"/>
                </a:lnSpc>
                <a:spcBef>
                  <a:spcPts val="0"/>
                </a:spcBef>
                <a:spcAft>
                  <a:spcPts val="0"/>
                </a:spcAft>
                <a:buClrTx/>
                <a:buFontTx/>
                <a:buNone/>
              </a:pPr>
              <a:t>11/10/2016</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653579" y="7008171"/>
            <a:ext cx="3386243" cy="402567"/>
          </a:xfrm>
          <a:prstGeom prst="rect">
            <a:avLst/>
          </a:prstGeom>
        </p:spPr>
        <p:txBody>
          <a:bodyPr vert="horz" lIns="104306" tIns="52153" rIns="104306" bIns="52153" rtlCol="0" anchor="ctr"/>
          <a:lstStyle>
            <a:lvl1pPr algn="ctr">
              <a:defRPr sz="1400">
                <a:solidFill>
                  <a:schemeClr val="tx1">
                    <a:tint val="75000"/>
                  </a:schemeClr>
                </a:solidFill>
              </a:defRPr>
            </a:lvl1pPr>
          </a:lstStyle>
          <a:p>
            <a:pPr defTabSz="1043056" fontAlgn="auto">
              <a:lnSpc>
                <a:spcPct val="100000"/>
              </a:lnSpc>
              <a:spcBef>
                <a:spcPts val="0"/>
              </a:spcBef>
              <a:spcAft>
                <a:spcPts val="0"/>
              </a:spcAft>
              <a:buClrTx/>
              <a:buFontTx/>
              <a:buNone/>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7663603" y="7008171"/>
            <a:ext cx="2495127" cy="402567"/>
          </a:xfrm>
          <a:prstGeom prst="rect">
            <a:avLst/>
          </a:prstGeom>
        </p:spPr>
        <p:txBody>
          <a:bodyPr vert="horz" lIns="104306" tIns="52153" rIns="104306" bIns="52153" rtlCol="0" anchor="ctr"/>
          <a:lstStyle>
            <a:lvl1pPr algn="r">
              <a:defRPr sz="1400">
                <a:solidFill>
                  <a:schemeClr val="tx1">
                    <a:tint val="75000"/>
                  </a:schemeClr>
                </a:solidFill>
              </a:defRPr>
            </a:lvl1pPr>
          </a:lstStyle>
          <a:p>
            <a:pPr defTabSz="1043056" fontAlgn="auto">
              <a:lnSpc>
                <a:spcPct val="100000"/>
              </a:lnSpc>
              <a:spcBef>
                <a:spcPts val="0"/>
              </a:spcBef>
              <a:spcAft>
                <a:spcPts val="0"/>
              </a:spcAft>
              <a:buClrTx/>
              <a:buFontTx/>
              <a:buNone/>
            </a:pPr>
            <a:fld id="{011EA07C-EE9C-40C2-ADB5-5ED734F62BC1}" type="slidenum">
              <a:rPr lang="en-US" smtClean="0">
                <a:solidFill>
                  <a:prstClr val="black">
                    <a:tint val="75000"/>
                  </a:prstClr>
                </a:solidFill>
                <a:latin typeface="Calibri"/>
                <a:cs typeface="+mn-cs"/>
              </a:rPr>
              <a:pPr defTabSz="1043056" fontAlgn="auto">
                <a:lnSpc>
                  <a:spcPct val="100000"/>
                </a:lnSpc>
                <a:spcBef>
                  <a:spcPts val="0"/>
                </a:spcBef>
                <a:spcAft>
                  <a:spcPts val="0"/>
                </a:spcAft>
                <a:buClrTx/>
                <a:buFontTx/>
                <a:buNone/>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441096265"/>
      </p:ext>
    </p:extLst>
  </p:cSld>
  <p:clrMap bg1="lt1" tx1="dk1" bg2="lt2" tx2="dk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 id="2147484262" r:id="rId11"/>
    <p:sldLayoutId id="2147484263" r:id="rId12"/>
    <p:sldLayoutId id="2147484264" r:id="rId13"/>
  </p:sldLayoutIdLst>
  <p:txStyles>
    <p:titleStyle>
      <a:lvl1pPr algn="ctr" defTabSz="1043056" rtl="0" eaLnBrk="1" latinLnBrk="0" hangingPunct="1">
        <a:spcBef>
          <a:spcPct val="0"/>
        </a:spcBef>
        <a:buNone/>
        <a:defRPr sz="5000" kern="1200">
          <a:solidFill>
            <a:schemeClr val="tx1"/>
          </a:solidFill>
          <a:latin typeface="+mj-lt"/>
          <a:ea typeface="+mj-ea"/>
          <a:cs typeface="+mj-cs"/>
        </a:defRPr>
      </a:lvl1pPr>
    </p:titleStyle>
    <p:bodyStyle>
      <a:lvl1pPr marL="391146" indent="-391146" algn="l" defTabSz="1043056"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47483" indent="-325955" algn="l" defTabSz="1043056"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03820" indent="-260764" algn="l" defTabSz="1043056"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82534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46876"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34670" y="302801"/>
            <a:ext cx="9624060" cy="1260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306" tIns="52153" rIns="104306" bIns="52153"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534670" y="1764295"/>
            <a:ext cx="9624060" cy="4990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306" tIns="52153" rIns="104306" bIns="52153"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534670" y="6885650"/>
            <a:ext cx="2495127" cy="52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306" tIns="52153" rIns="104306" bIns="52153" numCol="1" anchor="t" anchorCtr="0" compatLnSpc="1">
            <a:prstTxWarp prst="textNoShape">
              <a:avLst/>
            </a:prstTxWarp>
          </a:bodyPr>
          <a:lstStyle>
            <a:lvl1pPr>
              <a:defRPr sz="1600"/>
            </a:lvl1pPr>
          </a:lstStyle>
          <a:p>
            <a:pPr defTabSz="1043056">
              <a:lnSpc>
                <a:spcPct val="100000"/>
              </a:lnSpc>
              <a:spcBef>
                <a:spcPct val="0"/>
              </a:spcBef>
              <a:buClrTx/>
              <a:buFontTx/>
              <a:buNone/>
            </a:pPr>
            <a:endParaRPr lang="en-US" altLang="en-US" smtClean="0">
              <a:solidFill>
                <a:srgbClr val="000000"/>
              </a:solidFill>
              <a:latin typeface="Arial"/>
              <a:cs typeface="Arial"/>
            </a:endParaRPr>
          </a:p>
        </p:txBody>
      </p:sp>
      <p:sp>
        <p:nvSpPr>
          <p:cNvPr id="1029" name="Rectangle 5"/>
          <p:cNvSpPr>
            <a:spLocks noGrp="1" noChangeArrowheads="1"/>
          </p:cNvSpPr>
          <p:nvPr>
            <p:ph type="ftr" sz="quarter" idx="3"/>
          </p:nvPr>
        </p:nvSpPr>
        <p:spPr bwMode="auto">
          <a:xfrm>
            <a:off x="3653579" y="6885650"/>
            <a:ext cx="3386243" cy="52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306" tIns="52153" rIns="104306" bIns="52153" numCol="1" anchor="t" anchorCtr="0" compatLnSpc="1">
            <a:prstTxWarp prst="textNoShape">
              <a:avLst/>
            </a:prstTxWarp>
          </a:bodyPr>
          <a:lstStyle>
            <a:lvl1pPr algn="ctr">
              <a:defRPr sz="1600"/>
            </a:lvl1pPr>
          </a:lstStyle>
          <a:p>
            <a:pPr defTabSz="1043056">
              <a:lnSpc>
                <a:spcPct val="100000"/>
              </a:lnSpc>
              <a:spcBef>
                <a:spcPct val="0"/>
              </a:spcBef>
              <a:buClrTx/>
              <a:buFontTx/>
              <a:buNone/>
            </a:pPr>
            <a:endParaRPr lang="en-US" altLang="en-US" smtClean="0">
              <a:solidFill>
                <a:srgbClr val="000000"/>
              </a:solidFill>
              <a:latin typeface="Arial"/>
              <a:cs typeface="Arial"/>
            </a:endParaRPr>
          </a:p>
        </p:txBody>
      </p:sp>
      <p:sp>
        <p:nvSpPr>
          <p:cNvPr id="1030" name="Rectangle 6"/>
          <p:cNvSpPr>
            <a:spLocks noGrp="1" noChangeArrowheads="1"/>
          </p:cNvSpPr>
          <p:nvPr>
            <p:ph type="sldNum" sz="quarter" idx="4"/>
          </p:nvPr>
        </p:nvSpPr>
        <p:spPr bwMode="auto">
          <a:xfrm>
            <a:off x="7663603" y="6885650"/>
            <a:ext cx="2495127" cy="52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306" tIns="52153" rIns="104306" bIns="52153" numCol="1" anchor="t" anchorCtr="0" compatLnSpc="1">
            <a:prstTxWarp prst="textNoShape">
              <a:avLst/>
            </a:prstTxWarp>
          </a:bodyPr>
          <a:lstStyle>
            <a:lvl1pPr algn="r">
              <a:defRPr sz="1600"/>
            </a:lvl1pPr>
          </a:lstStyle>
          <a:p>
            <a:pPr defTabSz="1043056">
              <a:lnSpc>
                <a:spcPct val="100000"/>
              </a:lnSpc>
              <a:spcBef>
                <a:spcPct val="0"/>
              </a:spcBef>
              <a:buClrTx/>
              <a:buFontTx/>
              <a:buNone/>
            </a:pPr>
            <a:fld id="{766DD05E-13C4-4270-A1A4-4FFDAF5FA853}" type="slidenum">
              <a:rPr lang="en-US" altLang="en-US" smtClean="0">
                <a:solidFill>
                  <a:srgbClr val="000000"/>
                </a:solidFill>
                <a:latin typeface="Arial"/>
                <a:cs typeface="Arial"/>
              </a:rPr>
              <a:pPr defTabSz="1043056">
                <a:lnSpc>
                  <a:spcPct val="100000"/>
                </a:lnSpc>
                <a:spcBef>
                  <a:spcPct val="0"/>
                </a:spcBef>
                <a:buClrTx/>
                <a:buFontTx/>
                <a:buNone/>
              </a:pPr>
              <a:t>‹#›</a:t>
            </a:fld>
            <a:endParaRPr lang="en-US" altLang="en-US" smtClean="0">
              <a:solidFill>
                <a:srgbClr val="000000"/>
              </a:solidFill>
              <a:latin typeface="Arial"/>
              <a:cs typeface="Arial"/>
            </a:endParaRPr>
          </a:p>
        </p:txBody>
      </p:sp>
    </p:spTree>
    <p:extLst>
      <p:ext uri="{BB962C8B-B14F-4D97-AF65-F5344CB8AC3E}">
        <p14:creationId xmlns:p14="http://schemas.microsoft.com/office/powerpoint/2010/main" val="3354964613"/>
      </p:ext>
    </p:extLst>
  </p:cSld>
  <p:clrMap bg1="lt1" tx1="dk1" bg2="lt2" tx2="dk2" accent1="accent1" accent2="accent2" accent3="accent3" accent4="accent4" accent5="accent5" accent6="accent6" hlink="hlink" folHlink="folHlink"/>
  <p:sldLayoutIdLst>
    <p:sldLayoutId id="2147484266" r:id="rId1"/>
    <p:sldLayoutId id="2147484267" r:id="rId2"/>
    <p:sldLayoutId id="2147484268" r:id="rId3"/>
    <p:sldLayoutId id="2147484269" r:id="rId4"/>
    <p:sldLayoutId id="2147484270" r:id="rId5"/>
    <p:sldLayoutId id="2147484271" r:id="rId6"/>
    <p:sldLayoutId id="2147484272" r:id="rId7"/>
    <p:sldLayoutId id="2147484273" r:id="rId8"/>
    <p:sldLayoutId id="2147484274" r:id="rId9"/>
    <p:sldLayoutId id="2147484275" r:id="rId10"/>
    <p:sldLayoutId id="2147484276" r:id="rId11"/>
    <p:sldLayoutId id="2147484277" r:id="rId12"/>
    <p:sldLayoutId id="2147484278" r:id="rId13"/>
  </p:sldLayoutIdLst>
  <p:hf hdr="0" ftr="0" dt="0"/>
  <p:txStyles>
    <p:titleStyle>
      <a:lvl1pPr algn="ctr" rtl="0" fontAlgn="base">
        <a:spcBef>
          <a:spcPct val="0"/>
        </a:spcBef>
        <a:spcAft>
          <a:spcPct val="0"/>
        </a:spcAft>
        <a:defRPr sz="5000">
          <a:solidFill>
            <a:schemeClr val="tx2"/>
          </a:solidFill>
          <a:latin typeface="+mj-lt"/>
          <a:ea typeface="+mj-ea"/>
          <a:cs typeface="+mj-cs"/>
        </a:defRPr>
      </a:lvl1pPr>
      <a:lvl2pPr algn="ctr" rtl="0" fontAlgn="base">
        <a:spcBef>
          <a:spcPct val="0"/>
        </a:spcBef>
        <a:spcAft>
          <a:spcPct val="0"/>
        </a:spcAft>
        <a:defRPr sz="5000">
          <a:solidFill>
            <a:schemeClr val="tx2"/>
          </a:solidFill>
          <a:latin typeface="Arial" pitchFamily="34" charset="0"/>
          <a:cs typeface="Arial" pitchFamily="34" charset="0"/>
        </a:defRPr>
      </a:lvl2pPr>
      <a:lvl3pPr algn="ctr" rtl="0" fontAlgn="base">
        <a:spcBef>
          <a:spcPct val="0"/>
        </a:spcBef>
        <a:spcAft>
          <a:spcPct val="0"/>
        </a:spcAft>
        <a:defRPr sz="5000">
          <a:solidFill>
            <a:schemeClr val="tx2"/>
          </a:solidFill>
          <a:latin typeface="Arial" pitchFamily="34" charset="0"/>
          <a:cs typeface="Arial" pitchFamily="34" charset="0"/>
        </a:defRPr>
      </a:lvl3pPr>
      <a:lvl4pPr algn="ctr" rtl="0" fontAlgn="base">
        <a:spcBef>
          <a:spcPct val="0"/>
        </a:spcBef>
        <a:spcAft>
          <a:spcPct val="0"/>
        </a:spcAft>
        <a:defRPr sz="5000">
          <a:solidFill>
            <a:schemeClr val="tx2"/>
          </a:solidFill>
          <a:latin typeface="Arial" pitchFamily="34" charset="0"/>
          <a:cs typeface="Arial" pitchFamily="34" charset="0"/>
        </a:defRPr>
      </a:lvl4pPr>
      <a:lvl5pPr algn="ctr" rtl="0" fontAlgn="base">
        <a:spcBef>
          <a:spcPct val="0"/>
        </a:spcBef>
        <a:spcAft>
          <a:spcPct val="0"/>
        </a:spcAft>
        <a:defRPr sz="5000">
          <a:solidFill>
            <a:schemeClr val="tx2"/>
          </a:solidFill>
          <a:latin typeface="Arial" pitchFamily="34" charset="0"/>
          <a:cs typeface="Arial" pitchFamily="34" charset="0"/>
        </a:defRPr>
      </a:lvl5pPr>
      <a:lvl6pPr marL="521528" algn="ctr" rtl="0" fontAlgn="base">
        <a:spcBef>
          <a:spcPct val="0"/>
        </a:spcBef>
        <a:spcAft>
          <a:spcPct val="0"/>
        </a:spcAft>
        <a:defRPr sz="5000">
          <a:solidFill>
            <a:schemeClr val="tx2"/>
          </a:solidFill>
          <a:latin typeface="Arial" pitchFamily="34" charset="0"/>
          <a:cs typeface="Arial" pitchFamily="34" charset="0"/>
        </a:defRPr>
      </a:lvl6pPr>
      <a:lvl7pPr marL="1043056" algn="ctr" rtl="0" fontAlgn="base">
        <a:spcBef>
          <a:spcPct val="0"/>
        </a:spcBef>
        <a:spcAft>
          <a:spcPct val="0"/>
        </a:spcAft>
        <a:defRPr sz="5000">
          <a:solidFill>
            <a:schemeClr val="tx2"/>
          </a:solidFill>
          <a:latin typeface="Arial" pitchFamily="34" charset="0"/>
          <a:cs typeface="Arial" pitchFamily="34" charset="0"/>
        </a:defRPr>
      </a:lvl7pPr>
      <a:lvl8pPr marL="1564584" algn="ctr" rtl="0" fontAlgn="base">
        <a:spcBef>
          <a:spcPct val="0"/>
        </a:spcBef>
        <a:spcAft>
          <a:spcPct val="0"/>
        </a:spcAft>
        <a:defRPr sz="5000">
          <a:solidFill>
            <a:schemeClr val="tx2"/>
          </a:solidFill>
          <a:latin typeface="Arial" pitchFamily="34" charset="0"/>
          <a:cs typeface="Arial" pitchFamily="34" charset="0"/>
        </a:defRPr>
      </a:lvl8pPr>
      <a:lvl9pPr marL="2086112" algn="ctr" rtl="0" fontAlgn="base">
        <a:spcBef>
          <a:spcPct val="0"/>
        </a:spcBef>
        <a:spcAft>
          <a:spcPct val="0"/>
        </a:spcAft>
        <a:defRPr sz="5000">
          <a:solidFill>
            <a:schemeClr val="tx2"/>
          </a:solidFill>
          <a:latin typeface="Arial" pitchFamily="34" charset="0"/>
          <a:cs typeface="Arial" pitchFamily="34" charset="0"/>
        </a:defRPr>
      </a:lvl9pPr>
    </p:titleStyle>
    <p:bodyStyle>
      <a:lvl1pPr marL="391146" indent="-391146" algn="l" rtl="0" fontAlgn="base">
        <a:spcBef>
          <a:spcPct val="20000"/>
        </a:spcBef>
        <a:spcAft>
          <a:spcPct val="0"/>
        </a:spcAft>
        <a:buChar char="•"/>
        <a:defRPr sz="3700">
          <a:solidFill>
            <a:schemeClr val="tx1"/>
          </a:solidFill>
          <a:latin typeface="+mn-lt"/>
          <a:ea typeface="+mn-ea"/>
          <a:cs typeface="+mn-cs"/>
        </a:defRPr>
      </a:lvl1pPr>
      <a:lvl2pPr marL="847483" indent="-325955" algn="l" rtl="0" fontAlgn="base">
        <a:spcBef>
          <a:spcPct val="20000"/>
        </a:spcBef>
        <a:spcAft>
          <a:spcPct val="0"/>
        </a:spcAft>
        <a:buChar char="–"/>
        <a:defRPr sz="3200">
          <a:solidFill>
            <a:schemeClr val="tx1"/>
          </a:solidFill>
          <a:latin typeface="+mn-lt"/>
          <a:cs typeface="+mn-cs"/>
        </a:defRPr>
      </a:lvl2pPr>
      <a:lvl3pPr marL="1303820" indent="-260764" algn="l" rtl="0" fontAlgn="base">
        <a:spcBef>
          <a:spcPct val="20000"/>
        </a:spcBef>
        <a:spcAft>
          <a:spcPct val="0"/>
        </a:spcAft>
        <a:buChar char="•"/>
        <a:defRPr sz="2700">
          <a:solidFill>
            <a:schemeClr val="tx1"/>
          </a:solidFill>
          <a:latin typeface="+mn-lt"/>
          <a:cs typeface="+mn-cs"/>
        </a:defRPr>
      </a:lvl3pPr>
      <a:lvl4pPr marL="1825348" indent="-260764" algn="l" rtl="0" fontAlgn="base">
        <a:spcBef>
          <a:spcPct val="20000"/>
        </a:spcBef>
        <a:spcAft>
          <a:spcPct val="0"/>
        </a:spcAft>
        <a:buChar char="–"/>
        <a:defRPr sz="2300">
          <a:solidFill>
            <a:schemeClr val="tx1"/>
          </a:solidFill>
          <a:latin typeface="+mn-lt"/>
          <a:cs typeface="+mn-cs"/>
        </a:defRPr>
      </a:lvl4pPr>
      <a:lvl5pPr marL="2346876" indent="-260764" algn="l" rtl="0" fontAlgn="base">
        <a:spcBef>
          <a:spcPct val="20000"/>
        </a:spcBef>
        <a:spcAft>
          <a:spcPct val="0"/>
        </a:spcAft>
        <a:buChar char="»"/>
        <a:defRPr sz="2300">
          <a:solidFill>
            <a:schemeClr val="tx1"/>
          </a:solidFill>
          <a:latin typeface="+mn-lt"/>
          <a:cs typeface="+mn-cs"/>
        </a:defRPr>
      </a:lvl5pPr>
      <a:lvl6pPr marL="2868404" indent="-260764" algn="l" rtl="0" fontAlgn="base">
        <a:spcBef>
          <a:spcPct val="20000"/>
        </a:spcBef>
        <a:spcAft>
          <a:spcPct val="0"/>
        </a:spcAft>
        <a:buChar char="»"/>
        <a:defRPr sz="2300">
          <a:solidFill>
            <a:schemeClr val="tx1"/>
          </a:solidFill>
          <a:latin typeface="+mn-lt"/>
          <a:cs typeface="+mn-cs"/>
        </a:defRPr>
      </a:lvl6pPr>
      <a:lvl7pPr marL="3389932" indent="-260764" algn="l" rtl="0" fontAlgn="base">
        <a:spcBef>
          <a:spcPct val="20000"/>
        </a:spcBef>
        <a:spcAft>
          <a:spcPct val="0"/>
        </a:spcAft>
        <a:buChar char="»"/>
        <a:defRPr sz="2300">
          <a:solidFill>
            <a:schemeClr val="tx1"/>
          </a:solidFill>
          <a:latin typeface="+mn-lt"/>
          <a:cs typeface="+mn-cs"/>
        </a:defRPr>
      </a:lvl7pPr>
      <a:lvl8pPr marL="3911460" indent="-260764" algn="l" rtl="0" fontAlgn="base">
        <a:spcBef>
          <a:spcPct val="20000"/>
        </a:spcBef>
        <a:spcAft>
          <a:spcPct val="0"/>
        </a:spcAft>
        <a:buChar char="»"/>
        <a:defRPr sz="2300">
          <a:solidFill>
            <a:schemeClr val="tx1"/>
          </a:solidFill>
          <a:latin typeface="+mn-lt"/>
          <a:cs typeface="+mn-cs"/>
        </a:defRPr>
      </a:lvl8pPr>
      <a:lvl9pPr marL="4432988" indent="-260764" algn="l" rtl="0" fontAlgn="base">
        <a:spcBef>
          <a:spcPct val="20000"/>
        </a:spcBef>
        <a:spcAft>
          <a:spcPct val="0"/>
        </a:spcAft>
        <a:buChar char="»"/>
        <a:defRPr sz="2300">
          <a:solidFill>
            <a:schemeClr val="tx1"/>
          </a:solidFill>
          <a:latin typeface="+mn-lt"/>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2005" y="1764294"/>
            <a:ext cx="9089390" cy="2036181"/>
          </a:xfrm>
        </p:spPr>
        <p:txBody>
          <a:bodyPr>
            <a:noAutofit/>
          </a:bodyPr>
          <a:lstStyle/>
          <a:p>
            <a:r>
              <a:rPr lang="en-US" b="1" dirty="0" smtClean="0">
                <a:solidFill>
                  <a:srgbClr val="0070C0"/>
                </a:solidFill>
              </a:rPr>
              <a:t>An Overview of Health </a:t>
            </a:r>
            <a:r>
              <a:rPr lang="en-US" b="1" dirty="0" smtClean="0">
                <a:solidFill>
                  <a:srgbClr val="0070C0"/>
                </a:solidFill>
              </a:rPr>
              <a:t>in Iraq</a:t>
            </a:r>
            <a:endParaRPr lang="en-US" b="1" dirty="0">
              <a:solidFill>
                <a:srgbClr val="0070C0"/>
              </a:solidFill>
            </a:endParaRPr>
          </a:p>
        </p:txBody>
      </p:sp>
      <p:sp>
        <p:nvSpPr>
          <p:cNvPr id="3" name="Subtitle 2"/>
          <p:cNvSpPr>
            <a:spLocks noGrp="1"/>
          </p:cNvSpPr>
          <p:nvPr>
            <p:ph type="subTitle" idx="1"/>
          </p:nvPr>
        </p:nvSpPr>
        <p:spPr>
          <a:xfrm>
            <a:off x="1604010" y="4514850"/>
            <a:ext cx="7485380" cy="1657350"/>
          </a:xfrm>
        </p:spPr>
        <p:txBody>
          <a:bodyPr>
            <a:normAutofit fontScale="85000" lnSpcReduction="20000"/>
          </a:bodyPr>
          <a:lstStyle/>
          <a:p>
            <a:endParaRPr lang="en-US" dirty="0"/>
          </a:p>
          <a:p>
            <a:pPr>
              <a:spcAft>
                <a:spcPts val="1200"/>
              </a:spcAft>
            </a:pPr>
            <a:r>
              <a:rPr lang="en-US" sz="3200" dirty="0" smtClean="0">
                <a:solidFill>
                  <a:srgbClr val="002060"/>
                </a:solidFill>
                <a:latin typeface="Berlin Sans FB" panose="020E0602020502020306" pitchFamily="34" charset="0"/>
              </a:rPr>
              <a:t>Dr </a:t>
            </a:r>
            <a:r>
              <a:rPr lang="en-US" sz="3200" dirty="0">
                <a:solidFill>
                  <a:srgbClr val="002060"/>
                </a:solidFill>
                <a:latin typeface="Berlin Sans FB" panose="020E0602020502020306" pitchFamily="34" charset="0"/>
              </a:rPr>
              <a:t>Atef El </a:t>
            </a:r>
            <a:r>
              <a:rPr lang="en-US" sz="3200" dirty="0" err="1">
                <a:solidFill>
                  <a:srgbClr val="002060"/>
                </a:solidFill>
                <a:latin typeface="Berlin Sans FB" panose="020E0602020502020306" pitchFamily="34" charset="0"/>
              </a:rPr>
              <a:t>Maghraby</a:t>
            </a:r>
            <a:endParaRPr lang="en-US" sz="3200" dirty="0">
              <a:solidFill>
                <a:srgbClr val="002060"/>
              </a:solidFill>
              <a:latin typeface="Berlin Sans FB" panose="020E0602020502020306" pitchFamily="34" charset="0"/>
            </a:endParaRPr>
          </a:p>
          <a:p>
            <a:pPr>
              <a:spcBef>
                <a:spcPts val="0"/>
              </a:spcBef>
            </a:pPr>
            <a:r>
              <a:rPr lang="en-US" sz="2500" dirty="0">
                <a:solidFill>
                  <a:srgbClr val="002060"/>
                </a:solidFill>
                <a:latin typeface="Berlin Sans FB" panose="020E0602020502020306" pitchFamily="34" charset="0"/>
              </a:rPr>
              <a:t>Technical Lead, Health </a:t>
            </a:r>
            <a:r>
              <a:rPr lang="en-US" sz="2500" dirty="0" smtClean="0">
                <a:solidFill>
                  <a:srgbClr val="002060"/>
                </a:solidFill>
                <a:latin typeface="Berlin Sans FB" panose="020E0602020502020306" pitchFamily="34" charset="0"/>
              </a:rPr>
              <a:t>Systems</a:t>
            </a:r>
            <a:endParaRPr lang="en-US" sz="2500" dirty="0">
              <a:solidFill>
                <a:srgbClr val="002060"/>
              </a:solidFill>
              <a:latin typeface="Berlin Sans FB" panose="020E0602020502020306" pitchFamily="34" charset="0"/>
            </a:endParaRPr>
          </a:p>
          <a:p>
            <a:pPr>
              <a:spcBef>
                <a:spcPts val="300"/>
              </a:spcBef>
            </a:pPr>
            <a:r>
              <a:rPr lang="en-US" sz="2500" dirty="0">
                <a:solidFill>
                  <a:srgbClr val="002060"/>
                </a:solidFill>
                <a:latin typeface="Berlin Sans FB" panose="020E0602020502020306" pitchFamily="34" charset="0"/>
              </a:rPr>
              <a:t>WHO Iraq</a:t>
            </a:r>
          </a:p>
        </p:txBody>
      </p:sp>
      <p:sp>
        <p:nvSpPr>
          <p:cNvPr id="4" name="TextBox 3"/>
          <p:cNvSpPr txBox="1"/>
          <p:nvPr/>
        </p:nvSpPr>
        <p:spPr>
          <a:xfrm>
            <a:off x="8059690" y="6680605"/>
            <a:ext cx="382171" cy="326924"/>
          </a:xfrm>
          <a:prstGeom prst="rect">
            <a:avLst/>
          </a:prstGeom>
          <a:noFill/>
        </p:spPr>
        <p:txBody>
          <a:bodyPr wrap="none" lIns="104306" tIns="52153" rIns="104306" bIns="52153" rtlCol="0">
            <a:spAutoFit/>
          </a:bodyPr>
          <a:lstStyle/>
          <a:p>
            <a:endParaRPr lang="en-US" dirty="0"/>
          </a:p>
        </p:txBody>
      </p:sp>
    </p:spTree>
    <p:extLst>
      <p:ext uri="{BB962C8B-B14F-4D97-AF65-F5344CB8AC3E}">
        <p14:creationId xmlns:p14="http://schemas.microsoft.com/office/powerpoint/2010/main" val="2324885594"/>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smtClean="0">
                <a:solidFill>
                  <a:srgbClr val="0070C0"/>
                </a:solidFill>
              </a:rPr>
              <a:t>Burden of Disease</a:t>
            </a:r>
            <a:endParaRPr lang="en-US" sz="4000" b="0" dirty="0">
              <a:solidFill>
                <a:srgbClr val="0070C0"/>
              </a:solidFill>
            </a:endParaRPr>
          </a:p>
        </p:txBody>
      </p:sp>
      <p:sp>
        <p:nvSpPr>
          <p:cNvPr id="3" name="Content Placeholder 2"/>
          <p:cNvSpPr>
            <a:spLocks noGrp="1"/>
          </p:cNvSpPr>
          <p:nvPr>
            <p:ph idx="1"/>
          </p:nvPr>
        </p:nvSpPr>
        <p:spPr>
          <a:xfrm>
            <a:off x="342900" y="1543050"/>
            <a:ext cx="9815830" cy="5086350"/>
          </a:xfrm>
        </p:spPr>
        <p:txBody>
          <a:bodyPr>
            <a:normAutofit/>
          </a:bodyPr>
          <a:lstStyle/>
          <a:p>
            <a:pPr marL="521528" indent="-521528">
              <a:lnSpc>
                <a:spcPct val="110000"/>
              </a:lnSpc>
              <a:spcBef>
                <a:spcPts val="0"/>
              </a:spcBef>
              <a:spcAft>
                <a:spcPts val="1800"/>
              </a:spcAft>
              <a:buFont typeface="+mj-lt"/>
              <a:buAutoNum type="arabicPeriod"/>
            </a:pPr>
            <a:r>
              <a:rPr lang="en-US" b="1" dirty="0" smtClean="0">
                <a:solidFill>
                  <a:schemeClr val="tx1"/>
                </a:solidFill>
              </a:rPr>
              <a:t>Communicable: </a:t>
            </a:r>
            <a:r>
              <a:rPr lang="en-US" dirty="0" smtClean="0">
                <a:solidFill>
                  <a:schemeClr val="tx1"/>
                </a:solidFill>
              </a:rPr>
              <a:t>Cholera, </a:t>
            </a:r>
            <a:r>
              <a:rPr lang="en-US" dirty="0" err="1" smtClean="0">
                <a:solidFill>
                  <a:schemeClr val="tx1"/>
                </a:solidFill>
              </a:rPr>
              <a:t>Leishmaniasis</a:t>
            </a:r>
            <a:r>
              <a:rPr lang="en-US" dirty="0" smtClean="0">
                <a:solidFill>
                  <a:schemeClr val="tx1"/>
                </a:solidFill>
              </a:rPr>
              <a:t>, ..</a:t>
            </a:r>
            <a:r>
              <a:rPr lang="en-US" dirty="0" err="1" smtClean="0">
                <a:solidFill>
                  <a:schemeClr val="tx1"/>
                </a:solidFill>
              </a:rPr>
              <a:t>etc</a:t>
            </a:r>
            <a:endParaRPr lang="en-US" dirty="0">
              <a:solidFill>
                <a:schemeClr val="tx1"/>
              </a:solidFill>
            </a:endParaRPr>
          </a:p>
          <a:p>
            <a:pPr marL="521528" indent="-521528">
              <a:spcBef>
                <a:spcPts val="0"/>
              </a:spcBef>
              <a:spcAft>
                <a:spcPts val="1800"/>
              </a:spcAft>
              <a:buFont typeface="+mj-lt"/>
              <a:buAutoNum type="arabicPeriod"/>
            </a:pPr>
            <a:r>
              <a:rPr lang="en-US" b="1" dirty="0" smtClean="0">
                <a:solidFill>
                  <a:schemeClr val="tx1"/>
                </a:solidFill>
              </a:rPr>
              <a:t>Non-Communicable: </a:t>
            </a:r>
            <a:r>
              <a:rPr lang="en-US" dirty="0" smtClean="0">
                <a:solidFill>
                  <a:schemeClr val="tx1"/>
                </a:solidFill>
              </a:rPr>
              <a:t>715</a:t>
            </a:r>
            <a:r>
              <a:rPr lang="en-US" dirty="0" smtClean="0">
                <a:solidFill>
                  <a:schemeClr val="tx1"/>
                </a:solidFill>
              </a:rPr>
              <a:t> deaths/100,000 population</a:t>
            </a:r>
            <a:endParaRPr lang="en-US" dirty="0">
              <a:solidFill>
                <a:schemeClr val="tx1"/>
              </a:solidFill>
            </a:endParaRPr>
          </a:p>
          <a:p>
            <a:pPr marL="521528" indent="-521528">
              <a:spcBef>
                <a:spcPts val="0"/>
              </a:spcBef>
              <a:spcAft>
                <a:spcPts val="1800"/>
              </a:spcAft>
              <a:buFont typeface="+mj-lt"/>
              <a:buAutoNum type="arabicPeriod"/>
            </a:pPr>
            <a:r>
              <a:rPr lang="en-US" b="1" dirty="0" smtClean="0">
                <a:solidFill>
                  <a:schemeClr val="tx1"/>
                </a:solidFill>
              </a:rPr>
              <a:t>Injuries and Disabilities:</a:t>
            </a:r>
            <a:r>
              <a:rPr lang="en-US" dirty="0" smtClean="0">
                <a:solidFill>
                  <a:schemeClr val="tx1"/>
                </a:solidFill>
              </a:rPr>
              <a:t> Traffic accidents and terrorism</a:t>
            </a:r>
          </a:p>
          <a:p>
            <a:pPr marL="521528" indent="-521528">
              <a:spcBef>
                <a:spcPts val="0"/>
              </a:spcBef>
              <a:spcAft>
                <a:spcPts val="1800"/>
              </a:spcAft>
              <a:buFont typeface="+mj-lt"/>
              <a:buAutoNum type="arabicPeriod"/>
            </a:pPr>
            <a:r>
              <a:rPr lang="en-US" b="1" dirty="0" smtClean="0">
                <a:solidFill>
                  <a:schemeClr val="tx1"/>
                </a:solidFill>
              </a:rPr>
              <a:t>Mental Health: </a:t>
            </a:r>
            <a:r>
              <a:rPr lang="en-US" dirty="0" smtClean="0">
                <a:solidFill>
                  <a:schemeClr val="tx1"/>
                </a:solidFill>
              </a:rPr>
              <a:t>Only 37% have access to care</a:t>
            </a:r>
            <a:endParaRPr lang="en-US" b="1" dirty="0">
              <a:solidFill>
                <a:schemeClr val="tx1"/>
              </a:solidFill>
            </a:endParaRPr>
          </a:p>
          <a:p>
            <a:pPr marL="521528" indent="-521528">
              <a:spcBef>
                <a:spcPts val="0"/>
              </a:spcBef>
              <a:spcAft>
                <a:spcPts val="1800"/>
              </a:spcAft>
              <a:buFont typeface="+mj-lt"/>
              <a:buAutoNum type="arabicPeriod"/>
            </a:pPr>
            <a:r>
              <a:rPr lang="en-US" b="1" dirty="0" smtClean="0">
                <a:solidFill>
                  <a:schemeClr val="tx1"/>
                </a:solidFill>
              </a:rPr>
              <a:t>MNCH: </a:t>
            </a:r>
            <a:r>
              <a:rPr lang="en-US" dirty="0" smtClean="0">
                <a:solidFill>
                  <a:schemeClr val="tx1"/>
                </a:solidFill>
              </a:rPr>
              <a:t>Remain relatively high</a:t>
            </a:r>
            <a:endParaRPr lang="en-US" b="1" dirty="0">
              <a:solidFill>
                <a:schemeClr val="tx1"/>
              </a:solidFill>
            </a:endParaRPr>
          </a:p>
          <a:p>
            <a:pPr marL="521528" indent="-521528">
              <a:spcBef>
                <a:spcPts val="0"/>
              </a:spcBef>
              <a:spcAft>
                <a:spcPts val="1800"/>
              </a:spcAft>
              <a:buFont typeface="+mj-lt"/>
              <a:buAutoNum type="arabicPeriod"/>
            </a:pPr>
            <a:r>
              <a:rPr lang="en-US" b="1" dirty="0" smtClean="0">
                <a:solidFill>
                  <a:schemeClr val="tx1"/>
                </a:solidFill>
              </a:rPr>
              <a:t>IDPs </a:t>
            </a:r>
            <a:r>
              <a:rPr lang="en-US" b="1" dirty="0">
                <a:solidFill>
                  <a:schemeClr val="tx1"/>
                </a:solidFill>
              </a:rPr>
              <a:t>and </a:t>
            </a:r>
            <a:r>
              <a:rPr lang="en-US" b="1" dirty="0" smtClean="0">
                <a:solidFill>
                  <a:schemeClr val="tx1"/>
                </a:solidFill>
              </a:rPr>
              <a:t>Refugees: </a:t>
            </a:r>
            <a:r>
              <a:rPr lang="en-US" dirty="0" smtClean="0">
                <a:solidFill>
                  <a:schemeClr val="tx1"/>
                </a:solidFill>
              </a:rPr>
              <a:t>Over 3.5 million IDPs and 300,000 refugees</a:t>
            </a:r>
            <a:endParaRPr lang="en-US" b="1"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spTree>
    <p:extLst>
      <p:ext uri="{BB962C8B-B14F-4D97-AF65-F5344CB8AC3E}">
        <p14:creationId xmlns:p14="http://schemas.microsoft.com/office/powerpoint/2010/main" val="382141075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44" y="164208"/>
            <a:ext cx="6391564" cy="339994"/>
          </a:xfrm>
        </p:spPr>
        <p:txBody>
          <a:bodyPr>
            <a:noAutofit/>
          </a:bodyPr>
          <a:lstStyle/>
          <a:p>
            <a:r>
              <a:rPr lang="en-US" sz="3700" dirty="0">
                <a:solidFill>
                  <a:srgbClr val="0070C0"/>
                </a:solidFill>
                <a:latin typeface="Candara" panose="020E0502030303020204" pitchFamily="34" charset="0"/>
              </a:rPr>
              <a:t>MCH Mortality </a:t>
            </a:r>
            <a:r>
              <a:rPr lang="en-US" sz="3700" dirty="0">
                <a:solidFill>
                  <a:srgbClr val="0070C0"/>
                </a:solidFill>
                <a:latin typeface="Candara" panose="020E0502030303020204" pitchFamily="34" charset="0"/>
              </a:rPr>
              <a:t>and Causes</a:t>
            </a:r>
          </a:p>
        </p:txBody>
      </p:sp>
      <p:graphicFrame>
        <p:nvGraphicFramePr>
          <p:cNvPr id="9" name="Chart 8"/>
          <p:cNvGraphicFramePr/>
          <p:nvPr>
            <p:extLst>
              <p:ext uri="{D42A27DB-BD31-4B8C-83A1-F6EECF244321}">
                <p14:modId xmlns:p14="http://schemas.microsoft.com/office/powerpoint/2010/main" val="1973389893"/>
              </p:ext>
            </p:extLst>
          </p:nvPr>
        </p:nvGraphicFramePr>
        <p:xfrm>
          <a:off x="140322" y="887645"/>
          <a:ext cx="5750852" cy="289298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p:nvPr>
            <p:extLst>
              <p:ext uri="{D42A27DB-BD31-4B8C-83A1-F6EECF244321}">
                <p14:modId xmlns:p14="http://schemas.microsoft.com/office/powerpoint/2010/main" val="441094109"/>
              </p:ext>
            </p:extLst>
          </p:nvPr>
        </p:nvGraphicFramePr>
        <p:xfrm>
          <a:off x="158145" y="4452745"/>
          <a:ext cx="5758591" cy="258136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extLst>
              <p:ext uri="{D42A27DB-BD31-4B8C-83A1-F6EECF244321}">
                <p14:modId xmlns:p14="http://schemas.microsoft.com/office/powerpoint/2010/main" val="2578816853"/>
              </p:ext>
            </p:extLst>
          </p:nvPr>
        </p:nvGraphicFramePr>
        <p:xfrm>
          <a:off x="5824397" y="653293"/>
          <a:ext cx="4869004" cy="21511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p:cNvGraphicFramePr/>
          <p:nvPr>
            <p:extLst/>
          </p:nvPr>
        </p:nvGraphicFramePr>
        <p:xfrm>
          <a:off x="5771807" y="2763577"/>
          <a:ext cx="4921594" cy="193494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p:cNvGraphicFramePr/>
          <p:nvPr>
            <p:extLst/>
          </p:nvPr>
        </p:nvGraphicFramePr>
        <p:xfrm>
          <a:off x="5719217" y="4601835"/>
          <a:ext cx="4974184" cy="2014272"/>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11324839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smtClean="0">
                <a:solidFill>
                  <a:srgbClr val="0070C0"/>
                </a:solidFill>
              </a:rPr>
              <a:t>Risk Factors</a:t>
            </a:r>
            <a:endParaRPr lang="en-US" sz="4000" b="0" dirty="0">
              <a:solidFill>
                <a:srgbClr val="0070C0"/>
              </a:solidFill>
            </a:endParaRPr>
          </a:p>
        </p:txBody>
      </p:sp>
      <p:sp>
        <p:nvSpPr>
          <p:cNvPr id="3" name="Content Placeholder 2"/>
          <p:cNvSpPr>
            <a:spLocks noGrp="1"/>
          </p:cNvSpPr>
          <p:nvPr>
            <p:ph idx="1"/>
          </p:nvPr>
        </p:nvSpPr>
        <p:spPr>
          <a:xfrm>
            <a:off x="371475" y="1661694"/>
            <a:ext cx="10044113" cy="4990084"/>
          </a:xfrm>
        </p:spPr>
        <p:txBody>
          <a:bodyPr>
            <a:normAutofit fontScale="85000" lnSpcReduction="10000"/>
          </a:bodyPr>
          <a:lstStyle/>
          <a:p>
            <a:pPr marL="521528" indent="-521528">
              <a:lnSpc>
                <a:spcPct val="120000"/>
              </a:lnSpc>
              <a:spcBef>
                <a:spcPts val="0"/>
              </a:spcBef>
              <a:spcAft>
                <a:spcPts val="600"/>
              </a:spcAft>
              <a:buFont typeface="+mj-lt"/>
              <a:buAutoNum type="arabicPeriod"/>
            </a:pPr>
            <a:r>
              <a:rPr lang="en-US" sz="3800" b="1" dirty="0" smtClean="0">
                <a:solidFill>
                  <a:schemeClr val="tx1"/>
                </a:solidFill>
              </a:rPr>
              <a:t>Smoking: </a:t>
            </a:r>
            <a:r>
              <a:rPr lang="en-US" sz="3800" dirty="0" smtClean="0">
                <a:solidFill>
                  <a:schemeClr val="tx1"/>
                </a:solidFill>
              </a:rPr>
              <a:t>40% of adults and 8.7% of young children</a:t>
            </a:r>
            <a:endParaRPr lang="en-US" sz="3800" dirty="0">
              <a:solidFill>
                <a:schemeClr val="tx1"/>
              </a:solidFill>
            </a:endParaRPr>
          </a:p>
          <a:p>
            <a:pPr marL="521528" indent="-521528">
              <a:lnSpc>
                <a:spcPct val="120000"/>
              </a:lnSpc>
              <a:spcBef>
                <a:spcPts val="0"/>
              </a:spcBef>
              <a:spcAft>
                <a:spcPts val="600"/>
              </a:spcAft>
              <a:buFont typeface="+mj-lt"/>
              <a:buAutoNum type="arabicPeriod"/>
            </a:pPr>
            <a:r>
              <a:rPr lang="en-US" sz="3800" b="1" dirty="0" smtClean="0">
                <a:solidFill>
                  <a:schemeClr val="tx1"/>
                </a:solidFill>
              </a:rPr>
              <a:t>Insufficient Physical Activities: </a:t>
            </a:r>
            <a:r>
              <a:rPr lang="en-US" sz="3800" dirty="0" smtClean="0">
                <a:solidFill>
                  <a:schemeClr val="tx1"/>
                </a:solidFill>
              </a:rPr>
              <a:t>49% adults &amp; </a:t>
            </a:r>
            <a:r>
              <a:rPr lang="en-US" sz="3800" dirty="0" smtClean="0">
                <a:solidFill>
                  <a:schemeClr val="tx1"/>
                </a:solidFill>
              </a:rPr>
              <a:t>80% Children</a:t>
            </a:r>
            <a:endParaRPr lang="en-US" sz="3800" dirty="0">
              <a:solidFill>
                <a:schemeClr val="tx1"/>
              </a:solidFill>
            </a:endParaRPr>
          </a:p>
          <a:p>
            <a:pPr marL="521528" indent="-521528">
              <a:lnSpc>
                <a:spcPct val="120000"/>
              </a:lnSpc>
              <a:spcBef>
                <a:spcPts val="0"/>
              </a:spcBef>
              <a:spcAft>
                <a:spcPts val="600"/>
              </a:spcAft>
              <a:buFont typeface="+mj-lt"/>
              <a:buAutoNum type="arabicPeriod"/>
            </a:pPr>
            <a:r>
              <a:rPr lang="en-US" sz="3800" b="1" dirty="0" smtClean="0">
                <a:solidFill>
                  <a:schemeClr val="tx1"/>
                </a:solidFill>
              </a:rPr>
              <a:t>Overweight:</a:t>
            </a:r>
            <a:r>
              <a:rPr lang="en-US" sz="3800" dirty="0" smtClean="0">
                <a:solidFill>
                  <a:schemeClr val="tx1"/>
                </a:solidFill>
              </a:rPr>
              <a:t> 58% of adults and 25% </a:t>
            </a:r>
            <a:r>
              <a:rPr lang="en-US" sz="3800" dirty="0">
                <a:solidFill>
                  <a:schemeClr val="tx1"/>
                </a:solidFill>
              </a:rPr>
              <a:t> </a:t>
            </a:r>
            <a:r>
              <a:rPr lang="en-US" sz="3800" dirty="0" smtClean="0">
                <a:solidFill>
                  <a:schemeClr val="tx1"/>
                </a:solidFill>
              </a:rPr>
              <a:t>of </a:t>
            </a:r>
            <a:r>
              <a:rPr lang="en-US" sz="3800" dirty="0" smtClean="0">
                <a:solidFill>
                  <a:schemeClr val="tx1"/>
                </a:solidFill>
              </a:rPr>
              <a:t>children</a:t>
            </a:r>
          </a:p>
          <a:p>
            <a:pPr marL="521528" indent="-521528">
              <a:lnSpc>
                <a:spcPct val="120000"/>
              </a:lnSpc>
              <a:spcBef>
                <a:spcPts val="0"/>
              </a:spcBef>
              <a:spcAft>
                <a:spcPts val="600"/>
              </a:spcAft>
              <a:buFont typeface="+mj-lt"/>
              <a:buAutoNum type="arabicPeriod"/>
            </a:pPr>
            <a:r>
              <a:rPr lang="en-US" sz="3800" b="1" dirty="0" smtClean="0">
                <a:solidFill>
                  <a:schemeClr val="tx1"/>
                </a:solidFill>
              </a:rPr>
              <a:t>Obesity</a:t>
            </a:r>
            <a:r>
              <a:rPr lang="en-US" sz="3800" b="1" dirty="0" smtClean="0">
                <a:solidFill>
                  <a:schemeClr val="tx1"/>
                </a:solidFill>
              </a:rPr>
              <a:t>: </a:t>
            </a:r>
            <a:r>
              <a:rPr lang="en-US" sz="3800" dirty="0" smtClean="0">
                <a:solidFill>
                  <a:schemeClr val="tx1"/>
                </a:solidFill>
              </a:rPr>
              <a:t>24% of adults and 8% of children</a:t>
            </a:r>
            <a:endParaRPr lang="en-US" sz="3800" b="1" dirty="0">
              <a:solidFill>
                <a:schemeClr val="tx1"/>
              </a:solidFill>
            </a:endParaRPr>
          </a:p>
          <a:p>
            <a:pPr marL="521528" indent="-521528">
              <a:lnSpc>
                <a:spcPct val="120000"/>
              </a:lnSpc>
              <a:spcBef>
                <a:spcPts val="0"/>
              </a:spcBef>
              <a:spcAft>
                <a:spcPts val="600"/>
              </a:spcAft>
              <a:buFont typeface="+mj-lt"/>
              <a:buAutoNum type="arabicPeriod"/>
            </a:pPr>
            <a:r>
              <a:rPr lang="en-US" sz="3800" b="1" dirty="0" smtClean="0">
                <a:solidFill>
                  <a:schemeClr val="tx1"/>
                </a:solidFill>
              </a:rPr>
              <a:t>High Blood Pressure: </a:t>
            </a:r>
            <a:r>
              <a:rPr lang="en-US" sz="3800" dirty="0" smtClean="0">
                <a:solidFill>
                  <a:schemeClr val="tx1"/>
                </a:solidFill>
              </a:rPr>
              <a:t>22% of adults</a:t>
            </a:r>
            <a:endParaRPr lang="en-US" sz="3800" b="1" dirty="0">
              <a:solidFill>
                <a:schemeClr val="tx1"/>
              </a:solidFill>
            </a:endParaRPr>
          </a:p>
          <a:p>
            <a:pPr marL="521528" indent="-521528">
              <a:lnSpc>
                <a:spcPct val="120000"/>
              </a:lnSpc>
              <a:spcBef>
                <a:spcPts val="0"/>
              </a:spcBef>
              <a:spcAft>
                <a:spcPts val="600"/>
              </a:spcAft>
              <a:buFont typeface="+mj-lt"/>
              <a:buAutoNum type="arabicPeriod"/>
            </a:pPr>
            <a:r>
              <a:rPr lang="en-US" sz="3800" b="1" dirty="0" smtClean="0">
                <a:solidFill>
                  <a:schemeClr val="tx1"/>
                </a:solidFill>
              </a:rPr>
              <a:t>High Blood Sugar: </a:t>
            </a:r>
            <a:r>
              <a:rPr lang="en-US" sz="3800" dirty="0" smtClean="0">
                <a:solidFill>
                  <a:schemeClr val="tx1"/>
                </a:solidFill>
              </a:rPr>
              <a:t>17% of adults</a:t>
            </a:r>
          </a:p>
          <a:p>
            <a:pPr marL="521528" indent="-521528">
              <a:lnSpc>
                <a:spcPct val="120000"/>
              </a:lnSpc>
              <a:spcBef>
                <a:spcPts val="0"/>
              </a:spcBef>
              <a:spcAft>
                <a:spcPts val="600"/>
              </a:spcAft>
              <a:buFont typeface="+mj-lt"/>
              <a:buAutoNum type="arabicPeriod"/>
            </a:pPr>
            <a:r>
              <a:rPr lang="en-US" sz="3800" b="1" dirty="0" smtClean="0">
                <a:solidFill>
                  <a:schemeClr val="tx1"/>
                </a:solidFill>
              </a:rPr>
              <a:t>Access to drinking water:</a:t>
            </a:r>
            <a:r>
              <a:rPr lang="en-US" sz="3800" dirty="0" smtClean="0">
                <a:solidFill>
                  <a:schemeClr val="tx1"/>
                </a:solidFill>
              </a:rPr>
              <a:t> 87%</a:t>
            </a:r>
            <a:endParaRPr lang="en-US" sz="3800" b="1" dirty="0">
              <a:solidFill>
                <a:schemeClr val="tx1"/>
              </a:solidFill>
            </a:endParaRPr>
          </a:p>
          <a:p>
            <a:pPr marL="521528" indent="-521528">
              <a:spcAft>
                <a:spcPts val="2053"/>
              </a:spcAft>
              <a:buFont typeface="+mj-lt"/>
              <a:buAutoNum type="arabicPeriod"/>
            </a:pPr>
            <a:endParaRPr lang="en-US" b="1"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spTree>
    <p:extLst>
      <p:ext uri="{BB962C8B-B14F-4D97-AF65-F5344CB8AC3E}">
        <p14:creationId xmlns:p14="http://schemas.microsoft.com/office/powerpoint/2010/main" val="151687727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smtClean="0">
                <a:solidFill>
                  <a:srgbClr val="0070C0"/>
                </a:solidFill>
              </a:rPr>
              <a:t>Health System Features</a:t>
            </a:r>
            <a:endParaRPr lang="en-US" sz="4000" b="0" dirty="0">
              <a:solidFill>
                <a:srgbClr val="0070C0"/>
              </a:solidFill>
            </a:endParaRPr>
          </a:p>
        </p:txBody>
      </p:sp>
      <p:sp>
        <p:nvSpPr>
          <p:cNvPr id="3" name="Content Placeholder 2"/>
          <p:cNvSpPr>
            <a:spLocks noGrp="1"/>
          </p:cNvSpPr>
          <p:nvPr>
            <p:ph idx="1"/>
          </p:nvPr>
        </p:nvSpPr>
        <p:spPr>
          <a:xfrm>
            <a:off x="317913" y="1585913"/>
            <a:ext cx="10057575" cy="5037289"/>
          </a:xfrm>
        </p:spPr>
        <p:txBody>
          <a:bodyPr>
            <a:normAutofit/>
          </a:bodyPr>
          <a:lstStyle/>
          <a:p>
            <a:pPr marL="365760" indent="-521528">
              <a:spcBef>
                <a:spcPts val="0"/>
              </a:spcBef>
              <a:spcAft>
                <a:spcPts val="1200"/>
              </a:spcAft>
              <a:buFont typeface="+mj-lt"/>
              <a:buAutoNum type="arabicPeriod"/>
            </a:pPr>
            <a:r>
              <a:rPr lang="en-US" sz="3200" dirty="0">
                <a:solidFill>
                  <a:schemeClr val="tx1"/>
                </a:solidFill>
              </a:rPr>
              <a:t>C</a:t>
            </a:r>
            <a:r>
              <a:rPr lang="en-US" sz="3200" dirty="0" smtClean="0">
                <a:solidFill>
                  <a:schemeClr val="tx1"/>
                </a:solidFill>
              </a:rPr>
              <a:t>entralized </a:t>
            </a:r>
            <a:r>
              <a:rPr lang="en-US" sz="3200" dirty="0" smtClean="0">
                <a:solidFill>
                  <a:schemeClr val="tx1"/>
                </a:solidFill>
              </a:rPr>
              <a:t>with a </a:t>
            </a:r>
            <a:r>
              <a:rPr lang="en-US" sz="3200" dirty="0" smtClean="0">
                <a:solidFill>
                  <a:schemeClr val="tx1"/>
                </a:solidFill>
              </a:rPr>
              <a:t>trend to decentralization</a:t>
            </a:r>
            <a:endParaRPr lang="en-US" sz="3200" dirty="0">
              <a:solidFill>
                <a:schemeClr val="tx1"/>
              </a:solidFill>
            </a:endParaRPr>
          </a:p>
          <a:p>
            <a:pPr marL="365760" indent="-521528">
              <a:spcBef>
                <a:spcPts val="0"/>
              </a:spcBef>
              <a:spcAft>
                <a:spcPts val="1200"/>
              </a:spcAft>
              <a:buFont typeface="+mj-lt"/>
              <a:buAutoNum type="arabicPeriod"/>
            </a:pPr>
            <a:r>
              <a:rPr lang="en-US" sz="3200" dirty="0" smtClean="0">
                <a:solidFill>
                  <a:schemeClr val="tx1"/>
                </a:solidFill>
              </a:rPr>
              <a:t>Shortage of financial and human resources</a:t>
            </a:r>
            <a:endParaRPr lang="en-US" sz="3200" dirty="0">
              <a:solidFill>
                <a:schemeClr val="tx1"/>
              </a:solidFill>
            </a:endParaRPr>
          </a:p>
          <a:p>
            <a:pPr marL="365760" indent="-521528">
              <a:spcBef>
                <a:spcPts val="0"/>
              </a:spcBef>
              <a:spcAft>
                <a:spcPts val="1200"/>
              </a:spcAft>
              <a:buFont typeface="+mj-lt"/>
              <a:buAutoNum type="arabicPeriod"/>
            </a:pPr>
            <a:r>
              <a:rPr lang="en-US" sz="3200" dirty="0" smtClean="0">
                <a:solidFill>
                  <a:schemeClr val="tx1"/>
                </a:solidFill>
              </a:rPr>
              <a:t>Largely curative oriented and hospital based</a:t>
            </a:r>
            <a:endParaRPr lang="en-US" sz="3200" dirty="0">
              <a:solidFill>
                <a:schemeClr val="tx1"/>
              </a:solidFill>
            </a:endParaRPr>
          </a:p>
          <a:p>
            <a:pPr marL="365760" indent="-521528">
              <a:spcBef>
                <a:spcPts val="0"/>
              </a:spcBef>
              <a:spcAft>
                <a:spcPts val="1200"/>
              </a:spcAft>
              <a:buFont typeface="+mj-lt"/>
              <a:buAutoNum type="arabicPeriod"/>
            </a:pPr>
            <a:r>
              <a:rPr lang="en-US" sz="3200" dirty="0" smtClean="0">
                <a:solidFill>
                  <a:schemeClr val="tx1"/>
                </a:solidFill>
              </a:rPr>
              <a:t>Subject to triple burden of diseases</a:t>
            </a:r>
            <a:endParaRPr lang="en-US" sz="3200" dirty="0">
              <a:solidFill>
                <a:schemeClr val="tx1"/>
              </a:solidFill>
            </a:endParaRPr>
          </a:p>
          <a:p>
            <a:pPr marL="365760" indent="-521528">
              <a:spcBef>
                <a:spcPts val="0"/>
              </a:spcBef>
              <a:spcAft>
                <a:spcPts val="1200"/>
              </a:spcAft>
              <a:buFont typeface="+mj-lt"/>
              <a:buAutoNum type="arabicPeriod"/>
            </a:pPr>
            <a:r>
              <a:rPr lang="en-US" sz="3200" dirty="0" smtClean="0">
                <a:solidFill>
                  <a:schemeClr val="tx1"/>
                </a:solidFill>
              </a:rPr>
              <a:t>Loose governance and inadequate leadership</a:t>
            </a:r>
            <a:endParaRPr lang="en-US" sz="3200" dirty="0">
              <a:solidFill>
                <a:schemeClr val="tx1"/>
              </a:solidFill>
            </a:endParaRPr>
          </a:p>
          <a:p>
            <a:pPr marL="365760" indent="-521528">
              <a:spcBef>
                <a:spcPts val="0"/>
              </a:spcBef>
              <a:spcAft>
                <a:spcPts val="1200"/>
              </a:spcAft>
              <a:buFont typeface="+mj-lt"/>
              <a:buAutoNum type="arabicPeriod"/>
            </a:pPr>
            <a:r>
              <a:rPr lang="en-US" sz="3200" dirty="0">
                <a:solidFill>
                  <a:schemeClr val="tx1"/>
                </a:solidFill>
              </a:rPr>
              <a:t>G</a:t>
            </a:r>
            <a:r>
              <a:rPr lang="en-US" sz="3200" dirty="0" smtClean="0">
                <a:solidFill>
                  <a:schemeClr val="tx1"/>
                </a:solidFill>
              </a:rPr>
              <a:t>overnment </a:t>
            </a:r>
            <a:r>
              <a:rPr lang="en-US" sz="3200" dirty="0" smtClean="0">
                <a:solidFill>
                  <a:schemeClr val="tx1"/>
                </a:solidFill>
              </a:rPr>
              <a:t>financed; yet </a:t>
            </a:r>
            <a:r>
              <a:rPr lang="en-US" sz="3200" dirty="0" smtClean="0">
                <a:solidFill>
                  <a:schemeClr val="tx1"/>
                </a:solidFill>
              </a:rPr>
              <a:t>OOP is </a:t>
            </a:r>
            <a:r>
              <a:rPr lang="en-US" sz="3200" dirty="0" smtClean="0">
                <a:solidFill>
                  <a:schemeClr val="tx1"/>
                </a:solidFill>
              </a:rPr>
              <a:t>rising </a:t>
            </a:r>
            <a:r>
              <a:rPr lang="en-US" sz="3200" dirty="0" smtClean="0">
                <a:solidFill>
                  <a:schemeClr val="tx1"/>
                </a:solidFill>
              </a:rPr>
              <a:t>sharply</a:t>
            </a:r>
          </a:p>
          <a:p>
            <a:pPr marL="365760" indent="-521528">
              <a:spcBef>
                <a:spcPts val="0"/>
              </a:spcBef>
              <a:spcAft>
                <a:spcPts val="1200"/>
              </a:spcAft>
              <a:buFont typeface="+mj-lt"/>
              <a:buAutoNum type="arabicPeriod"/>
            </a:pPr>
            <a:r>
              <a:rPr lang="en-US" sz="3200" dirty="0" smtClean="0">
                <a:solidFill>
                  <a:schemeClr val="tx1"/>
                </a:solidFill>
              </a:rPr>
              <a:t>Dilapidated infrastructure is a concern</a:t>
            </a:r>
            <a:endParaRPr lang="en-US" sz="3200" dirty="0">
              <a:solidFill>
                <a:schemeClr val="tx1"/>
              </a:solidFill>
            </a:endParaRPr>
          </a:p>
          <a:p>
            <a:pPr marL="586719" indent="-586719">
              <a:buFont typeface="+mj-lt"/>
              <a:buAutoNum type="arabicPeriod"/>
            </a:pPr>
            <a:endParaRPr lang="en-US" b="1"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spTree>
    <p:extLst>
      <p:ext uri="{BB962C8B-B14F-4D97-AF65-F5344CB8AC3E}">
        <p14:creationId xmlns:p14="http://schemas.microsoft.com/office/powerpoint/2010/main" val="173714354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smtClean="0">
                <a:solidFill>
                  <a:srgbClr val="0070C0"/>
                </a:solidFill>
              </a:rPr>
              <a:t>Health Workforce</a:t>
            </a:r>
            <a:endParaRPr lang="en-US" sz="4000" b="0" dirty="0">
              <a:solidFill>
                <a:srgbClr val="0070C0"/>
              </a:solidFill>
            </a:endParaRPr>
          </a:p>
        </p:txBody>
      </p:sp>
      <p:sp>
        <p:nvSpPr>
          <p:cNvPr id="3" name="Content Placeholder 2"/>
          <p:cNvSpPr>
            <a:spLocks noGrp="1"/>
          </p:cNvSpPr>
          <p:nvPr>
            <p:ph idx="1"/>
          </p:nvPr>
        </p:nvSpPr>
        <p:spPr>
          <a:xfrm>
            <a:off x="679176" y="1809568"/>
            <a:ext cx="9479554" cy="4990084"/>
          </a:xfrm>
        </p:spPr>
        <p:txBody>
          <a:bodyPr>
            <a:normAutofit/>
          </a:bodyPr>
          <a:lstStyle/>
          <a:p>
            <a:r>
              <a:rPr lang="en-US" b="1" dirty="0" smtClean="0"/>
              <a:t>26,975 Doctors in Iraq</a:t>
            </a:r>
          </a:p>
          <a:p>
            <a:pPr marL="0" indent="0">
              <a:buNone/>
            </a:pPr>
            <a:r>
              <a:rPr lang="en-US" b="1" dirty="0" smtClean="0"/>
              <a:t>	7.3/10,000 population</a:t>
            </a:r>
          </a:p>
          <a:p>
            <a:r>
              <a:rPr lang="en-US" b="1" dirty="0" smtClean="0"/>
              <a:t>58,687 Nurses in Iraq less that 6% of them are university graduates.</a:t>
            </a:r>
          </a:p>
          <a:p>
            <a:pPr marL="0" indent="0">
              <a:buNone/>
            </a:pPr>
            <a:r>
              <a:rPr lang="en-US" b="1" dirty="0" smtClean="0"/>
              <a:t>	15.9/10,000 population</a:t>
            </a:r>
            <a:endParaRPr lang="en-US" b="1" dirty="0"/>
          </a:p>
          <a:p>
            <a:r>
              <a:rPr lang="en-US" b="1" dirty="0" smtClean="0"/>
              <a:t>3,154 midwives in Iraq</a:t>
            </a:r>
          </a:p>
          <a:p>
            <a:r>
              <a:rPr lang="en-US" b="1" dirty="0" smtClean="0"/>
              <a:t>2.4 Doctors, Nurses and Midwives/1000 population</a:t>
            </a:r>
            <a:endParaRPr lang="en-US" b="1"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spTree>
    <p:extLst>
      <p:ext uri="{BB962C8B-B14F-4D97-AF65-F5344CB8AC3E}">
        <p14:creationId xmlns:p14="http://schemas.microsoft.com/office/powerpoint/2010/main" val="318313807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1652"/>
            <a:ext cx="10693400" cy="1260211"/>
          </a:xfrm>
        </p:spPr>
        <p:txBody>
          <a:bodyPr>
            <a:noAutofit/>
          </a:bodyPr>
          <a:lstStyle/>
          <a:p>
            <a:r>
              <a:rPr lang="en-US" sz="4000" b="0" dirty="0">
                <a:solidFill>
                  <a:srgbClr val="0070C0"/>
                </a:solidFill>
              </a:rPr>
              <a:t>Health </a:t>
            </a:r>
            <a:r>
              <a:rPr lang="en-US" sz="4000" b="0" dirty="0">
                <a:solidFill>
                  <a:srgbClr val="0070C0"/>
                </a:solidFill>
              </a:rPr>
              <a:t>expenditure per </a:t>
            </a:r>
            <a:r>
              <a:rPr lang="en-US" sz="4000" b="0" dirty="0">
                <a:solidFill>
                  <a:srgbClr val="0070C0"/>
                </a:solidFill>
              </a:rPr>
              <a:t>capita </a:t>
            </a:r>
            <a:r>
              <a:rPr lang="en-US" sz="4000" b="0" dirty="0" smtClean="0">
                <a:solidFill>
                  <a:srgbClr val="0070C0"/>
                </a:solidFill>
              </a:rPr>
              <a:t>2010-2012</a:t>
            </a:r>
            <a:endParaRPr lang="en-US" sz="4000" b="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11708415"/>
              </p:ext>
            </p:extLst>
          </p:nvPr>
        </p:nvGraphicFramePr>
        <p:xfrm>
          <a:off x="970078" y="1477597"/>
          <a:ext cx="8073919" cy="5121804"/>
        </p:xfrm>
        <a:graphic>
          <a:graphicData uri="http://schemas.openxmlformats.org/drawingml/2006/table">
            <a:tbl>
              <a:tblPr firstRow="1" firstCol="1" bandRow="1"/>
              <a:tblGrid>
                <a:gridCol w="2373206"/>
                <a:gridCol w="2057400"/>
                <a:gridCol w="1957388"/>
                <a:gridCol w="1685925"/>
              </a:tblGrid>
              <a:tr h="0">
                <a:tc rowSpan="2">
                  <a:txBody>
                    <a:bodyPr/>
                    <a:lstStyle/>
                    <a:p>
                      <a:pPr marL="0" marR="0" algn="ctr">
                        <a:lnSpc>
                          <a:spcPct val="150000"/>
                        </a:lnSpc>
                        <a:spcBef>
                          <a:spcPts val="0"/>
                        </a:spcBef>
                        <a:spcAft>
                          <a:spcPts val="0"/>
                        </a:spcAft>
                      </a:pPr>
                      <a:r>
                        <a:rPr lang="en-AU" sz="2200" b="1" dirty="0">
                          <a:solidFill>
                            <a:srgbClr val="000000"/>
                          </a:solidFill>
                          <a:effectLst/>
                          <a:latin typeface="Calibri"/>
                          <a:ea typeface="Times New Roman"/>
                          <a:cs typeface="Times New Roman"/>
                        </a:rPr>
                        <a:t>Country</a:t>
                      </a:r>
                      <a:endParaRPr lang="en-US" sz="2200" dirty="0">
                        <a:effectLst/>
                        <a:latin typeface="Cambria"/>
                        <a:ea typeface="SimSun"/>
                        <a:cs typeface="Arial"/>
                      </a:endParaRPr>
                    </a:p>
                  </a:txBody>
                  <a:tcPr marL="80201" marR="80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a:lnSpc>
                          <a:spcPct val="150000"/>
                        </a:lnSpc>
                        <a:spcBef>
                          <a:spcPts val="0"/>
                        </a:spcBef>
                        <a:spcAft>
                          <a:spcPts val="0"/>
                        </a:spcAft>
                      </a:pPr>
                      <a:r>
                        <a:rPr lang="en-AU" sz="2200" b="1" dirty="0">
                          <a:solidFill>
                            <a:srgbClr val="000000"/>
                          </a:solidFill>
                          <a:effectLst/>
                          <a:latin typeface="Calibri"/>
                          <a:ea typeface="Times New Roman"/>
                          <a:cs typeface="Times New Roman"/>
                        </a:rPr>
                        <a:t>Health Expenditure per capita (US$)</a:t>
                      </a:r>
                      <a:endParaRPr lang="en-US" sz="22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504084">
                <a:tc vMerge="1">
                  <a:txBody>
                    <a:bodyPr/>
                    <a:lstStyle/>
                    <a:p>
                      <a:endParaRPr lang="en-US"/>
                    </a:p>
                  </a:txBody>
                  <a:tcPr/>
                </a:tc>
                <a:tc>
                  <a:txBody>
                    <a:bodyPr/>
                    <a:lstStyle/>
                    <a:p>
                      <a:pPr marL="0" marR="0" algn="ctr">
                        <a:lnSpc>
                          <a:spcPct val="150000"/>
                        </a:lnSpc>
                        <a:spcBef>
                          <a:spcPts val="0"/>
                        </a:spcBef>
                        <a:spcAft>
                          <a:spcPts val="0"/>
                        </a:spcAft>
                      </a:pPr>
                      <a:r>
                        <a:rPr lang="en-AU" sz="2200" b="1">
                          <a:solidFill>
                            <a:srgbClr val="000000"/>
                          </a:solidFill>
                          <a:effectLst/>
                          <a:latin typeface="Calibri"/>
                          <a:ea typeface="Times New Roman"/>
                          <a:cs typeface="Times New Roman"/>
                        </a:rPr>
                        <a:t>2010</a:t>
                      </a:r>
                      <a:endParaRPr lang="en-US" sz="22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200" b="1" dirty="0">
                          <a:solidFill>
                            <a:srgbClr val="000000"/>
                          </a:solidFill>
                          <a:effectLst/>
                          <a:latin typeface="Calibri"/>
                          <a:ea typeface="Times New Roman"/>
                          <a:cs typeface="Times New Roman"/>
                        </a:rPr>
                        <a:t>2011</a:t>
                      </a:r>
                      <a:endParaRPr lang="en-US" sz="22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200" b="1">
                          <a:solidFill>
                            <a:srgbClr val="000000"/>
                          </a:solidFill>
                          <a:effectLst/>
                          <a:latin typeface="Calibri"/>
                          <a:ea typeface="Times New Roman"/>
                          <a:cs typeface="Times New Roman"/>
                        </a:rPr>
                        <a:t>2012</a:t>
                      </a:r>
                      <a:endParaRPr lang="en-US" sz="22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676">
                <a:tc>
                  <a:txBody>
                    <a:bodyPr/>
                    <a:lstStyle/>
                    <a:p>
                      <a:pPr marL="0" marR="0" algn="l">
                        <a:lnSpc>
                          <a:spcPct val="150000"/>
                        </a:lnSpc>
                        <a:spcBef>
                          <a:spcPts val="0"/>
                        </a:spcBef>
                        <a:spcAft>
                          <a:spcPts val="0"/>
                        </a:spcAft>
                      </a:pPr>
                      <a:r>
                        <a:rPr lang="en-AU" sz="2000" b="1" dirty="0">
                          <a:solidFill>
                            <a:srgbClr val="000000"/>
                          </a:solidFill>
                          <a:effectLst/>
                          <a:latin typeface="Calibri"/>
                          <a:ea typeface="Times New Roman"/>
                          <a:cs typeface="Times New Roman"/>
                        </a:rPr>
                        <a:t>Qatar</a:t>
                      </a:r>
                      <a:endParaRPr lang="en-US" sz="2000" b="1"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dirty="0">
                          <a:solidFill>
                            <a:srgbClr val="000000"/>
                          </a:solidFill>
                          <a:effectLst/>
                          <a:latin typeface="Calibri"/>
                          <a:ea typeface="Times New Roman"/>
                          <a:cs typeface="Times New Roman"/>
                        </a:rPr>
                        <a:t>1496.32</a:t>
                      </a:r>
                      <a:endParaRPr lang="en-US" sz="20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dirty="0">
                          <a:solidFill>
                            <a:srgbClr val="000000"/>
                          </a:solidFill>
                          <a:effectLst/>
                          <a:latin typeface="Calibri"/>
                          <a:ea typeface="Times New Roman"/>
                          <a:cs typeface="Times New Roman"/>
                        </a:rPr>
                        <a:t>1738.01</a:t>
                      </a:r>
                      <a:endParaRPr lang="en-US" sz="20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2028.82</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676">
                <a:tc>
                  <a:txBody>
                    <a:bodyPr/>
                    <a:lstStyle/>
                    <a:p>
                      <a:pPr marL="0" marR="0" algn="l">
                        <a:lnSpc>
                          <a:spcPct val="150000"/>
                        </a:lnSpc>
                        <a:spcBef>
                          <a:spcPts val="0"/>
                        </a:spcBef>
                        <a:spcAft>
                          <a:spcPts val="0"/>
                        </a:spcAft>
                      </a:pPr>
                      <a:r>
                        <a:rPr lang="en-AU" sz="2000" b="1">
                          <a:solidFill>
                            <a:srgbClr val="000000"/>
                          </a:solidFill>
                          <a:effectLst/>
                          <a:latin typeface="Calibri"/>
                          <a:ea typeface="Times New Roman"/>
                          <a:cs typeface="Times New Roman"/>
                        </a:rPr>
                        <a:t>Kuwait</a:t>
                      </a:r>
                      <a:endParaRPr lang="en-US" sz="2000" b="1">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1116.46</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dirty="0">
                          <a:solidFill>
                            <a:srgbClr val="000000"/>
                          </a:solidFill>
                          <a:effectLst/>
                          <a:latin typeface="Calibri"/>
                          <a:ea typeface="Times New Roman"/>
                          <a:cs typeface="Times New Roman"/>
                        </a:rPr>
                        <a:t>1348.66</a:t>
                      </a:r>
                      <a:endParaRPr lang="en-US" sz="20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dirty="0">
                          <a:solidFill>
                            <a:srgbClr val="000000"/>
                          </a:solidFill>
                          <a:effectLst/>
                          <a:latin typeface="Calibri"/>
                          <a:ea typeface="Times New Roman"/>
                          <a:cs typeface="Times New Roman"/>
                        </a:rPr>
                        <a:t>1428.06</a:t>
                      </a:r>
                      <a:endParaRPr lang="en-US" sz="20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676">
                <a:tc>
                  <a:txBody>
                    <a:bodyPr/>
                    <a:lstStyle/>
                    <a:p>
                      <a:pPr marL="0" marR="0" algn="l">
                        <a:lnSpc>
                          <a:spcPct val="150000"/>
                        </a:lnSpc>
                        <a:spcBef>
                          <a:spcPts val="0"/>
                        </a:spcBef>
                        <a:spcAft>
                          <a:spcPts val="0"/>
                        </a:spcAft>
                      </a:pPr>
                      <a:r>
                        <a:rPr lang="en-AU" sz="2000" b="1">
                          <a:solidFill>
                            <a:srgbClr val="000000"/>
                          </a:solidFill>
                          <a:effectLst/>
                          <a:latin typeface="Calibri"/>
                          <a:ea typeface="Times New Roman"/>
                          <a:cs typeface="Times New Roman"/>
                        </a:rPr>
                        <a:t>Saudi Arabia</a:t>
                      </a:r>
                      <a:endParaRPr lang="en-US" sz="2000" b="1">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663.48</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dirty="0">
                          <a:solidFill>
                            <a:srgbClr val="000000"/>
                          </a:solidFill>
                          <a:effectLst/>
                          <a:latin typeface="Calibri"/>
                          <a:ea typeface="Times New Roman"/>
                          <a:cs typeface="Times New Roman"/>
                        </a:rPr>
                        <a:t>721.19</a:t>
                      </a:r>
                      <a:endParaRPr lang="en-US" sz="20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795.07</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676">
                <a:tc>
                  <a:txBody>
                    <a:bodyPr/>
                    <a:lstStyle/>
                    <a:p>
                      <a:pPr marL="0" marR="0" algn="l">
                        <a:lnSpc>
                          <a:spcPct val="150000"/>
                        </a:lnSpc>
                        <a:spcBef>
                          <a:spcPts val="0"/>
                        </a:spcBef>
                        <a:spcAft>
                          <a:spcPts val="0"/>
                        </a:spcAft>
                      </a:pPr>
                      <a:r>
                        <a:rPr lang="en-AU" sz="2000" b="1">
                          <a:solidFill>
                            <a:srgbClr val="000000"/>
                          </a:solidFill>
                          <a:effectLst/>
                          <a:latin typeface="Calibri"/>
                          <a:ea typeface="Times New Roman"/>
                          <a:cs typeface="Times New Roman"/>
                        </a:rPr>
                        <a:t>Turkey</a:t>
                      </a:r>
                      <a:endParaRPr lang="en-US" sz="2000" b="1">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680.28</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644.09</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664.64</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676">
                <a:tc>
                  <a:txBody>
                    <a:bodyPr/>
                    <a:lstStyle/>
                    <a:p>
                      <a:pPr marL="0" marR="0" algn="l">
                        <a:lnSpc>
                          <a:spcPct val="150000"/>
                        </a:lnSpc>
                        <a:spcBef>
                          <a:spcPts val="0"/>
                        </a:spcBef>
                        <a:spcAft>
                          <a:spcPts val="0"/>
                        </a:spcAft>
                      </a:pPr>
                      <a:r>
                        <a:rPr lang="en-AU" sz="2000" b="1">
                          <a:solidFill>
                            <a:srgbClr val="000000"/>
                          </a:solidFill>
                          <a:effectLst/>
                          <a:latin typeface="Calibri"/>
                          <a:ea typeface="Times New Roman"/>
                          <a:cs typeface="Times New Roman"/>
                        </a:rPr>
                        <a:t>Iran</a:t>
                      </a:r>
                      <a:endParaRPr lang="en-US" sz="2000" b="1">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416.02</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dirty="0">
                          <a:solidFill>
                            <a:srgbClr val="000000"/>
                          </a:solidFill>
                          <a:effectLst/>
                          <a:latin typeface="Calibri"/>
                          <a:ea typeface="Times New Roman"/>
                          <a:cs typeface="Times New Roman"/>
                        </a:rPr>
                        <a:t>482.61</a:t>
                      </a:r>
                      <a:endParaRPr lang="en-US" sz="20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dirty="0">
                          <a:solidFill>
                            <a:srgbClr val="000000"/>
                          </a:solidFill>
                          <a:effectLst/>
                          <a:latin typeface="Calibri"/>
                          <a:ea typeface="Times New Roman"/>
                          <a:cs typeface="Times New Roman"/>
                        </a:rPr>
                        <a:t>490.18</a:t>
                      </a:r>
                      <a:endParaRPr lang="en-US" sz="20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676">
                <a:tc>
                  <a:txBody>
                    <a:bodyPr/>
                    <a:lstStyle/>
                    <a:p>
                      <a:pPr marL="0" marR="0" algn="l">
                        <a:lnSpc>
                          <a:spcPct val="150000"/>
                        </a:lnSpc>
                        <a:spcBef>
                          <a:spcPts val="0"/>
                        </a:spcBef>
                        <a:spcAft>
                          <a:spcPts val="0"/>
                        </a:spcAft>
                      </a:pPr>
                      <a:r>
                        <a:rPr lang="en-AU" sz="2000" b="1">
                          <a:solidFill>
                            <a:srgbClr val="000000"/>
                          </a:solidFill>
                          <a:effectLst/>
                          <a:latin typeface="Calibri"/>
                          <a:ea typeface="Times New Roman"/>
                          <a:cs typeface="Times New Roman"/>
                        </a:rPr>
                        <a:t>Azerbaijan</a:t>
                      </a:r>
                      <a:endParaRPr lang="en-US" sz="2000" b="1">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dirty="0">
                          <a:solidFill>
                            <a:srgbClr val="000000"/>
                          </a:solidFill>
                          <a:effectLst/>
                          <a:latin typeface="Calibri"/>
                          <a:ea typeface="Times New Roman"/>
                          <a:cs typeface="Times New Roman"/>
                        </a:rPr>
                        <a:t>31.29</a:t>
                      </a:r>
                      <a:endParaRPr lang="en-US" sz="20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359.01</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398.24</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676">
                <a:tc>
                  <a:txBody>
                    <a:bodyPr/>
                    <a:lstStyle/>
                    <a:p>
                      <a:pPr marL="0" marR="0" algn="l">
                        <a:lnSpc>
                          <a:spcPct val="150000"/>
                        </a:lnSpc>
                        <a:spcBef>
                          <a:spcPts val="0"/>
                        </a:spcBef>
                        <a:spcAft>
                          <a:spcPts val="0"/>
                        </a:spcAft>
                      </a:pPr>
                      <a:r>
                        <a:rPr lang="en-AU" sz="2000" b="1">
                          <a:solidFill>
                            <a:srgbClr val="000000"/>
                          </a:solidFill>
                          <a:effectLst/>
                          <a:latin typeface="Calibri"/>
                          <a:ea typeface="Times New Roman"/>
                          <a:cs typeface="Times New Roman"/>
                        </a:rPr>
                        <a:t>Jordan</a:t>
                      </a:r>
                      <a:endParaRPr lang="en-US" sz="2000" b="1">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dirty="0">
                          <a:solidFill>
                            <a:srgbClr val="000000"/>
                          </a:solidFill>
                          <a:effectLst/>
                          <a:latin typeface="Calibri"/>
                          <a:ea typeface="Times New Roman"/>
                          <a:cs typeface="Times New Roman"/>
                        </a:rPr>
                        <a:t>360.53</a:t>
                      </a:r>
                      <a:endParaRPr lang="en-US" sz="20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386.19</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387.85</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676">
                <a:tc>
                  <a:txBody>
                    <a:bodyPr/>
                    <a:lstStyle/>
                    <a:p>
                      <a:pPr marL="0" marR="0" algn="l">
                        <a:lnSpc>
                          <a:spcPct val="150000"/>
                        </a:lnSpc>
                        <a:spcBef>
                          <a:spcPts val="0"/>
                        </a:spcBef>
                        <a:spcAft>
                          <a:spcPts val="0"/>
                        </a:spcAft>
                      </a:pPr>
                      <a:r>
                        <a:rPr lang="en-AU" sz="2000" b="1" dirty="0"/>
                        <a:t>Iraq</a:t>
                      </a:r>
                      <a:endParaRPr lang="en-US" sz="2000" b="1" dirty="0"/>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marL="0" marR="0" algn="ctr">
                        <a:lnSpc>
                          <a:spcPct val="150000"/>
                        </a:lnSpc>
                        <a:spcBef>
                          <a:spcPts val="0"/>
                        </a:spcBef>
                        <a:spcAft>
                          <a:spcPts val="0"/>
                        </a:spcAft>
                      </a:pPr>
                      <a:r>
                        <a:rPr lang="en-AU" sz="2000" b="1" dirty="0"/>
                        <a:t>141.3</a:t>
                      </a:r>
                      <a:endParaRPr lang="en-US" sz="2000" b="1" dirty="0"/>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marL="0" marR="0" algn="ctr">
                        <a:lnSpc>
                          <a:spcPct val="150000"/>
                        </a:lnSpc>
                        <a:spcBef>
                          <a:spcPts val="0"/>
                        </a:spcBef>
                        <a:spcAft>
                          <a:spcPts val="0"/>
                        </a:spcAft>
                      </a:pPr>
                      <a:r>
                        <a:rPr lang="en-AU" sz="2000" b="1" dirty="0"/>
                        <a:t>160.05</a:t>
                      </a:r>
                      <a:endParaRPr lang="en-US" sz="2000" b="1" dirty="0"/>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marL="0" marR="0" algn="ctr">
                        <a:lnSpc>
                          <a:spcPct val="150000"/>
                        </a:lnSpc>
                        <a:spcBef>
                          <a:spcPts val="0"/>
                        </a:spcBef>
                        <a:spcAft>
                          <a:spcPts val="0"/>
                        </a:spcAft>
                      </a:pPr>
                      <a:r>
                        <a:rPr lang="en-AU" sz="2000" b="1" dirty="0"/>
                        <a:t>226.37</a:t>
                      </a:r>
                      <a:endParaRPr lang="en-US" sz="2000" b="1" dirty="0"/>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r>
              <a:tr h="453676">
                <a:tc>
                  <a:txBody>
                    <a:bodyPr/>
                    <a:lstStyle/>
                    <a:p>
                      <a:pPr marL="0" marR="0" algn="l">
                        <a:lnSpc>
                          <a:spcPct val="150000"/>
                        </a:lnSpc>
                        <a:spcBef>
                          <a:spcPts val="0"/>
                        </a:spcBef>
                        <a:spcAft>
                          <a:spcPts val="0"/>
                        </a:spcAft>
                      </a:pPr>
                      <a:r>
                        <a:rPr lang="en-AU" sz="2000" b="1">
                          <a:solidFill>
                            <a:srgbClr val="000000"/>
                          </a:solidFill>
                          <a:effectLst/>
                          <a:latin typeface="Calibri"/>
                          <a:ea typeface="Times New Roman"/>
                          <a:cs typeface="Times New Roman"/>
                        </a:rPr>
                        <a:t>Egypt</a:t>
                      </a:r>
                      <a:endParaRPr lang="en-US" sz="2000" b="1">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125.75</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a:solidFill>
                            <a:srgbClr val="000000"/>
                          </a:solidFill>
                          <a:effectLst/>
                          <a:latin typeface="Calibri"/>
                          <a:ea typeface="Times New Roman"/>
                          <a:cs typeface="Times New Roman"/>
                        </a:rPr>
                        <a:t>137.14</a:t>
                      </a:r>
                      <a:endParaRPr lang="en-US" sz="200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AU" sz="2000" dirty="0">
                          <a:solidFill>
                            <a:srgbClr val="000000"/>
                          </a:solidFill>
                          <a:effectLst/>
                          <a:latin typeface="Calibri"/>
                          <a:ea typeface="Times New Roman"/>
                          <a:cs typeface="Times New Roman"/>
                        </a:rPr>
                        <a:t>151.63</a:t>
                      </a:r>
                      <a:endParaRPr lang="en-US" sz="2000" dirty="0">
                        <a:effectLst/>
                        <a:latin typeface="Cambria"/>
                        <a:ea typeface="SimSun"/>
                        <a:cs typeface="Arial"/>
                      </a:endParaRPr>
                    </a:p>
                  </a:txBody>
                  <a:tcPr marL="80201" marR="8020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9393919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smtClean="0">
                <a:solidFill>
                  <a:srgbClr val="0070C0"/>
                </a:solidFill>
              </a:rPr>
              <a:t>Health Expenditure</a:t>
            </a:r>
            <a:endParaRPr lang="en-US" sz="4000" b="0" dirty="0">
              <a:solidFill>
                <a:srgbClr val="0070C0"/>
              </a:solidFill>
            </a:endParaRPr>
          </a:p>
        </p:txBody>
      </p:sp>
      <p:sp>
        <p:nvSpPr>
          <p:cNvPr id="3" name="Content Placeholder 2"/>
          <p:cNvSpPr>
            <a:spLocks noGrp="1"/>
          </p:cNvSpPr>
          <p:nvPr>
            <p:ph idx="1"/>
          </p:nvPr>
        </p:nvSpPr>
        <p:spPr>
          <a:xfrm>
            <a:off x="414338" y="1571623"/>
            <a:ext cx="10058400" cy="5423067"/>
          </a:xfrm>
        </p:spPr>
        <p:txBody>
          <a:bodyPr>
            <a:normAutofit/>
          </a:bodyPr>
          <a:lstStyle/>
          <a:p>
            <a:r>
              <a:rPr lang="en-US" b="1" dirty="0" smtClean="0"/>
              <a:t>Public </a:t>
            </a:r>
            <a:r>
              <a:rPr lang="en-US" b="1" dirty="0"/>
              <a:t>Expenditure (2014</a:t>
            </a:r>
            <a:r>
              <a:rPr lang="en-US" b="1" dirty="0" smtClean="0"/>
              <a:t>):</a:t>
            </a:r>
            <a:endParaRPr lang="en-US" b="1" dirty="0"/>
          </a:p>
          <a:p>
            <a:pPr marL="0" indent="0">
              <a:buNone/>
            </a:pPr>
            <a:r>
              <a:rPr lang="en-US" b="1" dirty="0" smtClean="0"/>
              <a:t>	$176 </a:t>
            </a:r>
            <a:r>
              <a:rPr lang="en-US" b="1" dirty="0"/>
              <a:t>(60</a:t>
            </a:r>
            <a:r>
              <a:rPr lang="en-US" b="1" dirty="0" smtClean="0"/>
              <a:t>%)</a:t>
            </a:r>
          </a:p>
          <a:p>
            <a:r>
              <a:rPr lang="en-US" b="1" dirty="0" smtClean="0"/>
              <a:t>Out </a:t>
            </a:r>
            <a:r>
              <a:rPr lang="en-US" b="1" dirty="0"/>
              <a:t>of Pocket Expenditure as % of THE (2014)</a:t>
            </a:r>
          </a:p>
          <a:p>
            <a:pPr marL="0" lvl="0" indent="0">
              <a:buNone/>
            </a:pPr>
            <a:r>
              <a:rPr lang="en-US" b="1" dirty="0"/>
              <a:t>	40%</a:t>
            </a:r>
          </a:p>
          <a:p>
            <a:r>
              <a:rPr lang="en-US" b="1" dirty="0" smtClean="0"/>
              <a:t>Total </a:t>
            </a:r>
            <a:r>
              <a:rPr lang="en-US" b="1" dirty="0"/>
              <a:t>Health </a:t>
            </a:r>
            <a:r>
              <a:rPr lang="en-US" b="1" dirty="0" smtClean="0"/>
              <a:t>Expenditure:</a:t>
            </a:r>
            <a:endParaRPr lang="en-US" b="1" dirty="0"/>
          </a:p>
          <a:p>
            <a:pPr marL="0" indent="0">
              <a:buNone/>
            </a:pPr>
            <a:r>
              <a:rPr lang="en-US" b="1" dirty="0" smtClean="0"/>
              <a:t>	$339 </a:t>
            </a:r>
            <a:r>
              <a:rPr lang="en-US" b="1" dirty="0"/>
              <a:t>(2013); </a:t>
            </a:r>
            <a:endParaRPr lang="en-US" b="1" dirty="0" smtClean="0"/>
          </a:p>
          <a:p>
            <a:pPr marL="0" indent="0">
              <a:buNone/>
            </a:pPr>
            <a:r>
              <a:rPr lang="en-US" b="1" dirty="0"/>
              <a:t>	</a:t>
            </a:r>
            <a:r>
              <a:rPr lang="en-US" b="1" dirty="0" smtClean="0"/>
              <a:t>$</a:t>
            </a:r>
            <a:r>
              <a:rPr lang="en-US" b="1" dirty="0"/>
              <a:t>292 (2014)</a:t>
            </a:r>
          </a:p>
          <a:p>
            <a:pPr marL="0" indent="0">
              <a:buNone/>
            </a:pPr>
            <a:endParaRPr lang="en-US" b="1" dirty="0" smtClean="0"/>
          </a:p>
          <a:p>
            <a:pPr marL="586719" indent="-586719">
              <a:buFont typeface="+mj-lt"/>
              <a:buAutoNum type="arabicPeriod"/>
            </a:pPr>
            <a:endParaRPr lang="en-US" b="1" dirty="0" smtClean="0"/>
          </a:p>
          <a:p>
            <a:pPr marL="1629775" indent="0">
              <a:buNone/>
            </a:pPr>
            <a:endParaRPr lang="en-US" b="1" dirty="0" smtClean="0"/>
          </a:p>
          <a:p>
            <a:pPr marL="586719" indent="-586719">
              <a:buFont typeface="+mj-lt"/>
              <a:buAutoNum type="arabicPeriod"/>
            </a:pPr>
            <a:endParaRPr lang="en-US" b="1"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spTree>
    <p:extLst>
      <p:ext uri="{BB962C8B-B14F-4D97-AF65-F5344CB8AC3E}">
        <p14:creationId xmlns:p14="http://schemas.microsoft.com/office/powerpoint/2010/main" val="506209854"/>
      </p:ext>
    </p:extLst>
  </p:cSld>
  <p:clrMapOvr>
    <a:masterClrMapping/>
  </p:clrMapOvr>
  <p:transition spd="slow">
    <p:wheel spokes="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smtClean="0">
                <a:solidFill>
                  <a:srgbClr val="0070C0"/>
                </a:solidFill>
              </a:rPr>
              <a:t>Access and Coverage</a:t>
            </a:r>
            <a:endParaRPr lang="en-US" sz="4000" b="0" dirty="0">
              <a:solidFill>
                <a:srgbClr val="0070C0"/>
              </a:solidFill>
            </a:endParaRPr>
          </a:p>
        </p:txBody>
      </p:sp>
      <p:sp>
        <p:nvSpPr>
          <p:cNvPr id="3" name="Content Placeholder 2"/>
          <p:cNvSpPr>
            <a:spLocks noGrp="1"/>
          </p:cNvSpPr>
          <p:nvPr>
            <p:ph idx="1"/>
          </p:nvPr>
        </p:nvSpPr>
        <p:spPr>
          <a:xfrm>
            <a:off x="707751" y="1623846"/>
            <a:ext cx="9479554" cy="4990084"/>
          </a:xfrm>
        </p:spPr>
        <p:txBody>
          <a:bodyPr>
            <a:normAutofit fontScale="92500" lnSpcReduction="20000"/>
          </a:bodyPr>
          <a:lstStyle/>
          <a:p>
            <a:pPr marL="586719" indent="-586719">
              <a:buFont typeface="+mj-lt"/>
              <a:buAutoNum type="arabicPeriod"/>
            </a:pPr>
            <a:r>
              <a:rPr lang="en-US" sz="3200" dirty="0" smtClean="0"/>
              <a:t>Universal </a:t>
            </a:r>
            <a:r>
              <a:rPr lang="en-US" sz="3200" dirty="0"/>
              <a:t>health coverage is </a:t>
            </a:r>
            <a:r>
              <a:rPr lang="en-US" sz="3200" dirty="0" smtClean="0"/>
              <a:t>the </a:t>
            </a:r>
            <a:r>
              <a:rPr lang="en-US" sz="3200" dirty="0"/>
              <a:t>national objective and the core strength of the Iraqi national health policy. </a:t>
            </a:r>
            <a:endParaRPr lang="en-US" sz="3200" dirty="0" smtClean="0"/>
          </a:p>
          <a:p>
            <a:pPr marL="586719" indent="-586719">
              <a:buFont typeface="+mj-lt"/>
              <a:buAutoNum type="arabicPeriod"/>
            </a:pPr>
            <a:r>
              <a:rPr lang="en-US" sz="3200" dirty="0" smtClean="0"/>
              <a:t>All </a:t>
            </a:r>
            <a:r>
              <a:rPr lang="en-US" sz="3200" dirty="0"/>
              <a:t>Iraqi citizens have the right to access health care services with minimal financial contributions.</a:t>
            </a:r>
          </a:p>
          <a:p>
            <a:pPr marL="586719" indent="-586719">
              <a:buFont typeface="+mj-lt"/>
              <a:buAutoNum type="arabicPeriod"/>
            </a:pPr>
            <a:r>
              <a:rPr lang="en-US" sz="3200" dirty="0" smtClean="0"/>
              <a:t>On </a:t>
            </a:r>
            <a:r>
              <a:rPr lang="en-US" sz="3200" dirty="0"/>
              <a:t>average citizens seeking health care services can reach a health facility with 20 minutes. This can extend to 32 minutes for those living in remote rural areas. Among the main barriers to access health care services is the shortage of skilled health workers.</a:t>
            </a:r>
            <a:endParaRPr lang="en-US" sz="3200"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spTree>
    <p:extLst>
      <p:ext uri="{BB962C8B-B14F-4D97-AF65-F5344CB8AC3E}">
        <p14:creationId xmlns:p14="http://schemas.microsoft.com/office/powerpoint/2010/main" val="137635031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5A71F406-5AAF-48DB-8B50-AF2BBA1730F2}" type="slidenum">
              <a:rPr lang="en-US" altLang="en-US">
                <a:solidFill>
                  <a:srgbClr val="000000"/>
                </a:solidFill>
              </a:rPr>
              <a:pPr/>
              <a:t>18</a:t>
            </a:fld>
            <a:endParaRPr lang="en-US" altLang="en-US">
              <a:solidFill>
                <a:srgbClr val="000000"/>
              </a:solidFill>
            </a:endParaRPr>
          </a:p>
        </p:txBody>
      </p:sp>
      <p:sp>
        <p:nvSpPr>
          <p:cNvPr id="55298" name="Rectangle 2"/>
          <p:cNvSpPr>
            <a:spLocks noGrp="1" noChangeArrowheads="1"/>
          </p:cNvSpPr>
          <p:nvPr>
            <p:ph type="title"/>
          </p:nvPr>
        </p:nvSpPr>
        <p:spPr/>
        <p:txBody>
          <a:bodyPr/>
          <a:lstStyle/>
          <a:p>
            <a:r>
              <a:rPr lang="en-US" altLang="en-US" sz="4600" dirty="0">
                <a:solidFill>
                  <a:srgbClr val="0070C0"/>
                </a:solidFill>
              </a:rPr>
              <a:t>WHO health system conceptual framework (modified)   </a:t>
            </a:r>
          </a:p>
        </p:txBody>
      </p:sp>
      <p:sp>
        <p:nvSpPr>
          <p:cNvPr id="55299" name="Rectangle 3"/>
          <p:cNvSpPr>
            <a:spLocks noGrp="1" noChangeArrowheads="1"/>
          </p:cNvSpPr>
          <p:nvPr>
            <p:ph type="body" idx="1"/>
          </p:nvPr>
        </p:nvSpPr>
        <p:spPr/>
        <p:txBody>
          <a:bodyPr/>
          <a:lstStyle/>
          <a:p>
            <a:endParaRPr lang="en-US" altLang="en-US"/>
          </a:p>
        </p:txBody>
      </p:sp>
      <p:pic>
        <p:nvPicPr>
          <p:cNvPr id="553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7335" y="1680281"/>
            <a:ext cx="10069618" cy="5880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Text Box 5"/>
          <p:cNvSpPr txBox="1">
            <a:spLocks noChangeArrowheads="1"/>
          </p:cNvSpPr>
          <p:nvPr/>
        </p:nvSpPr>
        <p:spPr bwMode="auto">
          <a:xfrm>
            <a:off x="7039823" y="1764295"/>
            <a:ext cx="2851573" cy="428472"/>
          </a:xfrm>
          <a:prstGeom prst="rect">
            <a:avLst/>
          </a:prstGeom>
          <a:solidFill>
            <a:srgbClr val="E5CA7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287" tIns="52144" rIns="104287" bIns="52144">
            <a:spAutoFit/>
          </a:bodyPr>
          <a:lstStyle/>
          <a:p>
            <a:pPr algn="ctr" defTabSz="1042872">
              <a:lnSpc>
                <a:spcPct val="100000"/>
              </a:lnSpc>
              <a:spcBef>
                <a:spcPct val="50000"/>
              </a:spcBef>
              <a:buClrTx/>
              <a:buNone/>
            </a:pPr>
            <a:r>
              <a:rPr lang="en-US" altLang="en-US" sz="2100">
                <a:solidFill>
                  <a:srgbClr val="000000"/>
                </a:solidFill>
                <a:latin typeface="Arial"/>
                <a:cs typeface="Arial"/>
              </a:rPr>
              <a:t>Intrinsic goals</a:t>
            </a:r>
          </a:p>
        </p:txBody>
      </p:sp>
      <p:sp>
        <p:nvSpPr>
          <p:cNvPr id="55302" name="Text Box 6"/>
          <p:cNvSpPr txBox="1">
            <a:spLocks noChangeArrowheads="1"/>
          </p:cNvSpPr>
          <p:nvPr/>
        </p:nvSpPr>
        <p:spPr bwMode="auto">
          <a:xfrm>
            <a:off x="4099137" y="1764295"/>
            <a:ext cx="2673350" cy="428472"/>
          </a:xfrm>
          <a:prstGeom prst="rect">
            <a:avLst/>
          </a:prstGeom>
          <a:solidFill>
            <a:srgbClr val="E5CA7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287" tIns="52144" rIns="104287" bIns="52144">
            <a:spAutoFit/>
          </a:bodyPr>
          <a:lstStyle/>
          <a:p>
            <a:pPr algn="ctr" defTabSz="1042872">
              <a:lnSpc>
                <a:spcPct val="100000"/>
              </a:lnSpc>
              <a:spcBef>
                <a:spcPct val="50000"/>
              </a:spcBef>
              <a:buClrTx/>
              <a:buNone/>
            </a:pPr>
            <a:r>
              <a:rPr lang="en-US" altLang="en-US" sz="2100">
                <a:solidFill>
                  <a:srgbClr val="000000"/>
                </a:solidFill>
                <a:latin typeface="Arial"/>
                <a:cs typeface="Arial"/>
              </a:rPr>
              <a:t>Instrumental goals</a:t>
            </a:r>
          </a:p>
        </p:txBody>
      </p:sp>
      <p:sp>
        <p:nvSpPr>
          <p:cNvPr id="55303" name="Text Box 7"/>
          <p:cNvSpPr txBox="1">
            <a:spLocks noChangeArrowheads="1"/>
          </p:cNvSpPr>
          <p:nvPr/>
        </p:nvSpPr>
        <p:spPr bwMode="auto">
          <a:xfrm>
            <a:off x="6683376" y="1764295"/>
            <a:ext cx="356447" cy="42847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287" tIns="52144" rIns="104287" bIns="52144">
            <a:spAutoFit/>
          </a:bodyPr>
          <a:lstStyle/>
          <a:p>
            <a:pPr defTabSz="1042872">
              <a:lnSpc>
                <a:spcPct val="100000"/>
              </a:lnSpc>
              <a:spcBef>
                <a:spcPct val="50000"/>
              </a:spcBef>
              <a:buClrTx/>
              <a:buNone/>
            </a:pPr>
            <a:endParaRPr lang="en-US" altLang="en-US" sz="2100">
              <a:solidFill>
                <a:srgbClr val="000000"/>
              </a:solidFill>
              <a:latin typeface="Arial"/>
              <a:cs typeface="Arial"/>
            </a:endParaRPr>
          </a:p>
        </p:txBody>
      </p:sp>
      <p:sp>
        <p:nvSpPr>
          <p:cNvPr id="55304" name="Rectangle 8"/>
          <p:cNvSpPr>
            <a:spLocks noChangeArrowheads="1"/>
          </p:cNvSpPr>
          <p:nvPr/>
        </p:nvSpPr>
        <p:spPr bwMode="auto">
          <a:xfrm>
            <a:off x="4544695" y="2856477"/>
            <a:ext cx="1782233" cy="3276547"/>
          </a:xfrm>
          <a:prstGeom prst="rect">
            <a:avLst/>
          </a:prstGeom>
          <a:noFill/>
          <a:ln w="38100">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287" tIns="52144" rIns="104287" bIns="52144" anchor="ctr"/>
          <a:lstStyle/>
          <a:p>
            <a:pPr defTabSz="1042872">
              <a:lnSpc>
                <a:spcPct val="100000"/>
              </a:lnSpc>
              <a:spcBef>
                <a:spcPct val="0"/>
              </a:spcBef>
              <a:buClrTx/>
              <a:buNone/>
            </a:pPr>
            <a:endParaRPr lang="en-US" sz="2100">
              <a:solidFill>
                <a:srgbClr val="000000"/>
              </a:solidFill>
              <a:latin typeface="Arial"/>
              <a:cs typeface="Arial"/>
            </a:endParaRPr>
          </a:p>
        </p:txBody>
      </p:sp>
      <p:sp>
        <p:nvSpPr>
          <p:cNvPr id="3" name="Right Arrow 2"/>
          <p:cNvSpPr/>
          <p:nvPr/>
        </p:nvSpPr>
        <p:spPr>
          <a:xfrm>
            <a:off x="267335" y="5172075"/>
            <a:ext cx="504190" cy="300038"/>
          </a:xfrm>
          <a:prstGeom prst="rightArrow">
            <a:avLst/>
          </a:prstGeom>
          <a:solidFill>
            <a:srgbClr val="CC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Up Arrow 3"/>
          <p:cNvSpPr/>
          <p:nvPr/>
        </p:nvSpPr>
        <p:spPr>
          <a:xfrm>
            <a:off x="4814888" y="5729288"/>
            <a:ext cx="342900" cy="242887"/>
          </a:xfrm>
          <a:prstGeom prst="up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688867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3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smtClean="0">
                <a:solidFill>
                  <a:srgbClr val="0070C0"/>
                </a:solidFill>
              </a:rPr>
              <a:t>Family Health</a:t>
            </a:r>
            <a:endParaRPr lang="en-US" sz="4000" b="0" dirty="0">
              <a:solidFill>
                <a:srgbClr val="0070C0"/>
              </a:solidFill>
            </a:endParaRPr>
          </a:p>
        </p:txBody>
      </p:sp>
      <p:sp>
        <p:nvSpPr>
          <p:cNvPr id="3" name="Content Placeholder 2"/>
          <p:cNvSpPr>
            <a:spLocks noGrp="1"/>
          </p:cNvSpPr>
          <p:nvPr>
            <p:ph idx="1"/>
          </p:nvPr>
        </p:nvSpPr>
        <p:spPr>
          <a:xfrm>
            <a:off x="371474" y="1618846"/>
            <a:ext cx="10044113" cy="4990084"/>
          </a:xfrm>
        </p:spPr>
        <p:txBody>
          <a:bodyPr>
            <a:normAutofit fontScale="92500" lnSpcReduction="20000"/>
          </a:bodyPr>
          <a:lstStyle/>
          <a:p>
            <a:pPr marL="1629775" indent="0">
              <a:buNone/>
            </a:pPr>
            <a:endParaRPr lang="en-US" dirty="0" smtClean="0"/>
          </a:p>
          <a:p>
            <a:pPr marL="521528" indent="-521528">
              <a:spcBef>
                <a:spcPts val="0"/>
              </a:spcBef>
              <a:spcAft>
                <a:spcPts val="1369"/>
              </a:spcAft>
              <a:buFont typeface="+mj-lt"/>
              <a:buAutoNum type="arabicPeriod"/>
            </a:pPr>
            <a:r>
              <a:rPr lang="en-US" dirty="0">
                <a:solidFill>
                  <a:schemeClr val="tx1"/>
                </a:solidFill>
              </a:rPr>
              <a:t>High political support of family practice</a:t>
            </a:r>
          </a:p>
          <a:p>
            <a:pPr marL="521528" indent="-521528">
              <a:spcBef>
                <a:spcPts val="0"/>
              </a:spcBef>
              <a:spcAft>
                <a:spcPts val="1369"/>
              </a:spcAft>
              <a:buFont typeface="+mj-lt"/>
              <a:buAutoNum type="arabicPeriod"/>
            </a:pPr>
            <a:r>
              <a:rPr lang="en-US" dirty="0">
                <a:solidFill>
                  <a:schemeClr val="tx1"/>
                </a:solidFill>
              </a:rPr>
              <a:t>Good network of PHC centers and infrastructure is generally adequate.</a:t>
            </a:r>
          </a:p>
          <a:p>
            <a:pPr marL="521528" indent="-521528">
              <a:buFont typeface="+mj-lt"/>
              <a:buAutoNum type="arabicPeriod"/>
            </a:pPr>
            <a:r>
              <a:rPr lang="en-GB" dirty="0"/>
              <a:t>833 family physicians and </a:t>
            </a:r>
            <a:r>
              <a:rPr lang="en-US" dirty="0"/>
              <a:t>8000 GP working in PHC facilities</a:t>
            </a:r>
          </a:p>
          <a:p>
            <a:pPr marL="521528" indent="-521528">
              <a:buFont typeface="+mj-lt"/>
              <a:buAutoNum type="arabicPeriod"/>
            </a:pPr>
            <a:r>
              <a:rPr lang="en-US" dirty="0">
                <a:solidFill>
                  <a:schemeClr val="tx1"/>
                </a:solidFill>
              </a:rPr>
              <a:t>6 Family Medicine Dept., average of </a:t>
            </a:r>
            <a:r>
              <a:rPr lang="en-GB" dirty="0"/>
              <a:t>120 </a:t>
            </a:r>
            <a:r>
              <a:rPr lang="en-US" dirty="0"/>
              <a:t>graduates/y</a:t>
            </a:r>
            <a:endParaRPr lang="en-US" dirty="0">
              <a:solidFill>
                <a:schemeClr val="tx1"/>
              </a:solidFill>
            </a:endParaRPr>
          </a:p>
          <a:p>
            <a:pPr marL="521528" indent="-521528">
              <a:buFont typeface="+mj-lt"/>
              <a:buAutoNum type="arabicPeriod"/>
            </a:pPr>
            <a:r>
              <a:rPr lang="en-US" dirty="0">
                <a:solidFill>
                  <a:schemeClr val="tx1"/>
                </a:solidFill>
              </a:rPr>
              <a:t>50% of PHC facilities has at least one physicians, rest has trained health workers</a:t>
            </a:r>
          </a:p>
          <a:p>
            <a:pPr marL="521528" indent="-521528">
              <a:buFont typeface="+mj-lt"/>
              <a:buAutoNum type="arabicPeriod"/>
            </a:pPr>
            <a:r>
              <a:rPr lang="en-US" dirty="0">
                <a:solidFill>
                  <a:schemeClr val="tx1"/>
                </a:solidFill>
              </a:rPr>
              <a:t>Successful integration of NCD in PHC in almost 50% of health facilities.</a:t>
            </a:r>
          </a:p>
          <a:p>
            <a:pPr marL="586719" indent="-586719">
              <a:buFont typeface="+mj-lt"/>
              <a:buAutoNum type="arabicPeriod"/>
            </a:pPr>
            <a:endParaRPr lang="en-US" b="1"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spTree>
    <p:extLst>
      <p:ext uri="{BB962C8B-B14F-4D97-AF65-F5344CB8AC3E}">
        <p14:creationId xmlns:p14="http://schemas.microsoft.com/office/powerpoint/2010/main" val="211517889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solidFill>
                  <a:srgbClr val="0070C0"/>
                </a:solidFill>
              </a:rPr>
              <a:t>Social Determinants of Health</a:t>
            </a:r>
            <a:endParaRPr lang="en-US" b="1" dirty="0">
              <a:solidFill>
                <a:srgbClr val="0070C0"/>
              </a:solidFill>
            </a:endParaRPr>
          </a:p>
        </p:txBody>
      </p:sp>
      <p:pic>
        <p:nvPicPr>
          <p:cNvPr id="1028" name="Picture 4" descr="Image result for picture of social determinants of health"/>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3418"/>
            <a:ext cx="10372598" cy="733442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669" y="6885796"/>
            <a:ext cx="9829101" cy="623953"/>
          </a:xfrm>
          <a:prstGeom prst="rect">
            <a:avLst/>
          </a:prstGeom>
          <a:noFill/>
        </p:spPr>
        <p:txBody>
          <a:bodyPr wrap="none" lIns="91440" tIns="45720" rIns="91440" bIns="45720">
            <a:spAutoFit/>
          </a:bodyPr>
          <a:lstStyle/>
          <a:p>
            <a:pPr algn="ctr">
              <a:buNone/>
            </a:pPr>
            <a:r>
              <a:rPr lang="en-US" sz="5300" b="1" cap="all" dirty="0"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Most importantly peace</a:t>
            </a:r>
            <a:endParaRPr lang="en-US" sz="5300" b="1" cap="all" spc="0" dirty="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6898355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a:solidFill>
                  <a:srgbClr val="0070C0"/>
                </a:solidFill>
              </a:rPr>
              <a:t>Hospital Dominance</a:t>
            </a:r>
            <a:endParaRPr lang="en-US" sz="4000" b="0" dirty="0">
              <a:solidFill>
                <a:srgbClr val="0070C0"/>
              </a:solidFill>
            </a:endParaRPr>
          </a:p>
        </p:txBody>
      </p:sp>
      <p:sp>
        <p:nvSpPr>
          <p:cNvPr id="3" name="Content Placeholder 2"/>
          <p:cNvSpPr>
            <a:spLocks noGrp="1"/>
          </p:cNvSpPr>
          <p:nvPr>
            <p:ph idx="1"/>
          </p:nvPr>
        </p:nvSpPr>
        <p:spPr>
          <a:xfrm>
            <a:off x="371474" y="1618846"/>
            <a:ext cx="10044113" cy="4990084"/>
          </a:xfrm>
        </p:spPr>
        <p:txBody>
          <a:bodyPr>
            <a:normAutofit/>
          </a:bodyPr>
          <a:lstStyle/>
          <a:p>
            <a:pPr marL="586719" indent="-586719">
              <a:buFont typeface="+mj-lt"/>
              <a:buAutoNum type="arabicPeriod"/>
            </a:pPr>
            <a:endParaRPr lang="en-US" b="1"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 y="1485899"/>
            <a:ext cx="10133013" cy="507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9063" y="1592263"/>
            <a:ext cx="53467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5972611"/>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a:solidFill>
                  <a:srgbClr val="0070C0"/>
                </a:solidFill>
              </a:rPr>
              <a:t>Hospitals R</a:t>
            </a:r>
            <a:r>
              <a:rPr lang="en-US" sz="4000" b="0" dirty="0" smtClean="0">
                <a:solidFill>
                  <a:srgbClr val="0070C0"/>
                </a:solidFill>
              </a:rPr>
              <a:t>ole</a:t>
            </a:r>
            <a:endParaRPr lang="en-US" sz="4000" b="0" dirty="0">
              <a:solidFill>
                <a:srgbClr val="0070C0"/>
              </a:solidFill>
            </a:endParaRPr>
          </a:p>
        </p:txBody>
      </p:sp>
      <p:sp>
        <p:nvSpPr>
          <p:cNvPr id="3" name="Content Placeholder 2"/>
          <p:cNvSpPr>
            <a:spLocks noGrp="1"/>
          </p:cNvSpPr>
          <p:nvPr>
            <p:ph idx="1"/>
          </p:nvPr>
        </p:nvSpPr>
        <p:spPr>
          <a:xfrm>
            <a:off x="-928688" y="1557337"/>
            <a:ext cx="11158538" cy="4865855"/>
          </a:xfrm>
        </p:spPr>
        <p:txBody>
          <a:bodyPr>
            <a:normAutofit lnSpcReduction="10000"/>
          </a:bodyPr>
          <a:lstStyle/>
          <a:p>
            <a:pPr marL="2086975" indent="-457200"/>
            <a:r>
              <a:rPr lang="en-US" dirty="0"/>
              <a:t>Hospitals should contribute to improving health and reducing inequalities;</a:t>
            </a:r>
          </a:p>
          <a:p>
            <a:pPr marL="2086975" indent="-457200"/>
            <a:r>
              <a:rPr lang="en-US" dirty="0"/>
              <a:t>Provide a highly valued role in life-threatening conditions, and can improve outcomes from treatment by concentrating technology/expertise;</a:t>
            </a:r>
          </a:p>
          <a:p>
            <a:pPr marL="2086975" indent="-457200"/>
            <a:r>
              <a:rPr lang="en-US" dirty="0"/>
              <a:t>No longer be the </a:t>
            </a:r>
            <a:r>
              <a:rPr lang="en-US" dirty="0" err="1"/>
              <a:t>centre</a:t>
            </a:r>
            <a:r>
              <a:rPr lang="en-US" dirty="0"/>
              <a:t> of the system or stand alone, most likely part of a “one stop shop” that includes primary care, specialized out-patient care, and diagnostic services;</a:t>
            </a:r>
          </a:p>
          <a:p>
            <a:pPr marL="2086975" indent="-457200"/>
            <a:r>
              <a:rPr lang="en-US" dirty="0"/>
              <a:t>Be more open to the community</a:t>
            </a:r>
            <a:r>
              <a:rPr lang="en-US" dirty="0" smtClean="0"/>
              <a:t>.</a:t>
            </a:r>
            <a:endParaRPr lang="en-US" b="1"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spTree>
    <p:extLst>
      <p:ext uri="{BB962C8B-B14F-4D97-AF65-F5344CB8AC3E}">
        <p14:creationId xmlns:p14="http://schemas.microsoft.com/office/powerpoint/2010/main" val="198826157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a:solidFill>
                  <a:srgbClr val="0070C0"/>
                </a:solidFill>
              </a:rPr>
              <a:t>Gaps and Challenges</a:t>
            </a:r>
            <a:endParaRPr lang="en-US" sz="4000" b="0" dirty="0">
              <a:solidFill>
                <a:srgbClr val="0070C0"/>
              </a:solidFill>
            </a:endParaRPr>
          </a:p>
        </p:txBody>
      </p:sp>
      <p:sp>
        <p:nvSpPr>
          <p:cNvPr id="3" name="Content Placeholder 2"/>
          <p:cNvSpPr>
            <a:spLocks noGrp="1"/>
          </p:cNvSpPr>
          <p:nvPr>
            <p:ph idx="1"/>
          </p:nvPr>
        </p:nvSpPr>
        <p:spPr>
          <a:xfrm>
            <a:off x="371474" y="1618846"/>
            <a:ext cx="10044113" cy="4990084"/>
          </a:xfrm>
        </p:spPr>
        <p:txBody>
          <a:bodyPr>
            <a:normAutofit/>
          </a:bodyPr>
          <a:lstStyle/>
          <a:p>
            <a:pPr marL="521528" indent="-521528">
              <a:spcBef>
                <a:spcPts val="0"/>
              </a:spcBef>
              <a:spcAft>
                <a:spcPts val="1369"/>
              </a:spcAft>
              <a:buFont typeface="+mj-lt"/>
              <a:buAutoNum type="arabicPeriod"/>
            </a:pPr>
            <a:r>
              <a:rPr lang="en-US" dirty="0" smtClean="0">
                <a:solidFill>
                  <a:schemeClr val="tx1"/>
                </a:solidFill>
              </a:rPr>
              <a:t>Financial </a:t>
            </a:r>
            <a:r>
              <a:rPr lang="en-US" dirty="0">
                <a:solidFill>
                  <a:schemeClr val="tx1"/>
                </a:solidFill>
              </a:rPr>
              <a:t>crisis</a:t>
            </a:r>
          </a:p>
          <a:p>
            <a:pPr marL="521528" indent="-521528">
              <a:spcBef>
                <a:spcPts val="0"/>
              </a:spcBef>
              <a:spcAft>
                <a:spcPts val="1369"/>
              </a:spcAft>
              <a:buFont typeface="+mj-lt"/>
              <a:buAutoNum type="arabicPeriod"/>
            </a:pPr>
            <a:r>
              <a:rPr lang="en-US" dirty="0">
                <a:solidFill>
                  <a:schemeClr val="tx1"/>
                </a:solidFill>
              </a:rPr>
              <a:t>Insecurity caused by ISIS</a:t>
            </a:r>
          </a:p>
          <a:p>
            <a:pPr marL="521528" indent="-521528">
              <a:spcBef>
                <a:spcPts val="0"/>
              </a:spcBef>
              <a:spcAft>
                <a:spcPts val="1369"/>
              </a:spcAft>
              <a:buFont typeface="+mj-lt"/>
              <a:buAutoNum type="arabicPeriod"/>
            </a:pPr>
            <a:r>
              <a:rPr lang="en-US" dirty="0">
                <a:solidFill>
                  <a:schemeClr val="tx1"/>
                </a:solidFill>
              </a:rPr>
              <a:t>Humanitarian crisis</a:t>
            </a:r>
          </a:p>
          <a:p>
            <a:pPr marL="521528" indent="-521528">
              <a:spcBef>
                <a:spcPts val="0"/>
              </a:spcBef>
              <a:spcAft>
                <a:spcPts val="1369"/>
              </a:spcAft>
              <a:buFont typeface="+mj-lt"/>
              <a:buAutoNum type="arabicPeriod"/>
            </a:pPr>
            <a:r>
              <a:rPr lang="en-US" dirty="0">
                <a:solidFill>
                  <a:schemeClr val="tx1"/>
                </a:solidFill>
              </a:rPr>
              <a:t>Shortage of health workforce (Q&amp;Q)</a:t>
            </a:r>
          </a:p>
          <a:p>
            <a:pPr marL="521528" indent="-521528">
              <a:spcBef>
                <a:spcPts val="0"/>
              </a:spcBef>
              <a:spcAft>
                <a:spcPts val="1369"/>
              </a:spcAft>
              <a:buFont typeface="+mj-lt"/>
              <a:buAutoNum type="arabicPeriod"/>
            </a:pPr>
            <a:r>
              <a:rPr lang="en-US" dirty="0">
                <a:solidFill>
                  <a:schemeClr val="tx1"/>
                </a:solidFill>
              </a:rPr>
              <a:t>High turn over of staff</a:t>
            </a:r>
          </a:p>
          <a:p>
            <a:pPr marL="521528" indent="-521528">
              <a:spcBef>
                <a:spcPts val="0"/>
              </a:spcBef>
              <a:spcAft>
                <a:spcPts val="1369"/>
              </a:spcAft>
              <a:buFont typeface="+mj-lt"/>
              <a:buAutoNum type="arabicPeriod"/>
            </a:pPr>
            <a:r>
              <a:rPr lang="en-US" dirty="0">
                <a:solidFill>
                  <a:schemeClr val="tx1"/>
                </a:solidFill>
              </a:rPr>
              <a:t>Limited quality measures of PHC services</a:t>
            </a:r>
          </a:p>
          <a:p>
            <a:pPr marL="521528" indent="-521528">
              <a:spcBef>
                <a:spcPts val="0"/>
              </a:spcBef>
              <a:spcAft>
                <a:spcPts val="1369"/>
              </a:spcAft>
              <a:buFont typeface="+mj-lt"/>
              <a:buAutoNum type="arabicPeriod"/>
            </a:pPr>
            <a:r>
              <a:rPr lang="en-US" dirty="0">
                <a:solidFill>
                  <a:schemeClr val="tx1"/>
                </a:solidFill>
              </a:rPr>
              <a:t>Interrupted supply of medicines</a:t>
            </a:r>
          </a:p>
          <a:p>
            <a:pPr marL="521528" indent="-521528">
              <a:spcBef>
                <a:spcPts val="0"/>
              </a:spcBef>
              <a:spcAft>
                <a:spcPts val="1369"/>
              </a:spcAft>
              <a:buFont typeface="+mj-lt"/>
              <a:buAutoNum type="arabicPeriod"/>
            </a:pPr>
            <a:r>
              <a:rPr lang="en-US" dirty="0">
                <a:solidFill>
                  <a:schemeClr val="tx1"/>
                </a:solidFill>
              </a:rPr>
              <a:t>Inadequate Infrastructure</a:t>
            </a:r>
          </a:p>
          <a:p>
            <a:pPr marL="586719" indent="-586719">
              <a:buFont typeface="+mj-lt"/>
              <a:buAutoNum type="arabicPeriod"/>
            </a:pPr>
            <a:endParaRPr lang="en-US" b="1"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spTree>
    <p:extLst>
      <p:ext uri="{BB962C8B-B14F-4D97-AF65-F5344CB8AC3E}">
        <p14:creationId xmlns:p14="http://schemas.microsoft.com/office/powerpoint/2010/main" val="2005633862"/>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767" y="2572"/>
            <a:ext cx="9624060" cy="923853"/>
          </a:xfrm>
        </p:spPr>
        <p:txBody>
          <a:bodyPr>
            <a:noAutofit/>
          </a:bodyPr>
          <a:lstStyle/>
          <a:p>
            <a:pPr>
              <a:lnSpc>
                <a:spcPct val="115000"/>
              </a:lnSpc>
              <a:spcBef>
                <a:spcPts val="0"/>
              </a:spcBef>
              <a:spcAft>
                <a:spcPts val="1141"/>
              </a:spcAft>
            </a:pPr>
            <a:r>
              <a:rPr lang="en-US" sz="4100" b="1" dirty="0">
                <a:solidFill>
                  <a:srgbClr val="0070C0"/>
                </a:solidFill>
                <a:latin typeface="Candara" panose="020E0502030303020204" pitchFamily="34" charset="0"/>
                <a:ea typeface="Calibri" panose="020F0502020204030204" pitchFamily="34" charset="0"/>
                <a:cs typeface="Times New Roman" panose="02020603050405020304" pitchFamily="18" charset="0"/>
              </a:rPr>
              <a:t>Health System Strengthening</a:t>
            </a:r>
            <a:endParaRPr lang="en-US" sz="4100" b="1" dirty="0">
              <a:solidFill>
                <a:srgbClr val="0070C0"/>
              </a:solidFill>
              <a:latin typeface="Candara" panose="020E0502030303020204" pitchFamily="34" charset="0"/>
              <a:ea typeface="Calibri" panose="020F0502020204030204" pitchFamily="34"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57885179"/>
              </p:ext>
            </p:extLst>
          </p:nvPr>
        </p:nvGraphicFramePr>
        <p:xfrm>
          <a:off x="546768" y="991083"/>
          <a:ext cx="9874767" cy="6272197"/>
        </p:xfrm>
        <a:graphic>
          <a:graphicData uri="http://schemas.openxmlformats.org/drawingml/2006/table">
            <a:tbl>
              <a:tblPr firstRow="1" firstCol="1" bandRow="1">
                <a:tableStyleId>{5C22544A-7EE6-4342-B048-85BDC9FD1C3A}</a:tableStyleId>
              </a:tblPr>
              <a:tblGrid>
                <a:gridCol w="2059103"/>
                <a:gridCol w="1493489"/>
                <a:gridCol w="6322175"/>
              </a:tblGrid>
              <a:tr h="798559">
                <a:tc>
                  <a:txBody>
                    <a:bodyPr/>
                    <a:lstStyle/>
                    <a:p>
                      <a:pPr marL="0" marR="0" algn="l">
                        <a:lnSpc>
                          <a:spcPct val="115000"/>
                        </a:lnSpc>
                        <a:spcBef>
                          <a:spcPts val="0"/>
                        </a:spcBef>
                        <a:spcAft>
                          <a:spcPts val="0"/>
                        </a:spcAft>
                      </a:pPr>
                      <a:r>
                        <a:rPr lang="en-GB" sz="2000" dirty="0">
                          <a:effectLst/>
                          <a:latin typeface="Candara" panose="020E0502030303020204" pitchFamily="34" charset="0"/>
                        </a:rPr>
                        <a:t>Health System Building Blocks</a:t>
                      </a:r>
                      <a:endParaRPr lang="en-US" sz="2000"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tc>
                <a:tc>
                  <a:txBody>
                    <a:bodyPr/>
                    <a:lstStyle/>
                    <a:p>
                      <a:pPr marL="0" marR="0" algn="l">
                        <a:lnSpc>
                          <a:spcPct val="115000"/>
                        </a:lnSpc>
                        <a:spcBef>
                          <a:spcPts val="0"/>
                        </a:spcBef>
                        <a:spcAft>
                          <a:spcPts val="0"/>
                        </a:spcAft>
                      </a:pPr>
                      <a:r>
                        <a:rPr lang="en-US" sz="2000" dirty="0" smtClean="0">
                          <a:effectLst/>
                          <a:latin typeface="Candara" panose="020E0502030303020204" pitchFamily="34" charset="0"/>
                          <a:ea typeface="Calibri" panose="020F0502020204030204" pitchFamily="34" charset="0"/>
                          <a:cs typeface="Times New Roman" panose="02020603050405020304" pitchFamily="18" charset="0"/>
                        </a:rPr>
                        <a:t>Milestones</a:t>
                      </a:r>
                      <a:endParaRPr lang="en-US" sz="2000"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tc>
                <a:tc>
                  <a:txBody>
                    <a:bodyPr/>
                    <a:lstStyle/>
                    <a:p>
                      <a:pPr marL="0" marR="0" algn="ctr">
                        <a:lnSpc>
                          <a:spcPct val="115000"/>
                        </a:lnSpc>
                        <a:spcBef>
                          <a:spcPts val="0"/>
                        </a:spcBef>
                        <a:spcAft>
                          <a:spcPts val="0"/>
                        </a:spcAft>
                      </a:pPr>
                      <a:r>
                        <a:rPr lang="en-GB" sz="2000" dirty="0" smtClean="0">
                          <a:effectLst/>
                          <a:latin typeface="Candara" panose="020E0502030303020204" pitchFamily="34" charset="0"/>
                        </a:rPr>
                        <a:t>Interventions</a:t>
                      </a:r>
                      <a:endParaRPr lang="en-US" sz="2000"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tc>
              </a:tr>
              <a:tr h="811576">
                <a:tc>
                  <a:txBody>
                    <a:bodyPr/>
                    <a:lstStyle/>
                    <a:p>
                      <a:pPr marL="228600" marR="0" indent="-228600">
                        <a:lnSpc>
                          <a:spcPct val="115000"/>
                        </a:lnSpc>
                        <a:spcBef>
                          <a:spcPts val="0"/>
                        </a:spcBef>
                        <a:spcAft>
                          <a:spcPts val="0"/>
                        </a:spcAft>
                        <a:buFont typeface="+mj-lt"/>
                        <a:buAutoNum type="arabicPeriod"/>
                      </a:pPr>
                      <a:r>
                        <a:rPr lang="en-GB" sz="1500" dirty="0" smtClean="0">
                          <a:effectLst/>
                          <a:latin typeface="Candara" panose="020E0502030303020204" pitchFamily="34" charset="0"/>
                        </a:rPr>
                        <a:t>Leadership </a:t>
                      </a:r>
                      <a:r>
                        <a:rPr lang="en-GB" sz="1500" dirty="0">
                          <a:effectLst/>
                          <a:latin typeface="Candara" panose="020E0502030303020204" pitchFamily="34" charset="0"/>
                        </a:rPr>
                        <a:t>and Governance</a:t>
                      </a:r>
                      <a:endParaRPr lang="en-US" sz="1500"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nchor="ctr"/>
                </a:tc>
                <a:tc>
                  <a:txBody>
                    <a:bodyPr/>
                    <a:lstStyle/>
                    <a:p>
                      <a:pPr marL="0" marR="0">
                        <a:lnSpc>
                          <a:spcPct val="115000"/>
                        </a:lnSpc>
                        <a:spcBef>
                          <a:spcPts val="0"/>
                        </a:spcBef>
                        <a:spcAft>
                          <a:spcPts val="0"/>
                        </a:spcAft>
                      </a:pPr>
                      <a:r>
                        <a:rPr lang="en-GB" sz="1500" b="1" dirty="0" smtClean="0">
                          <a:solidFill>
                            <a:schemeClr val="bg1"/>
                          </a:solidFill>
                          <a:effectLst/>
                          <a:latin typeface="Candara" panose="020E0502030303020204" pitchFamily="34" charset="0"/>
                        </a:rPr>
                        <a:t>National</a:t>
                      </a:r>
                      <a:endParaRPr lang="en-US" sz="1500" b="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GB" sz="1500" b="1" dirty="0" smtClean="0">
                          <a:solidFill>
                            <a:schemeClr val="bg1"/>
                          </a:solidFill>
                          <a:effectLst/>
                          <a:latin typeface="Candara" panose="020E0502030303020204" pitchFamily="34" charset="0"/>
                        </a:rPr>
                        <a:t>Policies &amp; plans</a:t>
                      </a:r>
                      <a:endParaRPr lang="en-US" sz="1500" b="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accent3">
                        <a:lumMod val="40000"/>
                        <a:lumOff val="60000"/>
                      </a:schemeClr>
                    </a:solidFill>
                  </a:tcPr>
                </a:tc>
                <a:tc>
                  <a:txBody>
                    <a:bodyPr/>
                    <a:lstStyle/>
                    <a:p>
                      <a:pPr marL="0" marR="0">
                        <a:lnSpc>
                          <a:spcPct val="115000"/>
                        </a:lnSpc>
                        <a:spcBef>
                          <a:spcPts val="0"/>
                        </a:spcBef>
                        <a:spcAft>
                          <a:spcPts val="0"/>
                        </a:spcAft>
                      </a:pPr>
                      <a:r>
                        <a:rPr lang="en-GB" sz="1500" b="1" dirty="0" smtClean="0">
                          <a:effectLst/>
                          <a:latin typeface="Candara" panose="020E0502030303020204" pitchFamily="34" charset="0"/>
                        </a:rPr>
                        <a:t>Adopt reform measures with emphasis on effective</a:t>
                      </a:r>
                      <a:r>
                        <a:rPr lang="en-GB" sz="1500" b="1" baseline="0" dirty="0" smtClean="0">
                          <a:effectLst/>
                          <a:latin typeface="Candara" panose="020E0502030303020204" pitchFamily="34" charset="0"/>
                        </a:rPr>
                        <a:t> governance</a:t>
                      </a:r>
                    </a:p>
                    <a:p>
                      <a:pPr marL="0" marR="0">
                        <a:lnSpc>
                          <a:spcPct val="115000"/>
                        </a:lnSpc>
                        <a:spcBef>
                          <a:spcPts val="0"/>
                        </a:spcBef>
                        <a:spcAft>
                          <a:spcPts val="0"/>
                        </a:spcAft>
                      </a:pPr>
                      <a:r>
                        <a:rPr lang="en-GB" sz="1500" b="1" baseline="0" dirty="0" smtClean="0">
                          <a:effectLst/>
                          <a:latin typeface="Candara" panose="020E0502030303020204" pitchFamily="34" charset="0"/>
                          <a:ea typeface="Calibri" panose="020F0502020204030204" pitchFamily="34" charset="0"/>
                          <a:cs typeface="Times New Roman" panose="02020603050405020304" pitchFamily="18" charset="0"/>
                        </a:rPr>
                        <a:t>Invest in leadership development</a:t>
                      </a:r>
                    </a:p>
                    <a:p>
                      <a:pPr marL="0" marR="0">
                        <a:lnSpc>
                          <a:spcPct val="115000"/>
                        </a:lnSpc>
                        <a:spcBef>
                          <a:spcPts val="0"/>
                        </a:spcBef>
                        <a:spcAft>
                          <a:spcPts val="0"/>
                        </a:spcAft>
                      </a:pPr>
                      <a:r>
                        <a:rPr lang="en-GB" sz="1500" b="1" baseline="0" dirty="0" smtClean="0">
                          <a:effectLst/>
                          <a:latin typeface="Candara" panose="020E0502030303020204" pitchFamily="34" charset="0"/>
                          <a:ea typeface="Calibri" panose="020F0502020204030204" pitchFamily="34" charset="0"/>
                          <a:cs typeface="Times New Roman" panose="02020603050405020304" pitchFamily="18" charset="0"/>
                        </a:rPr>
                        <a:t>Gradually advance Decentralization of health services</a:t>
                      </a:r>
                      <a:endParaRPr lang="en-US" sz="1500" b="1"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accent3">
                        <a:lumMod val="40000"/>
                        <a:lumOff val="60000"/>
                      </a:schemeClr>
                    </a:solidFill>
                  </a:tcPr>
                </a:tc>
              </a:tr>
              <a:tr h="811576">
                <a:tc>
                  <a:txBody>
                    <a:bodyPr/>
                    <a:lstStyle/>
                    <a:p>
                      <a:pPr marL="228600" marR="0" indent="-228600">
                        <a:lnSpc>
                          <a:spcPct val="115000"/>
                        </a:lnSpc>
                        <a:spcBef>
                          <a:spcPts val="0"/>
                        </a:spcBef>
                        <a:spcAft>
                          <a:spcPts val="0"/>
                        </a:spcAft>
                        <a:buFont typeface="+mj-lt"/>
                        <a:buAutoNum type="arabicPeriod" startAt="2"/>
                      </a:pPr>
                      <a:r>
                        <a:rPr lang="en-GB" sz="1500" dirty="0">
                          <a:effectLst/>
                          <a:latin typeface="Candara" panose="020E0502030303020204" pitchFamily="34" charset="0"/>
                        </a:rPr>
                        <a:t>Health Information </a:t>
                      </a:r>
                      <a:r>
                        <a:rPr lang="en-GB" sz="1500" dirty="0" smtClean="0">
                          <a:effectLst/>
                          <a:latin typeface="Candara" panose="020E0502030303020204" pitchFamily="34" charset="0"/>
                        </a:rPr>
                        <a:t>Systems</a:t>
                      </a:r>
                      <a:endParaRPr lang="en-US" sz="1500"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tc>
                <a:tc>
                  <a:txBody>
                    <a:bodyPr/>
                    <a:lstStyle/>
                    <a:p>
                      <a:pPr marL="0" marR="0">
                        <a:lnSpc>
                          <a:spcPct val="115000"/>
                        </a:lnSpc>
                        <a:spcBef>
                          <a:spcPts val="0"/>
                        </a:spcBef>
                        <a:spcAft>
                          <a:spcPts val="0"/>
                        </a:spcAft>
                      </a:pPr>
                      <a:r>
                        <a:rPr lang="en-GB" sz="1500" b="1" dirty="0">
                          <a:solidFill>
                            <a:schemeClr val="bg1"/>
                          </a:solidFill>
                          <a:effectLst/>
                          <a:latin typeface="Candara" panose="020E0502030303020204" pitchFamily="34" charset="0"/>
                        </a:rPr>
                        <a:t>Data</a:t>
                      </a:r>
                      <a:endParaRPr lang="en-US" sz="1500" b="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accent5">
                        <a:lumMod val="40000"/>
                        <a:lumOff val="60000"/>
                      </a:schemeClr>
                    </a:solidFill>
                  </a:tcPr>
                </a:tc>
                <a:tc>
                  <a:txBody>
                    <a:bodyPr/>
                    <a:lstStyle/>
                    <a:p>
                      <a:pPr marL="0" marR="0">
                        <a:lnSpc>
                          <a:spcPct val="115000"/>
                        </a:lnSpc>
                        <a:spcBef>
                          <a:spcPts val="0"/>
                        </a:spcBef>
                        <a:spcAft>
                          <a:spcPts val="0"/>
                        </a:spcAft>
                      </a:pPr>
                      <a:r>
                        <a:rPr lang="en-GB" sz="1500" b="1" dirty="0" smtClean="0">
                          <a:effectLst/>
                          <a:latin typeface="Candara" panose="020E0502030303020204" pitchFamily="34" charset="0"/>
                        </a:rPr>
                        <a:t>Invest in an effective health information system (DHIS 2)</a:t>
                      </a:r>
                    </a:p>
                    <a:p>
                      <a:pPr marL="0" marR="0">
                        <a:lnSpc>
                          <a:spcPct val="115000"/>
                        </a:lnSpc>
                        <a:spcBef>
                          <a:spcPts val="0"/>
                        </a:spcBef>
                        <a:spcAft>
                          <a:spcPts val="0"/>
                        </a:spcAft>
                      </a:pPr>
                      <a:r>
                        <a:rPr lang="en-GB" sz="1500" b="1" dirty="0" smtClean="0">
                          <a:effectLst/>
                          <a:latin typeface="Candara" panose="020E0502030303020204" pitchFamily="34" charset="0"/>
                        </a:rPr>
                        <a:t>Improve Civil Registration and Vital Statistics</a:t>
                      </a:r>
                    </a:p>
                    <a:p>
                      <a:pPr marL="0" marR="0">
                        <a:lnSpc>
                          <a:spcPct val="115000"/>
                        </a:lnSpc>
                        <a:spcBef>
                          <a:spcPts val="0"/>
                        </a:spcBef>
                        <a:spcAft>
                          <a:spcPts val="0"/>
                        </a:spcAft>
                      </a:pPr>
                      <a:r>
                        <a:rPr lang="en-US" sz="1500" b="1" dirty="0" smtClean="0">
                          <a:effectLst/>
                          <a:latin typeface="Candara" panose="020E0502030303020204" pitchFamily="34" charset="0"/>
                          <a:ea typeface="Calibri" panose="020F0502020204030204" pitchFamily="34" charset="0"/>
                          <a:cs typeface="Times New Roman" panose="02020603050405020304" pitchFamily="18" charset="0"/>
                        </a:rPr>
                        <a:t>Build</a:t>
                      </a:r>
                      <a:r>
                        <a:rPr lang="en-US" sz="1500" b="1" baseline="0" dirty="0" smtClean="0">
                          <a:effectLst/>
                          <a:latin typeface="Candara" panose="020E0502030303020204" pitchFamily="34" charset="0"/>
                          <a:ea typeface="Calibri" panose="020F0502020204030204" pitchFamily="34" charset="0"/>
                          <a:cs typeface="Times New Roman" panose="02020603050405020304" pitchFamily="18" charset="0"/>
                        </a:rPr>
                        <a:t> capacity at national and governorate levels</a:t>
                      </a:r>
                      <a:endParaRPr lang="en-US" sz="1500" b="1"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accent5">
                        <a:lumMod val="40000"/>
                        <a:lumOff val="60000"/>
                      </a:schemeClr>
                    </a:solidFill>
                  </a:tcPr>
                </a:tc>
              </a:tr>
              <a:tr h="541050">
                <a:tc>
                  <a:txBody>
                    <a:bodyPr/>
                    <a:lstStyle/>
                    <a:p>
                      <a:pPr marL="228600" marR="0" indent="-228600">
                        <a:lnSpc>
                          <a:spcPct val="115000"/>
                        </a:lnSpc>
                        <a:spcBef>
                          <a:spcPts val="0"/>
                        </a:spcBef>
                        <a:spcAft>
                          <a:spcPts val="0"/>
                        </a:spcAft>
                        <a:buFont typeface="+mj-lt"/>
                        <a:buAutoNum type="arabicPeriod" startAt="3"/>
                      </a:pPr>
                      <a:r>
                        <a:rPr lang="en-GB" sz="1500" dirty="0">
                          <a:effectLst/>
                          <a:latin typeface="Candara" panose="020E0502030303020204" pitchFamily="34" charset="0"/>
                        </a:rPr>
                        <a:t>Health Service Delivery</a:t>
                      </a:r>
                      <a:endParaRPr lang="en-US" sz="1500"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tc>
                <a:tc>
                  <a:txBody>
                    <a:bodyPr/>
                    <a:lstStyle/>
                    <a:p>
                      <a:pPr marL="0" marR="0">
                        <a:lnSpc>
                          <a:spcPct val="115000"/>
                        </a:lnSpc>
                        <a:spcBef>
                          <a:spcPts val="0"/>
                        </a:spcBef>
                        <a:spcAft>
                          <a:spcPts val="0"/>
                        </a:spcAft>
                      </a:pPr>
                      <a:r>
                        <a:rPr lang="en-GB" sz="1500" b="1" dirty="0">
                          <a:solidFill>
                            <a:schemeClr val="bg1"/>
                          </a:solidFill>
                          <a:effectLst/>
                          <a:latin typeface="Candara" panose="020E0502030303020204" pitchFamily="34" charset="0"/>
                        </a:rPr>
                        <a:t>Quality</a:t>
                      </a:r>
                      <a:endParaRPr lang="en-US" sz="1500" b="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accent6">
                        <a:lumMod val="40000"/>
                        <a:lumOff val="60000"/>
                      </a:schemeClr>
                    </a:solidFill>
                  </a:tcPr>
                </a:tc>
                <a:tc>
                  <a:txBody>
                    <a:bodyPr/>
                    <a:lstStyle/>
                    <a:p>
                      <a:pPr marL="0" marR="0">
                        <a:lnSpc>
                          <a:spcPct val="115000"/>
                        </a:lnSpc>
                        <a:spcBef>
                          <a:spcPts val="0"/>
                        </a:spcBef>
                        <a:spcAft>
                          <a:spcPts val="0"/>
                        </a:spcAft>
                      </a:pPr>
                      <a:r>
                        <a:rPr lang="en-GB" sz="1500" b="1" dirty="0">
                          <a:effectLst/>
                          <a:latin typeface="Candara" panose="020E0502030303020204" pitchFamily="34" charset="0"/>
                        </a:rPr>
                        <a:t>Adopt </a:t>
                      </a:r>
                      <a:r>
                        <a:rPr lang="en-GB" sz="1500" b="1" dirty="0" smtClean="0">
                          <a:effectLst/>
                          <a:latin typeface="Candara" panose="020E0502030303020204" pitchFamily="34" charset="0"/>
                        </a:rPr>
                        <a:t>Quality </a:t>
                      </a:r>
                      <a:r>
                        <a:rPr lang="en-GB" sz="1500" b="1" dirty="0" smtClean="0">
                          <a:effectLst/>
                          <a:latin typeface="Candara" panose="020E0502030303020204" pitchFamily="34" charset="0"/>
                        </a:rPr>
                        <a:t>standards </a:t>
                      </a:r>
                      <a:r>
                        <a:rPr lang="en-GB" sz="1500" b="1" dirty="0">
                          <a:effectLst/>
                          <a:latin typeface="Candara" panose="020E0502030303020204" pitchFamily="34" charset="0"/>
                        </a:rPr>
                        <a:t>and </a:t>
                      </a:r>
                      <a:r>
                        <a:rPr lang="en-GB" sz="1500" b="1" dirty="0" smtClean="0">
                          <a:effectLst/>
                          <a:latin typeface="Candara" panose="020E0502030303020204" pitchFamily="34" charset="0"/>
                        </a:rPr>
                        <a:t>accreditation of health provides</a:t>
                      </a:r>
                    </a:p>
                    <a:p>
                      <a:pPr marL="0" marR="0">
                        <a:lnSpc>
                          <a:spcPct val="115000"/>
                        </a:lnSpc>
                        <a:spcBef>
                          <a:spcPts val="0"/>
                        </a:spcBef>
                        <a:spcAft>
                          <a:spcPts val="0"/>
                        </a:spcAft>
                      </a:pPr>
                      <a:r>
                        <a:rPr lang="en-GB" sz="1500" b="1" dirty="0" smtClean="0">
                          <a:effectLst/>
                          <a:latin typeface="Candara" panose="020E0502030303020204" pitchFamily="34" charset="0"/>
                          <a:ea typeface="Calibri" panose="020F0502020204030204" pitchFamily="34" charset="0"/>
                          <a:cs typeface="Times New Roman" panose="02020603050405020304" pitchFamily="18" charset="0"/>
                        </a:rPr>
                        <a:t>Scale up the family health approach + Increase hospital bed capacity</a:t>
                      </a:r>
                      <a:endParaRPr lang="en-US" sz="1500" b="1"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accent6">
                        <a:lumMod val="40000"/>
                        <a:lumOff val="60000"/>
                      </a:schemeClr>
                    </a:solidFill>
                  </a:tcPr>
                </a:tc>
              </a:tr>
              <a:tr h="811576">
                <a:tc>
                  <a:txBody>
                    <a:bodyPr/>
                    <a:lstStyle/>
                    <a:p>
                      <a:pPr marL="228600" marR="0" indent="-228600">
                        <a:lnSpc>
                          <a:spcPct val="115000"/>
                        </a:lnSpc>
                        <a:spcBef>
                          <a:spcPts val="0"/>
                        </a:spcBef>
                        <a:spcAft>
                          <a:spcPts val="0"/>
                        </a:spcAft>
                        <a:buFont typeface="+mj-lt"/>
                        <a:buAutoNum type="arabicPeriod" startAt="4"/>
                      </a:pPr>
                      <a:r>
                        <a:rPr lang="en-GB" sz="1500" dirty="0">
                          <a:effectLst/>
                          <a:latin typeface="Candara" panose="020E0502030303020204" pitchFamily="34" charset="0"/>
                        </a:rPr>
                        <a:t>Health Financing</a:t>
                      </a:r>
                      <a:endParaRPr lang="en-US" sz="1500"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tc>
                <a:tc>
                  <a:txBody>
                    <a:bodyPr/>
                    <a:lstStyle/>
                    <a:p>
                      <a:pPr marL="0" marR="0">
                        <a:lnSpc>
                          <a:spcPct val="115000"/>
                        </a:lnSpc>
                        <a:spcBef>
                          <a:spcPts val="0"/>
                        </a:spcBef>
                        <a:spcAft>
                          <a:spcPts val="0"/>
                        </a:spcAft>
                      </a:pPr>
                      <a:r>
                        <a:rPr lang="en-GB" sz="1500" b="1" dirty="0">
                          <a:solidFill>
                            <a:schemeClr val="bg1"/>
                          </a:solidFill>
                          <a:effectLst/>
                          <a:latin typeface="Candara" panose="020E0502030303020204" pitchFamily="34" charset="0"/>
                        </a:rPr>
                        <a:t>Investment</a:t>
                      </a:r>
                      <a:endParaRPr lang="en-US" sz="1500" b="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tc>
                <a:tc>
                  <a:txBody>
                    <a:bodyPr/>
                    <a:lstStyle/>
                    <a:p>
                      <a:pPr marL="0" marR="0">
                        <a:lnSpc>
                          <a:spcPct val="115000"/>
                        </a:lnSpc>
                        <a:spcBef>
                          <a:spcPts val="0"/>
                        </a:spcBef>
                        <a:spcAft>
                          <a:spcPts val="0"/>
                        </a:spcAft>
                      </a:pPr>
                      <a:r>
                        <a:rPr lang="en-GB" sz="1500" b="1" dirty="0">
                          <a:effectLst/>
                          <a:latin typeface="Candara" panose="020E0502030303020204" pitchFamily="34" charset="0"/>
                        </a:rPr>
                        <a:t>Develop </a:t>
                      </a:r>
                      <a:r>
                        <a:rPr lang="en-GB" sz="1500" b="1" dirty="0" smtClean="0">
                          <a:effectLst/>
                          <a:latin typeface="Candara" panose="020E0502030303020204" pitchFamily="34" charset="0"/>
                        </a:rPr>
                        <a:t>health financing strategy, build capacity for enhancing financial management and </a:t>
                      </a:r>
                      <a:r>
                        <a:rPr lang="en-GB" sz="1500" b="1" dirty="0" smtClean="0">
                          <a:effectLst/>
                          <a:latin typeface="Candara" panose="020E0502030303020204" pitchFamily="34" charset="0"/>
                        </a:rPr>
                        <a:t>efficiency</a:t>
                      </a:r>
                    </a:p>
                    <a:p>
                      <a:pPr marL="0" marR="0">
                        <a:lnSpc>
                          <a:spcPct val="115000"/>
                        </a:lnSpc>
                        <a:spcBef>
                          <a:spcPts val="0"/>
                        </a:spcBef>
                        <a:spcAft>
                          <a:spcPts val="0"/>
                        </a:spcAft>
                      </a:pPr>
                      <a:r>
                        <a:rPr lang="en-GB" sz="1500" b="1" dirty="0" smtClean="0">
                          <a:effectLst/>
                          <a:latin typeface="Candara" panose="020E0502030303020204" pitchFamily="34" charset="0"/>
                          <a:ea typeface="Calibri" panose="020F0502020204030204" pitchFamily="34" charset="0"/>
                          <a:cs typeface="Times New Roman" panose="02020603050405020304" pitchFamily="18" charset="0"/>
                        </a:rPr>
                        <a:t>Adopt health</a:t>
                      </a:r>
                      <a:r>
                        <a:rPr lang="en-GB" sz="1500" b="1" baseline="0" dirty="0" smtClean="0">
                          <a:effectLst/>
                          <a:latin typeface="Candara" panose="020E0502030303020204" pitchFamily="34" charset="0"/>
                          <a:ea typeface="Calibri" panose="020F0502020204030204" pitchFamily="34" charset="0"/>
                          <a:cs typeface="Times New Roman" panose="02020603050405020304" pitchFamily="18" charset="0"/>
                        </a:rPr>
                        <a:t> insurance with a health card for each citizen</a:t>
                      </a:r>
                      <a:endParaRPr lang="en-US" sz="1500" b="1"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tc>
              </a:tr>
              <a:tr h="811576">
                <a:tc>
                  <a:txBody>
                    <a:bodyPr/>
                    <a:lstStyle/>
                    <a:p>
                      <a:pPr marL="228600" marR="0" indent="-228600">
                        <a:lnSpc>
                          <a:spcPct val="115000"/>
                        </a:lnSpc>
                        <a:spcBef>
                          <a:spcPts val="0"/>
                        </a:spcBef>
                        <a:spcAft>
                          <a:spcPts val="0"/>
                        </a:spcAft>
                        <a:buFont typeface="+mj-lt"/>
                        <a:buAutoNum type="arabicPeriod" startAt="5"/>
                      </a:pPr>
                      <a:r>
                        <a:rPr lang="en-GB" sz="1500" dirty="0">
                          <a:effectLst/>
                          <a:latin typeface="Candara" panose="020E0502030303020204" pitchFamily="34" charset="0"/>
                        </a:rPr>
                        <a:t>Health Workforce</a:t>
                      </a:r>
                      <a:endParaRPr lang="en-US" sz="1500"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tc>
                <a:tc>
                  <a:txBody>
                    <a:bodyPr/>
                    <a:lstStyle/>
                    <a:p>
                      <a:pPr marL="0" marR="0">
                        <a:lnSpc>
                          <a:spcPct val="115000"/>
                        </a:lnSpc>
                        <a:spcBef>
                          <a:spcPts val="0"/>
                        </a:spcBef>
                        <a:spcAft>
                          <a:spcPts val="0"/>
                        </a:spcAft>
                      </a:pPr>
                      <a:r>
                        <a:rPr lang="en-GB" sz="1500" b="1" dirty="0">
                          <a:solidFill>
                            <a:schemeClr val="bg1"/>
                          </a:solidFill>
                          <a:effectLst/>
                          <a:latin typeface="Candara" panose="020E0502030303020204" pitchFamily="34" charset="0"/>
                        </a:rPr>
                        <a:t>Health Workers</a:t>
                      </a:r>
                      <a:endParaRPr lang="en-US" sz="1500" b="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accent4">
                        <a:lumMod val="40000"/>
                        <a:lumOff val="60000"/>
                      </a:schemeClr>
                    </a:solidFill>
                  </a:tcPr>
                </a:tc>
                <a:tc>
                  <a:txBody>
                    <a:bodyPr/>
                    <a:lstStyle/>
                    <a:p>
                      <a:pPr marL="0" marR="0">
                        <a:lnSpc>
                          <a:spcPct val="115000"/>
                        </a:lnSpc>
                        <a:spcBef>
                          <a:spcPts val="0"/>
                        </a:spcBef>
                        <a:spcAft>
                          <a:spcPts val="0"/>
                        </a:spcAft>
                      </a:pPr>
                      <a:r>
                        <a:rPr lang="en-GB" sz="1500" b="1" dirty="0" smtClean="0">
                          <a:effectLst/>
                          <a:latin typeface="Candara" panose="020E0502030303020204" pitchFamily="34" charset="0"/>
                        </a:rPr>
                        <a:t>Increase production and retention of quality of health professionals</a:t>
                      </a:r>
                      <a:r>
                        <a:rPr lang="en-GB" sz="1500" b="1" baseline="0" dirty="0" smtClean="0">
                          <a:effectLst/>
                          <a:latin typeface="Candara" panose="020E0502030303020204" pitchFamily="34" charset="0"/>
                        </a:rPr>
                        <a:t> needed</a:t>
                      </a:r>
                    </a:p>
                    <a:p>
                      <a:pPr marL="0" marR="0">
                        <a:lnSpc>
                          <a:spcPct val="115000"/>
                        </a:lnSpc>
                        <a:spcBef>
                          <a:spcPts val="0"/>
                        </a:spcBef>
                        <a:spcAft>
                          <a:spcPts val="0"/>
                        </a:spcAft>
                      </a:pPr>
                      <a:r>
                        <a:rPr lang="en-GB" sz="1500" b="1" baseline="0" dirty="0" smtClean="0">
                          <a:effectLst/>
                          <a:latin typeface="Candara" panose="020E0502030303020204" pitchFamily="34" charset="0"/>
                          <a:ea typeface="Calibri" panose="020F0502020204030204" pitchFamily="34" charset="0"/>
                          <a:cs typeface="Times New Roman" panose="02020603050405020304" pitchFamily="18" charset="0"/>
                        </a:rPr>
                        <a:t>Adopt an accreditation system for medical and nursing education</a:t>
                      </a:r>
                      <a:endParaRPr lang="en-US" sz="1500" b="1"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accent4">
                        <a:lumMod val="40000"/>
                        <a:lumOff val="60000"/>
                      </a:schemeClr>
                    </a:solidFill>
                  </a:tcPr>
                </a:tc>
              </a:tr>
              <a:tr h="811576">
                <a:tc>
                  <a:txBody>
                    <a:bodyPr/>
                    <a:lstStyle/>
                    <a:p>
                      <a:pPr marL="228600" marR="0" indent="-228600">
                        <a:lnSpc>
                          <a:spcPct val="115000"/>
                        </a:lnSpc>
                        <a:spcBef>
                          <a:spcPts val="0"/>
                        </a:spcBef>
                        <a:spcAft>
                          <a:spcPts val="0"/>
                        </a:spcAft>
                        <a:buFont typeface="+mj-lt"/>
                        <a:buAutoNum type="arabicPeriod" startAt="6"/>
                      </a:pPr>
                      <a:r>
                        <a:rPr lang="en-GB" sz="1500" dirty="0">
                          <a:effectLst/>
                          <a:latin typeface="Candara" panose="020E0502030303020204" pitchFamily="34" charset="0"/>
                        </a:rPr>
                        <a:t>Essential Medical products and Technologies</a:t>
                      </a:r>
                      <a:endParaRPr lang="en-US" sz="1500"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tc>
                <a:tc>
                  <a:txBody>
                    <a:bodyPr/>
                    <a:lstStyle/>
                    <a:p>
                      <a:pPr marL="0" marR="0">
                        <a:lnSpc>
                          <a:spcPct val="115000"/>
                        </a:lnSpc>
                        <a:spcBef>
                          <a:spcPts val="0"/>
                        </a:spcBef>
                        <a:spcAft>
                          <a:spcPts val="0"/>
                        </a:spcAft>
                      </a:pPr>
                      <a:r>
                        <a:rPr lang="en-GB" sz="1500" b="1" dirty="0">
                          <a:solidFill>
                            <a:schemeClr val="bg1"/>
                          </a:solidFill>
                          <a:effectLst/>
                          <a:latin typeface="Candara" panose="020E0502030303020204" pitchFamily="34" charset="0"/>
                        </a:rPr>
                        <a:t>Innovation and Research</a:t>
                      </a:r>
                      <a:endParaRPr lang="en-US" sz="1500" b="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tx2">
                        <a:lumMod val="40000"/>
                        <a:lumOff val="60000"/>
                      </a:schemeClr>
                    </a:solidFill>
                  </a:tcPr>
                </a:tc>
                <a:tc>
                  <a:txBody>
                    <a:bodyPr/>
                    <a:lstStyle/>
                    <a:p>
                      <a:pPr marL="0" marR="0">
                        <a:lnSpc>
                          <a:spcPct val="115000"/>
                        </a:lnSpc>
                        <a:spcBef>
                          <a:spcPts val="0"/>
                        </a:spcBef>
                        <a:spcAft>
                          <a:spcPts val="0"/>
                        </a:spcAft>
                      </a:pPr>
                      <a:r>
                        <a:rPr lang="en-GB" sz="1500" b="1" dirty="0" smtClean="0">
                          <a:effectLst/>
                          <a:latin typeface="Candara" panose="020E0502030303020204" pitchFamily="34" charset="0"/>
                        </a:rPr>
                        <a:t>Develop and ensure access to essential medicines, </a:t>
                      </a:r>
                      <a:r>
                        <a:rPr lang="en-GB" sz="1500" b="1" dirty="0">
                          <a:effectLst/>
                          <a:latin typeface="Candara" panose="020E0502030303020204" pitchFamily="34" charset="0"/>
                        </a:rPr>
                        <a:t>devices and </a:t>
                      </a:r>
                      <a:r>
                        <a:rPr lang="en-GB" sz="1500" b="1" dirty="0" smtClean="0">
                          <a:effectLst/>
                          <a:latin typeface="Candara" panose="020E0502030303020204" pitchFamily="34" charset="0"/>
                        </a:rPr>
                        <a:t>commodities</a:t>
                      </a:r>
                    </a:p>
                    <a:p>
                      <a:pPr marL="0" marR="0">
                        <a:lnSpc>
                          <a:spcPct val="115000"/>
                        </a:lnSpc>
                        <a:spcBef>
                          <a:spcPts val="0"/>
                        </a:spcBef>
                        <a:spcAft>
                          <a:spcPts val="0"/>
                        </a:spcAft>
                      </a:pPr>
                      <a:r>
                        <a:rPr lang="en-GB" sz="1500" b="1" dirty="0" smtClean="0">
                          <a:effectLst/>
                          <a:latin typeface="Candara" panose="020E0502030303020204" pitchFamily="34" charset="0"/>
                          <a:ea typeface="Calibri" panose="020F0502020204030204" pitchFamily="34" charset="0"/>
                          <a:cs typeface="Times New Roman" panose="02020603050405020304" pitchFamily="18" charset="0"/>
                        </a:rPr>
                        <a:t>Invest in local production of essential medicines</a:t>
                      </a:r>
                      <a:endParaRPr lang="en-US" sz="1500" b="1"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tx2">
                        <a:lumMod val="40000"/>
                        <a:lumOff val="60000"/>
                      </a:schemeClr>
                    </a:solidFill>
                  </a:tcPr>
                </a:tc>
              </a:tr>
              <a:tr h="874708">
                <a:tc>
                  <a:txBody>
                    <a:bodyPr/>
                    <a:lstStyle/>
                    <a:p>
                      <a:pPr marL="228600" marR="0" indent="-228600">
                        <a:lnSpc>
                          <a:spcPct val="115000"/>
                        </a:lnSpc>
                        <a:spcBef>
                          <a:spcPts val="0"/>
                        </a:spcBef>
                        <a:spcAft>
                          <a:spcPts val="0"/>
                        </a:spcAft>
                        <a:buFont typeface="+mj-lt"/>
                        <a:buAutoNum type="arabicPeriod" startAt="7"/>
                      </a:pPr>
                      <a:r>
                        <a:rPr lang="en-GB" sz="1500" dirty="0">
                          <a:effectLst/>
                          <a:latin typeface="Candara" panose="020E0502030303020204" pitchFamily="34" charset="0"/>
                        </a:rPr>
                        <a:t>Community, Ownerships and Partnerships</a:t>
                      </a:r>
                      <a:endParaRPr lang="en-US" sz="1500"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nchor="ctr"/>
                </a:tc>
                <a:tc>
                  <a:txBody>
                    <a:bodyPr/>
                    <a:lstStyle/>
                    <a:p>
                      <a:pPr marL="0" marR="0">
                        <a:lnSpc>
                          <a:spcPct val="115000"/>
                        </a:lnSpc>
                        <a:spcBef>
                          <a:spcPts val="0"/>
                        </a:spcBef>
                        <a:spcAft>
                          <a:spcPts val="0"/>
                        </a:spcAft>
                      </a:pPr>
                      <a:r>
                        <a:rPr lang="en-GB" sz="1500" b="1" dirty="0" smtClean="0">
                          <a:solidFill>
                            <a:schemeClr val="bg1"/>
                          </a:solidFill>
                          <a:effectLst/>
                          <a:latin typeface="Candara" panose="020E0502030303020204" pitchFamily="34" charset="0"/>
                        </a:rPr>
                        <a:t>Voices </a:t>
                      </a:r>
                      <a:r>
                        <a:rPr lang="en-GB" sz="1500" b="1" dirty="0" smtClean="0">
                          <a:solidFill>
                            <a:schemeClr val="bg1"/>
                          </a:solidFill>
                          <a:effectLst/>
                          <a:latin typeface="Candara" panose="020E0502030303020204" pitchFamily="34" charset="0"/>
                        </a:rPr>
                        <a:t>and</a:t>
                      </a:r>
                      <a:endParaRPr lang="en-US" sz="1500" b="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GB" sz="1500" b="1" dirty="0">
                          <a:solidFill>
                            <a:schemeClr val="bg1"/>
                          </a:solidFill>
                          <a:effectLst/>
                          <a:latin typeface="Candara" panose="020E0502030303020204" pitchFamily="34" charset="0"/>
                        </a:rPr>
                        <a:t>Engagement</a:t>
                      </a:r>
                      <a:endParaRPr lang="en-US" sz="1500" b="1" dirty="0">
                        <a:solidFill>
                          <a:schemeClr val="bg1"/>
                        </a:solidFill>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accent2">
                        <a:lumMod val="40000"/>
                        <a:lumOff val="60000"/>
                      </a:schemeClr>
                    </a:solidFill>
                  </a:tcPr>
                </a:tc>
                <a:tc>
                  <a:txBody>
                    <a:bodyPr/>
                    <a:lstStyle/>
                    <a:p>
                      <a:pPr marL="0" marR="0">
                        <a:lnSpc>
                          <a:spcPct val="115000"/>
                        </a:lnSpc>
                        <a:spcBef>
                          <a:spcPts val="0"/>
                        </a:spcBef>
                        <a:spcAft>
                          <a:spcPts val="0"/>
                        </a:spcAft>
                      </a:pPr>
                      <a:r>
                        <a:rPr lang="en-GB" sz="1500" b="1" dirty="0" smtClean="0">
                          <a:effectLst/>
                          <a:latin typeface="Candara" panose="020E0502030303020204" pitchFamily="34" charset="0"/>
                        </a:rPr>
                        <a:t>Raise health awareness</a:t>
                      </a:r>
                    </a:p>
                    <a:p>
                      <a:pPr marL="0" marR="0">
                        <a:lnSpc>
                          <a:spcPct val="115000"/>
                        </a:lnSpc>
                        <a:spcBef>
                          <a:spcPts val="0"/>
                        </a:spcBef>
                        <a:spcAft>
                          <a:spcPts val="0"/>
                        </a:spcAft>
                      </a:pPr>
                      <a:r>
                        <a:rPr lang="en-GB" sz="1500" b="1" dirty="0" smtClean="0">
                          <a:effectLst/>
                          <a:latin typeface="Candara" panose="020E0502030303020204" pitchFamily="34" charset="0"/>
                        </a:rPr>
                        <a:t>Promote community</a:t>
                      </a:r>
                      <a:r>
                        <a:rPr lang="en-GB" sz="1500" b="1" baseline="0" dirty="0" smtClean="0">
                          <a:effectLst/>
                          <a:latin typeface="Candara" panose="020E0502030303020204" pitchFamily="34" charset="0"/>
                        </a:rPr>
                        <a:t> participation in health and health care</a:t>
                      </a:r>
                      <a:endParaRPr lang="en-US" sz="1500" b="1" dirty="0">
                        <a:effectLst/>
                        <a:latin typeface="Candara" panose="020E0502030303020204" pitchFamily="34" charset="0"/>
                        <a:ea typeface="Calibri" panose="020F0502020204030204" pitchFamily="34" charset="0"/>
                        <a:cs typeface="Times New Roman" panose="02020603050405020304" pitchFamily="18" charset="0"/>
                      </a:endParaRPr>
                    </a:p>
                  </a:txBody>
                  <a:tcPr marL="80201" marR="80201" marT="0" marB="0">
                    <a:solidFill>
                      <a:schemeClr val="accent2">
                        <a:lumMod val="40000"/>
                        <a:lumOff val="60000"/>
                      </a:schemeClr>
                    </a:solidFill>
                  </a:tcPr>
                </a:tc>
              </a:tr>
            </a:tbl>
          </a:graphicData>
        </a:graphic>
      </p:graphicFrame>
    </p:spTree>
    <p:extLst>
      <p:ext uri="{BB962C8B-B14F-4D97-AF65-F5344CB8AC3E}">
        <p14:creationId xmlns:p14="http://schemas.microsoft.com/office/powerpoint/2010/main" val="316287191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smtClean="0">
                <a:solidFill>
                  <a:srgbClr val="0070C0"/>
                </a:solidFill>
              </a:rPr>
              <a:t>Action Agenda</a:t>
            </a:r>
            <a:endParaRPr lang="en-US" sz="4000" b="0" dirty="0">
              <a:solidFill>
                <a:srgbClr val="0070C0"/>
              </a:solidFill>
            </a:endParaRPr>
          </a:p>
        </p:txBody>
      </p:sp>
      <p:sp>
        <p:nvSpPr>
          <p:cNvPr id="3" name="Content Placeholder 2"/>
          <p:cNvSpPr>
            <a:spLocks noGrp="1"/>
          </p:cNvSpPr>
          <p:nvPr>
            <p:ph idx="1"/>
          </p:nvPr>
        </p:nvSpPr>
        <p:spPr>
          <a:xfrm>
            <a:off x="300038" y="1528764"/>
            <a:ext cx="9858692" cy="5143500"/>
          </a:xfrm>
        </p:spPr>
        <p:txBody>
          <a:bodyPr>
            <a:normAutofit fontScale="70000" lnSpcReduction="20000"/>
          </a:bodyPr>
          <a:lstStyle/>
          <a:p>
            <a:pPr marL="0" indent="0">
              <a:lnSpc>
                <a:spcPct val="120000"/>
              </a:lnSpc>
              <a:spcBef>
                <a:spcPts val="600"/>
              </a:spcBef>
              <a:buNone/>
            </a:pPr>
            <a:r>
              <a:rPr lang="en-US" sz="4000" dirty="0" smtClean="0"/>
              <a:t>1.	Decentralization in Health:</a:t>
            </a:r>
          </a:p>
          <a:p>
            <a:pPr marL="1953919" indent="-521528">
              <a:lnSpc>
                <a:spcPct val="120000"/>
              </a:lnSpc>
              <a:spcBef>
                <a:spcPts val="600"/>
              </a:spcBef>
              <a:buFont typeface="Wingdings" panose="05000000000000000000" pitchFamily="2" charset="2"/>
              <a:buChar char="§"/>
            </a:pPr>
            <a:r>
              <a:rPr lang="en-US" sz="2300" dirty="0">
                <a:solidFill>
                  <a:schemeClr val="tx2"/>
                </a:solidFill>
              </a:rPr>
              <a:t>	</a:t>
            </a:r>
            <a:r>
              <a:rPr lang="en-US" sz="2300" dirty="0">
                <a:solidFill>
                  <a:schemeClr val="tx2"/>
                </a:solidFill>
              </a:rPr>
              <a:t>public health laws</a:t>
            </a:r>
          </a:p>
          <a:p>
            <a:pPr marL="1953919" lvl="1" indent="-521528">
              <a:lnSpc>
                <a:spcPct val="120000"/>
              </a:lnSpc>
              <a:spcBef>
                <a:spcPts val="600"/>
              </a:spcBef>
              <a:buFont typeface="Wingdings" panose="05000000000000000000" pitchFamily="2" charset="2"/>
              <a:buChar char="§"/>
            </a:pPr>
            <a:r>
              <a:rPr lang="en-US" sz="2300" dirty="0">
                <a:solidFill>
                  <a:schemeClr val="tx2"/>
                </a:solidFill>
              </a:rPr>
              <a:t> </a:t>
            </a:r>
            <a:r>
              <a:rPr lang="en-US" sz="2300" dirty="0">
                <a:solidFill>
                  <a:schemeClr val="tx2"/>
                </a:solidFill>
              </a:rPr>
              <a:t>	engagement with parliamentary committee on health</a:t>
            </a:r>
          </a:p>
          <a:p>
            <a:pPr marL="0" indent="0">
              <a:lnSpc>
                <a:spcPct val="120000"/>
              </a:lnSpc>
              <a:spcBef>
                <a:spcPts val="600"/>
              </a:spcBef>
              <a:buNone/>
            </a:pPr>
            <a:r>
              <a:rPr lang="en-US" sz="4000" dirty="0" smtClean="0"/>
              <a:t>2.	Health Workforce Plan:</a:t>
            </a:r>
          </a:p>
          <a:p>
            <a:pPr marL="1953919" indent="-521528">
              <a:lnSpc>
                <a:spcPct val="120000"/>
              </a:lnSpc>
              <a:spcBef>
                <a:spcPts val="600"/>
              </a:spcBef>
              <a:buFont typeface="Wingdings" panose="05000000000000000000" pitchFamily="2" charset="2"/>
              <a:buChar char="§"/>
            </a:pPr>
            <a:r>
              <a:rPr lang="en-US" sz="2300" dirty="0">
                <a:solidFill>
                  <a:schemeClr val="tx2"/>
                </a:solidFill>
              </a:rPr>
              <a:t>	Family physicians</a:t>
            </a:r>
          </a:p>
          <a:p>
            <a:pPr marL="1953919" lvl="1" indent="-521528">
              <a:lnSpc>
                <a:spcPct val="120000"/>
              </a:lnSpc>
              <a:spcBef>
                <a:spcPts val="600"/>
              </a:spcBef>
              <a:buFont typeface="Wingdings" panose="05000000000000000000" pitchFamily="2" charset="2"/>
              <a:buChar char="§"/>
            </a:pPr>
            <a:r>
              <a:rPr lang="en-US" sz="2300" dirty="0">
                <a:solidFill>
                  <a:schemeClr val="tx2"/>
                </a:solidFill>
              </a:rPr>
              <a:t> 	Nurses</a:t>
            </a:r>
            <a:endParaRPr lang="en-US" dirty="0" smtClean="0"/>
          </a:p>
          <a:p>
            <a:pPr marL="0" indent="0">
              <a:lnSpc>
                <a:spcPct val="120000"/>
              </a:lnSpc>
              <a:spcBef>
                <a:spcPts val="600"/>
              </a:spcBef>
              <a:buNone/>
            </a:pPr>
            <a:r>
              <a:rPr lang="en-US" sz="4000" dirty="0" smtClean="0"/>
              <a:t>3.	Health Services – </a:t>
            </a:r>
            <a:r>
              <a:rPr lang="en-US" sz="4000" dirty="0">
                <a:solidFill>
                  <a:schemeClr val="tx2"/>
                </a:solidFill>
              </a:rPr>
              <a:t>family health practice based PHC</a:t>
            </a:r>
          </a:p>
          <a:p>
            <a:pPr marL="0" indent="0">
              <a:lnSpc>
                <a:spcPct val="120000"/>
              </a:lnSpc>
              <a:spcBef>
                <a:spcPts val="600"/>
              </a:spcBef>
              <a:buNone/>
            </a:pPr>
            <a:r>
              <a:rPr lang="en-US" sz="4000" dirty="0" smtClean="0"/>
              <a:t>4.	Health Financing </a:t>
            </a:r>
            <a:r>
              <a:rPr lang="en-US" sz="4000" dirty="0" smtClean="0"/>
              <a:t>Strategy:</a:t>
            </a:r>
            <a:endParaRPr lang="en-US" sz="4000" dirty="0" smtClean="0"/>
          </a:p>
          <a:p>
            <a:pPr marL="0" indent="0">
              <a:lnSpc>
                <a:spcPct val="120000"/>
              </a:lnSpc>
              <a:spcBef>
                <a:spcPts val="600"/>
              </a:spcBef>
              <a:buNone/>
            </a:pPr>
            <a:r>
              <a:rPr lang="en-US" sz="4000" dirty="0" smtClean="0"/>
              <a:t>5.	Reforming Pharmaceutical Sector:</a:t>
            </a:r>
          </a:p>
          <a:p>
            <a:pPr marL="1953919" indent="-521528">
              <a:lnSpc>
                <a:spcPct val="120000"/>
              </a:lnSpc>
              <a:spcBef>
                <a:spcPts val="600"/>
              </a:spcBef>
              <a:buFont typeface="Wingdings" panose="05000000000000000000" pitchFamily="2" charset="2"/>
              <a:buChar char="§"/>
            </a:pPr>
            <a:r>
              <a:rPr lang="en-US" sz="2300" dirty="0">
                <a:solidFill>
                  <a:schemeClr val="tx2"/>
                </a:solidFill>
              </a:rPr>
              <a:t>	Pharmaceutical sector assessment</a:t>
            </a:r>
          </a:p>
          <a:p>
            <a:pPr marL="1953919" lvl="1" indent="-521528">
              <a:lnSpc>
                <a:spcPct val="120000"/>
              </a:lnSpc>
              <a:spcBef>
                <a:spcPts val="600"/>
              </a:spcBef>
              <a:buFont typeface="Wingdings" panose="05000000000000000000" pitchFamily="2" charset="2"/>
              <a:buChar char="§"/>
            </a:pPr>
            <a:r>
              <a:rPr lang="en-US" sz="2300" dirty="0">
                <a:solidFill>
                  <a:schemeClr val="tx2"/>
                </a:solidFill>
              </a:rPr>
              <a:t> 	pharmaceutical manufacturing development </a:t>
            </a:r>
          </a:p>
          <a:p>
            <a:pPr marL="0" indent="0">
              <a:lnSpc>
                <a:spcPct val="120000"/>
              </a:lnSpc>
              <a:spcBef>
                <a:spcPts val="600"/>
              </a:spcBef>
              <a:buClr>
                <a:srgbClr val="FFFFFF"/>
              </a:buClr>
              <a:buNone/>
            </a:pPr>
            <a:r>
              <a:rPr lang="en-US" sz="4500" dirty="0" smtClean="0">
                <a:solidFill>
                  <a:srgbClr val="242852"/>
                </a:solidFill>
              </a:rPr>
              <a:t>6.</a:t>
            </a:r>
            <a:r>
              <a:rPr lang="en-US" sz="4500" dirty="0">
                <a:solidFill>
                  <a:srgbClr val="242852"/>
                </a:solidFill>
              </a:rPr>
              <a:t>	</a:t>
            </a:r>
            <a:r>
              <a:rPr lang="en-US" sz="4500" dirty="0" smtClean="0">
                <a:solidFill>
                  <a:srgbClr val="242852"/>
                </a:solidFill>
              </a:rPr>
              <a:t>Health Information </a:t>
            </a:r>
            <a:r>
              <a:rPr lang="en-US" sz="4500" dirty="0" smtClean="0">
                <a:solidFill>
                  <a:srgbClr val="242852"/>
                </a:solidFill>
              </a:rPr>
              <a:t>System Strengthening</a:t>
            </a:r>
            <a:endParaRPr lang="en-US" sz="4500" dirty="0">
              <a:solidFill>
                <a:srgbClr val="242852"/>
              </a:solidFill>
            </a:endParaRPr>
          </a:p>
          <a:p>
            <a:pPr marL="586719" indent="-586719">
              <a:buFont typeface="+mj-lt"/>
              <a:buAutoNum type="arabicPeriod"/>
            </a:pPr>
            <a:endParaRPr lang="en-US" b="1" dirty="0" smtClean="0"/>
          </a:p>
          <a:p>
            <a:pPr marL="586719" indent="-586719">
              <a:buFont typeface="+mj-lt"/>
              <a:buAutoNum type="arabicPeriod"/>
            </a:pPr>
            <a:endParaRPr lang="en-US" b="1" dirty="0" smtClean="0"/>
          </a:p>
          <a:p>
            <a:pPr marL="1629775" indent="0">
              <a:buNone/>
            </a:pPr>
            <a:endParaRPr lang="en-US" b="1" dirty="0" smtClean="0"/>
          </a:p>
          <a:p>
            <a:pPr marL="586719" indent="-586719">
              <a:buFont typeface="+mj-lt"/>
              <a:buAutoNum type="arabicPeriod"/>
            </a:pPr>
            <a:endParaRPr lang="en-US" b="1"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spTree>
    <p:extLst>
      <p:ext uri="{BB962C8B-B14F-4D97-AF65-F5344CB8AC3E}">
        <p14:creationId xmlns:p14="http://schemas.microsoft.com/office/powerpoint/2010/main" val="2463497916"/>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r>
              <a:rPr lang="en-US" sz="4400" b="0" dirty="0" smtClean="0">
                <a:solidFill>
                  <a:srgbClr val="0070C0"/>
                </a:solidFill>
                <a:latin typeface="Lucida Calligraphy" panose="03010101010101010101" pitchFamily="66" charset="0"/>
              </a:rPr>
              <a:t>T </a:t>
            </a:r>
            <a:r>
              <a:rPr lang="en-US" sz="4400" b="0" dirty="0" smtClean="0">
                <a:solidFill>
                  <a:srgbClr val="0070C0"/>
                </a:solidFill>
                <a:latin typeface="Lucida Calligraphy" panose="03010101010101010101" pitchFamily="66" charset="0"/>
              </a:rPr>
              <a:t>h a </a:t>
            </a:r>
            <a:r>
              <a:rPr lang="en-US" sz="4400" b="0" dirty="0">
                <a:solidFill>
                  <a:srgbClr val="0070C0"/>
                </a:solidFill>
                <a:latin typeface="Lucida Calligraphy" panose="03010101010101010101" pitchFamily="66" charset="0"/>
              </a:rPr>
              <a:t>n</a:t>
            </a:r>
            <a:r>
              <a:rPr lang="en-US" sz="4400" b="0" dirty="0" smtClean="0">
                <a:solidFill>
                  <a:srgbClr val="0070C0"/>
                </a:solidFill>
                <a:latin typeface="Lucida Calligraphy" panose="03010101010101010101" pitchFamily="66" charset="0"/>
              </a:rPr>
              <a:t> </a:t>
            </a:r>
            <a:r>
              <a:rPr lang="en-US" sz="4400" b="0" dirty="0">
                <a:solidFill>
                  <a:srgbClr val="0070C0"/>
                </a:solidFill>
                <a:latin typeface="Lucida Calligraphy" panose="03010101010101010101" pitchFamily="66" charset="0"/>
              </a:rPr>
              <a:t>k</a:t>
            </a:r>
            <a:r>
              <a:rPr lang="en-US" sz="4400" b="0" dirty="0" smtClean="0">
                <a:solidFill>
                  <a:srgbClr val="0070C0"/>
                </a:solidFill>
                <a:latin typeface="Lucida Calligraphy" panose="03010101010101010101" pitchFamily="66" charset="0"/>
              </a:rPr>
              <a:t>   </a:t>
            </a:r>
            <a:r>
              <a:rPr lang="en-US" sz="4400" b="0" dirty="0" smtClean="0">
                <a:solidFill>
                  <a:srgbClr val="0070C0"/>
                </a:solidFill>
                <a:latin typeface="Lucida Calligraphy" panose="03010101010101010101" pitchFamily="66" charset="0"/>
              </a:rPr>
              <a:t>Y </a:t>
            </a:r>
            <a:r>
              <a:rPr lang="en-US" sz="4400" b="0" dirty="0" smtClean="0">
                <a:solidFill>
                  <a:srgbClr val="0070C0"/>
                </a:solidFill>
                <a:latin typeface="Lucida Calligraphy" panose="03010101010101010101" pitchFamily="66" charset="0"/>
              </a:rPr>
              <a:t>o </a:t>
            </a:r>
            <a:r>
              <a:rPr lang="en-US" sz="4400" b="0" dirty="0">
                <a:solidFill>
                  <a:srgbClr val="0070C0"/>
                </a:solidFill>
                <a:latin typeface="Lucida Calligraphy" panose="03010101010101010101" pitchFamily="66" charset="0"/>
              </a:rPr>
              <a:t>u</a:t>
            </a:r>
            <a:endParaRPr lang="en-US" sz="4400" b="0" dirty="0">
              <a:solidFill>
                <a:srgbClr val="0070C0"/>
              </a:solidFill>
              <a:latin typeface="Lucida Calligraphy" panose="03010101010101010101" pitchFamily="66"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93997"/>
            <a:ext cx="10693400" cy="5006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466308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1026" name="Picture 2" descr="https://scontent-sin6-1.xx.fbcdn.net/v/t1.0-9/14993411_1276295932415787_3151854766104794398_n.jpg?oh=dc4379bd7284e6eb249c6cf6ceb85b28&amp;oe=588FF9A5"/>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924" y="1"/>
            <a:ext cx="10693400" cy="7561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680229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a:solidFill>
                  <a:srgbClr val="0070C0"/>
                </a:solidFill>
              </a:rPr>
              <a:t>Security Level- as of 13 July 2016</a:t>
            </a:r>
          </a:p>
        </p:txBody>
      </p:sp>
      <p:sp>
        <p:nvSpPr>
          <p:cNvPr id="3" name="Content Placeholder 2"/>
          <p:cNvSpPr>
            <a:spLocks noGrp="1"/>
          </p:cNvSpPr>
          <p:nvPr>
            <p:ph idx="1"/>
          </p:nvPr>
        </p:nvSpPr>
        <p:spPr>
          <a:xfrm>
            <a:off x="342900" y="1543050"/>
            <a:ext cx="9815830" cy="5086350"/>
          </a:xfrm>
        </p:spPr>
        <p:txBody>
          <a:bodyPr>
            <a:normAutofit/>
          </a:bodyPr>
          <a:lstStyle/>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1662" y="1385887"/>
            <a:ext cx="7086601" cy="5200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58903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a:solidFill>
                  <a:srgbClr val="0070C0"/>
                </a:solidFill>
              </a:rPr>
              <a:t>Security Level- As of 22 Sept. 2016</a:t>
            </a:r>
          </a:p>
        </p:txBody>
      </p:sp>
      <p:sp>
        <p:nvSpPr>
          <p:cNvPr id="3" name="Content Placeholder 2"/>
          <p:cNvSpPr>
            <a:spLocks noGrp="1"/>
          </p:cNvSpPr>
          <p:nvPr>
            <p:ph idx="1"/>
          </p:nvPr>
        </p:nvSpPr>
        <p:spPr>
          <a:xfrm>
            <a:off x="342900" y="1543050"/>
            <a:ext cx="9815830" cy="5086350"/>
          </a:xfrm>
        </p:spPr>
        <p:txBody>
          <a:bodyPr>
            <a:normAutofit/>
          </a:bodyPr>
          <a:lstStyle/>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7450" y="1400175"/>
            <a:ext cx="5972175"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071590"/>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smtClean="0">
                <a:solidFill>
                  <a:srgbClr val="0070C0"/>
                </a:solidFill>
              </a:rPr>
              <a:t>Health Care in Iraq (1)</a:t>
            </a:r>
            <a:endParaRPr lang="en-US" sz="4000" b="0" dirty="0">
              <a:solidFill>
                <a:srgbClr val="0070C0"/>
              </a:solidFill>
            </a:endParaRPr>
          </a:p>
        </p:txBody>
      </p:sp>
      <p:sp>
        <p:nvSpPr>
          <p:cNvPr id="3" name="Content Placeholder 2"/>
          <p:cNvSpPr>
            <a:spLocks noGrp="1"/>
          </p:cNvSpPr>
          <p:nvPr>
            <p:ph idx="1"/>
          </p:nvPr>
        </p:nvSpPr>
        <p:spPr>
          <a:xfrm>
            <a:off x="342900" y="1543050"/>
            <a:ext cx="9815830" cy="5086350"/>
          </a:xfrm>
        </p:spPr>
        <p:txBody>
          <a:bodyPr>
            <a:normAutofit/>
          </a:bodyPr>
          <a:lstStyle/>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93282"/>
            <a:ext cx="5715000" cy="323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1037" y="3829050"/>
            <a:ext cx="4932363" cy="2802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10" y="1347788"/>
            <a:ext cx="10644189" cy="2254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775945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0" dirty="0" smtClean="0">
                <a:solidFill>
                  <a:srgbClr val="0070C0"/>
                </a:solidFill>
              </a:rPr>
              <a:t>Health Care in Iraq (2)</a:t>
            </a:r>
            <a:endParaRPr lang="en-US" sz="4000" b="0" dirty="0">
              <a:solidFill>
                <a:srgbClr val="0070C0"/>
              </a:solidFill>
            </a:endParaRPr>
          </a:p>
        </p:txBody>
      </p:sp>
      <p:sp>
        <p:nvSpPr>
          <p:cNvPr id="3" name="Content Placeholder 2"/>
          <p:cNvSpPr>
            <a:spLocks noGrp="1"/>
          </p:cNvSpPr>
          <p:nvPr>
            <p:ph idx="1"/>
          </p:nvPr>
        </p:nvSpPr>
        <p:spPr>
          <a:xfrm>
            <a:off x="342900" y="1543050"/>
            <a:ext cx="9815830" cy="5086350"/>
          </a:xfrm>
        </p:spPr>
        <p:txBody>
          <a:bodyPr>
            <a:normAutofit/>
          </a:bodyPr>
          <a:lstStyle/>
          <a:p>
            <a:pPr>
              <a:buFont typeface="Wingdings" panose="05000000000000000000" pitchFamily="2" charset="2"/>
              <a:buChar char="§"/>
            </a:pPr>
            <a:endParaRPr lang="en-US" b="1" dirty="0" smtClean="0"/>
          </a:p>
          <a:p>
            <a:pPr>
              <a:buFont typeface="Wingdings" panose="05000000000000000000" pitchFamily="2" charset="2"/>
              <a:buChar char="§"/>
            </a:pPr>
            <a:endParaRPr lang="en-US" b="1" dirty="0">
              <a:solidFill>
                <a:schemeClr val="tx2"/>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5018087"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8087" y="1371600"/>
            <a:ext cx="5675313" cy="531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258619"/>
            <a:ext cx="5018086" cy="2427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655849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0" dirty="0" smtClean="0"/>
              <a:t>One Country with Two Governments</a:t>
            </a:r>
            <a:endParaRPr lang="en-US" sz="4000" b="0"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65" y="1522413"/>
            <a:ext cx="6779682" cy="5084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9356" y="1443037"/>
            <a:ext cx="3894044" cy="5214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0052086"/>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 y="1"/>
            <a:ext cx="10693401" cy="7561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900955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default">
  <a:themeElements>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defaul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919163" marR="0" indent="-322263" algn="l" defTabSz="1042988" rtl="0" eaLnBrk="1" fontAlgn="base" latinLnBrk="0" hangingPunct="1">
          <a:lnSpc>
            <a:spcPct val="60000"/>
          </a:lnSpc>
          <a:spcBef>
            <a:spcPct val="20000"/>
          </a:spcBef>
          <a:spcAft>
            <a:spcPct val="0"/>
          </a:spcAft>
          <a:buClr>
            <a:srgbClr val="1E7FB8"/>
          </a:buClr>
          <a:buSzTx/>
          <a:buFont typeface="Arial" charset="0"/>
          <a:buChar char="–"/>
          <a:tabLst/>
          <a:defRPr kumimoji="0" lang="en-US" sz="2400" b="0"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919163" marR="0" indent="-322263" algn="l" defTabSz="1042988" rtl="0" eaLnBrk="1" fontAlgn="base" latinLnBrk="0" hangingPunct="1">
          <a:lnSpc>
            <a:spcPct val="60000"/>
          </a:lnSpc>
          <a:spcBef>
            <a:spcPct val="20000"/>
          </a:spcBef>
          <a:spcAft>
            <a:spcPct val="0"/>
          </a:spcAft>
          <a:buClr>
            <a:srgbClr val="1E7FB8"/>
          </a:buClr>
          <a:buSzTx/>
          <a:buFont typeface="Arial" charset="0"/>
          <a:buChar char="–"/>
          <a:tabLst/>
          <a:defRPr kumimoji="0" lang="en-US" sz="2400" b="0"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LongProperties xmlns="http://schemas.microsoft.com/office/2006/metadata/longProperties"/>
</file>

<file path=customXml/itemProps1.xml><?xml version="1.0" encoding="utf-8"?>
<ds:datastoreItem xmlns:ds="http://schemas.openxmlformats.org/officeDocument/2006/customXml" ds:itemID="{D77E8C2D-29AB-4C6C-8CDE-4C5256F7D3FF}">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default</Template>
  <TotalTime>0</TotalTime>
  <Words>812</Words>
  <Application>Microsoft Office PowerPoint</Application>
  <PresentationFormat>Custom</PresentationFormat>
  <Paragraphs>202</Paragraphs>
  <Slides>25</Slides>
  <Notes>2</Notes>
  <HiddenSlides>0</HiddenSlides>
  <MMClips>0</MMClips>
  <ScaleCrop>false</ScaleCrop>
  <HeadingPairs>
    <vt:vector size="4" baseType="variant">
      <vt:variant>
        <vt:lpstr>Theme</vt:lpstr>
      </vt:variant>
      <vt:variant>
        <vt:i4>4</vt:i4>
      </vt:variant>
      <vt:variant>
        <vt:lpstr>Slide Titles</vt:lpstr>
      </vt:variant>
      <vt:variant>
        <vt:i4>25</vt:i4>
      </vt:variant>
    </vt:vector>
  </HeadingPairs>
  <TitlesOfParts>
    <vt:vector size="29" baseType="lpstr">
      <vt:lpstr>default</vt:lpstr>
      <vt:lpstr>Modèle par défaut</vt:lpstr>
      <vt:lpstr>1_blank</vt:lpstr>
      <vt:lpstr>Default Design</vt:lpstr>
      <vt:lpstr>An Overview of Health in Iraq</vt:lpstr>
      <vt:lpstr>Social Determinants of Health</vt:lpstr>
      <vt:lpstr>PowerPoint Presentation</vt:lpstr>
      <vt:lpstr>Security Level- as of 13 July 2016</vt:lpstr>
      <vt:lpstr>Security Level- As of 22 Sept. 2016</vt:lpstr>
      <vt:lpstr>Health Care in Iraq (1)</vt:lpstr>
      <vt:lpstr>Health Care in Iraq (2)</vt:lpstr>
      <vt:lpstr>One Country with Two Governments</vt:lpstr>
      <vt:lpstr>PowerPoint Presentation</vt:lpstr>
      <vt:lpstr>Burden of Disease</vt:lpstr>
      <vt:lpstr>MCH Mortality and Causes</vt:lpstr>
      <vt:lpstr>Risk Factors</vt:lpstr>
      <vt:lpstr>Health System Features</vt:lpstr>
      <vt:lpstr>Health Workforce</vt:lpstr>
      <vt:lpstr>Health expenditure per capita 2010-2012</vt:lpstr>
      <vt:lpstr>Health Expenditure</vt:lpstr>
      <vt:lpstr>Access and Coverage</vt:lpstr>
      <vt:lpstr>WHO health system conceptual framework (modified)   </vt:lpstr>
      <vt:lpstr>Family Health</vt:lpstr>
      <vt:lpstr>Hospital Dominance</vt:lpstr>
      <vt:lpstr>Hospitals Role</vt:lpstr>
      <vt:lpstr>Gaps and Challenges</vt:lpstr>
      <vt:lpstr>Health System Strengthening</vt:lpstr>
      <vt:lpstr>Action Agenda</vt:lpstr>
      <vt:lpstr>T h a n k   Y o 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2013-03-05T08:33:18Z</dcterms:created>
  <dcterms:modified xsi:type="dcterms:W3CDTF">2016-11-13T05:53:09Z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-353274401</vt:i4>
  </property>
</Properties>
</file>