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notesSlides/notesSlide9.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rawings/drawing3.xml" ContentType="application/vnd.openxmlformats-officedocument.drawingml.chartshapes+xml"/>
  <Override PartName="/ppt/notesSlides/notesSlide10.xml" ContentType="application/vnd.openxmlformats-officedocument.presentationml.notesSlide+xml"/>
  <Override PartName="/ppt/charts/chart7.xml" ContentType="application/vnd.openxmlformats-officedocument.drawingml.chart+xml"/>
  <Override PartName="/ppt/drawings/drawing4.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5.xml" ContentType="application/vnd.openxmlformats-officedocument.drawingml.chartshapes+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charts/chart11.xml" ContentType="application/vnd.openxmlformats-officedocument.drawingml.chart+xml"/>
  <Override PartName="/ppt/theme/themeOverride4.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60" r:id="rId2"/>
  </p:sldMasterIdLst>
  <p:notesMasterIdLst>
    <p:notesMasterId r:id="rId48"/>
  </p:notesMasterIdLst>
  <p:handoutMasterIdLst>
    <p:handoutMasterId r:id="rId49"/>
  </p:handoutMasterIdLst>
  <p:sldIdLst>
    <p:sldId id="256" r:id="rId3"/>
    <p:sldId id="332" r:id="rId4"/>
    <p:sldId id="333" r:id="rId5"/>
    <p:sldId id="336" r:id="rId6"/>
    <p:sldId id="335" r:id="rId7"/>
    <p:sldId id="321" r:id="rId8"/>
    <p:sldId id="326" r:id="rId9"/>
    <p:sldId id="327" r:id="rId10"/>
    <p:sldId id="340" r:id="rId11"/>
    <p:sldId id="341" r:id="rId12"/>
    <p:sldId id="351" r:id="rId13"/>
    <p:sldId id="352" r:id="rId14"/>
    <p:sldId id="361" r:id="rId15"/>
    <p:sldId id="359" r:id="rId16"/>
    <p:sldId id="344" r:id="rId17"/>
    <p:sldId id="345" r:id="rId18"/>
    <p:sldId id="346" r:id="rId19"/>
    <p:sldId id="363" r:id="rId20"/>
    <p:sldId id="350" r:id="rId21"/>
    <p:sldId id="348" r:id="rId22"/>
    <p:sldId id="354" r:id="rId23"/>
    <p:sldId id="355" r:id="rId24"/>
    <p:sldId id="364" r:id="rId25"/>
    <p:sldId id="356" r:id="rId26"/>
    <p:sldId id="362" r:id="rId27"/>
    <p:sldId id="349" r:id="rId28"/>
    <p:sldId id="300" r:id="rId29"/>
    <p:sldId id="301" r:id="rId30"/>
    <p:sldId id="302" r:id="rId31"/>
    <p:sldId id="303" r:id="rId32"/>
    <p:sldId id="304" r:id="rId33"/>
    <p:sldId id="305" r:id="rId34"/>
    <p:sldId id="306" r:id="rId35"/>
    <p:sldId id="307" r:id="rId36"/>
    <p:sldId id="308" r:id="rId37"/>
    <p:sldId id="315" r:id="rId38"/>
    <p:sldId id="269" r:id="rId39"/>
    <p:sldId id="270" r:id="rId40"/>
    <p:sldId id="271" r:id="rId41"/>
    <p:sldId id="367" r:id="rId42"/>
    <p:sldId id="368" r:id="rId43"/>
    <p:sldId id="369" r:id="rId44"/>
    <p:sldId id="370" r:id="rId45"/>
    <p:sldId id="365" r:id="rId46"/>
    <p:sldId id="36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9" autoAdjust="0"/>
    <p:restoredTop sz="94693" autoAdjust="0"/>
  </p:normalViewPr>
  <p:slideViewPr>
    <p:cSldViewPr snapToGrid="0" snapToObjects="1">
      <p:cViewPr varScale="1">
        <p:scale>
          <a:sx n="66" d="100"/>
          <a:sy n="66" d="100"/>
        </p:scale>
        <p:origin x="128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57" d="100"/>
          <a:sy n="57" d="100"/>
        </p:scale>
        <p:origin x="2808" y="4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image" Target="../media/image9.jpg"/></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2" Type="http://schemas.openxmlformats.org/officeDocument/2006/relationships/oleObject" Target="Book4" TargetMode="External"/><Relationship Id="rId1" Type="http://schemas.openxmlformats.org/officeDocument/2006/relationships/themeOverride" Target="../theme/themeOverride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oleObject" Target="../embeddings/oleObject2.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3.xml"/><Relationship Id="rId4" Type="http://schemas.openxmlformats.org/officeDocument/2006/relationships/oleObject" Target="../embeddings/oleObject3.bin"/></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5.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838877864522985E-2"/>
          <c:y val="7.5520579221514339E-2"/>
          <c:w val="0.96302447149579318"/>
          <c:h val="0.8091567899266745"/>
        </c:manualLayout>
      </c:layout>
      <c:barChart>
        <c:barDir val="col"/>
        <c:grouping val="clustered"/>
        <c:varyColors val="0"/>
        <c:ser>
          <c:idx val="0"/>
          <c:order val="0"/>
          <c:tx>
            <c:strRef>
              <c:f>Sheet1!$B$1</c:f>
              <c:strCache>
                <c:ptCount val="1"/>
                <c:pt idx="0">
                  <c:v>Population Size</c:v>
                </c:pt>
              </c:strCache>
            </c:strRef>
          </c:tx>
          <c:invertIfNegative val="0"/>
          <c:dLbls>
            <c:dLbl>
              <c:idx val="0"/>
              <c:layout>
                <c:manualLayout>
                  <c:x val="-1.2982570250310445E-7"/>
                  <c:y val="-2.8902793274382704E-3"/>
                </c:manualLayout>
              </c:layout>
              <c:tx>
                <c:rich>
                  <a:bodyPr/>
                  <a:lstStyle/>
                  <a:p>
                    <a:pPr>
                      <a:defRPr sz="2800" b="1">
                        <a:latin typeface="Arial" panose="020B0604020202020204" pitchFamily="34" charset="0"/>
                        <a:cs typeface="Arial" panose="020B0604020202020204" pitchFamily="34" charset="0"/>
                      </a:defRPr>
                    </a:pPr>
                    <a:r>
                      <a:rPr lang="en-US" sz="2800" b="1" dirty="0" smtClean="0">
                        <a:latin typeface="Arial" panose="020B0604020202020204" pitchFamily="34" charset="0"/>
                        <a:cs typeface="Arial" panose="020B0604020202020204" pitchFamily="34" charset="0"/>
                      </a:rPr>
                      <a:t>2.1 m</a:t>
                    </a:r>
                    <a:endParaRPr lang="en-US" sz="2800" dirty="0"/>
                  </a:p>
                </c:rich>
              </c:tx>
              <c:spPr>
                <a:noFill/>
              </c:sp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6487864217893662E-3"/>
                  <c:y val="-2.8802559518307925E-3"/>
                </c:manualLayout>
              </c:layout>
              <c:tx>
                <c:rich>
                  <a:bodyPr/>
                  <a:lstStyle/>
                  <a:p>
                    <a:r>
                      <a:rPr lang="en-US" sz="3200" b="1" dirty="0" smtClean="0">
                        <a:latin typeface="Arial" panose="020B0604020202020204" pitchFamily="34" charset="0"/>
                        <a:cs typeface="Arial" panose="020B0604020202020204" pitchFamily="34" charset="0"/>
                      </a:rPr>
                      <a:t>6.3 m</a:t>
                    </a:r>
                    <a:endParaRPr lang="en-US" sz="2400" dirty="0"/>
                  </a:p>
                </c:rich>
              </c:tx>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3452662627789062E-4"/>
                  <c:y val="4.0642210186154475E-3"/>
                </c:manualLayout>
              </c:layout>
              <c:tx>
                <c:rich>
                  <a:bodyPr/>
                  <a:lstStyle/>
                  <a:p>
                    <a:r>
                      <a:rPr lang="en-US" sz="3200" b="1" dirty="0" smtClean="0">
                        <a:latin typeface="Arial" panose="020B0604020202020204" pitchFamily="34" charset="0"/>
                        <a:cs typeface="Arial" panose="020B0604020202020204" pitchFamily="34" charset="0"/>
                      </a:rPr>
                      <a:t>9.5 m</a:t>
                    </a:r>
                    <a:endParaRPr lang="en-US" sz="2450" b="1" dirty="0">
                      <a:latin typeface="Arial" panose="020B0604020202020204" pitchFamily="34" charset="0"/>
                      <a:cs typeface="Arial" panose="020B0604020202020204" pitchFamily="34" charset="0"/>
                    </a:endParaRPr>
                  </a:p>
                </c:rich>
              </c:tx>
              <c:showLegendKey val="0"/>
              <c:showVal val="1"/>
              <c:showCatName val="0"/>
              <c:showSerName val="0"/>
              <c:showPercent val="0"/>
              <c:showBubbleSize val="0"/>
              <c:extLst>
                <c:ext xmlns:c15="http://schemas.microsoft.com/office/drawing/2012/chart" uri="{CE6537A1-D6FC-4f65-9D91-7224C49458BB}">
                  <c15:layout/>
                </c:ext>
              </c:extLst>
            </c:dLbl>
            <c:spPr>
              <a:noFill/>
            </c:spPr>
            <c:txPr>
              <a:bodyPr/>
              <a:lstStyle/>
              <a:p>
                <a:pPr>
                  <a:defRPr sz="3200" b="1">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Sheet1!$A$2:$A$4</c:f>
              <c:numCache>
                <c:formatCode>General</c:formatCode>
                <c:ptCount val="3"/>
                <c:pt idx="0">
                  <c:v>1979</c:v>
                </c:pt>
                <c:pt idx="1">
                  <c:v>2012</c:v>
                </c:pt>
                <c:pt idx="2">
                  <c:v>2015</c:v>
                </c:pt>
              </c:numCache>
            </c:numRef>
          </c:cat>
          <c:val>
            <c:numRef>
              <c:f>Sheet1!$B$2:$B$4</c:f>
              <c:numCache>
                <c:formatCode>General</c:formatCode>
                <c:ptCount val="3"/>
                <c:pt idx="0">
                  <c:v>2.1</c:v>
                </c:pt>
                <c:pt idx="1">
                  <c:v>6.3</c:v>
                </c:pt>
                <c:pt idx="2">
                  <c:v>9.5</c:v>
                </c:pt>
              </c:numCache>
            </c:numRef>
          </c:val>
        </c:ser>
        <c:dLbls>
          <c:showLegendKey val="0"/>
          <c:showVal val="0"/>
          <c:showCatName val="0"/>
          <c:showSerName val="0"/>
          <c:showPercent val="0"/>
          <c:showBubbleSize val="0"/>
        </c:dLbls>
        <c:gapWidth val="150"/>
        <c:axId val="350357608"/>
        <c:axId val="350355648"/>
      </c:barChart>
      <c:catAx>
        <c:axId val="350357608"/>
        <c:scaling>
          <c:orientation val="minMax"/>
        </c:scaling>
        <c:delete val="0"/>
        <c:axPos val="b"/>
        <c:numFmt formatCode="General" sourceLinked="1"/>
        <c:majorTickMark val="out"/>
        <c:minorTickMark val="none"/>
        <c:tickLblPos val="nextTo"/>
        <c:spPr>
          <a:solidFill>
            <a:schemeClr val="bg1"/>
          </a:solidFill>
        </c:spPr>
        <c:txPr>
          <a:bodyPr/>
          <a:lstStyle/>
          <a:p>
            <a:pPr>
              <a:defRPr>
                <a:solidFill>
                  <a:schemeClr val="bg1"/>
                </a:solidFill>
              </a:defRPr>
            </a:pPr>
            <a:endParaRPr lang="en-US"/>
          </a:p>
        </c:txPr>
        <c:crossAx val="350355648"/>
        <c:crosses val="autoZero"/>
        <c:auto val="1"/>
        <c:lblAlgn val="ctr"/>
        <c:lblOffset val="100"/>
        <c:noMultiLvlLbl val="0"/>
      </c:catAx>
      <c:valAx>
        <c:axId val="350355648"/>
        <c:scaling>
          <c:orientation val="minMax"/>
        </c:scaling>
        <c:delete val="1"/>
        <c:axPos val="l"/>
        <c:numFmt formatCode="General" sourceLinked="1"/>
        <c:majorTickMark val="out"/>
        <c:minorTickMark val="none"/>
        <c:tickLblPos val="nextTo"/>
        <c:crossAx val="350357608"/>
        <c:crosses val="autoZero"/>
        <c:crossBetween val="between"/>
      </c:valAx>
    </c:plotArea>
    <c:plotVisOnly val="1"/>
    <c:dispBlanksAs val="gap"/>
    <c:showDLblsOverMax val="0"/>
  </c:chart>
  <c:spPr>
    <a:blipFill dpi="0" rotWithShape="1">
      <a:blip xmlns:r="http://schemas.openxmlformats.org/officeDocument/2006/relationships" r:embed="rId1">
        <a:alphaModFix amt="50000"/>
      </a:blip>
      <a:srcRect/>
      <a:stretch>
        <a:fillRect/>
      </a:stretch>
    </a:blipFill>
  </c:spPr>
  <c:txPr>
    <a:bodyPr/>
    <a:lstStyle/>
    <a:p>
      <a:pPr>
        <a:defRPr sz="1800"/>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a:t>Per Capita Health Care Expenditures ( JD )</a:t>
            </a:r>
          </a:p>
        </c:rich>
      </c:tx>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gradFill rotWithShape="1">
              <a:gsLst>
                <a:gs pos="0">
                  <a:schemeClr val="accent1">
                    <a:tint val="96000"/>
                    <a:satMod val="120000"/>
                    <a:lumMod val="120000"/>
                  </a:schemeClr>
                </a:gs>
                <a:gs pos="100000">
                  <a:schemeClr val="accent1">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63500" h="63500"/>
              <a:contourClr>
                <a:scrgbClr r="0" g="0" b="0">
                  <a:shade val="25000"/>
                  <a:satMod val="180000"/>
                </a:scrgbClr>
              </a:contourClr>
            </a:sp3d>
          </c:spPr>
          <c:invertIfNegative val="0"/>
          <c:dLbls>
            <c:dLbl>
              <c:idx val="0"/>
              <c:layout>
                <c:manualLayout>
                  <c:x val="0"/>
                  <c:y val="0.25925925925925936"/>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8001030797980212E-17"/>
                  <c:y val="0.25925925925925936"/>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24537037037037038"/>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27777777777777779"/>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072807443043495E-3"/>
                  <c:y val="0.24074074074074073"/>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0.2361111111111111"/>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4414947251641282E-3"/>
                  <c:y val="0.2037845809775384"/>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المؤشرات!$C$3:$K$3</c:f>
              <c:numCache>
                <c:formatCode>General</c:formatCode>
                <c:ptCount val="7"/>
                <c:pt idx="0">
                  <c:v>2013</c:v>
                </c:pt>
                <c:pt idx="1">
                  <c:v>2012</c:v>
                </c:pt>
                <c:pt idx="2">
                  <c:v>2011</c:v>
                </c:pt>
                <c:pt idx="3">
                  <c:v>2010</c:v>
                </c:pt>
                <c:pt idx="4" formatCode="0">
                  <c:v>2009</c:v>
                </c:pt>
                <c:pt idx="5">
                  <c:v>2008</c:v>
                </c:pt>
                <c:pt idx="6">
                  <c:v>2007</c:v>
                </c:pt>
              </c:numCache>
            </c:numRef>
          </c:cat>
          <c:val>
            <c:numRef>
              <c:f>المؤشرات!$C$6:$K$6</c:f>
              <c:numCache>
                <c:formatCode>#,##0.0</c:formatCode>
                <c:ptCount val="7"/>
                <c:pt idx="0">
                  <c:v>231.81576338558406</c:v>
                </c:pt>
                <c:pt idx="1">
                  <c:v>260.6472526612398</c:v>
                </c:pt>
                <c:pt idx="2">
                  <c:v>252.94883757401183</c:v>
                </c:pt>
                <c:pt idx="3">
                  <c:v>251.45352445607722</c:v>
                </c:pt>
                <c:pt idx="4" formatCode="0.0">
                  <c:v>269.28970484949832</c:v>
                </c:pt>
                <c:pt idx="5" formatCode="0">
                  <c:v>236.14701435897436</c:v>
                </c:pt>
                <c:pt idx="6" formatCode="General">
                  <c:v>177.5</c:v>
                </c:pt>
              </c:numCache>
            </c:numRef>
          </c:val>
        </c:ser>
        <c:dLbls>
          <c:showLegendKey val="0"/>
          <c:showVal val="0"/>
          <c:showCatName val="0"/>
          <c:showSerName val="0"/>
          <c:showPercent val="0"/>
          <c:showBubbleSize val="0"/>
        </c:dLbls>
        <c:gapWidth val="150"/>
        <c:shape val="box"/>
        <c:axId val="353242120"/>
        <c:axId val="353240944"/>
        <c:axId val="0"/>
      </c:bar3DChart>
      <c:catAx>
        <c:axId val="35324212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3240944"/>
        <c:crosses val="autoZero"/>
        <c:auto val="1"/>
        <c:lblAlgn val="ctr"/>
        <c:lblOffset val="100"/>
        <c:noMultiLvlLbl val="0"/>
      </c:catAx>
      <c:valAx>
        <c:axId val="35324094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3242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0"/>
    <c:view3D>
      <c:rotX val="30"/>
      <c:rotY val="0"/>
      <c:rAngAx val="0"/>
    </c:view3D>
    <c:floor>
      <c:thickness val="0"/>
    </c:floor>
    <c:sideWall>
      <c:thickness val="0"/>
    </c:sideWall>
    <c:backWall>
      <c:thickness val="0"/>
    </c:backWall>
    <c:plotArea>
      <c:layout>
        <c:manualLayout>
          <c:layoutTarget val="inner"/>
          <c:xMode val="edge"/>
          <c:yMode val="edge"/>
          <c:x val="7.9456634411347697E-3"/>
          <c:y val="4.0084735553846097E-2"/>
          <c:w val="0.93277907727710774"/>
          <c:h val="0.88976697722692144"/>
        </c:manualLayout>
      </c:layout>
      <c:pie3DChart>
        <c:varyColors val="1"/>
        <c:ser>
          <c:idx val="0"/>
          <c:order val="0"/>
          <c:dPt>
            <c:idx val="1"/>
            <c:bubble3D val="0"/>
            <c:spPr>
              <a:solidFill>
                <a:srgbClr val="DAEDEF">
                  <a:lumMod val="50000"/>
                </a:srgbClr>
              </a:solidFill>
            </c:spPr>
          </c:dPt>
          <c:cat>
            <c:strRef>
              <c:f>Sheet1!$A$1:$A$2</c:f>
              <c:strCache>
                <c:ptCount val="2"/>
                <c:pt idx="0">
                  <c:v>أنفاق القطاع العام </c:v>
                </c:pt>
                <c:pt idx="1">
                  <c:v>أنفاق القطاع الخاص</c:v>
                </c:pt>
              </c:strCache>
            </c:strRef>
          </c:cat>
          <c:val>
            <c:numRef>
              <c:f>Sheet1!$B$1:$B$2</c:f>
              <c:numCache>
                <c:formatCode>0%</c:formatCode>
                <c:ptCount val="2"/>
                <c:pt idx="0">
                  <c:v>0.42000000000000032</c:v>
                </c:pt>
                <c:pt idx="1">
                  <c:v>0.58000000000000063</c:v>
                </c:pt>
              </c:numCache>
            </c:numRef>
          </c:val>
        </c:ser>
        <c:dLbls>
          <c:showLegendKey val="0"/>
          <c:showVal val="0"/>
          <c:showCatName val="0"/>
          <c:showSerName val="0"/>
          <c:showPercent val="0"/>
          <c:showBubbleSize val="0"/>
          <c:showLeaderLines val="1"/>
        </c:dLbls>
      </c:pie3DChart>
    </c:plotArea>
    <c:plotVisOnly val="1"/>
    <c:dispBlanksAs val="zero"/>
    <c:showDLblsOverMax val="0"/>
  </c:chart>
  <c:spPr>
    <a:solidFill>
      <a:srgbClr val="1F497D">
        <a:lumMod val="40000"/>
        <a:lumOff val="60000"/>
        <a:alpha val="56000"/>
      </a:srgbClr>
    </a:solidFill>
    <a:ln>
      <a:no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861151885725642E-3"/>
          <c:y val="6.0927872393915679E-3"/>
          <c:w val="0.99762776962285482"/>
          <c:h val="0.9878144255212169"/>
        </c:manualLayout>
      </c:layout>
      <c:pieChart>
        <c:varyColors val="1"/>
        <c:ser>
          <c:idx val="0"/>
          <c:order val="0"/>
          <c:tx>
            <c:strRef>
              <c:f>Sheet1!$B$1</c:f>
              <c:strCache>
                <c:ptCount val="1"/>
                <c:pt idx="0">
                  <c:v>Column1</c:v>
                </c:pt>
              </c:strCache>
            </c:strRef>
          </c:tx>
          <c:dPt>
            <c:idx val="0"/>
            <c:bubble3D val="0"/>
            <c:spPr>
              <a:gradFill>
                <a:gsLst>
                  <a:gs pos="100000">
                    <a:schemeClr val="accent6">
                      <a:lumMod val="60000"/>
                      <a:lumOff val="40000"/>
                    </a:schemeClr>
                  </a:gs>
                  <a:gs pos="0">
                    <a:schemeClr val="accent6"/>
                  </a:gs>
                </a:gsLst>
                <a:lin ang="5400000" scaled="0"/>
              </a:gradFill>
              <a:ln w="19050">
                <a:solidFill>
                  <a:schemeClr val="lt1"/>
                </a:solidFill>
              </a:ln>
              <a:effectLst/>
            </c:spPr>
          </c:dPt>
          <c:dPt>
            <c:idx val="1"/>
            <c:bubble3D val="0"/>
            <c:spPr>
              <a:gradFill>
                <a:gsLst>
                  <a:gs pos="100000">
                    <a:schemeClr val="accent5">
                      <a:lumMod val="60000"/>
                      <a:lumOff val="40000"/>
                    </a:schemeClr>
                  </a:gs>
                  <a:gs pos="0">
                    <a:schemeClr val="accent5"/>
                  </a:gs>
                </a:gsLst>
                <a:lin ang="5400000" scaled="0"/>
              </a:gradFill>
              <a:ln w="19050">
                <a:solidFill>
                  <a:schemeClr val="lt1"/>
                </a:solidFill>
              </a:ln>
              <a:effectLst/>
            </c:spPr>
          </c:dPt>
          <c:cat>
            <c:strRef>
              <c:f>Sheet1!$A$2:$A$3</c:f>
              <c:strCache>
                <c:ptCount val="2"/>
                <c:pt idx="0">
                  <c:v>Jordanians</c:v>
                </c:pt>
                <c:pt idx="1">
                  <c:v>Syrians</c:v>
                </c:pt>
              </c:strCache>
            </c:strRef>
          </c:cat>
          <c:val>
            <c:numRef>
              <c:f>Sheet1!$B$2:$B$3</c:f>
              <c:numCache>
                <c:formatCode>General</c:formatCode>
                <c:ptCount val="2"/>
                <c:pt idx="0">
                  <c:v>8.1999999999999993</c:v>
                </c:pt>
                <c:pt idx="1">
                  <c:v>1.3</c:v>
                </c:pt>
              </c:numCache>
            </c:numRef>
          </c:val>
        </c:ser>
        <c:dLbls>
          <c:showLegendKey val="0"/>
          <c:showVal val="0"/>
          <c:showCatName val="0"/>
          <c:showSerName val="0"/>
          <c:showPercent val="0"/>
          <c:showBubbleSize val="0"/>
          <c:showLeaderLines val="1"/>
        </c:dLbls>
        <c:firstSliceAng val="296"/>
      </c:pieChart>
      <c:spPr>
        <a:noFill/>
        <a:ln>
          <a:noFill/>
        </a:ln>
        <a:effectLst/>
      </c:spPr>
    </c:plotArea>
    <c:legend>
      <c:legendPos val="r"/>
      <c:layout>
        <c:manualLayout>
          <c:xMode val="edge"/>
          <c:yMode val="edge"/>
          <c:x val="0.57972462865581276"/>
          <c:y val="0.62575551153253917"/>
          <c:w val="0.22210219607653997"/>
          <c:h val="0.11822166220497693"/>
        </c:manualLayout>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861151885725642E-3"/>
          <c:y val="6.0927872393915679E-3"/>
          <c:w val="0.99762776962285482"/>
          <c:h val="0.9878144255212169"/>
        </c:manualLayout>
      </c:layout>
      <c:pieChart>
        <c:varyColors val="1"/>
        <c:ser>
          <c:idx val="0"/>
          <c:order val="0"/>
          <c:tx>
            <c:strRef>
              <c:f>Sheet1!$B$1</c:f>
              <c:strCache>
                <c:ptCount val="1"/>
                <c:pt idx="0">
                  <c:v>Column1</c:v>
                </c:pt>
              </c:strCache>
            </c:strRef>
          </c:tx>
          <c:dPt>
            <c:idx val="0"/>
            <c:bubble3D val="0"/>
            <c:spPr>
              <a:solidFill>
                <a:srgbClr val="FF0066"/>
              </a:solidFill>
            </c:spPr>
          </c:dPt>
          <c:dPt>
            <c:idx val="1"/>
            <c:bubble3D val="0"/>
            <c:spPr>
              <a:solidFill>
                <a:srgbClr val="92D050"/>
              </a:solidFill>
            </c:spPr>
          </c:dPt>
          <c:dPt>
            <c:idx val="2"/>
            <c:bubble3D val="0"/>
            <c:spPr>
              <a:solidFill>
                <a:srgbClr val="48A9C5"/>
              </a:solidFill>
            </c:spPr>
          </c:dPt>
          <c:cat>
            <c:strRef>
              <c:f>Sheet1!$A$2:$A$3</c:f>
              <c:strCache>
                <c:ptCount val="2"/>
                <c:pt idx="0">
                  <c:v>In Camps</c:v>
                </c:pt>
                <c:pt idx="1">
                  <c:v>In Host Communities</c:v>
                </c:pt>
              </c:strCache>
            </c:strRef>
          </c:cat>
          <c:val>
            <c:numRef>
              <c:f>Sheet1!$B$2:$B$3</c:f>
              <c:numCache>
                <c:formatCode>0%</c:formatCode>
                <c:ptCount val="2"/>
                <c:pt idx="0">
                  <c:v>0.09</c:v>
                </c:pt>
                <c:pt idx="1">
                  <c:v>0.91</c:v>
                </c:pt>
              </c:numCache>
            </c:numRef>
          </c:val>
        </c:ser>
        <c:dLbls>
          <c:showLegendKey val="0"/>
          <c:showVal val="0"/>
          <c:showCatName val="0"/>
          <c:showSerName val="0"/>
          <c:showPercent val="0"/>
          <c:showBubbleSize val="0"/>
          <c:showLeaderLines val="1"/>
        </c:dLbls>
        <c:firstSliceAng val="7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b="1" dirty="0">
                <a:solidFill>
                  <a:schemeClr val="tx1"/>
                </a:solidFill>
              </a:rPr>
              <a:t>Jordanian &amp;</a:t>
            </a:r>
            <a:r>
              <a:rPr lang="en-US" b="1" baseline="0" dirty="0">
                <a:solidFill>
                  <a:schemeClr val="tx1"/>
                </a:solidFill>
              </a:rPr>
              <a:t> Non Jordanian Population  Pyramid, 2015</a:t>
            </a:r>
            <a:endParaRPr lang="en-US" b="1" dirty="0">
              <a:solidFill>
                <a:schemeClr val="tx1"/>
              </a:solidFill>
            </a:endParaRPr>
          </a:p>
        </c:rich>
      </c:tx>
      <c:layout/>
      <c:overlay val="0"/>
      <c:spPr>
        <a:noFill/>
        <a:ln>
          <a:noFill/>
        </a:ln>
        <a:effectLst/>
      </c:spPr>
    </c:title>
    <c:autoTitleDeleted val="0"/>
    <c:plotArea>
      <c:layout>
        <c:manualLayout>
          <c:layoutTarget val="inner"/>
          <c:xMode val="edge"/>
          <c:yMode val="edge"/>
          <c:x val="0.11764505999250094"/>
          <c:y val="0.11554517133956387"/>
          <c:w val="0.68937874953130862"/>
          <c:h val="0.74092403169230014"/>
        </c:manualLayout>
      </c:layout>
      <c:barChart>
        <c:barDir val="bar"/>
        <c:grouping val="stacked"/>
        <c:varyColors val="0"/>
        <c:ser>
          <c:idx val="0"/>
          <c:order val="0"/>
          <c:tx>
            <c:strRef>
              <c:f>'[Chart in Microsoft PowerPoint]هرم سكاني - إجمالي'!$B$5</c:f>
              <c:strCache>
                <c:ptCount val="1"/>
                <c:pt idx="0">
                  <c:v>Male</c:v>
                </c:pt>
              </c:strCache>
            </c:strRef>
          </c:tx>
          <c:spPr>
            <a:solidFill>
              <a:schemeClr val="accent1"/>
            </a:solidFill>
            <a:ln>
              <a:noFill/>
            </a:ln>
            <a:effectLst/>
          </c:spPr>
          <c:invertIfNegative val="0"/>
          <c:cat>
            <c:strRef>
              <c:f>'[Chart in Microsoft PowerPoint]هرم سكاني - إجمالي'!$B$1:$R$1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 إجمالي'!$B$2:$R$2</c:f>
              <c:numCache>
                <c:formatCode>General</c:formatCode>
                <c:ptCount val="17"/>
                <c:pt idx="0">
                  <c:v>564913</c:v>
                </c:pt>
                <c:pt idx="1">
                  <c:v>599348</c:v>
                </c:pt>
                <c:pt idx="2">
                  <c:v>518689</c:v>
                </c:pt>
                <c:pt idx="3">
                  <c:v>496012</c:v>
                </c:pt>
                <c:pt idx="4">
                  <c:v>517562</c:v>
                </c:pt>
                <c:pt idx="5">
                  <c:v>460104</c:v>
                </c:pt>
                <c:pt idx="6">
                  <c:v>397084</c:v>
                </c:pt>
                <c:pt idx="7">
                  <c:v>354256</c:v>
                </c:pt>
                <c:pt idx="8">
                  <c:v>304796</c:v>
                </c:pt>
                <c:pt idx="9">
                  <c:v>258182</c:v>
                </c:pt>
                <c:pt idx="10">
                  <c:v>186516</c:v>
                </c:pt>
                <c:pt idx="11">
                  <c:v>126585</c:v>
                </c:pt>
                <c:pt idx="12">
                  <c:v>85911</c:v>
                </c:pt>
                <c:pt idx="13">
                  <c:v>67207</c:v>
                </c:pt>
                <c:pt idx="14">
                  <c:v>52436</c:v>
                </c:pt>
                <c:pt idx="15">
                  <c:v>32051</c:v>
                </c:pt>
                <c:pt idx="16">
                  <c:v>24960</c:v>
                </c:pt>
              </c:numCache>
            </c:numRef>
          </c:val>
          <c:extLst xmlns:c16r2="http://schemas.microsoft.com/office/drawing/2015/06/chart">
            <c:ext xmlns:c16="http://schemas.microsoft.com/office/drawing/2014/chart" uri="{C3380CC4-5D6E-409C-BE32-E72D297353CC}">
              <c16:uniqueId val="{00000000-5F95-45C1-A869-E3FB19AFEB2D}"/>
            </c:ext>
          </c:extLst>
        </c:ser>
        <c:ser>
          <c:idx val="1"/>
          <c:order val="1"/>
          <c:tx>
            <c:strRef>
              <c:f>'[Chart in Microsoft PowerPoint]هرم سكاني - إجمالي'!$C$5</c:f>
              <c:strCache>
                <c:ptCount val="1"/>
                <c:pt idx="0">
                  <c:v>Female</c:v>
                </c:pt>
              </c:strCache>
            </c:strRef>
          </c:tx>
          <c:spPr>
            <a:solidFill>
              <a:srgbClr val="FF99CC"/>
            </a:solidFill>
            <a:ln>
              <a:noFill/>
            </a:ln>
            <a:effectLst/>
          </c:spPr>
          <c:invertIfNegative val="0"/>
          <c:cat>
            <c:strRef>
              <c:f>'[Chart in Microsoft PowerPoint]هرم سكاني - إجمالي'!$B$1:$R$1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 إجمالي'!$B$3:$R$3</c:f>
              <c:numCache>
                <c:formatCode>General</c:formatCode>
                <c:ptCount val="17"/>
                <c:pt idx="0">
                  <c:v>-536113</c:v>
                </c:pt>
                <c:pt idx="1">
                  <c:v>-572186</c:v>
                </c:pt>
                <c:pt idx="2">
                  <c:v>-490290</c:v>
                </c:pt>
                <c:pt idx="3">
                  <c:v>-447661</c:v>
                </c:pt>
                <c:pt idx="4">
                  <c:v>-427105</c:v>
                </c:pt>
                <c:pt idx="5">
                  <c:v>-371594</c:v>
                </c:pt>
                <c:pt idx="6">
                  <c:v>-339447</c:v>
                </c:pt>
                <c:pt idx="7">
                  <c:v>-298462</c:v>
                </c:pt>
                <c:pt idx="8">
                  <c:v>-256303</c:v>
                </c:pt>
                <c:pt idx="9">
                  <c:v>-214182</c:v>
                </c:pt>
                <c:pt idx="10">
                  <c:v>-161788</c:v>
                </c:pt>
                <c:pt idx="11">
                  <c:v>-116957</c:v>
                </c:pt>
                <c:pt idx="12">
                  <c:v>-80361</c:v>
                </c:pt>
                <c:pt idx="13">
                  <c:v>-67948</c:v>
                </c:pt>
                <c:pt idx="14">
                  <c:v>-46777</c:v>
                </c:pt>
                <c:pt idx="15">
                  <c:v>-31459</c:v>
                </c:pt>
                <c:pt idx="16">
                  <c:v>-26467</c:v>
                </c:pt>
              </c:numCache>
            </c:numRef>
          </c:val>
          <c:extLst xmlns:c16r2="http://schemas.microsoft.com/office/drawing/2015/06/chart">
            <c:ext xmlns:c16="http://schemas.microsoft.com/office/drawing/2014/chart" uri="{C3380CC4-5D6E-409C-BE32-E72D297353CC}">
              <c16:uniqueId val="{00000001-5F95-45C1-A869-E3FB19AFEB2D}"/>
            </c:ext>
          </c:extLst>
        </c:ser>
        <c:dLbls>
          <c:showLegendKey val="0"/>
          <c:showVal val="0"/>
          <c:showCatName val="0"/>
          <c:showSerName val="0"/>
          <c:showPercent val="0"/>
          <c:showBubbleSize val="0"/>
        </c:dLbls>
        <c:gapWidth val="150"/>
        <c:overlap val="100"/>
        <c:axId val="350353688"/>
        <c:axId val="350357216"/>
      </c:barChart>
      <c:catAx>
        <c:axId val="350353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350357216"/>
        <c:crosses val="autoZero"/>
        <c:auto val="1"/>
        <c:lblAlgn val="ctr"/>
        <c:lblOffset val="100"/>
        <c:noMultiLvlLbl val="0"/>
      </c:catAx>
      <c:valAx>
        <c:axId val="35035721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crossAx val="350353688"/>
        <c:crosses val="autoZero"/>
        <c:crossBetween val="between"/>
      </c:valAx>
      <c:spPr>
        <a:noFill/>
        <a:ln>
          <a:noFill/>
        </a:ln>
        <a:effectLst/>
      </c:spPr>
    </c:plotArea>
    <c:legend>
      <c:legendPos val="b"/>
      <c:layout>
        <c:manualLayout>
          <c:xMode val="edge"/>
          <c:yMode val="edge"/>
          <c:x val="0.32740457760576536"/>
          <c:y val="0.94504187972519371"/>
          <c:w val="0.25338293518394944"/>
          <c:h val="4.9646035281446392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b="1" dirty="0">
                <a:solidFill>
                  <a:schemeClr val="tx1"/>
                </a:solidFill>
              </a:rPr>
              <a:t>Jordanian Population Pyramid,2015</a:t>
            </a: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4889505999250094"/>
          <c:y val="0.11527583527583528"/>
          <c:w val="0.71616446381702292"/>
          <c:h val="0.74152793837833209"/>
        </c:manualLayout>
      </c:layout>
      <c:barChart>
        <c:barDir val="bar"/>
        <c:grouping val="stacked"/>
        <c:varyColors val="0"/>
        <c:ser>
          <c:idx val="0"/>
          <c:order val="0"/>
          <c:tx>
            <c:strRef>
              <c:f>'[Chart in Microsoft PowerPoint]هرم سكاني أردنيون'!$B$5</c:f>
              <c:strCache>
                <c:ptCount val="1"/>
                <c:pt idx="0">
                  <c:v>Male</c:v>
                </c:pt>
              </c:strCache>
            </c:strRef>
          </c:tx>
          <c:spPr>
            <a:solidFill>
              <a:schemeClr val="accent1"/>
            </a:solidFill>
            <a:ln>
              <a:noFill/>
            </a:ln>
            <a:effectLst/>
          </c:spPr>
          <c:invertIfNegative val="0"/>
          <c:cat>
            <c:strRef>
              <c:f>'[Chart in Microsoft PowerPoint]هرم سكاني أردنيون'!$B$1:$R$1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أردنيون'!$B$2:$R$2</c:f>
              <c:numCache>
                <c:formatCode>General</c:formatCode>
                <c:ptCount val="17"/>
                <c:pt idx="0">
                  <c:v>387605</c:v>
                </c:pt>
                <c:pt idx="1">
                  <c:v>416787</c:v>
                </c:pt>
                <c:pt idx="2">
                  <c:v>369382</c:v>
                </c:pt>
                <c:pt idx="3">
                  <c:v>350553</c:v>
                </c:pt>
                <c:pt idx="4">
                  <c:v>335221</c:v>
                </c:pt>
                <c:pt idx="5">
                  <c:v>269562</c:v>
                </c:pt>
                <c:pt idx="6">
                  <c:v>232879</c:v>
                </c:pt>
                <c:pt idx="7">
                  <c:v>214648</c:v>
                </c:pt>
                <c:pt idx="8">
                  <c:v>194170</c:v>
                </c:pt>
                <c:pt idx="9">
                  <c:v>171695</c:v>
                </c:pt>
                <c:pt idx="10">
                  <c:v>130408</c:v>
                </c:pt>
                <c:pt idx="11">
                  <c:v>90769</c:v>
                </c:pt>
                <c:pt idx="12">
                  <c:v>64368</c:v>
                </c:pt>
                <c:pt idx="13">
                  <c:v>50946</c:v>
                </c:pt>
                <c:pt idx="14">
                  <c:v>41734</c:v>
                </c:pt>
                <c:pt idx="15">
                  <c:v>26190</c:v>
                </c:pt>
                <c:pt idx="16">
                  <c:v>19864</c:v>
                </c:pt>
              </c:numCache>
            </c:numRef>
          </c:val>
          <c:extLst xmlns:c16r2="http://schemas.microsoft.com/office/drawing/2015/06/chart">
            <c:ext xmlns:c16="http://schemas.microsoft.com/office/drawing/2014/chart" uri="{C3380CC4-5D6E-409C-BE32-E72D297353CC}">
              <c16:uniqueId val="{00000000-CF0E-4798-B32C-20A21C978B99}"/>
            </c:ext>
          </c:extLst>
        </c:ser>
        <c:ser>
          <c:idx val="1"/>
          <c:order val="1"/>
          <c:tx>
            <c:strRef>
              <c:f>'[Chart in Microsoft PowerPoint]هرم سكاني أردنيون'!$C$5</c:f>
              <c:strCache>
                <c:ptCount val="1"/>
                <c:pt idx="0">
                  <c:v>Female</c:v>
                </c:pt>
              </c:strCache>
            </c:strRef>
          </c:tx>
          <c:spPr>
            <a:solidFill>
              <a:srgbClr val="FF99CC"/>
            </a:solidFill>
            <a:ln>
              <a:noFill/>
            </a:ln>
            <a:effectLst/>
          </c:spPr>
          <c:invertIfNegative val="0"/>
          <c:cat>
            <c:strRef>
              <c:f>'[Chart in Microsoft PowerPoint]هرم سكاني أردنيون'!$B$1:$R$1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أردنيون'!$B$3:$R$3</c:f>
              <c:numCache>
                <c:formatCode>General</c:formatCode>
                <c:ptCount val="17"/>
                <c:pt idx="0">
                  <c:v>-368754</c:v>
                </c:pt>
                <c:pt idx="1">
                  <c:v>-397543</c:v>
                </c:pt>
                <c:pt idx="2">
                  <c:v>-348951</c:v>
                </c:pt>
                <c:pt idx="3">
                  <c:v>-328495</c:v>
                </c:pt>
                <c:pt idx="4">
                  <c:v>-308622</c:v>
                </c:pt>
                <c:pt idx="5">
                  <c:v>-254909</c:v>
                </c:pt>
                <c:pt idx="6">
                  <c:v>-236281</c:v>
                </c:pt>
                <c:pt idx="7">
                  <c:v>-216446</c:v>
                </c:pt>
                <c:pt idx="8">
                  <c:v>-196225</c:v>
                </c:pt>
                <c:pt idx="9">
                  <c:v>-169544</c:v>
                </c:pt>
                <c:pt idx="10">
                  <c:v>-129098</c:v>
                </c:pt>
                <c:pt idx="11">
                  <c:v>-91934</c:v>
                </c:pt>
                <c:pt idx="12">
                  <c:v>-63009</c:v>
                </c:pt>
                <c:pt idx="13">
                  <c:v>-53402</c:v>
                </c:pt>
                <c:pt idx="14">
                  <c:v>-37600</c:v>
                </c:pt>
                <c:pt idx="15">
                  <c:v>-25266</c:v>
                </c:pt>
                <c:pt idx="16">
                  <c:v>-20727</c:v>
                </c:pt>
              </c:numCache>
            </c:numRef>
          </c:val>
          <c:extLst xmlns:c16r2="http://schemas.microsoft.com/office/drawing/2015/06/chart">
            <c:ext xmlns:c16="http://schemas.microsoft.com/office/drawing/2014/chart" uri="{C3380CC4-5D6E-409C-BE32-E72D297353CC}">
              <c16:uniqueId val="{00000001-CF0E-4798-B32C-20A21C978B99}"/>
            </c:ext>
          </c:extLst>
        </c:ser>
        <c:dLbls>
          <c:showLegendKey val="0"/>
          <c:showVal val="0"/>
          <c:showCatName val="0"/>
          <c:showSerName val="0"/>
          <c:showPercent val="0"/>
          <c:showBubbleSize val="0"/>
        </c:dLbls>
        <c:gapWidth val="150"/>
        <c:overlap val="100"/>
        <c:axId val="350354472"/>
        <c:axId val="350354864"/>
      </c:barChart>
      <c:catAx>
        <c:axId val="3503544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350354864"/>
        <c:crosses val="autoZero"/>
        <c:auto val="1"/>
        <c:lblAlgn val="ctr"/>
        <c:lblOffset val="100"/>
        <c:noMultiLvlLbl val="0"/>
      </c:catAx>
      <c:valAx>
        <c:axId val="3503548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350354472"/>
        <c:crosses val="autoZero"/>
        <c:crossBetween val="between"/>
      </c:valAx>
      <c:spPr>
        <a:noFill/>
        <a:ln>
          <a:noFill/>
        </a:ln>
        <a:effectLst/>
      </c:spPr>
    </c:plotArea>
    <c:legend>
      <c:legendPos val="b"/>
      <c:layout>
        <c:manualLayout>
          <c:xMode val="edge"/>
          <c:yMode val="edge"/>
          <c:x val="0.26923995729347389"/>
          <c:y val="0.9307775629597288"/>
          <c:w val="0.48976867298367366"/>
          <c:h val="5.3551527779977147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b="1" dirty="0">
                <a:solidFill>
                  <a:schemeClr val="tx1"/>
                </a:solidFill>
              </a:rPr>
              <a:t>Non Jordanian Population Pyramid, 2015</a:t>
            </a: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bar"/>
        <c:grouping val="stacked"/>
        <c:varyColors val="0"/>
        <c:ser>
          <c:idx val="0"/>
          <c:order val="0"/>
          <c:tx>
            <c:strRef>
              <c:f>'[Chart in Microsoft PowerPoint]هرم سكاني غير اردنيين'!$B$5</c:f>
              <c:strCache>
                <c:ptCount val="1"/>
                <c:pt idx="0">
                  <c:v>Male</c:v>
                </c:pt>
              </c:strCache>
            </c:strRef>
          </c:tx>
          <c:spPr>
            <a:solidFill>
              <a:schemeClr val="accent1"/>
            </a:solidFill>
            <a:ln>
              <a:noFill/>
            </a:ln>
            <a:effectLst/>
          </c:spPr>
          <c:invertIfNegative val="0"/>
          <c:cat>
            <c:strRef>
              <c:f>'[Chart in Microsoft PowerPoint]هرم سكاني غير اردنيين'!$B$1:$R$1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غير اردنيين'!$B$2:$R$2</c:f>
              <c:numCache>
                <c:formatCode>General</c:formatCode>
                <c:ptCount val="17"/>
                <c:pt idx="0">
                  <c:v>177308</c:v>
                </c:pt>
                <c:pt idx="1">
                  <c:v>182561</c:v>
                </c:pt>
                <c:pt idx="2">
                  <c:v>149307</c:v>
                </c:pt>
                <c:pt idx="3">
                  <c:v>145459</c:v>
                </c:pt>
                <c:pt idx="4">
                  <c:v>182341</c:v>
                </c:pt>
                <c:pt idx="5">
                  <c:v>190542</c:v>
                </c:pt>
                <c:pt idx="6">
                  <c:v>164205</c:v>
                </c:pt>
                <c:pt idx="7">
                  <c:v>139608</c:v>
                </c:pt>
                <c:pt idx="8">
                  <c:v>110626</c:v>
                </c:pt>
                <c:pt idx="9">
                  <c:v>86487</c:v>
                </c:pt>
                <c:pt idx="10">
                  <c:v>56108</c:v>
                </c:pt>
                <c:pt idx="11">
                  <c:v>35816</c:v>
                </c:pt>
                <c:pt idx="12">
                  <c:v>21543</c:v>
                </c:pt>
                <c:pt idx="13">
                  <c:v>16261</c:v>
                </c:pt>
                <c:pt idx="14">
                  <c:v>10702</c:v>
                </c:pt>
                <c:pt idx="15">
                  <c:v>5861</c:v>
                </c:pt>
                <c:pt idx="16">
                  <c:v>5096</c:v>
                </c:pt>
              </c:numCache>
            </c:numRef>
          </c:val>
          <c:extLst xmlns:c16r2="http://schemas.microsoft.com/office/drawing/2015/06/chart">
            <c:ext xmlns:c16="http://schemas.microsoft.com/office/drawing/2014/chart" uri="{C3380CC4-5D6E-409C-BE32-E72D297353CC}">
              <c16:uniqueId val="{00000000-472F-4BB4-AD60-FF2A25456B6E}"/>
            </c:ext>
          </c:extLst>
        </c:ser>
        <c:ser>
          <c:idx val="1"/>
          <c:order val="1"/>
          <c:tx>
            <c:strRef>
              <c:f>'[Chart in Microsoft PowerPoint]هرم سكاني غير اردنيين'!$C$5</c:f>
              <c:strCache>
                <c:ptCount val="1"/>
                <c:pt idx="0">
                  <c:v>Female</c:v>
                </c:pt>
              </c:strCache>
            </c:strRef>
          </c:tx>
          <c:spPr>
            <a:solidFill>
              <a:srgbClr val="FF99CC"/>
            </a:solidFill>
            <a:ln>
              <a:noFill/>
            </a:ln>
            <a:effectLst/>
          </c:spPr>
          <c:invertIfNegative val="0"/>
          <c:cat>
            <c:strRef>
              <c:f>'[Chart in Microsoft PowerPoint]هرم سكاني غير اردنيين'!$B$1:$R$1</c:f>
              <c:strCache>
                <c:ptCount val="17"/>
                <c:pt idx="0">
                  <c:v>0-4</c:v>
                </c:pt>
                <c:pt idx="1">
                  <c:v>5-9</c:v>
                </c:pt>
                <c:pt idx="2">
                  <c:v>10 - 14</c:v>
                </c:pt>
                <c:pt idx="3">
                  <c:v>15 - 19</c:v>
                </c:pt>
                <c:pt idx="4">
                  <c:v>20 - 24</c:v>
                </c:pt>
                <c:pt idx="5">
                  <c:v>25 - 29</c:v>
                </c:pt>
                <c:pt idx="6">
                  <c:v>30 - 34</c:v>
                </c:pt>
                <c:pt idx="7">
                  <c:v>35 - 39</c:v>
                </c:pt>
                <c:pt idx="8">
                  <c:v>40 - 44</c:v>
                </c:pt>
                <c:pt idx="9">
                  <c:v>45 - 49</c:v>
                </c:pt>
                <c:pt idx="10">
                  <c:v>50 - 54</c:v>
                </c:pt>
                <c:pt idx="11">
                  <c:v>55 - 59</c:v>
                </c:pt>
                <c:pt idx="12">
                  <c:v>60 - 64</c:v>
                </c:pt>
                <c:pt idx="13">
                  <c:v>65 - 69</c:v>
                </c:pt>
                <c:pt idx="14">
                  <c:v>70 - 74</c:v>
                </c:pt>
                <c:pt idx="15">
                  <c:v>75 - 79</c:v>
                </c:pt>
                <c:pt idx="16">
                  <c:v>80+</c:v>
                </c:pt>
              </c:strCache>
            </c:strRef>
          </c:cat>
          <c:val>
            <c:numRef>
              <c:f>'[Chart in Microsoft PowerPoint]هرم سكاني غير اردنيين'!$B$3:$R$3</c:f>
              <c:numCache>
                <c:formatCode>General</c:formatCode>
                <c:ptCount val="17"/>
                <c:pt idx="0">
                  <c:v>-167359</c:v>
                </c:pt>
                <c:pt idx="1">
                  <c:v>-174643</c:v>
                </c:pt>
                <c:pt idx="2">
                  <c:v>-141339</c:v>
                </c:pt>
                <c:pt idx="3">
                  <c:v>-119166</c:v>
                </c:pt>
                <c:pt idx="4">
                  <c:v>-118483</c:v>
                </c:pt>
                <c:pt idx="5">
                  <c:v>-116685</c:v>
                </c:pt>
                <c:pt idx="6">
                  <c:v>-103166</c:v>
                </c:pt>
                <c:pt idx="7">
                  <c:v>-82016</c:v>
                </c:pt>
                <c:pt idx="8">
                  <c:v>-60078</c:v>
                </c:pt>
                <c:pt idx="9">
                  <c:v>-44638</c:v>
                </c:pt>
                <c:pt idx="10">
                  <c:v>-32690</c:v>
                </c:pt>
                <c:pt idx="11">
                  <c:v>-25023</c:v>
                </c:pt>
                <c:pt idx="12">
                  <c:v>-17352</c:v>
                </c:pt>
                <c:pt idx="13">
                  <c:v>-14546</c:v>
                </c:pt>
                <c:pt idx="14">
                  <c:v>-9177</c:v>
                </c:pt>
                <c:pt idx="15">
                  <c:v>-6193</c:v>
                </c:pt>
                <c:pt idx="16">
                  <c:v>-5740</c:v>
                </c:pt>
              </c:numCache>
            </c:numRef>
          </c:val>
          <c:extLst xmlns:c16r2="http://schemas.microsoft.com/office/drawing/2015/06/chart">
            <c:ext xmlns:c16="http://schemas.microsoft.com/office/drawing/2014/chart" uri="{C3380CC4-5D6E-409C-BE32-E72D297353CC}">
              <c16:uniqueId val="{00000001-472F-4BB4-AD60-FF2A25456B6E}"/>
            </c:ext>
          </c:extLst>
        </c:ser>
        <c:dLbls>
          <c:showLegendKey val="0"/>
          <c:showVal val="0"/>
          <c:showCatName val="0"/>
          <c:showSerName val="0"/>
          <c:showPercent val="0"/>
          <c:showBubbleSize val="0"/>
        </c:dLbls>
        <c:gapWidth val="150"/>
        <c:overlap val="100"/>
        <c:axId val="350356040"/>
        <c:axId val="350356432"/>
      </c:barChart>
      <c:catAx>
        <c:axId val="350356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350356432"/>
        <c:crosses val="autoZero"/>
        <c:auto val="1"/>
        <c:lblAlgn val="ctr"/>
        <c:lblOffset val="100"/>
        <c:noMultiLvlLbl val="0"/>
      </c:catAx>
      <c:valAx>
        <c:axId val="3503564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350356040"/>
        <c:crosses val="autoZero"/>
        <c:crossBetween val="between"/>
      </c:valAx>
      <c:spPr>
        <a:noFill/>
        <a:ln>
          <a:noFill/>
        </a:ln>
        <a:effectLst/>
      </c:spPr>
    </c:plotArea>
    <c:legend>
      <c:legendPos val="b"/>
      <c:layout>
        <c:manualLayout>
          <c:xMode val="edge"/>
          <c:yMode val="edge"/>
          <c:x val="0.22739290843361565"/>
          <c:y val="0.93029968887025216"/>
          <c:w val="0.57351606992522164"/>
          <c:h val="5.3921218427578209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10"/>
    </c:view3D>
    <c:floor>
      <c:thickness val="0"/>
    </c:floor>
    <c:sideWall>
      <c:thickness val="0"/>
    </c:sideWall>
    <c:backWall>
      <c:thickness val="0"/>
    </c:backWall>
    <c:plotArea>
      <c:layout>
        <c:manualLayout>
          <c:layoutTarget val="inner"/>
          <c:xMode val="edge"/>
          <c:yMode val="edge"/>
          <c:x val="0.23452504112964098"/>
          <c:y val="0.26320392890627176"/>
          <c:w val="0.60575095559222814"/>
          <c:h val="0.4831862733576241"/>
        </c:manualLayout>
      </c:layout>
      <c:pie3DChart>
        <c:varyColors val="1"/>
        <c:ser>
          <c:idx val="0"/>
          <c:order val="0"/>
          <c:spPr>
            <a:solidFill>
              <a:srgbClr val="9999FF"/>
            </a:solidFill>
            <a:ln w="16530">
              <a:solidFill>
                <a:srgbClr val="000000"/>
              </a:solidFill>
              <a:prstDash val="solid"/>
            </a:ln>
          </c:spPr>
          <c:explosion val="33"/>
          <c:dPt>
            <c:idx val="0"/>
            <c:bubble3D val="0"/>
            <c:explosion val="14"/>
            <c:spPr>
              <a:solidFill>
                <a:srgbClr val="FFCC00"/>
              </a:solidFill>
              <a:ln w="16530">
                <a:solidFill>
                  <a:srgbClr val="000000"/>
                </a:solidFill>
                <a:prstDash val="solid"/>
              </a:ln>
            </c:spPr>
          </c:dPt>
          <c:dPt>
            <c:idx val="1"/>
            <c:bubble3D val="0"/>
            <c:explosion val="27"/>
            <c:spPr>
              <a:solidFill>
                <a:srgbClr val="99CC00"/>
              </a:solidFill>
              <a:ln w="16530">
                <a:solidFill>
                  <a:srgbClr val="000000"/>
                </a:solidFill>
                <a:prstDash val="solid"/>
              </a:ln>
            </c:spPr>
          </c:dPt>
          <c:dPt>
            <c:idx val="2"/>
            <c:bubble3D val="0"/>
            <c:spPr>
              <a:solidFill>
                <a:srgbClr val="00B0F0"/>
              </a:solidFill>
              <a:ln w="16530">
                <a:solidFill>
                  <a:srgbClr val="000000"/>
                </a:solidFill>
                <a:prstDash val="solid"/>
              </a:ln>
            </c:spPr>
          </c:dPt>
          <c:dPt>
            <c:idx val="3"/>
            <c:bubble3D val="0"/>
            <c:spPr>
              <a:solidFill>
                <a:srgbClr val="CCFFFF"/>
              </a:solidFill>
              <a:ln w="16530">
                <a:solidFill>
                  <a:srgbClr val="000000"/>
                </a:solidFill>
                <a:prstDash val="solid"/>
              </a:ln>
            </c:spPr>
          </c:dPt>
          <c:dPt>
            <c:idx val="4"/>
            <c:bubble3D val="0"/>
            <c:explosion val="3"/>
            <c:spPr>
              <a:solidFill>
                <a:srgbClr val="FF6600"/>
              </a:solidFill>
              <a:ln w="16530">
                <a:solidFill>
                  <a:srgbClr val="000000"/>
                </a:solidFill>
                <a:prstDash val="solid"/>
              </a:ln>
            </c:spPr>
          </c:dPt>
          <c:dLbls>
            <c:dLbl>
              <c:idx val="0"/>
              <c:layout>
                <c:manualLayout>
                  <c:x val="-2.2234082883776048E-2"/>
                  <c:y val="-9.8112923392731505E-2"/>
                </c:manualLayout>
              </c:layout>
              <c:tx>
                <c:rich>
                  <a:bodyPr rot="1920000" vert="horz"/>
                  <a:lstStyle/>
                  <a:p>
                    <a:pPr rtl="0">
                      <a:defRPr lang="ar-JO" sz="1352" b="1"/>
                    </a:pPr>
                    <a:r>
                      <a:rPr lang="en-US" sz="1376" b="1"/>
                      <a:t>M</a:t>
                    </a:r>
                    <a:r>
                      <a:rPr lang="en-US" b="1"/>
                      <a:t>OH</a:t>
                    </a:r>
                  </a:p>
                  <a:p>
                    <a:pPr rtl="0">
                      <a:defRPr lang="ar-JO" sz="1352" b="1"/>
                    </a:pPr>
                    <a:r>
                      <a:rPr lang="en-US" b="1"/>
                      <a:t>39%</a:t>
                    </a:r>
                    <a:endParaRPr lang="en-US"/>
                  </a:p>
                </c:rich>
              </c:tx>
              <c:spPr>
                <a:solidFill>
                  <a:srgbClr val="FFC000"/>
                </a:solidFill>
                <a:ln w="33062">
                  <a:solidFill>
                    <a:srgbClr val="FFC000"/>
                  </a:solidFill>
                </a:ln>
              </c:spPr>
              <c:dLblPos val="bestFit"/>
              <c:showLegendKey val="0"/>
              <c:showVal val="0"/>
              <c:showCatName val="0"/>
              <c:showSerName val="0"/>
              <c:showPercent val="0"/>
              <c:showBubbleSize val="0"/>
              <c:extLst>
                <c:ext xmlns:c15="http://schemas.microsoft.com/office/drawing/2012/chart" uri="{CE6537A1-D6FC-4f65-9D91-7224C49458BB}">
                  <c15:layout/>
                </c:ext>
              </c:extLst>
            </c:dLbl>
            <c:dLbl>
              <c:idx val="1"/>
              <c:layout>
                <c:manualLayout>
                  <c:x val="2.1165815012402694E-2"/>
                  <c:y val="4.6009831276046624E-2"/>
                </c:manualLayout>
              </c:layout>
              <c:tx>
                <c:rich>
                  <a:bodyPr rot="-540000" vert="horz"/>
                  <a:lstStyle/>
                  <a:p>
                    <a:pPr>
                      <a:defRPr lang="ar-JO" sz="1352" b="1"/>
                    </a:pPr>
                    <a:r>
                      <a:rPr lang="en-US" sz="1376" b="1" dirty="0"/>
                      <a:t>R</a:t>
                    </a:r>
                    <a:r>
                      <a:rPr lang="en-US" b="1" dirty="0"/>
                      <a:t>MS</a:t>
                    </a:r>
                  </a:p>
                  <a:p>
                    <a:pPr>
                      <a:defRPr lang="ar-JO" sz="1352" b="1"/>
                    </a:pPr>
                    <a:r>
                      <a:rPr lang="en-US" b="1" dirty="0"/>
                      <a:t> 17.5%</a:t>
                    </a:r>
                    <a:endParaRPr lang="en-US" dirty="0"/>
                  </a:p>
                </c:rich>
              </c:tx>
              <c:spPr>
                <a:solidFill>
                  <a:srgbClr val="87B351"/>
                </a:solidFill>
                <a:ln w="33062">
                  <a:solidFill>
                    <a:srgbClr val="9ABF6D"/>
                  </a:solidFill>
                </a:ln>
              </c:spPr>
              <c:dLblPos val="bestFit"/>
              <c:showLegendKey val="0"/>
              <c:showVal val="0"/>
              <c:showCatName val="0"/>
              <c:showSerName val="0"/>
              <c:showPercent val="0"/>
              <c:showBubbleSize val="0"/>
              <c:extLst>
                <c:ext xmlns:c15="http://schemas.microsoft.com/office/drawing/2012/chart" uri="{CE6537A1-D6FC-4f65-9D91-7224C49458BB}">
                  <c15:layout/>
                </c:ext>
              </c:extLst>
            </c:dLbl>
            <c:dLbl>
              <c:idx val="2"/>
              <c:layout>
                <c:manualLayout>
                  <c:x val="8.6788248198893525E-3"/>
                  <c:y val="2.6669882509638282E-2"/>
                </c:manualLayout>
              </c:layout>
              <c:tx>
                <c:rich>
                  <a:bodyPr rot="1380000" vert="horz"/>
                  <a:lstStyle/>
                  <a:p>
                    <a:pPr>
                      <a:defRPr lang="ar-JO" sz="1352" b="1"/>
                    </a:pPr>
                    <a:r>
                      <a:rPr lang="en-US" sz="1376" b="1"/>
                      <a:t>K</a:t>
                    </a:r>
                    <a:r>
                      <a:rPr lang="en-US" b="1"/>
                      <a:t>AH</a:t>
                    </a:r>
                  </a:p>
                  <a:p>
                    <a:pPr>
                      <a:defRPr lang="ar-JO" sz="1352" b="1"/>
                    </a:pPr>
                    <a:r>
                      <a:rPr lang="en-US" b="1"/>
                      <a:t> 4.4%</a:t>
                    </a:r>
                    <a:endParaRPr lang="en-US"/>
                  </a:p>
                </c:rich>
              </c:tx>
              <c:spPr>
                <a:solidFill>
                  <a:srgbClr val="00B0F0"/>
                </a:solidFill>
                <a:ln w="33062">
                  <a:solidFill>
                    <a:schemeClr val="tx1">
                      <a:lumMod val="75000"/>
                      <a:lumOff val="25000"/>
                    </a:schemeClr>
                  </a:solidFill>
                </a:ln>
              </c:spPr>
              <c:dLblPos val="bestFit"/>
              <c:showLegendKey val="0"/>
              <c:showVal val="0"/>
              <c:showCatName val="0"/>
              <c:showSerName val="0"/>
              <c:showPercent val="0"/>
              <c:showBubbleSize val="0"/>
              <c:extLst>
                <c:ext xmlns:c15="http://schemas.microsoft.com/office/drawing/2012/chart" uri="{CE6537A1-D6FC-4f65-9D91-7224C49458BB}">
                  <c15:layout/>
                </c:ext>
              </c:extLst>
            </c:dLbl>
            <c:dLbl>
              <c:idx val="3"/>
              <c:layout>
                <c:manualLayout>
                  <c:x val="-4.8167552809743122E-2"/>
                  <c:y val="-4.8580199428388739E-2"/>
                </c:manualLayout>
              </c:layout>
              <c:tx>
                <c:rich>
                  <a:bodyPr rot="4680000" vert="horz"/>
                  <a:lstStyle/>
                  <a:p>
                    <a:pPr>
                      <a:defRPr lang="ar-JO" sz="1352" b="1"/>
                    </a:pPr>
                    <a:r>
                      <a:rPr lang="en-US" sz="1376" b="1"/>
                      <a:t>J</a:t>
                    </a:r>
                    <a:r>
                      <a:rPr lang="en-US" b="1"/>
                      <a:t>UH</a:t>
                    </a:r>
                  </a:p>
                  <a:p>
                    <a:pPr>
                      <a:defRPr lang="ar-JO" sz="1352" b="1"/>
                    </a:pPr>
                    <a:r>
                      <a:rPr lang="en-US" b="1"/>
                      <a:t> 4.6%</a:t>
                    </a:r>
                    <a:endParaRPr lang="en-US"/>
                  </a:p>
                </c:rich>
              </c:tx>
              <c:spPr>
                <a:solidFill>
                  <a:srgbClr val="CCFFCC"/>
                </a:solidFill>
                <a:ln w="33062">
                  <a:solidFill>
                    <a:schemeClr val="accent1"/>
                  </a:solidFill>
                </a:ln>
              </c:spPr>
              <c:dLblPos val="bestFit"/>
              <c:showLegendKey val="0"/>
              <c:showVal val="0"/>
              <c:showCatName val="0"/>
              <c:showSerName val="0"/>
              <c:showPercent val="0"/>
              <c:showBubbleSize val="0"/>
              <c:extLst>
                <c:ext xmlns:c15="http://schemas.microsoft.com/office/drawing/2012/chart" uri="{CE6537A1-D6FC-4f65-9D91-7224C49458BB}">
                  <c15:layout/>
                </c:ext>
              </c:extLst>
            </c:dLbl>
            <c:dLbl>
              <c:idx val="4"/>
              <c:layout>
                <c:manualLayout>
                  <c:x val="8.149252183621053E-2"/>
                  <c:y val="-0.14632595035641641"/>
                </c:manualLayout>
              </c:layout>
              <c:tx>
                <c:rich>
                  <a:bodyPr rot="-1080000" vert="horz"/>
                  <a:lstStyle/>
                  <a:p>
                    <a:pPr>
                      <a:defRPr lang="ar-JO" sz="1352" b="1"/>
                    </a:pPr>
                    <a:r>
                      <a:rPr lang="en-US" sz="1376" b="1" dirty="0"/>
                      <a:t>P</a:t>
                    </a:r>
                    <a:r>
                      <a:rPr lang="en-US" b="1" dirty="0"/>
                      <a:t>rivate </a:t>
                    </a:r>
                    <a:r>
                      <a:rPr lang="en-US" b="1" dirty="0" smtClean="0"/>
                      <a:t>Sector</a:t>
                    </a:r>
                  </a:p>
                  <a:p>
                    <a:pPr>
                      <a:defRPr lang="ar-JO" sz="1352" b="1"/>
                    </a:pPr>
                    <a:r>
                      <a:rPr lang="en-US" b="1" dirty="0" smtClean="0"/>
                      <a:t>35</a:t>
                    </a:r>
                    <a:r>
                      <a:rPr lang="en-US" b="1" dirty="0"/>
                      <a:t>%</a:t>
                    </a:r>
                    <a:endParaRPr lang="en-US" dirty="0"/>
                  </a:p>
                </c:rich>
              </c:tx>
              <c:spPr>
                <a:solidFill>
                  <a:srgbClr val="E4631C"/>
                </a:solidFill>
                <a:ln w="33062">
                  <a:solidFill>
                    <a:srgbClr val="E4631C"/>
                  </a:solidFill>
                </a:ln>
              </c:spPr>
              <c:dLblPos val="bestFit"/>
              <c:showLegendKey val="0"/>
              <c:showVal val="0"/>
              <c:showCatName val="0"/>
              <c:showSerName val="0"/>
              <c:showPercent val="0"/>
              <c:showBubbleSize val="0"/>
              <c:extLst>
                <c:ext xmlns:c15="http://schemas.microsoft.com/office/drawing/2012/chart" uri="{CE6537A1-D6FC-4f65-9D91-7224C49458BB}">
                  <c15:layout/>
                </c:ext>
              </c:extLst>
            </c:dLbl>
            <c:numFmt formatCode="0%" sourceLinked="0"/>
            <c:spPr>
              <a:solidFill>
                <a:srgbClr val="FFC000"/>
              </a:solidFill>
              <a:ln w="33062">
                <a:solidFill>
                  <a:srgbClr val="FFC000"/>
                </a:solidFill>
              </a:ln>
            </c:spPr>
            <c:txPr>
              <a:bodyPr rot="240000" vert="horz"/>
              <a:lstStyle/>
              <a:p>
                <a:pPr>
                  <a:defRPr lang="ar-JO" sz="1376" b="1"/>
                </a:pPr>
                <a:endParaRPr lang="en-US"/>
              </a:p>
            </c:txPr>
            <c:showLegendKey val="0"/>
            <c:showVal val="1"/>
            <c:showCatName val="1"/>
            <c:showSerName val="0"/>
            <c:showPercent val="0"/>
            <c:showBubbleSize val="0"/>
            <c:showLeaderLines val="0"/>
            <c:extLst>
              <c:ext xmlns:c15="http://schemas.microsoft.com/office/drawing/2012/chart" uri="{CE6537A1-D6FC-4f65-9D91-7224C49458BB}"/>
            </c:extLst>
          </c:dLbls>
          <c:cat>
            <c:strRef>
              <c:f>Sheet1!$K$7:$K$11</c:f>
              <c:strCache>
                <c:ptCount val="5"/>
                <c:pt idx="0">
                  <c:v>وزارة الصحة </c:v>
                </c:pt>
                <c:pt idx="1">
                  <c:v>الخدمات الطبية الملكية</c:v>
                </c:pt>
                <c:pt idx="2">
                  <c:v>مستشفى الملك المؤسس</c:v>
                </c:pt>
                <c:pt idx="3">
                  <c:v>مستشفى الجامعة الاردنية</c:v>
                </c:pt>
                <c:pt idx="4">
                  <c:v>القطاع الخاص</c:v>
                </c:pt>
              </c:strCache>
            </c:strRef>
          </c:cat>
          <c:val>
            <c:numRef>
              <c:f>Sheet1!$L$7:$L$11</c:f>
              <c:numCache>
                <c:formatCode>0%</c:formatCode>
                <c:ptCount val="5"/>
                <c:pt idx="0">
                  <c:v>0.38000000000000089</c:v>
                </c:pt>
                <c:pt idx="1">
                  <c:v>0.19</c:v>
                </c:pt>
                <c:pt idx="2">
                  <c:v>4.0000000000000022E-2</c:v>
                </c:pt>
                <c:pt idx="3">
                  <c:v>0.05</c:v>
                </c:pt>
                <c:pt idx="4">
                  <c:v>0.34</c:v>
                </c:pt>
              </c:numCache>
            </c:numRef>
          </c:val>
        </c:ser>
        <c:dLbls>
          <c:showLegendKey val="0"/>
          <c:showVal val="0"/>
          <c:showCatName val="0"/>
          <c:showSerName val="0"/>
          <c:showPercent val="0"/>
          <c:showBubbleSize val="0"/>
          <c:showLeaderLines val="0"/>
        </c:dLbls>
      </c:pie3DChart>
      <c:spPr>
        <a:noFill/>
        <a:ln w="24965">
          <a:noFill/>
        </a:ln>
      </c:spPr>
    </c:plotArea>
    <c:plotVisOnly val="1"/>
    <c:dispBlanksAs val="zero"/>
    <c:showDLblsOverMax val="0"/>
  </c:chart>
  <c:spPr>
    <a:solidFill>
      <a:schemeClr val="bg1">
        <a:lumMod val="95000"/>
        <a:alpha val="0"/>
      </a:schemeClr>
    </a:solidFill>
    <a:ln>
      <a:noFill/>
    </a:ln>
  </c:spPr>
  <c:txPr>
    <a:bodyPr/>
    <a:lstStyle/>
    <a:p>
      <a:pPr>
        <a:defRPr sz="1562" b="0" i="0" u="none" strike="noStrike" baseline="0">
          <a:solidFill>
            <a:schemeClr val="tx1"/>
          </a:solidFill>
          <a:latin typeface="Arial"/>
          <a:ea typeface="Arial"/>
          <a:cs typeface="Arial"/>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r>
              <a:rPr lang="en-US" sz="2000"/>
              <a:t>Total Health Care Expenditures 2007-2013</a:t>
            </a:r>
          </a:p>
        </c:rich>
      </c:tx>
      <c:layout>
        <c:manualLayout>
          <c:xMode val="edge"/>
          <c:yMode val="edge"/>
          <c:x val="0.12724880543778183"/>
          <c:y val="0"/>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566003768759675"/>
          <c:y val="0.17140053299598626"/>
          <c:w val="0.9543982362530431"/>
          <c:h val="0.72360345581802277"/>
        </c:manualLayout>
      </c:layout>
      <c:barChart>
        <c:barDir val="col"/>
        <c:grouping val="clustered"/>
        <c:varyColors val="0"/>
        <c:ser>
          <c:idx val="0"/>
          <c:order val="0"/>
          <c:spPr>
            <a:gradFill rotWithShape="1">
              <a:gsLst>
                <a:gs pos="0">
                  <a:schemeClr val="accent1">
                    <a:tint val="96000"/>
                    <a:satMod val="120000"/>
                    <a:lumMod val="120000"/>
                  </a:schemeClr>
                </a:gs>
                <a:gs pos="100000">
                  <a:schemeClr val="accent1">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rgbClr r="0" g="0" b="0">
                  <a:shade val="25000"/>
                  <a:satMod val="180000"/>
                </a:scrgbClr>
              </a:contourClr>
            </a:sp3d>
          </c:spPr>
          <c:invertIfNegative val="0"/>
          <c:dLbls>
            <c:dLbl>
              <c:idx val="0"/>
              <c:layout>
                <c:manualLayout>
                  <c:x val="0"/>
                  <c:y val="0.3518518518518518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3842592592592592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37037037037037035"/>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40277777777777779"/>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0.4259259259259259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0.3518518518518518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7207473625821903E-3"/>
                  <c:y val="0.3169982370761708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المؤشرات!$C$3:$K$3</c:f>
              <c:numCache>
                <c:formatCode>General</c:formatCode>
                <c:ptCount val="7"/>
                <c:pt idx="0">
                  <c:v>2013</c:v>
                </c:pt>
                <c:pt idx="1">
                  <c:v>2012</c:v>
                </c:pt>
                <c:pt idx="2">
                  <c:v>2011</c:v>
                </c:pt>
                <c:pt idx="3">
                  <c:v>2010</c:v>
                </c:pt>
                <c:pt idx="4" formatCode="0">
                  <c:v>2009</c:v>
                </c:pt>
                <c:pt idx="5">
                  <c:v>2008</c:v>
                </c:pt>
                <c:pt idx="6">
                  <c:v>2007</c:v>
                </c:pt>
              </c:numCache>
            </c:numRef>
          </c:cat>
          <c:val>
            <c:numRef>
              <c:f>المؤشرات!$C$5:$K$5</c:f>
              <c:numCache>
                <c:formatCode>#,##0</c:formatCode>
                <c:ptCount val="7"/>
                <c:pt idx="0">
                  <c:v>1880953104.1106291</c:v>
                </c:pt>
                <c:pt idx="1">
                  <c:v>1665014650</c:v>
                </c:pt>
                <c:pt idx="2">
                  <c:v>1580677286</c:v>
                </c:pt>
                <c:pt idx="3">
                  <c:v>1537135395</c:v>
                </c:pt>
                <c:pt idx="4">
                  <c:v>1610352435</c:v>
                </c:pt>
                <c:pt idx="5">
                  <c:v>1381460034</c:v>
                </c:pt>
                <c:pt idx="6">
                  <c:v>1015773941</c:v>
                </c:pt>
              </c:numCache>
            </c:numRef>
          </c:val>
        </c:ser>
        <c:dLbls>
          <c:showLegendKey val="0"/>
          <c:showVal val="0"/>
          <c:showCatName val="0"/>
          <c:showSerName val="0"/>
          <c:showPercent val="0"/>
          <c:showBubbleSize val="0"/>
        </c:dLbls>
        <c:gapWidth val="100"/>
        <c:overlap val="-24"/>
        <c:axId val="311501104"/>
        <c:axId val="353240160"/>
      </c:barChart>
      <c:catAx>
        <c:axId val="31150110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3240160"/>
        <c:crosses val="autoZero"/>
        <c:auto val="1"/>
        <c:lblAlgn val="ctr"/>
        <c:lblOffset val="100"/>
        <c:noMultiLvlLbl val="0"/>
      </c:catAx>
      <c:valAx>
        <c:axId val="3532401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1501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a:t>Percent of Government of Jordan Budget allocated to health</a:t>
            </a:r>
            <a:r>
              <a:rPr lang="ar-JO"/>
              <a:t> </a:t>
            </a:r>
            <a:r>
              <a:rPr lang="en-US"/>
              <a:t>2007 - 2013   </a:t>
            </a:r>
          </a:p>
        </c:rich>
      </c:tx>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gradFill rotWithShape="1">
              <a:gsLst>
                <a:gs pos="0">
                  <a:schemeClr val="accent1">
                    <a:tint val="96000"/>
                    <a:satMod val="120000"/>
                    <a:lumMod val="120000"/>
                  </a:schemeClr>
                </a:gs>
                <a:gs pos="100000">
                  <a:schemeClr val="accent1">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63500" h="63500"/>
              <a:contourClr>
                <a:scrgbClr r="0" g="0" b="0">
                  <a:shade val="25000"/>
                  <a:satMod val="180000"/>
                </a:scrgb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المؤشرات!$C$3:$K$3</c:f>
              <c:numCache>
                <c:formatCode>General</c:formatCode>
                <c:ptCount val="7"/>
                <c:pt idx="0">
                  <c:v>2013</c:v>
                </c:pt>
                <c:pt idx="1">
                  <c:v>2012</c:v>
                </c:pt>
                <c:pt idx="2">
                  <c:v>2011</c:v>
                </c:pt>
                <c:pt idx="3">
                  <c:v>2010</c:v>
                </c:pt>
                <c:pt idx="4" formatCode="0">
                  <c:v>2009</c:v>
                </c:pt>
                <c:pt idx="5">
                  <c:v>2008</c:v>
                </c:pt>
                <c:pt idx="6">
                  <c:v>2007</c:v>
                </c:pt>
              </c:numCache>
            </c:numRef>
          </c:cat>
          <c:val>
            <c:numRef>
              <c:f>المؤشرات!$C$12:$K$12</c:f>
              <c:numCache>
                <c:formatCode>0.00</c:formatCode>
                <c:ptCount val="7"/>
                <c:pt idx="0">
                  <c:v>11</c:v>
                </c:pt>
                <c:pt idx="1">
                  <c:v>10.5</c:v>
                </c:pt>
                <c:pt idx="2">
                  <c:v>9.14</c:v>
                </c:pt>
                <c:pt idx="3">
                  <c:v>9.76</c:v>
                </c:pt>
                <c:pt idx="4">
                  <c:v>10.52</c:v>
                </c:pt>
                <c:pt idx="5" formatCode="#,##0.00">
                  <c:v>10.16</c:v>
                </c:pt>
                <c:pt idx="6" formatCode="#,##0.00">
                  <c:v>9.1</c:v>
                </c:pt>
              </c:numCache>
            </c:numRef>
          </c:val>
        </c:ser>
        <c:dLbls>
          <c:showLegendKey val="0"/>
          <c:showVal val="0"/>
          <c:showCatName val="0"/>
          <c:showSerName val="0"/>
          <c:showPercent val="0"/>
          <c:showBubbleSize val="0"/>
        </c:dLbls>
        <c:gapWidth val="150"/>
        <c:shape val="box"/>
        <c:axId val="353239376"/>
        <c:axId val="353241728"/>
        <c:axId val="0"/>
      </c:bar3DChart>
      <c:catAx>
        <c:axId val="35323937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3241728"/>
        <c:crosses val="autoZero"/>
        <c:auto val="1"/>
        <c:lblAlgn val="ctr"/>
        <c:lblOffset val="100"/>
        <c:noMultiLvlLbl val="0"/>
      </c:catAx>
      <c:valAx>
        <c:axId val="35324172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3239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5F66DE-E05A-4482-A038-376ED7312BFB}" type="doc">
      <dgm:prSet loTypeId="urn:microsoft.com/office/officeart/2005/8/layout/process2" loCatId="process" qsTypeId="urn:microsoft.com/office/officeart/2005/8/quickstyle/simple1" qsCatId="simple" csTypeId="urn:microsoft.com/office/officeart/2005/8/colors/colorful3" csCatId="colorful" phldr="1"/>
      <dgm:spPr/>
      <dgm:t>
        <a:bodyPr/>
        <a:lstStyle/>
        <a:p>
          <a:endParaRPr lang="en-US"/>
        </a:p>
      </dgm:t>
    </dgm:pt>
    <dgm:pt modelId="{25852A1D-400F-439E-804C-047E068CA53E}">
      <dgm:prSet phldrT="[Text]" custT="1"/>
      <dgm:spPr>
        <a:solidFill>
          <a:srgbClr val="FFC000"/>
        </a:solidFill>
      </dgm:spPr>
      <dgm:t>
        <a:bodyPr/>
        <a:lstStyle/>
        <a:p>
          <a:r>
            <a:rPr lang="en-US" sz="3200" b="1" dirty="0" smtClean="0">
              <a:solidFill>
                <a:schemeClr val="tx1"/>
              </a:solidFill>
              <a:latin typeface="Arial" panose="020B0604020202020204" pitchFamily="34" charset="0"/>
              <a:cs typeface="Arial" panose="020B0604020202020204" pitchFamily="34" charset="0"/>
            </a:rPr>
            <a:t>The Jordan Response Plan calls for a </a:t>
          </a:r>
          <a:r>
            <a:rPr lang="en-US" sz="3200" b="1" dirty="0" smtClean="0">
              <a:solidFill>
                <a:srgbClr val="DA291C"/>
              </a:solidFill>
              <a:latin typeface="Arial" panose="020B0604020202020204" pitchFamily="34" charset="0"/>
              <a:cs typeface="Arial" panose="020B0604020202020204" pitchFamily="34" charset="0"/>
            </a:rPr>
            <a:t>“Resilience Approach”</a:t>
          </a:r>
          <a:endParaRPr lang="en-US" sz="3200" b="1" dirty="0">
            <a:solidFill>
              <a:srgbClr val="DA291C"/>
            </a:solidFill>
            <a:latin typeface="Arial" panose="020B0604020202020204" pitchFamily="34" charset="0"/>
            <a:cs typeface="Arial" panose="020B0604020202020204" pitchFamily="34" charset="0"/>
          </a:endParaRPr>
        </a:p>
      </dgm:t>
    </dgm:pt>
    <dgm:pt modelId="{0927353B-0A60-4F1C-A120-58AD87BE9D0B}" type="parTrans" cxnId="{327B95F2-E0A2-46EF-A4BB-3E664CC29C9F}">
      <dgm:prSet/>
      <dgm:spPr/>
      <dgm:t>
        <a:bodyPr/>
        <a:lstStyle/>
        <a:p>
          <a:endParaRPr lang="en-US">
            <a:latin typeface="Arial" panose="020B0604020202020204" pitchFamily="34" charset="0"/>
            <a:cs typeface="Arial" panose="020B0604020202020204" pitchFamily="34" charset="0"/>
          </a:endParaRPr>
        </a:p>
      </dgm:t>
    </dgm:pt>
    <dgm:pt modelId="{F32E6996-7131-421B-BBE8-99798F39DE6C}" type="sibTrans" cxnId="{327B95F2-E0A2-46EF-A4BB-3E664CC29C9F}">
      <dgm:prSet/>
      <dgm:spPr>
        <a:solidFill>
          <a:srgbClr val="FFC000"/>
        </a:solidFill>
      </dgm:spPr>
      <dgm:t>
        <a:bodyPr/>
        <a:lstStyle/>
        <a:p>
          <a:endParaRPr lang="en-US">
            <a:latin typeface="Arial" panose="020B0604020202020204" pitchFamily="34" charset="0"/>
            <a:cs typeface="Arial" panose="020B0604020202020204" pitchFamily="34" charset="0"/>
          </a:endParaRPr>
        </a:p>
      </dgm:t>
    </dgm:pt>
    <dgm:pt modelId="{DB5014F7-B493-4EE1-B62F-E580C1FA37D1}">
      <dgm:prSet phldrT="[Text]" custT="1"/>
      <dgm:spPr/>
      <dgm:t>
        <a:bodyPr/>
        <a:lstStyle/>
        <a:p>
          <a:r>
            <a:rPr lang="en-US" sz="3000" b="1" dirty="0" smtClean="0">
              <a:solidFill>
                <a:schemeClr val="bg1"/>
              </a:solidFill>
              <a:latin typeface="Arial" panose="020B0604020202020204" pitchFamily="34" charset="0"/>
              <a:cs typeface="Arial" panose="020B0604020202020204" pitchFamily="34" charset="0"/>
            </a:rPr>
            <a:t>Cope </a:t>
          </a:r>
          <a:endParaRPr lang="en-US" sz="3000" b="1" dirty="0">
            <a:solidFill>
              <a:schemeClr val="bg1"/>
            </a:solidFill>
            <a:latin typeface="Arial" panose="020B0604020202020204" pitchFamily="34" charset="0"/>
            <a:cs typeface="Arial" panose="020B0604020202020204" pitchFamily="34" charset="0"/>
          </a:endParaRPr>
        </a:p>
      </dgm:t>
    </dgm:pt>
    <dgm:pt modelId="{FC6D2B42-4CC7-4AC7-897E-45628763F143}" type="parTrans" cxnId="{F6E459FC-A699-42FF-B578-C1C7FC627320}">
      <dgm:prSet/>
      <dgm:spPr/>
      <dgm:t>
        <a:bodyPr/>
        <a:lstStyle/>
        <a:p>
          <a:endParaRPr lang="en-US">
            <a:latin typeface="Arial" panose="020B0604020202020204" pitchFamily="34" charset="0"/>
            <a:cs typeface="Arial" panose="020B0604020202020204" pitchFamily="34" charset="0"/>
          </a:endParaRPr>
        </a:p>
      </dgm:t>
    </dgm:pt>
    <dgm:pt modelId="{9C03F391-6259-4D7F-9FDB-2B5FD174BA70}" type="sibTrans" cxnId="{F6E459FC-A699-42FF-B578-C1C7FC627320}">
      <dgm:prSet/>
      <dgm:spPr/>
      <dgm:t>
        <a:bodyPr/>
        <a:lstStyle/>
        <a:p>
          <a:endParaRPr lang="en-US">
            <a:latin typeface="Arial" panose="020B0604020202020204" pitchFamily="34" charset="0"/>
            <a:cs typeface="Arial" panose="020B0604020202020204" pitchFamily="34" charset="0"/>
          </a:endParaRPr>
        </a:p>
      </dgm:t>
    </dgm:pt>
    <dgm:pt modelId="{DAB70137-C666-4B48-B94A-09817B40B944}">
      <dgm:prSet phldrT="[Text]" custT="1"/>
      <dgm:spPr/>
      <dgm:t>
        <a:bodyPr/>
        <a:lstStyle/>
        <a:p>
          <a:r>
            <a:rPr lang="en-US" sz="3000" b="1" dirty="0" smtClean="0">
              <a:solidFill>
                <a:schemeClr val="bg1"/>
              </a:solidFill>
              <a:latin typeface="Arial" panose="020B0604020202020204" pitchFamily="34" charset="0"/>
              <a:cs typeface="Arial" panose="020B0604020202020204" pitchFamily="34" charset="0"/>
            </a:rPr>
            <a:t>Recover</a:t>
          </a:r>
          <a:endParaRPr lang="en-US" sz="3000" b="1" dirty="0">
            <a:solidFill>
              <a:schemeClr val="bg1"/>
            </a:solidFill>
            <a:latin typeface="Arial" panose="020B0604020202020204" pitchFamily="34" charset="0"/>
            <a:cs typeface="Arial" panose="020B0604020202020204" pitchFamily="34" charset="0"/>
          </a:endParaRPr>
        </a:p>
      </dgm:t>
    </dgm:pt>
    <dgm:pt modelId="{5ECE0DF2-8611-438C-BDB1-0B77C3633701}" type="parTrans" cxnId="{8C21C7A5-7C1B-4677-991F-A51BE53EC05D}">
      <dgm:prSet/>
      <dgm:spPr/>
      <dgm:t>
        <a:bodyPr/>
        <a:lstStyle/>
        <a:p>
          <a:endParaRPr lang="en-US">
            <a:latin typeface="Arial" panose="020B0604020202020204" pitchFamily="34" charset="0"/>
            <a:cs typeface="Arial" panose="020B0604020202020204" pitchFamily="34" charset="0"/>
          </a:endParaRPr>
        </a:p>
      </dgm:t>
    </dgm:pt>
    <dgm:pt modelId="{40496D52-8125-4075-81DE-F74DB209BFFA}" type="sibTrans" cxnId="{8C21C7A5-7C1B-4677-991F-A51BE53EC05D}">
      <dgm:prSet/>
      <dgm:spPr/>
      <dgm:t>
        <a:bodyPr/>
        <a:lstStyle/>
        <a:p>
          <a:endParaRPr lang="en-US">
            <a:latin typeface="Arial" panose="020B0604020202020204" pitchFamily="34" charset="0"/>
            <a:cs typeface="Arial" panose="020B0604020202020204" pitchFamily="34" charset="0"/>
          </a:endParaRPr>
        </a:p>
      </dgm:t>
    </dgm:pt>
    <dgm:pt modelId="{D229D061-3A08-4235-93DE-A2E4E4EFFE8B}">
      <dgm:prSet custT="1"/>
      <dgm:spPr/>
      <dgm:t>
        <a:bodyPr/>
        <a:lstStyle/>
        <a:p>
          <a:r>
            <a:rPr lang="en-US" sz="3000" b="1" dirty="0" smtClean="0">
              <a:solidFill>
                <a:schemeClr val="bg1"/>
              </a:solidFill>
              <a:latin typeface="Arial" panose="020B0604020202020204" pitchFamily="34" charset="0"/>
              <a:cs typeface="Arial" panose="020B0604020202020204" pitchFamily="34" charset="0"/>
            </a:rPr>
            <a:t>Sustain</a:t>
          </a:r>
          <a:endParaRPr lang="en-US" sz="3000" b="1" dirty="0">
            <a:solidFill>
              <a:schemeClr val="bg1"/>
            </a:solidFill>
            <a:latin typeface="Arial" panose="020B0604020202020204" pitchFamily="34" charset="0"/>
            <a:cs typeface="Arial" panose="020B0604020202020204" pitchFamily="34" charset="0"/>
          </a:endParaRPr>
        </a:p>
      </dgm:t>
    </dgm:pt>
    <dgm:pt modelId="{C42D2C55-D092-4609-A860-226F843BE11F}" type="parTrans" cxnId="{1A0CE2C1-CE13-410F-9176-066AE2FD5877}">
      <dgm:prSet/>
      <dgm:spPr/>
      <dgm:t>
        <a:bodyPr/>
        <a:lstStyle/>
        <a:p>
          <a:endParaRPr lang="en-US">
            <a:latin typeface="Arial" panose="020B0604020202020204" pitchFamily="34" charset="0"/>
            <a:cs typeface="Arial" panose="020B0604020202020204" pitchFamily="34" charset="0"/>
          </a:endParaRPr>
        </a:p>
      </dgm:t>
    </dgm:pt>
    <dgm:pt modelId="{29290517-E65D-4763-9BCE-B98CBD0A4032}" type="sibTrans" cxnId="{1A0CE2C1-CE13-410F-9176-066AE2FD5877}">
      <dgm:prSet/>
      <dgm:spPr/>
      <dgm:t>
        <a:bodyPr/>
        <a:lstStyle/>
        <a:p>
          <a:endParaRPr lang="en-US">
            <a:latin typeface="Arial" panose="020B0604020202020204" pitchFamily="34" charset="0"/>
            <a:cs typeface="Arial" panose="020B0604020202020204" pitchFamily="34" charset="0"/>
          </a:endParaRPr>
        </a:p>
      </dgm:t>
    </dgm:pt>
    <dgm:pt modelId="{378EFF48-2FA5-41A9-89E9-3FEC0EE1A8FE}" type="pres">
      <dgm:prSet presAssocID="{1B5F66DE-E05A-4482-A038-376ED7312BFB}" presName="linearFlow" presStyleCnt="0">
        <dgm:presLayoutVars>
          <dgm:resizeHandles val="exact"/>
        </dgm:presLayoutVars>
      </dgm:prSet>
      <dgm:spPr/>
      <dgm:t>
        <a:bodyPr/>
        <a:lstStyle/>
        <a:p>
          <a:endParaRPr lang="en-US"/>
        </a:p>
      </dgm:t>
    </dgm:pt>
    <dgm:pt modelId="{8079A81F-FC3C-48DD-85EB-BA5B37ACF8A8}" type="pres">
      <dgm:prSet presAssocID="{25852A1D-400F-439E-804C-047E068CA53E}" presName="node" presStyleLbl="node1" presStyleIdx="0" presStyleCnt="4" custScaleX="191210" custScaleY="112637">
        <dgm:presLayoutVars>
          <dgm:bulletEnabled val="1"/>
        </dgm:presLayoutVars>
      </dgm:prSet>
      <dgm:spPr/>
      <dgm:t>
        <a:bodyPr/>
        <a:lstStyle/>
        <a:p>
          <a:endParaRPr lang="en-US"/>
        </a:p>
      </dgm:t>
    </dgm:pt>
    <dgm:pt modelId="{F4F7D2CC-CD42-404A-900D-412A2371D02F}" type="pres">
      <dgm:prSet presAssocID="{F32E6996-7131-421B-BBE8-99798F39DE6C}" presName="sibTrans" presStyleLbl="sibTrans2D1" presStyleIdx="0" presStyleCnt="3" custAng="19048054" custScaleX="64953" custLinFactNeighborX="-97352" custLinFactNeighborY="3892"/>
      <dgm:spPr/>
      <dgm:t>
        <a:bodyPr/>
        <a:lstStyle/>
        <a:p>
          <a:endParaRPr lang="en-US"/>
        </a:p>
      </dgm:t>
    </dgm:pt>
    <dgm:pt modelId="{59BB2FA5-7DD0-40FF-932E-B758394F0EEE}" type="pres">
      <dgm:prSet presAssocID="{F32E6996-7131-421B-BBE8-99798F39DE6C}" presName="connectorText" presStyleLbl="sibTrans2D1" presStyleIdx="0" presStyleCnt="3"/>
      <dgm:spPr/>
      <dgm:t>
        <a:bodyPr/>
        <a:lstStyle/>
        <a:p>
          <a:endParaRPr lang="en-US"/>
        </a:p>
      </dgm:t>
    </dgm:pt>
    <dgm:pt modelId="{741EDF49-F23B-4A26-AF7E-56608CE8D41B}" type="pres">
      <dgm:prSet presAssocID="{DB5014F7-B493-4EE1-B62F-E580C1FA37D1}" presName="node" presStyleLbl="node1" presStyleIdx="1" presStyleCnt="4" custScaleX="61372" custScaleY="61630" custLinFactNeighborX="-32085" custLinFactNeighborY="5532">
        <dgm:presLayoutVars>
          <dgm:bulletEnabled val="1"/>
        </dgm:presLayoutVars>
      </dgm:prSet>
      <dgm:spPr/>
      <dgm:t>
        <a:bodyPr/>
        <a:lstStyle/>
        <a:p>
          <a:endParaRPr lang="en-US"/>
        </a:p>
      </dgm:t>
    </dgm:pt>
    <dgm:pt modelId="{ABA2557A-9685-4308-B480-AD93769F8FFA}" type="pres">
      <dgm:prSet presAssocID="{9C03F391-6259-4D7F-9FDB-2B5FD174BA70}" presName="sibTrans" presStyleLbl="sibTrans2D1" presStyleIdx="1" presStyleCnt="3"/>
      <dgm:spPr/>
      <dgm:t>
        <a:bodyPr/>
        <a:lstStyle/>
        <a:p>
          <a:endParaRPr lang="en-US"/>
        </a:p>
      </dgm:t>
    </dgm:pt>
    <dgm:pt modelId="{4CAA15A5-CF12-4445-8FDE-40DC4BC4CB3C}" type="pres">
      <dgm:prSet presAssocID="{9C03F391-6259-4D7F-9FDB-2B5FD174BA70}" presName="connectorText" presStyleLbl="sibTrans2D1" presStyleIdx="1" presStyleCnt="3"/>
      <dgm:spPr/>
      <dgm:t>
        <a:bodyPr/>
        <a:lstStyle/>
        <a:p>
          <a:endParaRPr lang="en-US"/>
        </a:p>
      </dgm:t>
    </dgm:pt>
    <dgm:pt modelId="{FB5B2743-7FAA-4E0E-A566-0F09B9A30DC7}" type="pres">
      <dgm:prSet presAssocID="{DAB70137-C666-4B48-B94A-09817B40B944}" presName="node" presStyleLbl="node1" presStyleIdx="2" presStyleCnt="4" custScaleX="61372" custScaleY="61630" custLinFactNeighborX="-32085" custLinFactNeighborY="5532">
        <dgm:presLayoutVars>
          <dgm:bulletEnabled val="1"/>
        </dgm:presLayoutVars>
      </dgm:prSet>
      <dgm:spPr/>
      <dgm:t>
        <a:bodyPr/>
        <a:lstStyle/>
        <a:p>
          <a:endParaRPr lang="en-US"/>
        </a:p>
      </dgm:t>
    </dgm:pt>
    <dgm:pt modelId="{FB71A800-7658-4578-A01D-0D0B67A89D30}" type="pres">
      <dgm:prSet presAssocID="{40496D52-8125-4075-81DE-F74DB209BFFA}" presName="sibTrans" presStyleLbl="sibTrans2D1" presStyleIdx="2" presStyleCnt="3"/>
      <dgm:spPr/>
      <dgm:t>
        <a:bodyPr/>
        <a:lstStyle/>
        <a:p>
          <a:endParaRPr lang="en-US"/>
        </a:p>
      </dgm:t>
    </dgm:pt>
    <dgm:pt modelId="{6F277C3E-7C8E-4876-B424-6084EA37DB23}" type="pres">
      <dgm:prSet presAssocID="{40496D52-8125-4075-81DE-F74DB209BFFA}" presName="connectorText" presStyleLbl="sibTrans2D1" presStyleIdx="2" presStyleCnt="3"/>
      <dgm:spPr/>
      <dgm:t>
        <a:bodyPr/>
        <a:lstStyle/>
        <a:p>
          <a:endParaRPr lang="en-US"/>
        </a:p>
      </dgm:t>
    </dgm:pt>
    <dgm:pt modelId="{07297797-FECF-4E6D-81B5-69FFC750FE23}" type="pres">
      <dgm:prSet presAssocID="{D229D061-3A08-4235-93DE-A2E4E4EFFE8B}" presName="node" presStyleLbl="node1" presStyleIdx="3" presStyleCnt="4" custScaleX="61372" custScaleY="61630" custLinFactNeighborX="-32085" custLinFactNeighborY="777">
        <dgm:presLayoutVars>
          <dgm:bulletEnabled val="1"/>
        </dgm:presLayoutVars>
      </dgm:prSet>
      <dgm:spPr/>
      <dgm:t>
        <a:bodyPr/>
        <a:lstStyle/>
        <a:p>
          <a:endParaRPr lang="en-US"/>
        </a:p>
      </dgm:t>
    </dgm:pt>
  </dgm:ptLst>
  <dgm:cxnLst>
    <dgm:cxn modelId="{358ACC97-ACE9-40D1-8B30-8FB13F8486A5}" type="presOf" srcId="{9C03F391-6259-4D7F-9FDB-2B5FD174BA70}" destId="{ABA2557A-9685-4308-B480-AD93769F8FFA}" srcOrd="0" destOrd="0" presId="urn:microsoft.com/office/officeart/2005/8/layout/process2"/>
    <dgm:cxn modelId="{FFBC3B23-48E9-4B11-A634-B4FDFBEFADC4}" type="presOf" srcId="{DAB70137-C666-4B48-B94A-09817B40B944}" destId="{FB5B2743-7FAA-4E0E-A566-0F09B9A30DC7}" srcOrd="0" destOrd="0" presId="urn:microsoft.com/office/officeart/2005/8/layout/process2"/>
    <dgm:cxn modelId="{F6E459FC-A699-42FF-B578-C1C7FC627320}" srcId="{1B5F66DE-E05A-4482-A038-376ED7312BFB}" destId="{DB5014F7-B493-4EE1-B62F-E580C1FA37D1}" srcOrd="1" destOrd="0" parTransId="{FC6D2B42-4CC7-4AC7-897E-45628763F143}" sibTransId="{9C03F391-6259-4D7F-9FDB-2B5FD174BA70}"/>
    <dgm:cxn modelId="{1A0CE2C1-CE13-410F-9176-066AE2FD5877}" srcId="{1B5F66DE-E05A-4482-A038-376ED7312BFB}" destId="{D229D061-3A08-4235-93DE-A2E4E4EFFE8B}" srcOrd="3" destOrd="0" parTransId="{C42D2C55-D092-4609-A860-226F843BE11F}" sibTransId="{29290517-E65D-4763-9BCE-B98CBD0A4032}"/>
    <dgm:cxn modelId="{7ECCCFEA-B528-490F-9782-8F233DBC0CFD}" type="presOf" srcId="{9C03F391-6259-4D7F-9FDB-2B5FD174BA70}" destId="{4CAA15A5-CF12-4445-8FDE-40DC4BC4CB3C}" srcOrd="1" destOrd="0" presId="urn:microsoft.com/office/officeart/2005/8/layout/process2"/>
    <dgm:cxn modelId="{C8755197-D5B7-4BD4-A006-E1FEDEBDC0E6}" type="presOf" srcId="{1B5F66DE-E05A-4482-A038-376ED7312BFB}" destId="{378EFF48-2FA5-41A9-89E9-3FEC0EE1A8FE}" srcOrd="0" destOrd="0" presId="urn:microsoft.com/office/officeart/2005/8/layout/process2"/>
    <dgm:cxn modelId="{D55205A1-40D1-456C-8BB1-C1B077B63331}" type="presOf" srcId="{F32E6996-7131-421B-BBE8-99798F39DE6C}" destId="{F4F7D2CC-CD42-404A-900D-412A2371D02F}" srcOrd="0" destOrd="0" presId="urn:microsoft.com/office/officeart/2005/8/layout/process2"/>
    <dgm:cxn modelId="{58641673-6725-4D74-8E00-5CA5666EDAE0}" type="presOf" srcId="{40496D52-8125-4075-81DE-F74DB209BFFA}" destId="{6F277C3E-7C8E-4876-B424-6084EA37DB23}" srcOrd="1" destOrd="0" presId="urn:microsoft.com/office/officeart/2005/8/layout/process2"/>
    <dgm:cxn modelId="{8C21C7A5-7C1B-4677-991F-A51BE53EC05D}" srcId="{1B5F66DE-E05A-4482-A038-376ED7312BFB}" destId="{DAB70137-C666-4B48-B94A-09817B40B944}" srcOrd="2" destOrd="0" parTransId="{5ECE0DF2-8611-438C-BDB1-0B77C3633701}" sibTransId="{40496D52-8125-4075-81DE-F74DB209BFFA}"/>
    <dgm:cxn modelId="{C18AB735-6EC2-4602-B633-794E8C02D2FD}" type="presOf" srcId="{F32E6996-7131-421B-BBE8-99798F39DE6C}" destId="{59BB2FA5-7DD0-40FF-932E-B758394F0EEE}" srcOrd="1" destOrd="0" presId="urn:microsoft.com/office/officeart/2005/8/layout/process2"/>
    <dgm:cxn modelId="{668F242F-168B-45EB-8848-DDD0E1F426EF}" type="presOf" srcId="{DB5014F7-B493-4EE1-B62F-E580C1FA37D1}" destId="{741EDF49-F23B-4A26-AF7E-56608CE8D41B}" srcOrd="0" destOrd="0" presId="urn:microsoft.com/office/officeart/2005/8/layout/process2"/>
    <dgm:cxn modelId="{C9347248-99B7-45AE-9546-2E7465753F02}" type="presOf" srcId="{40496D52-8125-4075-81DE-F74DB209BFFA}" destId="{FB71A800-7658-4578-A01D-0D0B67A89D30}" srcOrd="0" destOrd="0" presId="urn:microsoft.com/office/officeart/2005/8/layout/process2"/>
    <dgm:cxn modelId="{9F052196-CC1B-445D-B705-6E5A322999A3}" type="presOf" srcId="{25852A1D-400F-439E-804C-047E068CA53E}" destId="{8079A81F-FC3C-48DD-85EB-BA5B37ACF8A8}" srcOrd="0" destOrd="0" presId="urn:microsoft.com/office/officeart/2005/8/layout/process2"/>
    <dgm:cxn modelId="{327B95F2-E0A2-46EF-A4BB-3E664CC29C9F}" srcId="{1B5F66DE-E05A-4482-A038-376ED7312BFB}" destId="{25852A1D-400F-439E-804C-047E068CA53E}" srcOrd="0" destOrd="0" parTransId="{0927353B-0A60-4F1C-A120-58AD87BE9D0B}" sibTransId="{F32E6996-7131-421B-BBE8-99798F39DE6C}"/>
    <dgm:cxn modelId="{5CDA6971-C0BE-4B70-8BF9-6F9C58C85D6D}" type="presOf" srcId="{D229D061-3A08-4235-93DE-A2E4E4EFFE8B}" destId="{07297797-FECF-4E6D-81B5-69FFC750FE23}" srcOrd="0" destOrd="0" presId="urn:microsoft.com/office/officeart/2005/8/layout/process2"/>
    <dgm:cxn modelId="{02C6A335-6341-46FE-9262-5C86044A430F}" type="presParOf" srcId="{378EFF48-2FA5-41A9-89E9-3FEC0EE1A8FE}" destId="{8079A81F-FC3C-48DD-85EB-BA5B37ACF8A8}" srcOrd="0" destOrd="0" presId="urn:microsoft.com/office/officeart/2005/8/layout/process2"/>
    <dgm:cxn modelId="{552A8E79-842F-4F43-96CF-95496FF411B7}" type="presParOf" srcId="{378EFF48-2FA5-41A9-89E9-3FEC0EE1A8FE}" destId="{F4F7D2CC-CD42-404A-900D-412A2371D02F}" srcOrd="1" destOrd="0" presId="urn:microsoft.com/office/officeart/2005/8/layout/process2"/>
    <dgm:cxn modelId="{DA3F90B6-4628-4E8D-805E-9BF14D670A15}" type="presParOf" srcId="{F4F7D2CC-CD42-404A-900D-412A2371D02F}" destId="{59BB2FA5-7DD0-40FF-932E-B758394F0EEE}" srcOrd="0" destOrd="0" presId="urn:microsoft.com/office/officeart/2005/8/layout/process2"/>
    <dgm:cxn modelId="{461C9358-C175-403A-8EED-60A04EC10EE9}" type="presParOf" srcId="{378EFF48-2FA5-41A9-89E9-3FEC0EE1A8FE}" destId="{741EDF49-F23B-4A26-AF7E-56608CE8D41B}" srcOrd="2" destOrd="0" presId="urn:microsoft.com/office/officeart/2005/8/layout/process2"/>
    <dgm:cxn modelId="{6DDC4667-6556-4970-82CE-2DC4E90A03F5}" type="presParOf" srcId="{378EFF48-2FA5-41A9-89E9-3FEC0EE1A8FE}" destId="{ABA2557A-9685-4308-B480-AD93769F8FFA}" srcOrd="3" destOrd="0" presId="urn:microsoft.com/office/officeart/2005/8/layout/process2"/>
    <dgm:cxn modelId="{4073C25C-E28F-4D00-9F35-89D824904CAA}" type="presParOf" srcId="{ABA2557A-9685-4308-B480-AD93769F8FFA}" destId="{4CAA15A5-CF12-4445-8FDE-40DC4BC4CB3C}" srcOrd="0" destOrd="0" presId="urn:microsoft.com/office/officeart/2005/8/layout/process2"/>
    <dgm:cxn modelId="{39409B6E-6B2C-4F8A-A470-290E1A79559D}" type="presParOf" srcId="{378EFF48-2FA5-41A9-89E9-3FEC0EE1A8FE}" destId="{FB5B2743-7FAA-4E0E-A566-0F09B9A30DC7}" srcOrd="4" destOrd="0" presId="urn:microsoft.com/office/officeart/2005/8/layout/process2"/>
    <dgm:cxn modelId="{66CDC154-8F2D-4FDB-8A97-80B988B0DD9E}" type="presParOf" srcId="{378EFF48-2FA5-41A9-89E9-3FEC0EE1A8FE}" destId="{FB71A800-7658-4578-A01D-0D0B67A89D30}" srcOrd="5" destOrd="0" presId="urn:microsoft.com/office/officeart/2005/8/layout/process2"/>
    <dgm:cxn modelId="{D21CEA7C-2FC9-42FA-8A40-4714C4F508AC}" type="presParOf" srcId="{FB71A800-7658-4578-A01D-0D0B67A89D30}" destId="{6F277C3E-7C8E-4876-B424-6084EA37DB23}" srcOrd="0" destOrd="0" presId="urn:microsoft.com/office/officeart/2005/8/layout/process2"/>
    <dgm:cxn modelId="{D0DA04DD-76DB-4CB7-9A65-F53E811C4306}" type="presParOf" srcId="{378EFF48-2FA5-41A9-89E9-3FEC0EE1A8FE}" destId="{07297797-FECF-4E6D-81B5-69FFC750FE23}" srcOrd="6" destOrd="0" presId="urn:microsoft.com/office/officeart/2005/8/layout/process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9A81F-FC3C-48DD-85EB-BA5B37ACF8A8}">
      <dsp:nvSpPr>
        <dsp:cNvPr id="0" name=""/>
        <dsp:cNvSpPr/>
      </dsp:nvSpPr>
      <dsp:spPr>
        <a:xfrm>
          <a:off x="-1" y="2765"/>
          <a:ext cx="7543803" cy="1110966"/>
        </a:xfrm>
        <a:prstGeom prst="roundRect">
          <a:avLst>
            <a:gd name="adj" fmla="val 10000"/>
          </a:avLst>
        </a:prstGeom>
        <a:solidFill>
          <a:srgbClr val="FFC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1" kern="1200" dirty="0" smtClean="0">
              <a:solidFill>
                <a:schemeClr val="tx1"/>
              </a:solidFill>
              <a:latin typeface="Arial" panose="020B0604020202020204" pitchFamily="34" charset="0"/>
              <a:cs typeface="Arial" panose="020B0604020202020204" pitchFamily="34" charset="0"/>
            </a:rPr>
            <a:t>The Jordan Response Plan calls for a </a:t>
          </a:r>
          <a:r>
            <a:rPr lang="en-US" sz="3200" b="1" kern="1200" dirty="0" smtClean="0">
              <a:solidFill>
                <a:srgbClr val="DA291C"/>
              </a:solidFill>
              <a:latin typeface="Arial" panose="020B0604020202020204" pitchFamily="34" charset="0"/>
              <a:cs typeface="Arial" panose="020B0604020202020204" pitchFamily="34" charset="0"/>
            </a:rPr>
            <a:t>“Resilience Approach”</a:t>
          </a:r>
          <a:endParaRPr lang="en-US" sz="3200" b="1" kern="1200" dirty="0">
            <a:solidFill>
              <a:srgbClr val="DA291C"/>
            </a:solidFill>
            <a:latin typeface="Arial" panose="020B0604020202020204" pitchFamily="34" charset="0"/>
            <a:cs typeface="Arial" panose="020B0604020202020204" pitchFamily="34" charset="0"/>
          </a:endParaRPr>
        </a:p>
      </dsp:txBody>
      <dsp:txXfrm>
        <a:off x="32538" y="35304"/>
        <a:ext cx="7478725" cy="1045888"/>
      </dsp:txXfrm>
    </dsp:sp>
    <dsp:sp modelId="{F4F7D2CC-CD42-404A-900D-412A2371D02F}">
      <dsp:nvSpPr>
        <dsp:cNvPr id="0" name=""/>
        <dsp:cNvSpPr/>
      </dsp:nvSpPr>
      <dsp:spPr>
        <a:xfrm rot="5400000">
          <a:off x="2335893" y="1169305"/>
          <a:ext cx="344055" cy="443845"/>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Arial" panose="020B0604020202020204" pitchFamily="34" charset="0"/>
            <a:cs typeface="Arial" panose="020B0604020202020204" pitchFamily="34" charset="0"/>
          </a:endParaRPr>
        </a:p>
      </dsp:txBody>
      <dsp:txXfrm rot="-5400000">
        <a:off x="2374767" y="1219200"/>
        <a:ext cx="266307" cy="240839"/>
      </dsp:txXfrm>
    </dsp:sp>
    <dsp:sp modelId="{741EDF49-F23B-4A26-AF7E-56608CE8D41B}">
      <dsp:nvSpPr>
        <dsp:cNvPr id="0" name=""/>
        <dsp:cNvSpPr/>
      </dsp:nvSpPr>
      <dsp:spPr>
        <a:xfrm>
          <a:off x="1295397" y="1634176"/>
          <a:ext cx="2421308" cy="607871"/>
        </a:xfrm>
        <a:prstGeom prst="roundRect">
          <a:avLst>
            <a:gd name="adj" fmla="val 10000"/>
          </a:avLst>
        </a:prstGeom>
        <a:solidFill>
          <a:schemeClr val="accent3">
            <a:hueOff val="-45465"/>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smtClean="0">
              <a:solidFill>
                <a:schemeClr val="bg1"/>
              </a:solidFill>
              <a:latin typeface="Arial" panose="020B0604020202020204" pitchFamily="34" charset="0"/>
              <a:cs typeface="Arial" panose="020B0604020202020204" pitchFamily="34" charset="0"/>
            </a:rPr>
            <a:t>Cope </a:t>
          </a:r>
          <a:endParaRPr lang="en-US" sz="3000" b="1" kern="1200" dirty="0">
            <a:solidFill>
              <a:schemeClr val="bg1"/>
            </a:solidFill>
            <a:latin typeface="Arial" panose="020B0604020202020204" pitchFamily="34" charset="0"/>
            <a:cs typeface="Arial" panose="020B0604020202020204" pitchFamily="34" charset="0"/>
          </a:endParaRPr>
        </a:p>
      </dsp:txBody>
      <dsp:txXfrm>
        <a:off x="1313201" y="1651980"/>
        <a:ext cx="2385700" cy="572263"/>
      </dsp:txXfrm>
    </dsp:sp>
    <dsp:sp modelId="{ABA2557A-9685-4308-B480-AD93769F8FFA}">
      <dsp:nvSpPr>
        <dsp:cNvPr id="0" name=""/>
        <dsp:cNvSpPr/>
      </dsp:nvSpPr>
      <dsp:spPr>
        <a:xfrm rot="5400000">
          <a:off x="2321115" y="2266705"/>
          <a:ext cx="369871" cy="443845"/>
        </a:xfrm>
        <a:prstGeom prst="rightArrow">
          <a:avLst>
            <a:gd name="adj1" fmla="val 60000"/>
            <a:gd name="adj2" fmla="val 50000"/>
          </a:avLst>
        </a:prstGeom>
        <a:solidFill>
          <a:schemeClr val="accent3">
            <a:hueOff val="-68198"/>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latin typeface="Arial" panose="020B0604020202020204" pitchFamily="34" charset="0"/>
            <a:cs typeface="Arial" panose="020B0604020202020204" pitchFamily="34" charset="0"/>
          </a:endParaRPr>
        </a:p>
      </dsp:txBody>
      <dsp:txXfrm rot="-5400000">
        <a:off x="2372898" y="2303692"/>
        <a:ext cx="266307" cy="258910"/>
      </dsp:txXfrm>
    </dsp:sp>
    <dsp:sp modelId="{FB5B2743-7FAA-4E0E-A566-0F09B9A30DC7}">
      <dsp:nvSpPr>
        <dsp:cNvPr id="0" name=""/>
        <dsp:cNvSpPr/>
      </dsp:nvSpPr>
      <dsp:spPr>
        <a:xfrm>
          <a:off x="1295397" y="2735210"/>
          <a:ext cx="2421308" cy="607871"/>
        </a:xfrm>
        <a:prstGeom prst="roundRect">
          <a:avLst>
            <a:gd name="adj" fmla="val 10000"/>
          </a:avLst>
        </a:prstGeom>
        <a:solidFill>
          <a:schemeClr val="accent3">
            <a:hueOff val="-9093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smtClean="0">
              <a:solidFill>
                <a:schemeClr val="bg1"/>
              </a:solidFill>
              <a:latin typeface="Arial" panose="020B0604020202020204" pitchFamily="34" charset="0"/>
              <a:cs typeface="Arial" panose="020B0604020202020204" pitchFamily="34" charset="0"/>
            </a:rPr>
            <a:t>Recover</a:t>
          </a:r>
          <a:endParaRPr lang="en-US" sz="3000" b="1" kern="1200" dirty="0">
            <a:solidFill>
              <a:schemeClr val="bg1"/>
            </a:solidFill>
            <a:latin typeface="Arial" panose="020B0604020202020204" pitchFamily="34" charset="0"/>
            <a:cs typeface="Arial" panose="020B0604020202020204" pitchFamily="34" charset="0"/>
          </a:endParaRPr>
        </a:p>
      </dsp:txBody>
      <dsp:txXfrm>
        <a:off x="1313201" y="2753014"/>
        <a:ext cx="2385700" cy="572263"/>
      </dsp:txXfrm>
    </dsp:sp>
    <dsp:sp modelId="{FB71A800-7658-4578-A01D-0D0B67A89D30}">
      <dsp:nvSpPr>
        <dsp:cNvPr id="0" name=""/>
        <dsp:cNvSpPr/>
      </dsp:nvSpPr>
      <dsp:spPr>
        <a:xfrm rot="5400000">
          <a:off x="2330308" y="3355482"/>
          <a:ext cx="351484" cy="443845"/>
        </a:xfrm>
        <a:prstGeom prst="rightArrow">
          <a:avLst>
            <a:gd name="adj1" fmla="val 60000"/>
            <a:gd name="adj2" fmla="val 50000"/>
          </a:avLst>
        </a:prstGeom>
        <a:solidFill>
          <a:schemeClr val="accent3">
            <a:hueOff val="-136395"/>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Arial" panose="020B0604020202020204" pitchFamily="34" charset="0"/>
            <a:cs typeface="Arial" panose="020B0604020202020204" pitchFamily="34" charset="0"/>
          </a:endParaRPr>
        </a:p>
      </dsp:txBody>
      <dsp:txXfrm rot="-5400000">
        <a:off x="2372897" y="3401663"/>
        <a:ext cx="266307" cy="246039"/>
      </dsp:txXfrm>
    </dsp:sp>
    <dsp:sp modelId="{07297797-FECF-4E6D-81B5-69FFC750FE23}">
      <dsp:nvSpPr>
        <dsp:cNvPr id="0" name=""/>
        <dsp:cNvSpPr/>
      </dsp:nvSpPr>
      <dsp:spPr>
        <a:xfrm>
          <a:off x="1295397" y="3811728"/>
          <a:ext cx="2421308" cy="607871"/>
        </a:xfrm>
        <a:prstGeom prst="roundRect">
          <a:avLst>
            <a:gd name="adj" fmla="val 10000"/>
          </a:avLst>
        </a:prstGeom>
        <a:solidFill>
          <a:schemeClr val="accent3">
            <a:hueOff val="-136395"/>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smtClean="0">
              <a:solidFill>
                <a:schemeClr val="bg1"/>
              </a:solidFill>
              <a:latin typeface="Arial" panose="020B0604020202020204" pitchFamily="34" charset="0"/>
              <a:cs typeface="Arial" panose="020B0604020202020204" pitchFamily="34" charset="0"/>
            </a:rPr>
            <a:t>Sustain</a:t>
          </a:r>
          <a:endParaRPr lang="en-US" sz="3000" b="1" kern="1200" dirty="0">
            <a:solidFill>
              <a:schemeClr val="bg1"/>
            </a:solidFill>
            <a:latin typeface="Arial" panose="020B0604020202020204" pitchFamily="34" charset="0"/>
            <a:cs typeface="Arial" panose="020B0604020202020204" pitchFamily="34" charset="0"/>
          </a:endParaRPr>
        </a:p>
      </dsp:txBody>
      <dsp:txXfrm>
        <a:off x="1313201" y="3829532"/>
        <a:ext cx="2385700" cy="572263"/>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rawings/_rels/drawing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drawing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png"/></Relationships>
</file>

<file path=ppt/drawings/drawing1.xml><?xml version="1.0" encoding="utf-8"?>
<c:userShapes xmlns:c="http://schemas.openxmlformats.org/drawingml/2006/chart">
  <cdr:relSizeAnchor xmlns:cdr="http://schemas.openxmlformats.org/drawingml/2006/chartDrawing">
    <cdr:from>
      <cdr:x>0.20334</cdr:x>
      <cdr:y>0.23253</cdr:y>
    </cdr:from>
    <cdr:to>
      <cdr:x>0.29616</cdr:x>
      <cdr:y>0.52086</cdr:y>
    </cdr:to>
    <cdr:pic>
      <cdr:nvPicPr>
        <cdr:cNvPr id="2" name="Picture 1"/>
        <cdr:cNvPicPr>
          <a:picLocks xmlns:a="http://schemas.openxmlformats.org/drawingml/2006/main" noChangeAspect="1"/>
        </cdr:cNvPicPr>
      </cdr:nvPicPr>
      <cdr:blipFill>
        <a:blip xmlns:a="http://schemas.openxmlformats.org/drawingml/2006/main" xmlns:r="http://schemas.openxmlformats.org/officeDocument/2006/relationships" r:embed="rId1">
          <a:clrChange>
            <a:clrFrom>
              <a:srgbClr val="8C8C8C"/>
            </a:clrFrom>
            <a:clrTo>
              <a:srgbClr val="8C8C8C">
                <a:alpha val="0"/>
              </a:srgbClr>
            </a:clrTo>
          </a:clrChange>
          <a:duotone>
            <a:prstClr val="black"/>
            <a:srgbClr val="FF99CC">
              <a:tint val="45000"/>
              <a:satMod val="400000"/>
            </a:srgbClr>
          </a:duotone>
        </a:blip>
        <a:stretch xmlns:a="http://schemas.openxmlformats.org/drawingml/2006/main">
          <a:fillRect/>
        </a:stretch>
      </cdr:blipFill>
      <cdr:spPr>
        <a:xfrm xmlns:a="http://schemas.openxmlformats.org/drawingml/2006/main">
          <a:off x="1753669" y="1167592"/>
          <a:ext cx="800445" cy="1447800"/>
        </a:xfrm>
        <a:prstGeom xmlns:a="http://schemas.openxmlformats.org/drawingml/2006/main" prst="round2DiagRect">
          <a:avLst>
            <a:gd name="adj1" fmla="val 16667"/>
            <a:gd name="adj2" fmla="val 0"/>
          </a:avLst>
        </a:prstGeom>
        <a:ln xmlns:a="http://schemas.openxmlformats.org/drawingml/2006/main" w="88900" cap="sq">
          <a:solidFill>
            <a:srgbClr val="FFFFFF"/>
          </a:solidFill>
          <a:miter lim="800000"/>
        </a:ln>
        <a:effectLst xmlns:a="http://schemas.openxmlformats.org/drawingml/2006/main">
          <a:outerShdw blurRad="254000" algn="tl" rotWithShape="0">
            <a:srgbClr val="000000">
              <a:alpha val="43000"/>
            </a:srgbClr>
          </a:outerShdw>
        </a:effectLst>
      </cdr:spPr>
    </cdr:pic>
  </cdr:relSizeAnchor>
  <cdr:relSizeAnchor xmlns:cdr="http://schemas.openxmlformats.org/drawingml/2006/chartDrawing">
    <cdr:from>
      <cdr:x>0.63708</cdr:x>
      <cdr:y>0.21735</cdr:y>
    </cdr:from>
    <cdr:to>
      <cdr:x>0.73245</cdr:x>
      <cdr:y>0.51079</cdr:y>
    </cdr:to>
    <cdr:pic>
      <cdr:nvPicPr>
        <cdr:cNvPr id="3" name="Picture 2"/>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5494370" y="1091392"/>
          <a:ext cx="822476" cy="1473432"/>
        </a:xfrm>
        <a:prstGeom xmlns:a="http://schemas.openxmlformats.org/drawingml/2006/main" prst="round2DiagRect">
          <a:avLst>
            <a:gd name="adj1" fmla="val 16667"/>
            <a:gd name="adj2" fmla="val 0"/>
          </a:avLst>
        </a:prstGeom>
        <a:ln xmlns:a="http://schemas.openxmlformats.org/drawingml/2006/main" w="88900" cap="sq">
          <a:solidFill>
            <a:srgbClr val="FFFFFF"/>
          </a:solidFill>
          <a:miter lim="800000"/>
        </a:ln>
        <a:effectLst xmlns:a="http://schemas.openxmlformats.org/drawingml/2006/main">
          <a:outerShdw blurRad="254000" algn="tl" rotWithShape="0">
            <a:srgbClr val="000000">
              <a:alpha val="43000"/>
            </a:srgbClr>
          </a:outerShdw>
        </a:effectLst>
      </cdr:spPr>
    </cdr:pic>
  </cdr:relSizeAnchor>
</c:userShapes>
</file>

<file path=ppt/drawings/drawing2.xml><?xml version="1.0" encoding="utf-8"?>
<c:userShapes xmlns:c="http://schemas.openxmlformats.org/drawingml/2006/chart">
  <cdr:relSizeAnchor xmlns:cdr="http://schemas.openxmlformats.org/drawingml/2006/chartDrawing">
    <cdr:from>
      <cdr:x>0.23727</cdr:x>
      <cdr:y>0.28991</cdr:y>
    </cdr:from>
    <cdr:to>
      <cdr:x>0.31142</cdr:x>
      <cdr:y>0.43029</cdr:y>
    </cdr:to>
    <cdr:pic>
      <cdr:nvPicPr>
        <cdr:cNvPr id="2" name="Picture 1"/>
        <cdr:cNvPicPr>
          <a:picLocks xmlns:a="http://schemas.openxmlformats.org/drawingml/2006/main" noChangeAspect="1"/>
        </cdr:cNvPicPr>
      </cdr:nvPicPr>
      <cdr:blipFill>
        <a:blip xmlns:a="http://schemas.openxmlformats.org/drawingml/2006/main" xmlns:r="http://schemas.openxmlformats.org/officeDocument/2006/relationships" r:embed="rId1" cstate="email">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066700" y="1409675"/>
          <a:ext cx="333375" cy="682625"/>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pic>
  </cdr:relSizeAnchor>
  <cdr:relSizeAnchor xmlns:cdr="http://schemas.openxmlformats.org/drawingml/2006/chartDrawing">
    <cdr:from>
      <cdr:x>0.68503</cdr:x>
      <cdr:y>0.27864</cdr:y>
    </cdr:from>
    <cdr:to>
      <cdr:x>0.75282</cdr:x>
      <cdr:y>0.42654</cdr:y>
    </cdr:to>
    <cdr:pic>
      <cdr:nvPicPr>
        <cdr:cNvPr id="3" name="Picture 2"/>
        <cdr:cNvPicPr>
          <a:picLocks xmlns:a="http://schemas.openxmlformats.org/drawingml/2006/main" noChangeAspect="1"/>
        </cdr:cNvPicPr>
      </cdr:nvPicPr>
      <cdr:blipFill>
        <a:blip xmlns:a="http://schemas.openxmlformats.org/drawingml/2006/main" xmlns:r="http://schemas.openxmlformats.org/officeDocument/2006/relationships" r:embed="rId2" cstate="email">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3079750" y="1354905"/>
          <a:ext cx="304800" cy="719138"/>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pic>
  </cdr:relSizeAnchor>
</c:userShapes>
</file>

<file path=ppt/drawings/drawing3.xml><?xml version="1.0" encoding="utf-8"?>
<c:userShapes xmlns:c="http://schemas.openxmlformats.org/drawingml/2006/chart">
  <cdr:relSizeAnchor xmlns:cdr="http://schemas.openxmlformats.org/drawingml/2006/chartDrawing">
    <cdr:from>
      <cdr:x>0.08568</cdr:x>
      <cdr:y>0.29388</cdr:y>
    </cdr:from>
    <cdr:to>
      <cdr:x>0.16822</cdr:x>
      <cdr:y>0.43556</cdr:y>
    </cdr:to>
    <cdr:pic>
      <cdr:nvPicPr>
        <cdr:cNvPr id="2" name="Picture 1"/>
        <cdr:cNvPicPr>
          <a:picLocks xmlns:a="http://schemas.openxmlformats.org/drawingml/2006/main" noChangeAspect="1"/>
        </cdr:cNvPicPr>
      </cdr:nvPicPr>
      <cdr:blipFill>
        <a:blip xmlns:a="http://schemas.openxmlformats.org/drawingml/2006/main" xmlns:r="http://schemas.openxmlformats.org/officeDocument/2006/relationships" r:embed="rId1" cstate="email">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346009" y="1419200"/>
          <a:ext cx="333375" cy="684212"/>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pic>
  </cdr:relSizeAnchor>
  <cdr:relSizeAnchor xmlns:cdr="http://schemas.openxmlformats.org/drawingml/2006/chartDrawing">
    <cdr:from>
      <cdr:x>0.6147</cdr:x>
      <cdr:y>0.2924</cdr:y>
    </cdr:from>
    <cdr:to>
      <cdr:x>0.69017</cdr:x>
      <cdr:y>0.44132</cdr:y>
    </cdr:to>
    <cdr:pic>
      <cdr:nvPicPr>
        <cdr:cNvPr id="3" name="Picture 2"/>
        <cdr:cNvPicPr>
          <a:picLocks xmlns:a="http://schemas.openxmlformats.org/drawingml/2006/main" noChangeAspect="1"/>
        </cdr:cNvPicPr>
      </cdr:nvPicPr>
      <cdr:blipFill>
        <a:blip xmlns:a="http://schemas.openxmlformats.org/drawingml/2006/main" xmlns:r="http://schemas.openxmlformats.org/officeDocument/2006/relationships" r:embed="rId2" cstate="email">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2482516" y="1412054"/>
          <a:ext cx="304800" cy="719138"/>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pic>
  </cdr:relSizeAnchor>
</c:userShapes>
</file>

<file path=ppt/drawings/drawing4.xml><?xml version="1.0" encoding="utf-8"?>
<c:userShapes xmlns:c="http://schemas.openxmlformats.org/drawingml/2006/chart">
  <cdr:relSizeAnchor xmlns:cdr="http://schemas.openxmlformats.org/drawingml/2006/chartDrawing">
    <cdr:from>
      <cdr:x>0.13512</cdr:x>
      <cdr:y>0.2755</cdr:y>
    </cdr:from>
    <cdr:to>
      <cdr:x>0.25937</cdr:x>
      <cdr:y>0.40958</cdr:y>
    </cdr:to>
    <cdr:sp macro="" textlink="">
      <cdr:nvSpPr>
        <cdr:cNvPr id="2" name="TextBox 1"/>
        <cdr:cNvSpPr txBox="1"/>
      </cdr:nvSpPr>
      <cdr:spPr>
        <a:xfrm xmlns:a="http://schemas.openxmlformats.org/drawingml/2006/main">
          <a:off x="1000100" y="1714488"/>
          <a:ext cx="914400" cy="914400"/>
        </a:xfrm>
        <a:prstGeom xmlns:a="http://schemas.openxmlformats.org/drawingml/2006/main" prst="rect">
          <a:avLst/>
        </a:prstGeom>
      </cdr:spPr>
      <cdr:txBody>
        <a:bodyPr xmlns:a="http://schemas.openxmlformats.org/drawingml/2006/main" vertOverflow="clip" wrap="none" rtlCol="1"/>
        <a:lstStyle xmlns:a="http://schemas.openxmlformats.org/drawingml/2006/main"/>
        <a:p xmlns:a="http://schemas.openxmlformats.org/drawingml/2006/main">
          <a:endParaRPr lang="ar-JO"/>
        </a:p>
      </cdr:txBody>
    </cdr:sp>
  </cdr:relSizeAnchor>
  <cdr:relSizeAnchor xmlns:cdr="http://schemas.openxmlformats.org/drawingml/2006/chartDrawing">
    <cdr:from>
      <cdr:x>0.36657</cdr:x>
      <cdr:y>0.2543</cdr:y>
    </cdr:from>
    <cdr:to>
      <cdr:x>0.41482</cdr:x>
      <cdr:y>0.39371</cdr:y>
    </cdr:to>
    <cdr:sp macro="" textlink="">
      <cdr:nvSpPr>
        <cdr:cNvPr id="3" name="Down Arrow 2"/>
        <cdr:cNvSpPr/>
      </cdr:nvSpPr>
      <cdr:spPr bwMode="auto">
        <a:xfrm xmlns:a="http://schemas.openxmlformats.org/drawingml/2006/main">
          <a:off x="3105150" y="1549400"/>
          <a:ext cx="435155" cy="877318"/>
        </a:xfrm>
        <a:prstGeom xmlns:a="http://schemas.openxmlformats.org/drawingml/2006/main" prst="downArrow">
          <a:avLst>
            <a:gd name="adj1" fmla="val 34277"/>
            <a:gd name="adj2" fmla="val 50000"/>
          </a:avLst>
        </a:prstGeom>
        <a:solidFill xmlns:a="http://schemas.openxmlformats.org/drawingml/2006/main">
          <a:srgbClr val="FF00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prstShdw prst="shdw17" dist="17961" dir="2700000">
            <a:schemeClr val="bg2"/>
          </a:prstShdw>
        </a:effectLst>
        <a:scene3d xmlns:a="http://schemas.openxmlformats.org/drawingml/2006/main">
          <a:camera prst="orthographicFront">
            <a:rot lat="17965761" lon="305295" rev="928261"/>
          </a:camera>
          <a:lightRig rig="threePt" dir="t"/>
        </a:scene3d>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ar-JO"/>
        </a:p>
      </cdr:txBody>
    </cdr:sp>
  </cdr:relSizeAnchor>
  <cdr:relSizeAnchor xmlns:cdr="http://schemas.openxmlformats.org/drawingml/2006/chartDrawing">
    <cdr:from>
      <cdr:x>0.72274</cdr:x>
      <cdr:y>0.29458</cdr:y>
    </cdr:from>
    <cdr:to>
      <cdr:x>0.77049</cdr:x>
      <cdr:y>0.43499</cdr:y>
    </cdr:to>
    <cdr:sp macro="" textlink="">
      <cdr:nvSpPr>
        <cdr:cNvPr id="4" name="Down Arrow 3"/>
        <cdr:cNvSpPr/>
      </cdr:nvSpPr>
      <cdr:spPr bwMode="auto">
        <a:xfrm xmlns:a="http://schemas.openxmlformats.org/drawingml/2006/main">
          <a:off x="6096000" y="1447800"/>
          <a:ext cx="436168" cy="728337"/>
        </a:xfrm>
        <a:prstGeom xmlns:a="http://schemas.openxmlformats.org/drawingml/2006/main" prst="downArrow">
          <a:avLst>
            <a:gd name="adj1" fmla="val 34277"/>
            <a:gd name="adj2" fmla="val 50000"/>
          </a:avLst>
        </a:prstGeom>
        <a:solidFill xmlns:a="http://schemas.openxmlformats.org/drawingml/2006/main">
          <a:srgbClr val="FF00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prstShdw prst="shdw17" dist="17961" dir="2700000">
            <a:srgbClr val="808080"/>
          </a:prstShdw>
        </a:effectLst>
        <a:scene3d xmlns:a="http://schemas.openxmlformats.org/drawingml/2006/main">
          <a:camera prst="orthographicFront">
            <a:rot lat="17965761" lon="305295" rev="19528260"/>
          </a:camera>
          <a:lightRig rig="threePt" dir="t"/>
        </a:scene3d>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ar-JO"/>
        </a:p>
      </cdr:txBody>
    </cdr:sp>
  </cdr:relSizeAnchor>
  <cdr:relSizeAnchor xmlns:cdr="http://schemas.openxmlformats.org/drawingml/2006/chartDrawing">
    <cdr:from>
      <cdr:x>0.61195</cdr:x>
      <cdr:y>0.67183</cdr:y>
    </cdr:from>
    <cdr:to>
      <cdr:x>0.6597</cdr:x>
      <cdr:y>0.81475</cdr:y>
    </cdr:to>
    <cdr:sp macro="" textlink="">
      <cdr:nvSpPr>
        <cdr:cNvPr id="5" name="Down Arrow 4"/>
        <cdr:cNvSpPr/>
      </cdr:nvSpPr>
      <cdr:spPr bwMode="auto">
        <a:xfrm xmlns:a="http://schemas.openxmlformats.org/drawingml/2006/main">
          <a:off x="5334000" y="4191000"/>
          <a:ext cx="430826" cy="896026"/>
        </a:xfrm>
        <a:prstGeom xmlns:a="http://schemas.openxmlformats.org/drawingml/2006/main" prst="downArrow">
          <a:avLst>
            <a:gd name="adj1" fmla="val 34277"/>
            <a:gd name="adj2" fmla="val 50000"/>
          </a:avLst>
        </a:prstGeom>
        <a:solidFill xmlns:a="http://schemas.openxmlformats.org/drawingml/2006/main">
          <a:srgbClr val="FF00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prstShdw prst="shdw17" dist="17961" dir="2700000">
            <a:srgbClr val="808080"/>
          </a:prstShdw>
        </a:effectLst>
        <a:scene3d xmlns:a="http://schemas.openxmlformats.org/drawingml/2006/main">
          <a:camera prst="orthographicFront">
            <a:rot lat="17965761" lon="305295" rev="11428261"/>
          </a:camera>
          <a:lightRig rig="threePt" dir="t"/>
        </a:scene3d>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ar-JO"/>
        </a:p>
      </cdr:txBody>
    </cdr:sp>
  </cdr:relSizeAnchor>
  <cdr:relSizeAnchor xmlns:cdr="http://schemas.openxmlformats.org/drawingml/2006/chartDrawing">
    <cdr:from>
      <cdr:x>0.36047</cdr:x>
      <cdr:y>0.64781</cdr:y>
    </cdr:from>
    <cdr:to>
      <cdr:x>0.38587</cdr:x>
      <cdr:y>0.78042</cdr:y>
    </cdr:to>
    <cdr:sp macro="" textlink="">
      <cdr:nvSpPr>
        <cdr:cNvPr id="6" name="Down Arrow 5"/>
        <cdr:cNvSpPr/>
      </cdr:nvSpPr>
      <cdr:spPr bwMode="auto">
        <a:xfrm xmlns:a="http://schemas.openxmlformats.org/drawingml/2006/main">
          <a:off x="3048000" y="4038600"/>
          <a:ext cx="228600" cy="838200"/>
        </a:xfrm>
        <a:prstGeom xmlns:a="http://schemas.openxmlformats.org/drawingml/2006/main" prst="downArrow">
          <a:avLst>
            <a:gd name="adj1" fmla="val 34277"/>
            <a:gd name="adj2" fmla="val 50000"/>
          </a:avLst>
        </a:prstGeom>
        <a:solidFill xmlns:a="http://schemas.openxmlformats.org/drawingml/2006/main">
          <a:srgbClr val="FF00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prstShdw prst="shdw17" dist="17961" dir="2700000">
            <a:srgbClr val="808080"/>
          </a:prstShdw>
        </a:effectLst>
        <a:scene3d xmlns:a="http://schemas.openxmlformats.org/drawingml/2006/main">
          <a:camera prst="orthographicFront">
            <a:rot lat="17965761" lon="305295" rev="9028261"/>
          </a:camera>
          <a:lightRig rig="threePt" dir="t"/>
        </a:scene3d>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ar-JO"/>
        </a:p>
      </cdr:txBody>
    </cdr:sp>
  </cdr:relSizeAnchor>
  <cdr:relSizeAnchor xmlns:cdr="http://schemas.openxmlformats.org/drawingml/2006/chartDrawing">
    <cdr:from>
      <cdr:x>0.25468</cdr:x>
      <cdr:y>0.58199</cdr:y>
    </cdr:from>
    <cdr:to>
      <cdr:x>0.3155</cdr:x>
      <cdr:y>0.71816</cdr:y>
    </cdr:to>
    <cdr:sp macro="" textlink="">
      <cdr:nvSpPr>
        <cdr:cNvPr id="8" name="Down Arrow 7"/>
        <cdr:cNvSpPr/>
      </cdr:nvSpPr>
      <cdr:spPr bwMode="auto">
        <a:xfrm xmlns:a="http://schemas.openxmlformats.org/drawingml/2006/main">
          <a:off x="1962944" y="3717032"/>
          <a:ext cx="561321" cy="910424"/>
        </a:xfrm>
        <a:prstGeom xmlns:a="http://schemas.openxmlformats.org/drawingml/2006/main" prst="downArrow">
          <a:avLst>
            <a:gd name="adj1" fmla="val 28850"/>
            <a:gd name="adj2" fmla="val 50000"/>
          </a:avLst>
        </a:prstGeom>
        <a:solidFill xmlns:a="http://schemas.openxmlformats.org/drawingml/2006/main">
          <a:srgbClr val="FF00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prstShdw prst="shdw17" dist="17961" dir="2700000">
            <a:srgbClr val="808080"/>
          </a:prstShdw>
        </a:effectLst>
        <a:scene3d xmlns:a="http://schemas.openxmlformats.org/drawingml/2006/main">
          <a:camera prst="orthographicFront">
            <a:rot lat="17859270" lon="2194964" rev="4958559"/>
          </a:camera>
          <a:lightRig rig="threePt" dir="t"/>
        </a:scene3d>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ar-JO"/>
        </a:p>
      </cdr:txBody>
    </cdr:sp>
  </cdr:relSizeAnchor>
  <cdr:relSizeAnchor xmlns:cdr="http://schemas.openxmlformats.org/drawingml/2006/chartDrawing">
    <cdr:from>
      <cdr:x>0.0025</cdr:x>
      <cdr:y>0.0055</cdr:y>
    </cdr:from>
    <cdr:to>
      <cdr:x>0.00275</cdr:x>
      <cdr:y>0.00875</cdr:y>
    </cdr:to>
    <cdr:sp macro="" textlink="">
      <cdr:nvSpPr>
        <cdr:cNvPr id="7" name="Rectangle 6"/>
        <cdr:cNvSpPr/>
      </cdr:nvSpPr>
      <cdr:spPr>
        <a:xfrm xmlns:a="http://schemas.openxmlformats.org/drawingml/2006/main">
          <a:off x="18728" y="35476"/>
          <a:ext cx="8640960" cy="576064"/>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scene3d xmlns:a="http://schemas.openxmlformats.org/drawingml/2006/main">
          <a:camera prst="orthographicFront">
            <a:rot lat="0" lon="0" rev="0"/>
          </a:camera>
          <a:lightRig rig="contrasting" dir="t">
            <a:rot lat="0" lon="0" rev="7800000"/>
          </a:lightRig>
        </a:scene3d>
        <a:sp3d xmlns:a="http://schemas.openxmlformats.org/drawingml/2006/main">
          <a:bevelT w="139700" h="1397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rtl="1">
            <a:defRPr sz="1956" b="1" i="0" u="none" strike="noStrike" kern="1200" baseline="0">
              <a:solidFill>
                <a:prstClr val="black"/>
              </a:solidFill>
              <a:latin typeface="+mn-lt"/>
              <a:ea typeface="+mn-ea"/>
              <a:cs typeface="+mn-cs"/>
            </a:defRPr>
          </a:pPr>
          <a:r>
            <a:rPr lang="en-GB" sz="2800" b="1" dirty="0" smtClean="0">
              <a:solidFill>
                <a:srgbClr val="0000CC"/>
              </a:solidFill>
            </a:rPr>
            <a:t>Hospital Beds By Sector </a:t>
          </a:r>
          <a:r>
            <a:rPr lang="ar-JO" sz="2800" b="1" dirty="0" smtClean="0">
              <a:solidFill>
                <a:srgbClr val="0000CC"/>
              </a:solidFill>
              <a:effectLst/>
            </a:rPr>
            <a:t> </a:t>
          </a:r>
          <a:endParaRPr lang="ar-JO" sz="2800" b="1" dirty="0">
            <a:solidFill>
              <a:srgbClr val="0000CC"/>
            </a:solidFill>
            <a:effectLst/>
          </a:endParaRPr>
        </a:p>
      </cdr:txBody>
    </cdr:sp>
  </cdr:relSizeAnchor>
  <cdr:relSizeAnchor xmlns:cdr="http://schemas.openxmlformats.org/drawingml/2006/chartDrawing">
    <cdr:from>
      <cdr:x>0</cdr:x>
      <cdr:y>0.86522</cdr:y>
    </cdr:from>
    <cdr:to>
      <cdr:x>1</cdr:x>
      <cdr:y>1</cdr:y>
    </cdr:to>
    <cdr:sp macro="" textlink="">
      <cdr:nvSpPr>
        <cdr:cNvPr id="9" name="Rectangle 8"/>
        <cdr:cNvSpPr/>
      </cdr:nvSpPr>
      <cdr:spPr>
        <a:xfrm xmlns:a="http://schemas.openxmlformats.org/drawingml/2006/main">
          <a:off x="0" y="5618603"/>
          <a:ext cx="8659813" cy="858397"/>
        </a:xfrm>
        <a:prstGeom xmlns:a="http://schemas.openxmlformats.org/drawingml/2006/main" prst="rect">
          <a:avLst/>
        </a:prstGeom>
      </cdr:spPr>
      <cdr:style>
        <a:lnRef xmlns:a="http://schemas.openxmlformats.org/drawingml/2006/main" idx="2">
          <a:schemeClr val="accent1"/>
        </a:lnRef>
        <a:fillRef xmlns:a="http://schemas.openxmlformats.org/drawingml/2006/main" idx="1">
          <a:schemeClr val="lt1"/>
        </a:fillRef>
        <a:effectRef xmlns:a="http://schemas.openxmlformats.org/drawingml/2006/main" idx="0">
          <a:schemeClr val="accent1"/>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en-US" sz="1800" b="1" dirty="0" smtClean="0">
              <a:latin typeface="Garamond" pitchFamily="18" charset="0"/>
            </a:rPr>
            <a:t>MOH is the main health care provider , it owns more than one third of the beds  , followed by the Private sector that owns 35% of the beds  , then the RMS owns  17.5% </a:t>
          </a:r>
          <a:r>
            <a:rPr lang="en-US" sz="1600" b="1" dirty="0" smtClean="0">
              <a:latin typeface="Garamond" pitchFamily="18" charset="0"/>
            </a:rPr>
            <a:t>.</a:t>
          </a:r>
          <a:endParaRPr lang="ar-JO" sz="1600" b="1" dirty="0">
            <a:latin typeface="Garamond"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0.20992</cdr:x>
      <cdr:y>0.77633</cdr:y>
    </cdr:from>
    <cdr:to>
      <cdr:x>0.95054</cdr:x>
      <cdr:y>0.81829</cdr:y>
    </cdr:to>
    <cdr:sp macro="" textlink="">
      <cdr:nvSpPr>
        <cdr:cNvPr id="2" name="Left Arrow 1"/>
        <cdr:cNvSpPr/>
      </cdr:nvSpPr>
      <cdr:spPr>
        <a:xfrm xmlns:a="http://schemas.openxmlformats.org/drawingml/2006/main" rot="436229">
          <a:off x="1787972" y="4251254"/>
          <a:ext cx="6308064" cy="229778"/>
        </a:xfrm>
        <a:prstGeom xmlns:a="http://schemas.openxmlformats.org/drawingml/2006/main" prst="leftArrow">
          <a:avLst/>
        </a:prstGeom>
        <a:solidFill xmlns:a="http://schemas.openxmlformats.org/drawingml/2006/main">
          <a:srgbClr val="FF0000"/>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pPr/>
              <a:t>11/12/2016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pPr/>
              <a:t>‹#›</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F5BDF6-A162-49DC-82E6-44F0133BBCC0}" type="datetimeFigureOut">
              <a:rPr lang="en-US" smtClean="0"/>
              <a:t>11/12/2016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998681-F6BF-467D-AA54-844B4D89D10C}" type="slidenum">
              <a:rPr lang="en-US" smtClean="0"/>
              <a:t>‹#›</a:t>
            </a:fld>
            <a:endParaRPr lang="en-US"/>
          </a:p>
        </p:txBody>
      </p:sp>
    </p:spTree>
    <p:extLst>
      <p:ext uri="{BB962C8B-B14F-4D97-AF65-F5344CB8AC3E}">
        <p14:creationId xmlns:p14="http://schemas.microsoft.com/office/powerpoint/2010/main" val="4169853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998681-F6BF-467D-AA54-844B4D89D10C}" type="slidenum">
              <a:rPr lang="en-US" smtClean="0"/>
              <a:t>1</a:t>
            </a:fld>
            <a:endParaRPr lang="en-US"/>
          </a:p>
        </p:txBody>
      </p:sp>
    </p:spTree>
    <p:extLst>
      <p:ext uri="{BB962C8B-B14F-4D97-AF65-F5344CB8AC3E}">
        <p14:creationId xmlns:p14="http://schemas.microsoft.com/office/powerpoint/2010/main" val="1266424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p:cNvSpPr>
          <p:nvPr>
            <p:ph type="sldImg"/>
          </p:nvPr>
        </p:nvSpPr>
        <p:spPr bwMode="auto">
          <a:xfrm>
            <a:off x="1144588" y="685800"/>
            <a:ext cx="4570412" cy="3429000"/>
          </a:xfrm>
          <a:prstGeom prst="rect">
            <a:avLst/>
          </a:prstGeom>
          <a:noFill/>
          <a:ln w="12700">
            <a:solidFill>
              <a:srgbClr val="000000"/>
            </a:solidFill>
            <a:miter lim="800000"/>
            <a:headEnd/>
            <a:tailEnd/>
          </a:ln>
        </p:spPr>
      </p:sp>
      <p:sp>
        <p:nvSpPr>
          <p:cNvPr id="215043" name="Notes Placeholder 2"/>
          <p:cNvSpPr>
            <a:spLocks noGrp="1"/>
          </p:cNvSpPr>
          <p:nvPr>
            <p:ph type="body" idx="1"/>
          </p:nvPr>
        </p:nvSpPr>
        <p:spPr>
          <a:noFill/>
          <a:ln/>
        </p:spPr>
        <p:txBody>
          <a:bodyPr/>
          <a:lstStyle/>
          <a:p>
            <a:endParaRPr lang="ar-JO" altLang="en-US" smtClean="0"/>
          </a:p>
        </p:txBody>
      </p:sp>
      <p:sp>
        <p:nvSpPr>
          <p:cNvPr id="215044" name="Slide Number Placeholder 3"/>
          <p:cNvSpPr>
            <a:spLocks noGrp="1"/>
          </p:cNvSpPr>
          <p:nvPr>
            <p:ph type="sldNum" sz="quarter" idx="5"/>
          </p:nvPr>
        </p:nvSpPr>
        <p:spPr>
          <a:noFill/>
        </p:spPr>
        <p:txBody>
          <a:bodyPr/>
          <a:lstStyle/>
          <a:p>
            <a:fld id="{EC098B47-64FF-45DD-96BC-C790DD4349B4}" type="slidenum">
              <a:rPr lang="ar-JO" altLang="en-US" smtClean="0">
                <a:solidFill>
                  <a:prstClr val="black"/>
                </a:solidFill>
              </a:rPr>
              <a:pPr/>
              <a:t>15</a:t>
            </a:fld>
            <a:endParaRPr lang="en-US" altLang="en-US" smtClean="0">
              <a:solidFill>
                <a:prstClr val="black"/>
              </a:solidFill>
            </a:endParaRPr>
          </a:p>
        </p:txBody>
      </p:sp>
    </p:spTree>
    <p:extLst>
      <p:ext uri="{BB962C8B-B14F-4D97-AF65-F5344CB8AC3E}">
        <p14:creationId xmlns:p14="http://schemas.microsoft.com/office/powerpoint/2010/main" val="3296576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p:cNvSpPr>
          <p:nvPr>
            <p:ph type="sldImg"/>
          </p:nvPr>
        </p:nvSpPr>
        <p:spPr bwMode="auto">
          <a:xfrm>
            <a:off x="1144588" y="685800"/>
            <a:ext cx="4570412" cy="3429000"/>
          </a:xfrm>
          <a:prstGeom prst="rect">
            <a:avLst/>
          </a:prstGeom>
          <a:noFill/>
          <a:ln w="12700">
            <a:solidFill>
              <a:srgbClr val="000000"/>
            </a:solidFill>
            <a:miter lim="800000"/>
            <a:headEnd/>
            <a:tailEnd/>
          </a:ln>
        </p:spPr>
      </p:sp>
      <p:sp>
        <p:nvSpPr>
          <p:cNvPr id="218115" name="Notes Placeholder 2"/>
          <p:cNvSpPr>
            <a:spLocks noGrp="1"/>
          </p:cNvSpPr>
          <p:nvPr>
            <p:ph type="body" idx="1"/>
          </p:nvPr>
        </p:nvSpPr>
        <p:spPr>
          <a:noFill/>
          <a:ln/>
        </p:spPr>
        <p:txBody>
          <a:bodyPr/>
          <a:lstStyle/>
          <a:p>
            <a:endParaRPr lang="ar-JO" altLang="en-US" smtClean="0"/>
          </a:p>
        </p:txBody>
      </p:sp>
      <p:sp>
        <p:nvSpPr>
          <p:cNvPr id="218116" name="Slide Number Placeholder 3"/>
          <p:cNvSpPr>
            <a:spLocks noGrp="1"/>
          </p:cNvSpPr>
          <p:nvPr>
            <p:ph type="sldNum" sz="quarter" idx="5"/>
          </p:nvPr>
        </p:nvSpPr>
        <p:spPr>
          <a:noFill/>
        </p:spPr>
        <p:txBody>
          <a:bodyPr/>
          <a:lstStyle/>
          <a:p>
            <a:fld id="{2FB2D1F7-A2EF-4B6B-ACF8-FBE18B70E780}" type="slidenum">
              <a:rPr lang="ar-JO" altLang="en-US">
                <a:solidFill>
                  <a:prstClr val="black"/>
                </a:solidFill>
              </a:rPr>
              <a:pPr/>
              <a:t>16</a:t>
            </a:fld>
            <a:endParaRPr lang="en-US" altLang="en-US">
              <a:solidFill>
                <a:prstClr val="black"/>
              </a:solidFill>
            </a:endParaRPr>
          </a:p>
        </p:txBody>
      </p:sp>
    </p:spTree>
    <p:extLst>
      <p:ext uri="{BB962C8B-B14F-4D97-AF65-F5344CB8AC3E}">
        <p14:creationId xmlns:p14="http://schemas.microsoft.com/office/powerpoint/2010/main" val="3739413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p:cNvSpPr>
          <p:nvPr>
            <p:ph type="sldImg"/>
          </p:nvPr>
        </p:nvSpPr>
        <p:spPr bwMode="auto">
          <a:xfrm>
            <a:off x="1144588" y="685800"/>
            <a:ext cx="4570412" cy="3429000"/>
          </a:xfrm>
          <a:prstGeom prst="rect">
            <a:avLst/>
          </a:prstGeom>
          <a:noFill/>
          <a:ln w="12700">
            <a:solidFill>
              <a:srgbClr val="000000"/>
            </a:solidFill>
            <a:miter lim="800000"/>
            <a:headEnd/>
            <a:tailEnd/>
          </a:ln>
        </p:spPr>
      </p:sp>
      <p:sp>
        <p:nvSpPr>
          <p:cNvPr id="219139" name="Notes Placeholder 2"/>
          <p:cNvSpPr>
            <a:spLocks noGrp="1"/>
          </p:cNvSpPr>
          <p:nvPr>
            <p:ph type="body" idx="1"/>
          </p:nvPr>
        </p:nvSpPr>
        <p:spPr>
          <a:noFill/>
          <a:ln/>
        </p:spPr>
        <p:txBody>
          <a:bodyPr/>
          <a:lstStyle/>
          <a:p>
            <a:endParaRPr lang="ar-JO" altLang="en-US" smtClean="0"/>
          </a:p>
        </p:txBody>
      </p:sp>
      <p:sp>
        <p:nvSpPr>
          <p:cNvPr id="219140" name="Slide Number Placeholder 3"/>
          <p:cNvSpPr>
            <a:spLocks noGrp="1"/>
          </p:cNvSpPr>
          <p:nvPr>
            <p:ph type="sldNum" sz="quarter" idx="5"/>
          </p:nvPr>
        </p:nvSpPr>
        <p:spPr>
          <a:noFill/>
        </p:spPr>
        <p:txBody>
          <a:bodyPr/>
          <a:lstStyle/>
          <a:p>
            <a:fld id="{44215AB6-E05E-489E-B1DF-F23A05597101}" type="slidenum">
              <a:rPr lang="ar-JO" altLang="en-US">
                <a:solidFill>
                  <a:prstClr val="black"/>
                </a:solidFill>
              </a:rPr>
              <a:pPr/>
              <a:t>17</a:t>
            </a:fld>
            <a:endParaRPr lang="en-US" altLang="en-US">
              <a:solidFill>
                <a:prstClr val="black"/>
              </a:solidFill>
            </a:endParaRPr>
          </a:p>
        </p:txBody>
      </p:sp>
    </p:spTree>
    <p:extLst>
      <p:ext uri="{BB962C8B-B14F-4D97-AF65-F5344CB8AC3E}">
        <p14:creationId xmlns:p14="http://schemas.microsoft.com/office/powerpoint/2010/main" val="1531184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mtClean="0">
                <a:cs typeface="Arial" panose="020B0604020202020204" pitchFamily="34" charset="0"/>
              </a:rPr>
              <a:t>Age from 15-25  Omitted because less than 50 percent of women had a birth before reaching the beginning of the age group.</a:t>
            </a:r>
          </a:p>
          <a:p>
            <a:pPr eaLnBrk="1" hangingPunct="1">
              <a:spcBef>
                <a:spcPct val="0"/>
              </a:spcBef>
            </a:pPr>
            <a:endParaRPr lang="ar-JO" altLang="en-U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gn="l" fontAlgn="base">
              <a:spcBef>
                <a:spcPct val="0"/>
              </a:spcBef>
              <a:spcAft>
                <a:spcPct val="0"/>
              </a:spcAft>
            </a:pPr>
            <a:fld id="{DC802205-F82B-4004-8778-23D8AA8E925E}" type="slidenum">
              <a:rPr lang="en-US" altLang="en-US" smtClean="0">
                <a:solidFill>
                  <a:srgbClr val="000000"/>
                </a:solidFill>
                <a:latin typeface="Arial" panose="020B0604020202020204" pitchFamily="34" charset="0"/>
              </a:rPr>
              <a:pPr algn="l" fontAlgn="base">
                <a:spcBef>
                  <a:spcPct val="0"/>
                </a:spcBef>
                <a:spcAft>
                  <a:spcPct val="0"/>
                </a:spcAft>
              </a:pPr>
              <a:t>19</a:t>
            </a:fld>
            <a:endParaRPr lang="en-US" altLang="en-US" smtClean="0">
              <a:solidFill>
                <a:srgbClr val="000000"/>
              </a:solidFill>
              <a:latin typeface="Arial" panose="020B0604020202020204" pitchFamily="34" charset="0"/>
            </a:endParaRPr>
          </a:p>
        </p:txBody>
      </p:sp>
    </p:spTree>
    <p:extLst>
      <p:ext uri="{BB962C8B-B14F-4D97-AF65-F5344CB8AC3E}">
        <p14:creationId xmlns:p14="http://schemas.microsoft.com/office/powerpoint/2010/main" val="1794187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p:cNvSpPr>
          <p:nvPr>
            <p:ph type="sldImg"/>
          </p:nvPr>
        </p:nvSpPr>
        <p:spPr bwMode="auto">
          <a:xfrm>
            <a:off x="1144588" y="685800"/>
            <a:ext cx="4570412" cy="3429000"/>
          </a:xfrm>
          <a:prstGeom prst="rect">
            <a:avLst/>
          </a:prstGeom>
          <a:noFill/>
          <a:ln w="12700">
            <a:solidFill>
              <a:srgbClr val="000000"/>
            </a:solidFill>
            <a:miter lim="800000"/>
            <a:headEnd/>
            <a:tailEnd/>
          </a:ln>
        </p:spPr>
      </p:sp>
      <p:sp>
        <p:nvSpPr>
          <p:cNvPr id="221187" name="Notes Placeholder 2"/>
          <p:cNvSpPr>
            <a:spLocks noGrp="1"/>
          </p:cNvSpPr>
          <p:nvPr>
            <p:ph type="body" idx="1"/>
          </p:nvPr>
        </p:nvSpPr>
        <p:spPr>
          <a:noFill/>
          <a:ln/>
        </p:spPr>
        <p:txBody>
          <a:bodyPr/>
          <a:lstStyle/>
          <a:p>
            <a:endParaRPr lang="ar-JO" altLang="en-US" smtClean="0"/>
          </a:p>
        </p:txBody>
      </p:sp>
      <p:sp>
        <p:nvSpPr>
          <p:cNvPr id="221188" name="Slide Number Placeholder 3"/>
          <p:cNvSpPr>
            <a:spLocks noGrp="1"/>
          </p:cNvSpPr>
          <p:nvPr>
            <p:ph type="sldNum" sz="quarter" idx="5"/>
          </p:nvPr>
        </p:nvSpPr>
        <p:spPr>
          <a:noFill/>
        </p:spPr>
        <p:txBody>
          <a:bodyPr/>
          <a:lstStyle/>
          <a:p>
            <a:fld id="{61BC093E-228D-48AA-B0AD-24DE6F5A8915}" type="slidenum">
              <a:rPr lang="ar-JO" altLang="en-US">
                <a:solidFill>
                  <a:prstClr val="black"/>
                </a:solidFill>
              </a:rPr>
              <a:pPr/>
              <a:t>20</a:t>
            </a:fld>
            <a:endParaRPr lang="en-US" altLang="en-US">
              <a:solidFill>
                <a:prstClr val="black"/>
              </a:solidFill>
            </a:endParaRPr>
          </a:p>
        </p:txBody>
      </p:sp>
    </p:spTree>
    <p:extLst>
      <p:ext uri="{BB962C8B-B14F-4D97-AF65-F5344CB8AC3E}">
        <p14:creationId xmlns:p14="http://schemas.microsoft.com/office/powerpoint/2010/main" val="3795930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998681-F6BF-467D-AA54-844B4D89D10C}" type="slidenum">
              <a:rPr lang="en-US" smtClean="0"/>
              <a:t>21</a:t>
            </a:fld>
            <a:endParaRPr lang="en-US"/>
          </a:p>
        </p:txBody>
      </p:sp>
    </p:spTree>
    <p:extLst>
      <p:ext uri="{BB962C8B-B14F-4D97-AF65-F5344CB8AC3E}">
        <p14:creationId xmlns:p14="http://schemas.microsoft.com/office/powerpoint/2010/main" val="1132698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998681-F6BF-467D-AA54-844B4D89D10C}" type="slidenum">
              <a:rPr lang="en-US" smtClean="0"/>
              <a:t>24</a:t>
            </a:fld>
            <a:endParaRPr lang="en-US"/>
          </a:p>
        </p:txBody>
      </p:sp>
    </p:spTree>
    <p:extLst>
      <p:ext uri="{BB962C8B-B14F-4D97-AF65-F5344CB8AC3E}">
        <p14:creationId xmlns:p14="http://schemas.microsoft.com/office/powerpoint/2010/main" val="247130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bwMode="auto">
          <a:xfrm>
            <a:off x="1144588" y="685800"/>
            <a:ext cx="4570412" cy="3429000"/>
          </a:xfrm>
          <a:prstGeom prst="rect">
            <a:avLst/>
          </a:prstGeom>
          <a:noFill/>
          <a:ln>
            <a:miter lim="800000"/>
            <a:headEnd/>
            <a:tailEnd/>
          </a:ln>
        </p:spPr>
      </p:sp>
      <p:sp>
        <p:nvSpPr>
          <p:cNvPr id="222211" name="Notes Placeholder 2"/>
          <p:cNvSpPr>
            <a:spLocks noGrp="1"/>
          </p:cNvSpPr>
          <p:nvPr>
            <p:ph type="body" idx="1"/>
          </p:nvPr>
        </p:nvSpPr>
        <p:spPr>
          <a:noFill/>
          <a:ln/>
        </p:spPr>
        <p:txBody>
          <a:bodyPr/>
          <a:lstStyle/>
          <a:p>
            <a:endParaRPr lang="ar-JO" altLang="en-US" smtClean="0"/>
          </a:p>
        </p:txBody>
      </p:sp>
      <p:sp>
        <p:nvSpPr>
          <p:cNvPr id="222212" name="Slide Number Placeholder 3"/>
          <p:cNvSpPr>
            <a:spLocks noGrp="1"/>
          </p:cNvSpPr>
          <p:nvPr>
            <p:ph type="sldNum" sz="quarter" idx="5"/>
          </p:nvPr>
        </p:nvSpPr>
        <p:spPr>
          <a:noFill/>
        </p:spPr>
        <p:txBody>
          <a:bodyPr/>
          <a:lstStyle/>
          <a:p>
            <a:fld id="{E55CB908-74E8-416F-8086-C53C3AAFCD15}" type="slidenum">
              <a:rPr lang="ar-SA" altLang="en-US">
                <a:solidFill>
                  <a:srgbClr val="000000"/>
                </a:solidFill>
              </a:rPr>
              <a:pPr/>
              <a:t>26</a:t>
            </a:fld>
            <a:endParaRPr lang="en-US" altLang="en-US">
              <a:solidFill>
                <a:srgbClr val="000000"/>
              </a:solidFill>
            </a:endParaRPr>
          </a:p>
        </p:txBody>
      </p:sp>
    </p:spTree>
    <p:extLst>
      <p:ext uri="{BB962C8B-B14F-4D97-AF65-F5344CB8AC3E}">
        <p14:creationId xmlns:p14="http://schemas.microsoft.com/office/powerpoint/2010/main" val="32555184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Bullet</a:t>
            </a:r>
            <a:r>
              <a:rPr lang="en-US" b="1" baseline="0" dirty="0" smtClean="0"/>
              <a:t> 1 notes: </a:t>
            </a:r>
          </a:p>
          <a:p>
            <a:r>
              <a:rPr lang="en-US" baseline="0" dirty="0" smtClean="0"/>
              <a:t>At the same time, the patience of vulnerable Jordanians who have shared their resources during the past 5 years and bearing the burden of the increased strain on basic services is running thin with a growing sense of social discontent and many Jordanians demanding that their needs be considered a priority.</a:t>
            </a:r>
          </a:p>
          <a:p>
            <a:endParaRPr lang="en-US" baseline="0" dirty="0" smtClean="0"/>
          </a:p>
          <a:p>
            <a:r>
              <a:rPr lang="en-US" b="1" baseline="0" dirty="0" smtClean="0"/>
              <a:t>Bullet 2 notes:</a:t>
            </a:r>
          </a:p>
          <a:p>
            <a:r>
              <a:rPr lang="en-US" dirty="0" smtClean="0"/>
              <a:t>Jordan has undergone a significant epidemiological transition towards NCDs in recent years as a major cause of mortality and morbidity. </a:t>
            </a:r>
          </a:p>
          <a:p>
            <a:r>
              <a:rPr lang="en-US" dirty="0" smtClean="0"/>
              <a:t>This is aggravated by the prevalence of NCDs among refugees.</a:t>
            </a:r>
          </a:p>
          <a:p>
            <a:endParaRPr lang="en-US" dirty="0" smtClean="0"/>
          </a:p>
          <a:p>
            <a:r>
              <a:rPr lang="en-US" b="1" dirty="0" smtClean="0"/>
              <a:t>Bullet 4 notes:</a:t>
            </a:r>
          </a:p>
          <a:p>
            <a:r>
              <a:rPr lang="en-US" dirty="0" smtClean="0"/>
              <a:t>-  50% of families with pregnant women reported no access to ANC</a:t>
            </a:r>
          </a:p>
          <a:p>
            <a:pPr marL="165261" indent="-165261">
              <a:buFontTx/>
              <a:buChar char="-"/>
            </a:pPr>
            <a:r>
              <a:rPr lang="en-US" dirty="0" smtClean="0"/>
              <a:t>58% of families with lactating women reported no access to PNC</a:t>
            </a:r>
          </a:p>
          <a:p>
            <a:pPr marL="165261" indent="-165261">
              <a:buFontTx/>
              <a:buChar char="-"/>
            </a:pPr>
            <a:r>
              <a:rPr lang="en-US" dirty="0" smtClean="0"/>
              <a:t>Significant</a:t>
            </a:r>
            <a:r>
              <a:rPr lang="en-US" baseline="0" dirty="0" smtClean="0"/>
              <a:t> increase of Syrian girls who get pregnant and deliver under the age of 18</a:t>
            </a:r>
            <a:endParaRPr lang="en-US" dirty="0" smtClean="0"/>
          </a:p>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27</a:t>
            </a:fld>
            <a:endParaRPr lang="en-US"/>
          </a:p>
        </p:txBody>
      </p:sp>
    </p:spTree>
    <p:extLst>
      <p:ext uri="{BB962C8B-B14F-4D97-AF65-F5344CB8AC3E}">
        <p14:creationId xmlns:p14="http://schemas.microsoft.com/office/powerpoint/2010/main" val="1820937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Bullet</a:t>
            </a:r>
            <a:r>
              <a:rPr lang="en-US" b="1" baseline="0" dirty="0" smtClean="0"/>
              <a:t> 1 notes: </a:t>
            </a:r>
          </a:p>
          <a:p>
            <a:r>
              <a:rPr lang="en-US" baseline="0" dirty="0" smtClean="0"/>
              <a:t>- Such as iron deficiency anemia are severe public health problems in refugee CU5 and WRA</a:t>
            </a:r>
          </a:p>
          <a:p>
            <a:r>
              <a:rPr lang="en-US" baseline="0" dirty="0" smtClean="0"/>
              <a:t>- A third of the Jordanian CU5 are anemic</a:t>
            </a:r>
          </a:p>
          <a:p>
            <a:endParaRPr lang="en-US" baseline="0" dirty="0" smtClean="0"/>
          </a:p>
          <a:p>
            <a:r>
              <a:rPr lang="en-US" b="1" dirty="0" smtClean="0"/>
              <a:t>Bullet 4 notes:</a:t>
            </a:r>
          </a:p>
          <a:p>
            <a:r>
              <a:rPr lang="en-US" dirty="0" smtClean="0"/>
              <a:t>-  34% of refugee families are headed by</a:t>
            </a:r>
            <a:r>
              <a:rPr lang="en-US" baseline="0" dirty="0" smtClean="0"/>
              <a:t> women, cuts in assistance are resulting in women and girls facing increased risk of GBV including early marriage while boys are sent out to the streets to beg in ever larger numbers.</a:t>
            </a:r>
            <a:endParaRPr lang="en-US" dirty="0" smtClean="0"/>
          </a:p>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28</a:t>
            </a:fld>
            <a:endParaRPr lang="en-US"/>
          </a:p>
        </p:txBody>
      </p:sp>
    </p:spTree>
    <p:extLst>
      <p:ext uri="{BB962C8B-B14F-4D97-AF65-F5344CB8AC3E}">
        <p14:creationId xmlns:p14="http://schemas.microsoft.com/office/powerpoint/2010/main" val="3511317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E49B88-C793-41F8-9EA0-1766465DAF74}" type="slidenum">
              <a:rPr lang="en-US" smtClean="0"/>
              <a:t>2</a:t>
            </a:fld>
            <a:endParaRPr lang="en-US"/>
          </a:p>
        </p:txBody>
      </p:sp>
    </p:spTree>
    <p:extLst>
      <p:ext uri="{BB962C8B-B14F-4D97-AF65-F5344CB8AC3E}">
        <p14:creationId xmlns:p14="http://schemas.microsoft.com/office/powerpoint/2010/main" val="2910791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funding constraints urged the MOH to stop granting free access to health services for Syrian refugees who have had to pay the uninsured Jordanian rate.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Fiscal impact of the Syrian crisis on the budget (2015) is estimated at USD1.99 billion with the largest impact on the cost of public health services</a:t>
            </a:r>
          </a:p>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29</a:t>
            </a:fld>
            <a:endParaRPr lang="en-US"/>
          </a:p>
        </p:txBody>
      </p:sp>
    </p:spTree>
    <p:extLst>
      <p:ext uri="{BB962C8B-B14F-4D97-AF65-F5344CB8AC3E}">
        <p14:creationId xmlns:p14="http://schemas.microsoft.com/office/powerpoint/2010/main" val="3033841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pleased to see the GOJ taking active steps to clearly define gaps and highlight priorities to address them.</a:t>
            </a:r>
          </a:p>
          <a:p>
            <a:r>
              <a:rPr lang="en-US" dirty="0" smtClean="0"/>
              <a:t>Under the</a:t>
            </a:r>
            <a:r>
              <a:rPr lang="en-US" baseline="0" dirty="0" smtClean="0"/>
              <a:t> leadership of MOPIC with the support of UN agencies and other international donors and NGOs, the JRP was developed as a 3-year program in eleven sectors health and nutrition, education, food security, protection, shelter…</a:t>
            </a:r>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30</a:t>
            </a:fld>
            <a:endParaRPr lang="en-US"/>
          </a:p>
        </p:txBody>
      </p:sp>
    </p:spTree>
    <p:extLst>
      <p:ext uri="{BB962C8B-B14F-4D97-AF65-F5344CB8AC3E}">
        <p14:creationId xmlns:p14="http://schemas.microsoft.com/office/powerpoint/2010/main" val="2397248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the past two years, Jordan has guided the evolution</a:t>
            </a:r>
            <a:r>
              <a:rPr lang="en-US" baseline="0" dirty="0" smtClean="0"/>
              <a:t> of the response plan from mainly refugee response to a resilience-based comprehensive framework that bridges the short-term refugee responses to longer term development responses.</a:t>
            </a:r>
          </a:p>
          <a:p>
            <a:endParaRPr lang="en-US" baseline="0" dirty="0" smtClean="0"/>
          </a:p>
          <a:p>
            <a:r>
              <a:rPr lang="en-US" baseline="0" dirty="0" smtClean="0"/>
              <a:t>The total cost of response interventions in JRP is a bit more than 8 billion USD with about half a billion allocated to the health sector.</a:t>
            </a:r>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31</a:t>
            </a:fld>
            <a:endParaRPr lang="en-US"/>
          </a:p>
        </p:txBody>
      </p:sp>
    </p:spTree>
    <p:extLst>
      <p:ext uri="{BB962C8B-B14F-4D97-AF65-F5344CB8AC3E}">
        <p14:creationId xmlns:p14="http://schemas.microsoft.com/office/powerpoint/2010/main" val="2598258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32</a:t>
            </a:fld>
            <a:endParaRPr lang="en-US"/>
          </a:p>
        </p:txBody>
      </p:sp>
    </p:spTree>
    <p:extLst>
      <p:ext uri="{BB962C8B-B14F-4D97-AF65-F5344CB8AC3E}">
        <p14:creationId xmlns:p14="http://schemas.microsoft.com/office/powerpoint/2010/main" val="2196026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1" dirty="0" smtClean="0"/>
              <a:t>Introductory Notes:</a:t>
            </a:r>
          </a:p>
          <a:p>
            <a:r>
              <a:rPr lang="en-US" b="0" dirty="0" smtClean="0"/>
              <a:t>Since the beginning of the Syrian Crises and the flow of refugees from Syria to Jordan, it has become a necessity that the Government of Jordan integrate the refugees in the general services delivered to the citizens, if not for the mere humanitarian reasons of helping and attending to the needs of Arab brothers and sisters, its only crucial that the basic needs of the refugees be addressed properly for the lack of such services will incur major economic and social problems and burden to the government of Jordan. Subsequently, integrating Syrian refugees in the community requires macro planning on the policy level in Jordan, and political decision for the inclusion of the refugees in the existing </a:t>
            </a:r>
            <a:r>
              <a:rPr lang="en-US" b="0" smtClean="0"/>
              <a:t>local organization's </a:t>
            </a:r>
            <a:r>
              <a:rPr lang="en-US" b="0" dirty="0" smtClean="0"/>
              <a:t>planning and scope of work, thus creating the proper platforms and structures which represent them. These structures need to be integrated within the local built to ensure maximum efficiency and inclusion. Health is one major sector that needs to be covered and addressed, both on the planning and service delivery levels.</a:t>
            </a:r>
          </a:p>
          <a:p>
            <a:r>
              <a:rPr lang="en-US" b="0" dirty="0" smtClean="0"/>
              <a:t>Accordingly, addressing the specific needs of the refugees has to be taken into consideration, rather than just delivering services haphazardly. </a:t>
            </a:r>
          </a:p>
          <a:p>
            <a:endParaRPr lang="en-US" b="0" dirty="0" smtClean="0"/>
          </a:p>
          <a:p>
            <a:r>
              <a:rPr lang="en-US" b="1" dirty="0" smtClean="0"/>
              <a:t>Bullet 1 notes:</a:t>
            </a:r>
          </a:p>
          <a:p>
            <a:r>
              <a:rPr lang="en-US" dirty="0"/>
              <a:t>On the community level, this entails representing Syrians in local existing community structures such as the community health committees. This step allows reaching Syrians to understand their health needs. Conducting focus groups discussion with Syrians provides more insights about behaviors and norms contributing to their health status. </a:t>
            </a:r>
          </a:p>
          <a:p>
            <a:endParaRPr lang="en-US" dirty="0"/>
          </a:p>
          <a:p>
            <a:r>
              <a:rPr lang="en-US" b="1" dirty="0"/>
              <a:t>Bullet 2 notes:</a:t>
            </a:r>
          </a:p>
          <a:p>
            <a:r>
              <a:rPr lang="en-US" dirty="0"/>
              <a:t>Designing and implementing community mobilizations interventions that inform the Syrians about available services and address Syrians behaviors and is appropriate to their culture and specific needs is also another way of integrating the Syrians in the host communities. </a:t>
            </a:r>
          </a:p>
          <a:p>
            <a:endParaRPr lang="en-US" dirty="0"/>
          </a:p>
          <a:p>
            <a:r>
              <a:rPr lang="en-US" b="1" dirty="0"/>
              <a:t>Bullet 3 notes:</a:t>
            </a:r>
          </a:p>
          <a:p>
            <a:r>
              <a:rPr lang="en-US" dirty="0"/>
              <a:t>In addition, recruiting and targeting Syrians in existing outreach makes the outreach programs more capable of accessing the households and community groups to assess their needs on the ground to be able to come up with proper viable community response plans in relation to health sector.  This is very essential in designing the outreach plan to create the appropriate referral systems and channels. </a:t>
            </a:r>
          </a:p>
          <a:p>
            <a:endParaRPr lang="en-US" dirty="0"/>
          </a:p>
          <a:p>
            <a:r>
              <a:rPr lang="en-US" dirty="0"/>
              <a:t>Being able to create service delivery and referral systems based on the real needs will allow the sound design of the systems by which these needs are met, in addition to understanding the social norms and the new social trends generating from the  emergency situation. This will help better service delivery and channeling of effort for more transparent and accountable inclusion of the Syrian refugees, which is a major component for communities stabilization.</a:t>
            </a:r>
          </a:p>
          <a:p>
            <a:endParaRPr lang="en-US" b="0" dirty="0" smtClean="0"/>
          </a:p>
        </p:txBody>
      </p:sp>
      <p:sp>
        <p:nvSpPr>
          <p:cNvPr id="4" name="Slide Number Placeholder 3"/>
          <p:cNvSpPr>
            <a:spLocks noGrp="1"/>
          </p:cNvSpPr>
          <p:nvPr>
            <p:ph type="sldNum" sz="quarter" idx="10"/>
          </p:nvPr>
        </p:nvSpPr>
        <p:spPr/>
        <p:txBody>
          <a:bodyPr/>
          <a:lstStyle/>
          <a:p>
            <a:fld id="{E6E49B88-C793-41F8-9EA0-1766465DAF74}" type="slidenum">
              <a:rPr lang="en-US" smtClean="0"/>
              <a:t>33</a:t>
            </a:fld>
            <a:endParaRPr lang="en-US"/>
          </a:p>
        </p:txBody>
      </p:sp>
    </p:spTree>
    <p:extLst>
      <p:ext uri="{BB962C8B-B14F-4D97-AF65-F5344CB8AC3E}">
        <p14:creationId xmlns:p14="http://schemas.microsoft.com/office/powerpoint/2010/main" val="2943358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Introductory Notes:</a:t>
            </a:r>
          </a:p>
          <a:p>
            <a:r>
              <a:rPr lang="en-US" b="0" dirty="0" smtClean="0"/>
              <a:t>Using technologies to help vulnerable members of society best deal with their health needs:</a:t>
            </a:r>
          </a:p>
          <a:p>
            <a:endParaRPr lang="en-US" b="0" dirty="0" smtClean="0"/>
          </a:p>
          <a:p>
            <a:r>
              <a:rPr lang="en-US" b="0" dirty="0" smtClean="0"/>
              <a:t>-</a:t>
            </a:r>
            <a:r>
              <a:rPr lang="en-US" b="0" baseline="0" dirty="0" smtClean="0"/>
              <a:t>   </a:t>
            </a:r>
            <a:r>
              <a:rPr lang="en-US" b="0" dirty="0" smtClean="0"/>
              <a:t>A range of technology tools and systems can be used to enable the functioning of formal and informal social networks in a community, enhancing their resilience to identify, address and follow up their health needs.</a:t>
            </a:r>
          </a:p>
          <a:p>
            <a:r>
              <a:rPr lang="en-US" b="0" dirty="0" smtClean="0"/>
              <a:t>-</a:t>
            </a:r>
            <a:r>
              <a:rPr lang="en-US" b="0" baseline="0" dirty="0" smtClean="0"/>
              <a:t>   </a:t>
            </a:r>
            <a:r>
              <a:rPr lang="en-US" b="0" dirty="0" smtClean="0"/>
              <a:t>There is no one-size-fits-all technology tool or implementation strategy to build resilience among disadvantaged members of a community. Planners must assess the unique dimensions of targeted population, and then construct a tailored, collaborative approach to technology application.</a:t>
            </a:r>
          </a:p>
          <a:p>
            <a:endParaRPr lang="en-US" b="1" dirty="0" smtClean="0"/>
          </a:p>
          <a:p>
            <a:r>
              <a:rPr lang="en-US" b="1" dirty="0" smtClean="0"/>
              <a:t>Objectives:</a:t>
            </a:r>
          </a:p>
          <a:p>
            <a:r>
              <a:rPr lang="en-US" b="0" dirty="0" smtClean="0"/>
              <a:t>o   Know the community’s vulnerable populations</a:t>
            </a:r>
          </a:p>
          <a:p>
            <a:r>
              <a:rPr lang="en-US" b="0" dirty="0" smtClean="0"/>
              <a:t>o   Improves efficiency of services: reducing the cost</a:t>
            </a:r>
          </a:p>
          <a:p>
            <a:r>
              <a:rPr lang="en-US" b="0" dirty="0" smtClean="0"/>
              <a:t>o   Improves quality of services: provides feedback platforms</a:t>
            </a:r>
          </a:p>
          <a:p>
            <a:r>
              <a:rPr lang="en-US" b="0" dirty="0" smtClean="0"/>
              <a:t>o   Improved equity: make services and information more equitable</a:t>
            </a:r>
          </a:p>
          <a:p>
            <a:r>
              <a:rPr lang="en-US" b="0" dirty="0" smtClean="0"/>
              <a:t>o   Enables repeated transmission of clear, concise, and consistent messages</a:t>
            </a:r>
          </a:p>
          <a:p>
            <a:r>
              <a:rPr lang="en-US" b="0" dirty="0" smtClean="0"/>
              <a:t>o   Enables delivering messages via multiple channels of communication</a:t>
            </a:r>
          </a:p>
          <a:p>
            <a:r>
              <a:rPr lang="en-US" b="0" dirty="0" smtClean="0"/>
              <a:t>o    Strengthens community networks</a:t>
            </a:r>
          </a:p>
          <a:p>
            <a:r>
              <a:rPr lang="en-US" b="0" dirty="0" smtClean="0"/>
              <a:t>o   Allows customized information based on individual needs (depending on the tool used)</a:t>
            </a:r>
          </a:p>
        </p:txBody>
      </p:sp>
      <p:sp>
        <p:nvSpPr>
          <p:cNvPr id="4" name="Slide Number Placeholder 3"/>
          <p:cNvSpPr>
            <a:spLocks noGrp="1"/>
          </p:cNvSpPr>
          <p:nvPr>
            <p:ph type="sldNum" sz="quarter" idx="10"/>
          </p:nvPr>
        </p:nvSpPr>
        <p:spPr/>
        <p:txBody>
          <a:bodyPr/>
          <a:lstStyle/>
          <a:p>
            <a:fld id="{E6E49B88-C793-41F8-9EA0-1766465DAF74}" type="slidenum">
              <a:rPr lang="en-US" smtClean="0"/>
              <a:t>34</a:t>
            </a:fld>
            <a:endParaRPr lang="en-US"/>
          </a:p>
        </p:txBody>
      </p:sp>
    </p:spTree>
    <p:extLst>
      <p:ext uri="{BB962C8B-B14F-4D97-AF65-F5344CB8AC3E}">
        <p14:creationId xmlns:p14="http://schemas.microsoft.com/office/powerpoint/2010/main" val="265421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Introductory Notes:</a:t>
            </a:r>
          </a:p>
          <a:p>
            <a:r>
              <a:rPr lang="en-US" b="0" dirty="0" smtClean="0"/>
              <a:t>Some</a:t>
            </a:r>
            <a:r>
              <a:rPr lang="en-US" b="0" baseline="0" dirty="0" smtClean="0"/>
              <a:t> of the indicators used to gauge vulnerability or resilience in the health sector relative to the impact of the Syria crisis are the number of doctors and nurses against the national standards.</a:t>
            </a:r>
          </a:p>
          <a:p>
            <a:endParaRPr lang="en-US" b="0" baseline="0" dirty="0" smtClean="0"/>
          </a:p>
          <a:p>
            <a:r>
              <a:rPr lang="en-US" b="0" baseline="0" dirty="0" smtClean="0"/>
              <a:t>Vulnerability assessment results show that around 20% of the population may not have ready access to health care professionals.</a:t>
            </a:r>
          </a:p>
          <a:p>
            <a:endParaRPr lang="en-US" b="0" baseline="0" dirty="0" smtClean="0"/>
          </a:p>
          <a:p>
            <a:r>
              <a:rPr lang="en-US" b="0" baseline="0" dirty="0" smtClean="0"/>
              <a:t>The total number of physicians needed to meet the national standards is 1022.</a:t>
            </a:r>
            <a:endParaRPr lang="en-US" b="0" dirty="0" smtClean="0"/>
          </a:p>
        </p:txBody>
      </p:sp>
      <p:sp>
        <p:nvSpPr>
          <p:cNvPr id="4" name="Slide Number Placeholder 3"/>
          <p:cNvSpPr>
            <a:spLocks noGrp="1"/>
          </p:cNvSpPr>
          <p:nvPr>
            <p:ph type="sldNum" sz="quarter" idx="10"/>
          </p:nvPr>
        </p:nvSpPr>
        <p:spPr/>
        <p:txBody>
          <a:bodyPr/>
          <a:lstStyle/>
          <a:p>
            <a:fld id="{E6E49B88-C793-41F8-9EA0-1766465DAF74}" type="slidenum">
              <a:rPr lang="en-US" smtClean="0"/>
              <a:t>35</a:t>
            </a:fld>
            <a:endParaRPr lang="en-US"/>
          </a:p>
        </p:txBody>
      </p:sp>
    </p:spTree>
    <p:extLst>
      <p:ext uri="{BB962C8B-B14F-4D97-AF65-F5344CB8AC3E}">
        <p14:creationId xmlns:p14="http://schemas.microsoft.com/office/powerpoint/2010/main" val="3317593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 Features if ISD Package:</a:t>
            </a:r>
          </a:p>
          <a:p>
            <a:r>
              <a:rPr lang="en-US" b="0" dirty="0" smtClean="0"/>
              <a:t>-  Organized to provide the right care, at the right time in the right way</a:t>
            </a:r>
          </a:p>
          <a:p>
            <a:r>
              <a:rPr lang="en-US" b="0" dirty="0" smtClean="0"/>
              <a:t>-  Reinforce key linkages within each service to other preventive health messages and services, e.g.: </a:t>
            </a:r>
          </a:p>
          <a:p>
            <a:r>
              <a:rPr lang="en-US" b="0" dirty="0" smtClean="0"/>
              <a:t>-  Improve the continuum of care across different levels of services, e.g.</a:t>
            </a:r>
          </a:p>
          <a:p>
            <a:pPr marL="165261" indent="-165261">
              <a:buFontTx/>
              <a:buChar char="-"/>
            </a:pPr>
            <a:r>
              <a:rPr lang="en-US" b="0" dirty="0" smtClean="0"/>
              <a:t>Improve client flow</a:t>
            </a:r>
          </a:p>
          <a:p>
            <a:pPr marL="165261" indent="-165261">
              <a:buFontTx/>
              <a:buChar char="-"/>
            </a:pPr>
            <a:r>
              <a:rPr lang="en-US" b="0" dirty="0" smtClean="0"/>
              <a:t>Quality and completeness of documentation</a:t>
            </a:r>
          </a:p>
          <a:p>
            <a:pPr marL="165261" indent="-165261">
              <a:buFontTx/>
              <a:buChar char="-"/>
            </a:pPr>
            <a:r>
              <a:rPr lang="en-US" b="0" dirty="0" smtClean="0"/>
              <a:t>Engagement of communities</a:t>
            </a:r>
          </a:p>
          <a:p>
            <a:pPr marL="165261" indent="-165261">
              <a:buFontTx/>
              <a:buChar char="-"/>
            </a:pPr>
            <a:endParaRPr lang="en-US" b="0" dirty="0" smtClean="0"/>
          </a:p>
        </p:txBody>
      </p:sp>
      <p:sp>
        <p:nvSpPr>
          <p:cNvPr id="4" name="Slide Number Placeholder 3"/>
          <p:cNvSpPr>
            <a:spLocks noGrp="1"/>
          </p:cNvSpPr>
          <p:nvPr>
            <p:ph type="sldNum" sz="quarter" idx="10"/>
          </p:nvPr>
        </p:nvSpPr>
        <p:spPr/>
        <p:txBody>
          <a:bodyPr/>
          <a:lstStyle/>
          <a:p>
            <a:fld id="{E6E49B88-C793-41F8-9EA0-1766465DAF74}" type="slidenum">
              <a:rPr lang="en-US" smtClean="0"/>
              <a:t>36</a:t>
            </a:fld>
            <a:endParaRPr lang="en-US"/>
          </a:p>
        </p:txBody>
      </p:sp>
    </p:spTree>
    <p:extLst>
      <p:ext uri="{BB962C8B-B14F-4D97-AF65-F5344CB8AC3E}">
        <p14:creationId xmlns:p14="http://schemas.microsoft.com/office/powerpoint/2010/main" val="36871430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JO"/>
          </a:p>
        </p:txBody>
      </p:sp>
      <p:sp>
        <p:nvSpPr>
          <p:cNvPr id="4" name="Slide Number Placeholder 3"/>
          <p:cNvSpPr>
            <a:spLocks noGrp="1"/>
          </p:cNvSpPr>
          <p:nvPr>
            <p:ph type="sldNum" sz="quarter" idx="10"/>
          </p:nvPr>
        </p:nvSpPr>
        <p:spPr/>
        <p:txBody>
          <a:bodyPr/>
          <a:lstStyle/>
          <a:p>
            <a:fld id="{61CED205-9407-4EAF-A170-9576EDB1C233}" type="slidenum">
              <a:rPr lang="en-US" smtClean="0"/>
              <a:pPr/>
              <a:t>37</a:t>
            </a:fld>
            <a:endParaRPr lang="en-US" dirty="0"/>
          </a:p>
        </p:txBody>
      </p:sp>
    </p:spTree>
    <p:extLst>
      <p:ext uri="{BB962C8B-B14F-4D97-AF65-F5344CB8AC3E}">
        <p14:creationId xmlns:p14="http://schemas.microsoft.com/office/powerpoint/2010/main" val="1747084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JO"/>
          </a:p>
        </p:txBody>
      </p:sp>
      <p:sp>
        <p:nvSpPr>
          <p:cNvPr id="4" name="Slide Number Placeholder 3"/>
          <p:cNvSpPr>
            <a:spLocks noGrp="1"/>
          </p:cNvSpPr>
          <p:nvPr>
            <p:ph type="sldNum" sz="quarter" idx="10"/>
          </p:nvPr>
        </p:nvSpPr>
        <p:spPr/>
        <p:txBody>
          <a:bodyPr/>
          <a:lstStyle/>
          <a:p>
            <a:fld id="{61CED205-9407-4EAF-A170-9576EDB1C233}" type="slidenum">
              <a:rPr lang="en-US" smtClean="0"/>
              <a:pPr/>
              <a:t>38</a:t>
            </a:fld>
            <a:endParaRPr lang="en-US" dirty="0"/>
          </a:p>
        </p:txBody>
      </p:sp>
    </p:spTree>
    <p:extLst>
      <p:ext uri="{BB962C8B-B14F-4D97-AF65-F5344CB8AC3E}">
        <p14:creationId xmlns:p14="http://schemas.microsoft.com/office/powerpoint/2010/main" val="2845081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E49B88-C793-41F8-9EA0-1766465DAF74}" type="slidenum">
              <a:rPr lang="en-US" smtClean="0"/>
              <a:t>3</a:t>
            </a:fld>
            <a:endParaRPr lang="en-US"/>
          </a:p>
        </p:txBody>
      </p:sp>
    </p:spTree>
    <p:extLst>
      <p:ext uri="{BB962C8B-B14F-4D97-AF65-F5344CB8AC3E}">
        <p14:creationId xmlns:p14="http://schemas.microsoft.com/office/powerpoint/2010/main" val="1028887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JO"/>
          </a:p>
        </p:txBody>
      </p:sp>
      <p:sp>
        <p:nvSpPr>
          <p:cNvPr id="4" name="Slide Number Placeholder 3"/>
          <p:cNvSpPr>
            <a:spLocks noGrp="1"/>
          </p:cNvSpPr>
          <p:nvPr>
            <p:ph type="sldNum" sz="quarter" idx="10"/>
          </p:nvPr>
        </p:nvSpPr>
        <p:spPr/>
        <p:txBody>
          <a:bodyPr/>
          <a:lstStyle/>
          <a:p>
            <a:fld id="{61CED205-9407-4EAF-A170-9576EDB1C233}" type="slidenum">
              <a:rPr lang="en-US" smtClean="0"/>
              <a:pPr/>
              <a:t>39</a:t>
            </a:fld>
            <a:endParaRPr lang="en-US" dirty="0"/>
          </a:p>
        </p:txBody>
      </p:sp>
    </p:spTree>
    <p:extLst>
      <p:ext uri="{BB962C8B-B14F-4D97-AF65-F5344CB8AC3E}">
        <p14:creationId xmlns:p14="http://schemas.microsoft.com/office/powerpoint/2010/main" val="1149977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Jordan’s population grew from 2.1 to 6.3 million between 1979 and 2012 and was expected to double in 2030.</a:t>
            </a:r>
          </a:p>
          <a:p>
            <a:pPr marL="165261" indent="-165261">
              <a:buFontTx/>
              <a:buChar char="-"/>
            </a:pPr>
            <a:r>
              <a:rPr lang="en-US" dirty="0" smtClean="0"/>
              <a:t>These estimated were made prior to the influx of 1.2 million Syrian refugees.</a:t>
            </a:r>
          </a:p>
          <a:p>
            <a:pPr marL="165261" indent="-165261">
              <a:buFontTx/>
              <a:buChar char="-"/>
            </a:pPr>
            <a:r>
              <a:rPr lang="en-US" dirty="0" smtClean="0"/>
              <a:t>In 2012, projections estimated the population to be around 7</a:t>
            </a:r>
            <a:r>
              <a:rPr lang="en-US" baseline="0" dirty="0" smtClean="0"/>
              <a:t> million by 2016, but according to the 2015 census, the current population in Jordan is close to 10 million.</a:t>
            </a:r>
          </a:p>
          <a:p>
            <a:pPr marL="165261" indent="-165261">
              <a:buFontTx/>
              <a:buChar char="-"/>
            </a:pPr>
            <a:r>
              <a:rPr lang="en-US" baseline="0" dirty="0" smtClean="0"/>
              <a:t>This unexpected 3 million increase above the projection added excessive demands on public health services.</a:t>
            </a:r>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t>4</a:t>
            </a:fld>
            <a:endParaRPr lang="en-US"/>
          </a:p>
        </p:txBody>
      </p:sp>
    </p:spTree>
    <p:extLst>
      <p:ext uri="{BB962C8B-B14F-4D97-AF65-F5344CB8AC3E}">
        <p14:creationId xmlns:p14="http://schemas.microsoft.com/office/powerpoint/2010/main" val="3181997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8852C7C-8CC7-4A4A-A555-E7778E118F6C}" type="slidenum">
              <a:rPr lang="ar-SA"/>
              <a:pPr>
                <a:defRPr/>
              </a:pPr>
              <a:t>6</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4"/>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30275"/>
            <a:r>
              <a:rPr lang="ar-JO" altLang="en-US" smtClean="0"/>
              <a:t>بلغ اجمالي السكان الذين تم عدهم فعلا </a:t>
            </a:r>
            <a:r>
              <a:rPr lang="ar-SA" altLang="en-US" b="1" smtClean="0"/>
              <a:t>9,531,712 </a:t>
            </a:r>
            <a:r>
              <a:rPr lang="ar-SA" altLang="en-US" smtClean="0"/>
              <a:t>  نسمة من خلال زيارة وإجراء المقابلات مع الاسر في المملكة أثناء فترة عد السكان التي بدأت في 30 تشرين الثاني 2015، والتي بلغ عددها </a:t>
            </a:r>
            <a:r>
              <a:rPr lang="en-US" altLang="en-US" b="1" smtClean="0">
                <a:cs typeface="Arial" panose="020B0604020202020204" pitchFamily="34" charset="0"/>
              </a:rPr>
              <a:t>1,977,534</a:t>
            </a:r>
            <a:r>
              <a:rPr lang="ar-SA" altLang="en-US" smtClean="0"/>
              <a:t> أسرة</a:t>
            </a:r>
            <a:r>
              <a:rPr lang="ar-JO" altLang="en-US" smtClean="0"/>
              <a:t>.  وبلغت</a:t>
            </a:r>
            <a:r>
              <a:rPr lang="ar-SA" altLang="en-US" smtClean="0"/>
              <a:t> نسبة التغطية العد حوالي </a:t>
            </a:r>
            <a:r>
              <a:rPr lang="en-US" altLang="en-US" smtClean="0">
                <a:cs typeface="Arial" panose="020B0604020202020204" pitchFamily="34" charset="0"/>
              </a:rPr>
              <a:t>96.4</a:t>
            </a:r>
            <a:r>
              <a:rPr lang="ar-SA" altLang="en-US" smtClean="0"/>
              <a:t>%</a:t>
            </a:r>
            <a:r>
              <a:rPr lang="ar-JO" altLang="en-US" smtClean="0"/>
              <a:t>،وقد تطور عدد سكان المملكة منذ مطلع عقد الستينيات من القرن الماضي، حيث تضاعف عدد السكان اكثر من 10 مرات خلال 55 عاما. وكانت الزيادة الاكبر خلال العقد الماضي وخاصة منذ عام 2011. وقد بلغ معدل النمو السكاني خلال الفترة 2004 و2015 حوالي 5.3% سنويا. ويعود الارتفاع في هذا المعدل الى الهجرات بما فيها الهجرة القسرية واللجوء للمملكة، </a:t>
            </a:r>
            <a:r>
              <a:rPr lang="ar-JO" altLang="en-US" b="1" smtClean="0">
                <a:solidFill>
                  <a:srgbClr val="FF0000"/>
                </a:solidFill>
              </a:rPr>
              <a:t>حيث كان معدل النمو السنوي للأردنيين 3.1% سنويا مقابل 18% لغير الاردنيين</a:t>
            </a:r>
            <a:r>
              <a:rPr lang="ar-SA" altLang="en-US" b="1" smtClean="0">
                <a:solidFill>
                  <a:srgbClr val="FF0000"/>
                </a:solidFill>
              </a:rPr>
              <a:t>.</a:t>
            </a:r>
            <a:endParaRPr lang="en-US" altLang="en-US" b="1" smtClean="0">
              <a:solidFill>
                <a:srgbClr val="FF0000"/>
              </a:solidFill>
              <a:cs typeface="Arial" panose="020B0604020202020204" pitchFamily="34" charset="0"/>
            </a:endParaRPr>
          </a:p>
          <a:p>
            <a:pPr defTabSz="930275"/>
            <a:endParaRPr lang="ar-JO" altLang="en-US" smtClean="0"/>
          </a:p>
        </p:txBody>
      </p:sp>
    </p:spTree>
    <p:extLst>
      <p:ext uri="{BB962C8B-B14F-4D97-AF65-F5344CB8AC3E}">
        <p14:creationId xmlns:p14="http://schemas.microsoft.com/office/powerpoint/2010/main" val="4008879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ar-JO" altLang="en-US" smtClean="0"/>
              <a:t>يشكل السكان غير الاردنيين حوالي 31% من اجمالي السكان، في حين يشكل السوريين حول 42% من اجمالي السكان غير الاردنيين</a:t>
            </a:r>
            <a:endParaRPr lang="en-US" altLang="en-US" smtClean="0">
              <a:cs typeface="Arial" panose="020B0604020202020204" pitchFamily="34" charset="0"/>
            </a:endParaRPr>
          </a:p>
          <a:p>
            <a:endParaRPr lang="ar-JO" altLang="en-US" smtClean="0"/>
          </a:p>
        </p:txBody>
      </p:sp>
      <p:sp>
        <p:nvSpPr>
          <p:cNvPr id="4" name="Slide Number Placeholder 3"/>
          <p:cNvSpPr>
            <a:spLocks noGrp="1"/>
          </p:cNvSpPr>
          <p:nvPr>
            <p:ph type="sldNum" sz="quarter" idx="5"/>
          </p:nvPr>
        </p:nvSpPr>
        <p:spPr/>
        <p:txBody>
          <a:bodyPr/>
          <a:lstStyle/>
          <a:p>
            <a:pPr defTabSz="931774">
              <a:defRPr/>
            </a:pPr>
            <a:fld id="{02739648-1337-4B5A-8D53-B0F5F7772047}" type="slidenum">
              <a:rPr lang="ar-JO" sz="1800" kern="0">
                <a:solidFill>
                  <a:sysClr val="windowText" lastClr="000000"/>
                </a:solidFill>
              </a:rPr>
              <a:pPr defTabSz="931774">
                <a:defRPr/>
              </a:pPr>
              <a:t>7</a:t>
            </a:fld>
            <a:endParaRPr lang="ar-JO" sz="1800" kern="0">
              <a:solidFill>
                <a:sysClr val="windowText" lastClr="000000"/>
              </a:solidFill>
            </a:endParaRPr>
          </a:p>
        </p:txBody>
      </p:sp>
    </p:spTree>
    <p:extLst>
      <p:ext uri="{BB962C8B-B14F-4D97-AF65-F5344CB8AC3E}">
        <p14:creationId xmlns:p14="http://schemas.microsoft.com/office/powerpoint/2010/main" val="489532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ar-JO" altLang="en-US" smtClean="0"/>
              <a:t>يشكل السكان غير الاردنيين حوالي 31% من اجمالي السكان، في حين يشكل السوريين حول 42% من اجمالي السكان غير الاردنيين</a:t>
            </a:r>
            <a:endParaRPr lang="en-US" altLang="en-US" smtClean="0">
              <a:cs typeface="Arial" panose="020B0604020202020204" pitchFamily="34" charset="0"/>
            </a:endParaRPr>
          </a:p>
          <a:p>
            <a:endParaRPr lang="ar-JO" altLang="en-US" smtClean="0"/>
          </a:p>
        </p:txBody>
      </p:sp>
      <p:sp>
        <p:nvSpPr>
          <p:cNvPr id="4" name="Slide Number Placeholder 3"/>
          <p:cNvSpPr>
            <a:spLocks noGrp="1"/>
          </p:cNvSpPr>
          <p:nvPr>
            <p:ph type="sldNum" sz="quarter" idx="5"/>
          </p:nvPr>
        </p:nvSpPr>
        <p:spPr/>
        <p:txBody>
          <a:bodyPr/>
          <a:lstStyle/>
          <a:p>
            <a:pPr>
              <a:defRPr/>
            </a:pPr>
            <a:fld id="{2758FB03-FB08-46AA-8E0E-5C8CE387EB5A}" type="slidenum">
              <a:rPr lang="ar-JO" smtClean="0"/>
              <a:pPr>
                <a:defRPr/>
              </a:pPr>
              <a:t>8</a:t>
            </a:fld>
            <a:endParaRPr lang="ar-JO"/>
          </a:p>
        </p:txBody>
      </p:sp>
    </p:spTree>
    <p:extLst>
      <p:ext uri="{BB962C8B-B14F-4D97-AF65-F5344CB8AC3E}">
        <p14:creationId xmlns:p14="http://schemas.microsoft.com/office/powerpoint/2010/main" val="225219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E49B88-C793-41F8-9EA0-1766465DAF7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164649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E49B88-C793-41F8-9EA0-1766465DAF74}" type="slidenum">
              <a:rPr lang="en-US" smtClean="0"/>
              <a:t>10</a:t>
            </a:fld>
            <a:endParaRPr lang="en-US"/>
          </a:p>
        </p:txBody>
      </p:sp>
    </p:spTree>
    <p:extLst>
      <p:ext uri="{BB962C8B-B14F-4D97-AF65-F5344CB8AC3E}">
        <p14:creationId xmlns:p14="http://schemas.microsoft.com/office/powerpoint/2010/main" val="1609114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9314" y="980554"/>
            <a:ext cx="6054922"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9"/>
            <a:ext cx="2804296" cy="57397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ar-JO"/>
          </a:p>
        </p:txBody>
      </p:sp>
      <p:sp>
        <p:nvSpPr>
          <p:cNvPr id="3" name="Table Placeholder 2"/>
          <p:cNvSpPr>
            <a:spLocks noGrp="1"/>
          </p:cNvSpPr>
          <p:nvPr>
            <p:ph type="tbl" idx="1"/>
          </p:nvPr>
        </p:nvSpPr>
        <p:spPr>
          <a:xfrm>
            <a:off x="457200" y="1600200"/>
            <a:ext cx="8229600" cy="4530725"/>
          </a:xfrm>
          <a:prstGeom prst="rect">
            <a:avLst/>
          </a:prstGeom>
        </p:spPr>
        <p:txBody>
          <a:bodyPr rtlCol="1">
            <a:normAutofit/>
          </a:bodyPr>
          <a:lstStyle/>
          <a:p>
            <a:pPr lvl="0"/>
            <a:endParaRPr lang="ar-JO" noProof="0" dirty="0" smtClean="0"/>
          </a:p>
        </p:txBody>
      </p:sp>
      <p:sp>
        <p:nvSpPr>
          <p:cNvPr id="4" name="Date Placeholder 3"/>
          <p:cNvSpPr>
            <a:spLocks noGrp="1"/>
          </p:cNvSpPr>
          <p:nvPr>
            <p:ph type="dt" sz="half" idx="10"/>
          </p:nvPr>
        </p:nvSpPr>
        <p:spPr/>
        <p:txBody>
          <a:bodyPr/>
          <a:lstStyle>
            <a:lvl1pPr>
              <a:defRPr/>
            </a:lvl1pPr>
          </a:lstStyle>
          <a:p>
            <a:pPr>
              <a:defRPr/>
            </a:pPr>
            <a:endParaRPr lang="en-US" alt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B2C2113-E0A3-4D32-A0E5-F49A04EED15C}" type="slidenum">
              <a:rPr lang="ar-JO" altLang="en-US">
                <a:solidFill>
                  <a:prstClr val="black">
                    <a:tint val="75000"/>
                  </a:prstClr>
                </a:solidFill>
              </a:rPr>
              <a:pPr>
                <a:defRPr/>
              </a:pPr>
              <a:t>‹#›</a:t>
            </a:fld>
            <a:endParaRPr lang="en-US" altLang="en-US" dirty="0">
              <a:solidFill>
                <a:prstClr val="black">
                  <a:tint val="75000"/>
                </a:prstClr>
              </a:solidFill>
            </a:endParaRPr>
          </a:p>
        </p:txBody>
      </p:sp>
    </p:spTree>
    <p:extLst>
      <p:ext uri="{BB962C8B-B14F-4D97-AF65-F5344CB8AC3E}">
        <p14:creationId xmlns:p14="http://schemas.microsoft.com/office/powerpoint/2010/main" val="1653163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244338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1176423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7258180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919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8" name="عنصر نائب للتذييل 7"/>
          <p:cNvSpPr>
            <a:spLocks noGrp="1"/>
          </p:cNvSpPr>
          <p:nvPr>
            <p:ph type="ftr" sz="quarter" idx="11"/>
          </p:nvPr>
        </p:nvSpPr>
        <p:spPr/>
        <p:txBody>
          <a:bodyPr/>
          <a:lstStyle/>
          <a:p>
            <a:endParaRPr lang="ar-SA">
              <a:solidFill>
                <a:prstClr val="black">
                  <a:tint val="75000"/>
                </a:prstClr>
              </a:solidFill>
            </a:endParaRPr>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39017885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4" name="عنصر نائب للتذييل 3"/>
          <p:cNvSpPr>
            <a:spLocks noGrp="1"/>
          </p:cNvSpPr>
          <p:nvPr>
            <p:ph type="ftr" sz="quarter" idx="11"/>
          </p:nvPr>
        </p:nvSpPr>
        <p:spPr/>
        <p:txBody>
          <a:bodyPr/>
          <a:lstStyle/>
          <a:p>
            <a:endParaRPr lang="ar-SA">
              <a:solidFill>
                <a:prstClr val="black">
                  <a:tint val="75000"/>
                </a:prstClr>
              </a:solidFill>
            </a:endParaRPr>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980194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3" name="عنصر نائب للتذييل 2"/>
          <p:cNvSpPr>
            <a:spLocks noGrp="1"/>
          </p:cNvSpPr>
          <p:nvPr>
            <p:ph type="ftr" sz="quarter" idx="11"/>
          </p:nvPr>
        </p:nvSpPr>
        <p:spPr/>
        <p:txBody>
          <a:bodyPr/>
          <a:lstStyle/>
          <a:p>
            <a:endParaRPr lang="ar-SA">
              <a:solidFill>
                <a:prstClr val="black">
                  <a:tint val="75000"/>
                </a:prstClr>
              </a:solidFill>
            </a:endParaRPr>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54890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356008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6" name="عنصر نائب للتذييل 5"/>
          <p:cNvSpPr>
            <a:spLocks noGrp="1"/>
          </p:cNvSpPr>
          <p:nvPr>
            <p:ph type="ftr" sz="quarter" idx="11"/>
          </p:nvPr>
        </p:nvSpPr>
        <p:spPr/>
        <p:txBody>
          <a:bodyPr/>
          <a:lstStyle/>
          <a:p>
            <a:endParaRPr lang="ar-SA">
              <a:solidFill>
                <a:prstClr val="black">
                  <a:tint val="75000"/>
                </a:prstClr>
              </a:solidFill>
            </a:endParaRPr>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2280578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40382724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solidFill>
                  <a:prstClr val="black">
                    <a:tint val="75000"/>
                  </a:prstClr>
                </a:solidFill>
              </a:rPr>
              <a:pPr/>
              <a:t>12/02/1438</a:t>
            </a:fld>
            <a:endParaRPr lang="ar-SA">
              <a:solidFill>
                <a:prstClr val="black">
                  <a:tint val="75000"/>
                </a:prstClr>
              </a:solidFill>
            </a:endParaRPr>
          </a:p>
        </p:txBody>
      </p:sp>
      <p:sp>
        <p:nvSpPr>
          <p:cNvPr id="5" name="عنصر نائب للتذييل 4"/>
          <p:cNvSpPr>
            <a:spLocks noGrp="1"/>
          </p:cNvSpPr>
          <p:nvPr>
            <p:ph type="ftr" sz="quarter" idx="11"/>
          </p:nvPr>
        </p:nvSpPr>
        <p:spPr/>
        <p:txBody>
          <a:bodyPr/>
          <a:lstStyle/>
          <a:p>
            <a:endParaRPr lang="ar-SA">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solidFill>
                  <a:prstClr val="black">
                    <a:tint val="75000"/>
                  </a:prstClr>
                </a:solidFill>
              </a:rPr>
              <a:pPr/>
              <a:t>‹#›</a:t>
            </a:fld>
            <a:endParaRPr lang="ar-SA">
              <a:solidFill>
                <a:prstClr val="black">
                  <a:tint val="75000"/>
                </a:prstClr>
              </a:solidFill>
            </a:endParaRPr>
          </a:p>
        </p:txBody>
      </p:sp>
    </p:spTree>
    <p:extLst>
      <p:ext uri="{BB962C8B-B14F-4D97-AF65-F5344CB8AC3E}">
        <p14:creationId xmlns:p14="http://schemas.microsoft.com/office/powerpoint/2010/main" val="1980257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238585" y="6250163"/>
            <a:ext cx="741744"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11/12/2016</a:t>
            </a:fld>
            <a:endParaRPr lang="en-US" dirty="0"/>
          </a:p>
        </p:txBody>
      </p:sp>
      <p:sp>
        <p:nvSpPr>
          <p:cNvPr id="5" name="Footer Placeholder 4"/>
          <p:cNvSpPr>
            <a:spLocks noGrp="1"/>
          </p:cNvSpPr>
          <p:nvPr>
            <p:ph type="ftr" sz="quarter" idx="3"/>
          </p:nvPr>
        </p:nvSpPr>
        <p:spPr>
          <a:xfrm>
            <a:off x="193638" y="6250165"/>
            <a:ext cx="3044947"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descr="MENA logo-01.jpg"/>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5882504" y="6126163"/>
            <a:ext cx="2804296"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9" r:id="rId12"/>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1B8ABB09-4A1D-463E-8065-109CC2B7EFAA}" type="datetimeFigureOut">
              <a:rPr lang="ar-SA" smtClean="0">
                <a:solidFill>
                  <a:prstClr val="black">
                    <a:tint val="75000"/>
                  </a:prstClr>
                </a:solidFill>
              </a:rPr>
              <a:pPr rtl="1"/>
              <a:t>12/02/1438</a:t>
            </a:fld>
            <a:endParaRPr lang="ar-SA">
              <a:solidFill>
                <a:prstClr val="black">
                  <a:tint val="75000"/>
                </a:prstClr>
              </a:solidFill>
            </a:endParaRPr>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ar-SA">
              <a:solidFill>
                <a:prstClr val="black">
                  <a:tint val="75000"/>
                </a:prstClr>
              </a:solidFill>
            </a:endParaRPr>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0B34F065-1154-456A-91E3-76DE8E75E17B}" type="slidenum">
              <a:rPr lang="ar-SA" smtClean="0">
                <a:solidFill>
                  <a:prstClr val="black">
                    <a:tint val="75000"/>
                  </a:prstClr>
                </a:solidFill>
              </a:rPr>
              <a:pPr rtl="1"/>
              <a:t>‹#›</a:t>
            </a:fld>
            <a:endParaRPr lang="ar-SA">
              <a:solidFill>
                <a:prstClr val="black">
                  <a:tint val="75000"/>
                </a:prstClr>
              </a:solidFill>
            </a:endParaRPr>
          </a:p>
        </p:txBody>
      </p:sp>
    </p:spTree>
    <p:extLst>
      <p:ext uri="{BB962C8B-B14F-4D97-AF65-F5344CB8AC3E}">
        <p14:creationId xmlns:p14="http://schemas.microsoft.com/office/powerpoint/2010/main" val="316786151"/>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www.hwaml.com/page/45/"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8.gi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7.png"/><Relationship Id="rId5" Type="http://schemas.openxmlformats.org/officeDocument/2006/relationships/oleObject" Target="../embeddings/Microsoft_Excel_97-2003_Worksheet5.xls"/><Relationship Id="rId4" Type="http://schemas.openxmlformats.org/officeDocument/2006/relationships/chart" Target="../charts/char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4.png"/><Relationship Id="rId4" Type="http://schemas.openxmlformats.org/officeDocument/2006/relationships/oleObject" Target="../embeddings/Microsoft_Excel_97-2003_Worksheet2.xls"/></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Microsoft_Excel_97-2003_Worksheet4.xls"/><Relationship Id="rId5" Type="http://schemas.openxmlformats.org/officeDocument/2006/relationships/image" Target="../media/image15.png"/><Relationship Id="rId4" Type="http://schemas.openxmlformats.org/officeDocument/2006/relationships/oleObject" Target="../embeddings/Microsoft_Excel_97-2003_Worksheet3.xls"/></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41619"/>
            <a:ext cx="7772400" cy="1780108"/>
          </a:xfrm>
        </p:spPr>
        <p:txBody>
          <a:bodyPr/>
          <a:lstStyle/>
          <a:p>
            <a:r>
              <a:rPr lang="en-US" dirty="0" smtClean="0">
                <a:solidFill>
                  <a:srgbClr val="002060"/>
                </a:solidFill>
              </a:rPr>
              <a:t>UHC in Countries in Conflicts: What is the situation : Jordan</a:t>
            </a:r>
            <a:endParaRPr lang="en-US" dirty="0">
              <a:solidFill>
                <a:srgbClr val="002060"/>
              </a:solidFill>
            </a:endParaRPr>
          </a:p>
        </p:txBody>
      </p:sp>
      <p:sp>
        <p:nvSpPr>
          <p:cNvPr id="3" name="Subtitle 2"/>
          <p:cNvSpPr>
            <a:spLocks noGrp="1"/>
          </p:cNvSpPr>
          <p:nvPr>
            <p:ph type="subTitle" idx="1"/>
          </p:nvPr>
        </p:nvSpPr>
        <p:spPr>
          <a:xfrm>
            <a:off x="1275347" y="4060585"/>
            <a:ext cx="6400800" cy="1473200"/>
          </a:xfrm>
        </p:spPr>
        <p:txBody>
          <a:bodyPr>
            <a:normAutofit/>
          </a:bodyPr>
          <a:lstStyle/>
          <a:p>
            <a:r>
              <a:rPr lang="en-US" sz="2400" dirty="0" smtClean="0">
                <a:solidFill>
                  <a:schemeClr val="tx1"/>
                </a:solidFill>
              </a:rPr>
              <a:t>Dr. Ibrahim </a:t>
            </a:r>
            <a:r>
              <a:rPr lang="en-US" sz="2400" dirty="0" err="1" smtClean="0">
                <a:solidFill>
                  <a:schemeClr val="tx1"/>
                </a:solidFill>
              </a:rPr>
              <a:t>Aqel</a:t>
            </a:r>
            <a:endParaRPr lang="en-US" sz="2400" dirty="0" smtClean="0">
              <a:solidFill>
                <a:schemeClr val="tx1"/>
              </a:solidFill>
            </a:endParaRPr>
          </a:p>
          <a:p>
            <a:r>
              <a:rPr lang="en-US" sz="2400" dirty="0" smtClean="0">
                <a:solidFill>
                  <a:schemeClr val="tx1"/>
                </a:solidFill>
              </a:rPr>
              <a:t>Director of the Institute for Family Health IFH</a:t>
            </a:r>
          </a:p>
          <a:p>
            <a:r>
              <a:rPr lang="en-US" sz="2400" dirty="0" smtClean="0">
                <a:solidFill>
                  <a:schemeClr val="tx1"/>
                </a:solidFill>
              </a:rPr>
              <a:t>King Hussein Foundation</a:t>
            </a:r>
            <a:endParaRPr lang="en-US" sz="2400" dirty="0">
              <a:solidFill>
                <a:schemeClr val="tx1"/>
              </a:solidFill>
            </a:endParaRPr>
          </a:p>
        </p:txBody>
      </p:sp>
      <p:sp>
        <p:nvSpPr>
          <p:cNvPr id="4" name="TextBox 3"/>
          <p:cNvSpPr txBox="1"/>
          <p:nvPr/>
        </p:nvSpPr>
        <p:spPr>
          <a:xfrm>
            <a:off x="6891897" y="6059251"/>
            <a:ext cx="184666" cy="369332"/>
          </a:xfrm>
          <a:prstGeom prst="rect">
            <a:avLst/>
          </a:prstGeom>
          <a:noFill/>
        </p:spPr>
        <p:txBody>
          <a:bodyPr wrap="none" rtlCol="0">
            <a:spAutoFit/>
          </a:bodyPr>
          <a:lstStyle/>
          <a:p>
            <a:endParaRPr lang="en-US" dirty="0"/>
          </a:p>
        </p:txBody>
      </p:sp>
      <p:pic>
        <p:nvPicPr>
          <p:cNvPr id="5" name="Picture 19"/>
          <p:cNvPicPr>
            <a:picLocks noChangeAspect="1" noChangeArrowheads="1"/>
          </p:cNvPicPr>
          <p:nvPr/>
        </p:nvPicPr>
        <p:blipFill>
          <a:blip r:embed="rId3" cstate="print"/>
          <a:srcRect/>
          <a:stretch>
            <a:fillRect/>
          </a:stretch>
        </p:blipFill>
        <p:spPr bwMode="auto">
          <a:xfrm>
            <a:off x="317910" y="5229418"/>
            <a:ext cx="1409700" cy="1271950"/>
          </a:xfrm>
          <a:prstGeom prst="rect">
            <a:avLst/>
          </a:prstGeom>
          <a:noFill/>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61785" y="5229418"/>
            <a:ext cx="3041165" cy="1542845"/>
          </a:xfrm>
          <a:prstGeom prst="rect">
            <a:avLst/>
          </a:prstGeom>
        </p:spPr>
      </p:pic>
    </p:spTree>
    <p:extLst>
      <p:ext uri="{BB962C8B-B14F-4D97-AF65-F5344CB8AC3E}">
        <p14:creationId xmlns:p14="http://schemas.microsoft.com/office/powerpoint/2010/main" val="4118548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94013" y="1256962"/>
            <a:ext cx="5080222" cy="4818980"/>
          </a:xfrm>
          <a:prstGeom prst="rect">
            <a:avLst/>
          </a:prstGeom>
          <a:ln>
            <a:noFill/>
          </a:ln>
          <a:effectLst>
            <a:softEdge rad="112500"/>
          </a:effectLst>
        </p:spPr>
      </p:pic>
      <p:sp>
        <p:nvSpPr>
          <p:cNvPr id="4" name="Title 3"/>
          <p:cNvSpPr>
            <a:spLocks noGrp="1"/>
          </p:cNvSpPr>
          <p:nvPr>
            <p:ph type="title"/>
          </p:nvPr>
        </p:nvSpPr>
        <p:spPr>
          <a:xfrm>
            <a:off x="457200" y="229144"/>
            <a:ext cx="8229600" cy="904985"/>
          </a:xfrm>
        </p:spPr>
        <p:txBody>
          <a:bodyPr>
            <a:noAutofit/>
          </a:bodyPr>
          <a:lstStyle/>
          <a:p>
            <a:pPr algn="ctr"/>
            <a:r>
              <a:rPr lang="fr-FR" sz="3400" b="1" dirty="0"/>
              <a:t>Impact on Jordan’s Population </a:t>
            </a:r>
            <a:r>
              <a:rPr lang="fr-FR" sz="2800" b="1" dirty="0" smtClean="0"/>
              <a:t>(</a:t>
            </a:r>
            <a:r>
              <a:rPr lang="fr-FR" sz="2800" b="1" dirty="0" err="1"/>
              <a:t>cont</a:t>
            </a:r>
            <a:r>
              <a:rPr lang="fr-FR" sz="2800" b="1" dirty="0"/>
              <a:t>.)</a:t>
            </a:r>
            <a:endParaRPr lang="en-US" sz="2800" b="1" dirty="0"/>
          </a:p>
        </p:txBody>
      </p:sp>
      <p:grpSp>
        <p:nvGrpSpPr>
          <p:cNvPr id="29" name="Group 28"/>
          <p:cNvGrpSpPr/>
          <p:nvPr/>
        </p:nvGrpSpPr>
        <p:grpSpPr>
          <a:xfrm>
            <a:off x="6062133" y="1664354"/>
            <a:ext cx="3081867" cy="684125"/>
            <a:chOff x="8045805" y="662414"/>
            <a:chExt cx="3579115" cy="822024"/>
          </a:xfrm>
        </p:grpSpPr>
        <p:sp>
          <p:nvSpPr>
            <p:cNvPr id="30" name="Rectangle 29"/>
            <p:cNvSpPr/>
            <p:nvPr/>
          </p:nvSpPr>
          <p:spPr>
            <a:xfrm>
              <a:off x="8861265" y="662414"/>
              <a:ext cx="2506142"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31" name="TextBox 30"/>
            <p:cNvSpPr txBox="1"/>
            <p:nvPr/>
          </p:nvSpPr>
          <p:spPr>
            <a:xfrm>
              <a:off x="8861266" y="662414"/>
              <a:ext cx="2763654" cy="443778"/>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207,903 </a:t>
              </a:r>
              <a:r>
                <a:rPr lang="en-US" b="1" kern="0" dirty="0" smtClean="0">
                  <a:solidFill>
                    <a:srgbClr val="0070C0"/>
                  </a:solidFill>
                </a:rPr>
                <a:t>(66%)</a:t>
              </a:r>
              <a:r>
                <a:rPr lang="en-US" b="1" kern="0" dirty="0" smtClean="0">
                  <a:solidFill>
                    <a:srgbClr val="FF0000"/>
                  </a:solidFill>
                </a:rPr>
                <a:t> </a:t>
              </a:r>
              <a:endParaRPr kumimoji="0" lang="en-US" sz="1800" b="1" i="0" u="none" strike="noStrike" kern="0" cap="none" spc="0" normalizeH="0" baseline="0" noProof="0" dirty="0" smtClean="0">
                <a:ln>
                  <a:noFill/>
                </a:ln>
                <a:solidFill>
                  <a:srgbClr val="FF0000"/>
                </a:solidFill>
                <a:effectLst/>
                <a:uLnTx/>
                <a:uFillTx/>
              </a:endParaRPr>
            </a:p>
          </p:txBody>
        </p:sp>
        <p:sp>
          <p:nvSpPr>
            <p:cNvPr id="32" name="TextBox 31"/>
            <p:cNvSpPr txBox="1"/>
            <p:nvPr/>
          </p:nvSpPr>
          <p:spPr>
            <a:xfrm>
              <a:off x="8861266" y="977207"/>
              <a:ext cx="2506143" cy="44377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314,164  </a:t>
              </a:r>
            </a:p>
          </p:txBody>
        </p:sp>
        <p:sp>
          <p:nvSpPr>
            <p:cNvPr id="33" name="Up Arrow 32"/>
            <p:cNvSpPr/>
            <p:nvPr/>
          </p:nvSpPr>
          <p:spPr>
            <a:xfrm rot="16200000">
              <a:off x="8448063" y="565875"/>
              <a:ext cx="123798" cy="928313"/>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40" name="Group 39"/>
          <p:cNvGrpSpPr/>
          <p:nvPr/>
        </p:nvGrpSpPr>
        <p:grpSpPr>
          <a:xfrm>
            <a:off x="436277" y="1633506"/>
            <a:ext cx="3095486" cy="822024"/>
            <a:chOff x="1400293" y="213465"/>
            <a:chExt cx="3095486" cy="822024"/>
          </a:xfrm>
        </p:grpSpPr>
        <p:grpSp>
          <p:nvGrpSpPr>
            <p:cNvPr id="41" name="Group 40"/>
            <p:cNvGrpSpPr/>
            <p:nvPr/>
          </p:nvGrpSpPr>
          <p:grpSpPr>
            <a:xfrm>
              <a:off x="1400293" y="213465"/>
              <a:ext cx="2480231" cy="822024"/>
              <a:chOff x="8848014" y="662414"/>
              <a:chExt cx="2480231" cy="822024"/>
            </a:xfrm>
          </p:grpSpPr>
          <p:sp>
            <p:nvSpPr>
              <p:cNvPr id="43" name="Rectangle 42"/>
              <p:cNvSpPr/>
              <p:nvPr/>
            </p:nvSpPr>
            <p:spPr>
              <a:xfrm>
                <a:off x="8861266" y="662414"/>
                <a:ext cx="2350553"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44" name="TextBox 43"/>
              <p:cNvSpPr txBox="1"/>
              <p:nvPr/>
            </p:nvSpPr>
            <p:spPr>
              <a:xfrm>
                <a:off x="8861266" y="662414"/>
                <a:ext cx="234133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FF0000"/>
                    </a:solidFill>
                    <a:effectLst/>
                    <a:uLnTx/>
                    <a:uFillTx/>
                  </a:rPr>
                  <a:t>Syrian: 343,479 </a:t>
                </a:r>
                <a:r>
                  <a:rPr kumimoji="0" lang="en-US" sz="1800" b="1" i="0" u="none" strike="noStrike" kern="0" cap="none" spc="0" normalizeH="0" baseline="0" noProof="0" dirty="0" smtClean="0">
                    <a:ln>
                      <a:noFill/>
                    </a:ln>
                    <a:solidFill>
                      <a:srgbClr val="0070C0"/>
                    </a:solidFill>
                    <a:effectLst/>
                    <a:uLnTx/>
                    <a:uFillTx/>
                  </a:rPr>
                  <a:t>(26%)  </a:t>
                </a:r>
              </a:p>
            </p:txBody>
          </p:sp>
          <p:sp>
            <p:nvSpPr>
              <p:cNvPr id="45" name="TextBox 44"/>
              <p:cNvSpPr txBox="1"/>
              <p:nvPr/>
            </p:nvSpPr>
            <p:spPr>
              <a:xfrm>
                <a:off x="8848014" y="977207"/>
                <a:ext cx="248023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1,316,618    </a:t>
                </a:r>
              </a:p>
            </p:txBody>
          </p:sp>
        </p:grpSp>
        <p:sp>
          <p:nvSpPr>
            <p:cNvPr id="42" name="Up Arrow 41"/>
            <p:cNvSpPr/>
            <p:nvPr/>
          </p:nvSpPr>
          <p:spPr>
            <a:xfrm rot="5400000">
              <a:off x="4014283" y="231428"/>
              <a:ext cx="115197" cy="847795"/>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46" name="Group 45"/>
          <p:cNvGrpSpPr/>
          <p:nvPr/>
        </p:nvGrpSpPr>
        <p:grpSpPr>
          <a:xfrm>
            <a:off x="4738171" y="3229423"/>
            <a:ext cx="4283693" cy="822024"/>
            <a:chOff x="4468225" y="2577353"/>
            <a:chExt cx="4713900" cy="822024"/>
          </a:xfrm>
        </p:grpSpPr>
        <p:grpSp>
          <p:nvGrpSpPr>
            <p:cNvPr id="47" name="Group 46"/>
            <p:cNvGrpSpPr/>
            <p:nvPr/>
          </p:nvGrpSpPr>
          <p:grpSpPr>
            <a:xfrm>
              <a:off x="6707788" y="2577353"/>
              <a:ext cx="2474337" cy="822024"/>
              <a:chOff x="8861266" y="662414"/>
              <a:chExt cx="2474337" cy="822024"/>
            </a:xfrm>
          </p:grpSpPr>
          <p:sp>
            <p:nvSpPr>
              <p:cNvPr id="49" name="Rectangle 48"/>
              <p:cNvSpPr/>
              <p:nvPr/>
            </p:nvSpPr>
            <p:spPr>
              <a:xfrm>
                <a:off x="8861266" y="662414"/>
                <a:ext cx="2334680"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50" name="TextBox 49"/>
              <p:cNvSpPr txBox="1"/>
              <p:nvPr/>
            </p:nvSpPr>
            <p:spPr>
              <a:xfrm>
                <a:off x="8861266" y="662414"/>
                <a:ext cx="2474337" cy="369332"/>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175,280 </a:t>
                </a:r>
                <a:r>
                  <a:rPr lang="en-US" b="1" kern="0" dirty="0" smtClean="0">
                    <a:solidFill>
                      <a:srgbClr val="0070C0"/>
                    </a:solidFill>
                  </a:rPr>
                  <a:t>(19%)</a:t>
                </a:r>
                <a:r>
                  <a:rPr kumimoji="0" lang="en-US" sz="1800" b="1" i="0" u="none" strike="noStrike" kern="0" cap="none" spc="0" normalizeH="0" baseline="0" noProof="0" dirty="0" smtClean="0">
                    <a:ln>
                      <a:noFill/>
                    </a:ln>
                    <a:solidFill>
                      <a:srgbClr val="FF0000"/>
                    </a:solidFill>
                    <a:effectLst/>
                    <a:uLnTx/>
                    <a:uFillTx/>
                  </a:rPr>
                  <a:t> </a:t>
                </a:r>
              </a:p>
            </p:txBody>
          </p:sp>
          <p:sp>
            <p:nvSpPr>
              <p:cNvPr id="51" name="TextBox 50"/>
              <p:cNvSpPr txBox="1"/>
              <p:nvPr/>
            </p:nvSpPr>
            <p:spPr>
              <a:xfrm>
                <a:off x="8861266" y="977207"/>
                <a:ext cx="243289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923,652   </a:t>
                </a:r>
              </a:p>
            </p:txBody>
          </p:sp>
        </p:grpSp>
        <p:sp>
          <p:nvSpPr>
            <p:cNvPr id="48" name="Up Arrow 47"/>
            <p:cNvSpPr/>
            <p:nvPr/>
          </p:nvSpPr>
          <p:spPr>
            <a:xfrm rot="16864859">
              <a:off x="5574853" y="1574190"/>
              <a:ext cx="131377" cy="2344633"/>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52" name="Group 51"/>
          <p:cNvGrpSpPr/>
          <p:nvPr/>
        </p:nvGrpSpPr>
        <p:grpSpPr>
          <a:xfrm>
            <a:off x="4503949" y="4519644"/>
            <a:ext cx="4465015" cy="822024"/>
            <a:chOff x="4224569" y="5588134"/>
            <a:chExt cx="5250189" cy="822024"/>
          </a:xfrm>
        </p:grpSpPr>
        <p:grpSp>
          <p:nvGrpSpPr>
            <p:cNvPr id="53" name="Group 52"/>
            <p:cNvGrpSpPr/>
            <p:nvPr/>
          </p:nvGrpSpPr>
          <p:grpSpPr>
            <a:xfrm>
              <a:off x="6875115" y="5588134"/>
              <a:ext cx="2599643" cy="822024"/>
              <a:chOff x="8986685" y="662414"/>
              <a:chExt cx="2599643" cy="822024"/>
            </a:xfrm>
          </p:grpSpPr>
          <p:sp>
            <p:nvSpPr>
              <p:cNvPr id="55" name="Rectangle 54"/>
              <p:cNvSpPr/>
              <p:nvPr/>
            </p:nvSpPr>
            <p:spPr>
              <a:xfrm>
                <a:off x="8993975" y="662414"/>
                <a:ext cx="2505327"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56" name="TextBox 55"/>
              <p:cNvSpPr txBox="1"/>
              <p:nvPr/>
            </p:nvSpPr>
            <p:spPr>
              <a:xfrm>
                <a:off x="8986686" y="668160"/>
                <a:ext cx="2387197" cy="369332"/>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8,450 </a:t>
                </a:r>
                <a:r>
                  <a:rPr lang="en-US" b="1" kern="0" dirty="0">
                    <a:solidFill>
                      <a:srgbClr val="0070C0"/>
                    </a:solidFill>
                  </a:rPr>
                  <a:t>(7%)</a:t>
                </a:r>
                <a:r>
                  <a:rPr kumimoji="0" lang="en-US" sz="1800" b="1" i="0" u="none" strike="noStrike" kern="0" cap="none" spc="0" normalizeH="0" baseline="0" noProof="0" dirty="0" smtClean="0">
                    <a:ln>
                      <a:noFill/>
                    </a:ln>
                    <a:solidFill>
                      <a:srgbClr val="FF0000"/>
                    </a:solidFill>
                    <a:effectLst/>
                    <a:uLnTx/>
                    <a:uFillTx/>
                  </a:rPr>
                  <a:t>  </a:t>
                </a:r>
              </a:p>
            </p:txBody>
          </p:sp>
          <p:sp>
            <p:nvSpPr>
              <p:cNvPr id="57" name="TextBox 56"/>
              <p:cNvSpPr txBox="1"/>
              <p:nvPr/>
            </p:nvSpPr>
            <p:spPr>
              <a:xfrm>
                <a:off x="8986685" y="982953"/>
                <a:ext cx="259964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127,989    </a:t>
                </a:r>
              </a:p>
            </p:txBody>
          </p:sp>
        </p:grpSp>
        <p:sp>
          <p:nvSpPr>
            <p:cNvPr id="54" name="Up Arrow 53"/>
            <p:cNvSpPr/>
            <p:nvPr/>
          </p:nvSpPr>
          <p:spPr>
            <a:xfrm rot="16200000">
              <a:off x="5539855" y="4593385"/>
              <a:ext cx="137387" cy="2767960"/>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58" name="Group 57"/>
          <p:cNvGrpSpPr/>
          <p:nvPr/>
        </p:nvGrpSpPr>
        <p:grpSpPr>
          <a:xfrm>
            <a:off x="452364" y="2472931"/>
            <a:ext cx="2863403" cy="669433"/>
            <a:chOff x="22585" y="1314273"/>
            <a:chExt cx="2863403" cy="899989"/>
          </a:xfrm>
        </p:grpSpPr>
        <p:grpSp>
          <p:nvGrpSpPr>
            <p:cNvPr id="59" name="Group 58"/>
            <p:cNvGrpSpPr/>
            <p:nvPr/>
          </p:nvGrpSpPr>
          <p:grpSpPr>
            <a:xfrm>
              <a:off x="22585" y="1314273"/>
              <a:ext cx="2350553" cy="899989"/>
              <a:chOff x="8826176" y="662414"/>
              <a:chExt cx="2350553" cy="899989"/>
            </a:xfrm>
          </p:grpSpPr>
          <p:sp>
            <p:nvSpPr>
              <p:cNvPr id="61" name="Rectangle 60"/>
              <p:cNvSpPr/>
              <p:nvPr/>
            </p:nvSpPr>
            <p:spPr>
              <a:xfrm>
                <a:off x="8826176" y="740379"/>
                <a:ext cx="2350553"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62" name="TextBox 61"/>
              <p:cNvSpPr txBox="1"/>
              <p:nvPr/>
            </p:nvSpPr>
            <p:spPr>
              <a:xfrm>
                <a:off x="8861267" y="662414"/>
                <a:ext cx="2180405" cy="496532"/>
              </a:xfrm>
              <a:prstGeom prst="rect">
                <a:avLst/>
              </a:prstGeom>
              <a:noFill/>
            </p:spPr>
            <p:txBody>
              <a:bodyPr wrap="non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27,982 </a:t>
                </a:r>
                <a:r>
                  <a:rPr lang="en-US" b="1" kern="0" dirty="0" smtClean="0">
                    <a:solidFill>
                      <a:srgbClr val="0070C0"/>
                    </a:solidFill>
                  </a:rPr>
                  <a:t>(</a:t>
                </a:r>
                <a:r>
                  <a:rPr lang="en-US" b="1" kern="0" dirty="0">
                    <a:solidFill>
                      <a:srgbClr val="0070C0"/>
                    </a:solidFill>
                  </a:rPr>
                  <a:t>7</a:t>
                </a:r>
                <a:r>
                  <a:rPr lang="en-US" b="1" kern="0" dirty="0" smtClean="0">
                    <a:solidFill>
                      <a:srgbClr val="0070C0"/>
                    </a:solidFill>
                  </a:rPr>
                  <a:t>%)</a:t>
                </a:r>
                <a:r>
                  <a:rPr kumimoji="0" lang="en-US" sz="1800" b="1" i="0" u="none" strike="noStrike" kern="0" cap="none" spc="0" normalizeH="0" baseline="0" noProof="0" dirty="0" smtClean="0">
                    <a:ln>
                      <a:noFill/>
                    </a:ln>
                    <a:solidFill>
                      <a:srgbClr val="FF0000"/>
                    </a:solidFill>
                    <a:effectLst/>
                    <a:uLnTx/>
                    <a:uFillTx/>
                  </a:rPr>
                  <a:t>  </a:t>
                </a:r>
              </a:p>
            </p:txBody>
          </p:sp>
          <p:sp>
            <p:nvSpPr>
              <p:cNvPr id="63" name="TextBox 62"/>
              <p:cNvSpPr txBox="1"/>
              <p:nvPr/>
            </p:nvSpPr>
            <p:spPr>
              <a:xfrm>
                <a:off x="8848014" y="977206"/>
                <a:ext cx="2316660" cy="4965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396,939     </a:t>
                </a:r>
              </a:p>
            </p:txBody>
          </p:sp>
        </p:grpSp>
        <p:sp>
          <p:nvSpPr>
            <p:cNvPr id="60" name="Up Arrow 59"/>
            <p:cNvSpPr/>
            <p:nvPr/>
          </p:nvSpPr>
          <p:spPr>
            <a:xfrm rot="5400000">
              <a:off x="2489894" y="1560708"/>
              <a:ext cx="167663" cy="624524"/>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64" name="Group 63"/>
          <p:cNvGrpSpPr/>
          <p:nvPr/>
        </p:nvGrpSpPr>
        <p:grpSpPr>
          <a:xfrm>
            <a:off x="439826" y="3192624"/>
            <a:ext cx="3440697" cy="611441"/>
            <a:chOff x="41946" y="2366945"/>
            <a:chExt cx="3440697" cy="822024"/>
          </a:xfrm>
        </p:grpSpPr>
        <p:grpSp>
          <p:nvGrpSpPr>
            <p:cNvPr id="65" name="Group 64"/>
            <p:cNvGrpSpPr/>
            <p:nvPr/>
          </p:nvGrpSpPr>
          <p:grpSpPr>
            <a:xfrm>
              <a:off x="41946" y="2366945"/>
              <a:ext cx="2492990" cy="822024"/>
              <a:chOff x="8848014" y="662414"/>
              <a:chExt cx="2492990" cy="822024"/>
            </a:xfrm>
          </p:grpSpPr>
          <p:sp>
            <p:nvSpPr>
              <p:cNvPr id="67" name="Rectangle 66"/>
              <p:cNvSpPr/>
              <p:nvPr/>
            </p:nvSpPr>
            <p:spPr>
              <a:xfrm>
                <a:off x="8861266" y="662414"/>
                <a:ext cx="2350553"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68" name="TextBox 67"/>
              <p:cNvSpPr txBox="1"/>
              <p:nvPr/>
            </p:nvSpPr>
            <p:spPr>
              <a:xfrm>
                <a:off x="8861267" y="662414"/>
                <a:ext cx="2350323" cy="496532"/>
              </a:xfrm>
              <a:prstGeom prst="rect">
                <a:avLst/>
              </a:prstGeom>
              <a:noFill/>
            </p:spPr>
            <p:txBody>
              <a:bodyPr wrap="non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435,578 </a:t>
                </a:r>
                <a:r>
                  <a:rPr lang="en-US" b="1" kern="0" dirty="0" smtClean="0">
                    <a:solidFill>
                      <a:srgbClr val="0070C0"/>
                    </a:solidFill>
                  </a:rPr>
                  <a:t>(</a:t>
                </a:r>
                <a:r>
                  <a:rPr lang="en-US" b="1" kern="0" dirty="0">
                    <a:solidFill>
                      <a:srgbClr val="0070C0"/>
                    </a:solidFill>
                  </a:rPr>
                  <a:t>7%)</a:t>
                </a:r>
                <a:r>
                  <a:rPr kumimoji="0" lang="en-US" sz="1800" b="1" i="0" u="none" strike="noStrike" kern="0" cap="none" spc="0" normalizeH="0" baseline="0" noProof="0" dirty="0" smtClean="0">
                    <a:ln>
                      <a:noFill/>
                    </a:ln>
                    <a:solidFill>
                      <a:srgbClr val="FF0000"/>
                    </a:solidFill>
                    <a:effectLst/>
                    <a:uLnTx/>
                    <a:uFillTx/>
                  </a:rPr>
                  <a:t>   </a:t>
                </a:r>
              </a:p>
            </p:txBody>
          </p:sp>
          <p:sp>
            <p:nvSpPr>
              <p:cNvPr id="69" name="TextBox 68"/>
              <p:cNvSpPr txBox="1"/>
              <p:nvPr/>
            </p:nvSpPr>
            <p:spPr>
              <a:xfrm>
                <a:off x="8848014" y="977208"/>
                <a:ext cx="2492990" cy="4965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2,554,923     </a:t>
                </a:r>
              </a:p>
            </p:txBody>
          </p:sp>
        </p:grpSp>
        <p:sp>
          <p:nvSpPr>
            <p:cNvPr id="66" name="Up Arrow 65"/>
            <p:cNvSpPr/>
            <p:nvPr/>
          </p:nvSpPr>
          <p:spPr>
            <a:xfrm rot="5400000">
              <a:off x="2791179" y="1953442"/>
              <a:ext cx="185393" cy="1197534"/>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70" name="Group 69"/>
          <p:cNvGrpSpPr/>
          <p:nvPr/>
        </p:nvGrpSpPr>
        <p:grpSpPr>
          <a:xfrm>
            <a:off x="431572" y="3804066"/>
            <a:ext cx="3100190" cy="606192"/>
            <a:chOff x="43366" y="3315820"/>
            <a:chExt cx="3100190" cy="1051994"/>
          </a:xfrm>
        </p:grpSpPr>
        <p:grpSp>
          <p:nvGrpSpPr>
            <p:cNvPr id="71" name="Group 70"/>
            <p:cNvGrpSpPr/>
            <p:nvPr/>
          </p:nvGrpSpPr>
          <p:grpSpPr>
            <a:xfrm>
              <a:off x="43366" y="3315820"/>
              <a:ext cx="2363805" cy="1051994"/>
              <a:chOff x="8848014" y="466379"/>
              <a:chExt cx="2363805" cy="1051994"/>
            </a:xfrm>
          </p:grpSpPr>
          <p:sp>
            <p:nvSpPr>
              <p:cNvPr id="73" name="Rectangle 72"/>
              <p:cNvSpPr/>
              <p:nvPr/>
            </p:nvSpPr>
            <p:spPr>
              <a:xfrm>
                <a:off x="8861266" y="530022"/>
                <a:ext cx="2350553"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74" name="TextBox 73"/>
              <p:cNvSpPr txBox="1"/>
              <p:nvPr/>
            </p:nvSpPr>
            <p:spPr>
              <a:xfrm>
                <a:off x="8861266" y="466379"/>
                <a:ext cx="2223035" cy="640944"/>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17,077 </a:t>
                </a:r>
                <a:r>
                  <a:rPr lang="en-US" b="1" kern="0" dirty="0" smtClean="0">
                    <a:solidFill>
                      <a:srgbClr val="0070C0"/>
                    </a:solidFill>
                  </a:rPr>
                  <a:t>(6%)</a:t>
                </a:r>
                <a:r>
                  <a:rPr kumimoji="0" lang="en-US" sz="1800" b="1" i="0" u="none" strike="noStrike" kern="0" cap="none" spc="0" normalizeH="0" baseline="0" noProof="0" dirty="0" smtClean="0">
                    <a:ln>
                      <a:noFill/>
                    </a:ln>
                    <a:solidFill>
                      <a:srgbClr val="FF0000"/>
                    </a:solidFill>
                    <a:effectLst/>
                    <a:uLnTx/>
                    <a:uFillTx/>
                  </a:rPr>
                  <a:t>   </a:t>
                </a:r>
              </a:p>
            </p:txBody>
          </p:sp>
          <p:sp>
            <p:nvSpPr>
              <p:cNvPr id="75" name="TextBox 74"/>
              <p:cNvSpPr txBox="1"/>
              <p:nvPr/>
            </p:nvSpPr>
            <p:spPr>
              <a:xfrm>
                <a:off x="8848014" y="877429"/>
                <a:ext cx="2316660" cy="6409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272,449      </a:t>
                </a:r>
              </a:p>
            </p:txBody>
          </p:sp>
        </p:grpSp>
        <p:sp>
          <p:nvSpPr>
            <p:cNvPr id="72" name="Up Arrow 71"/>
            <p:cNvSpPr/>
            <p:nvPr/>
          </p:nvSpPr>
          <p:spPr>
            <a:xfrm rot="5400000">
              <a:off x="2626836" y="3168433"/>
              <a:ext cx="184665" cy="848775"/>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76" name="Group 75"/>
          <p:cNvGrpSpPr/>
          <p:nvPr/>
        </p:nvGrpSpPr>
        <p:grpSpPr>
          <a:xfrm>
            <a:off x="431572" y="4336865"/>
            <a:ext cx="2944015" cy="648663"/>
            <a:chOff x="49478" y="4463829"/>
            <a:chExt cx="2944015" cy="872064"/>
          </a:xfrm>
        </p:grpSpPr>
        <p:grpSp>
          <p:nvGrpSpPr>
            <p:cNvPr id="77" name="Group 76"/>
            <p:cNvGrpSpPr/>
            <p:nvPr/>
          </p:nvGrpSpPr>
          <p:grpSpPr>
            <a:xfrm>
              <a:off x="49478" y="4513869"/>
              <a:ext cx="2363805" cy="822024"/>
              <a:chOff x="8848014" y="662414"/>
              <a:chExt cx="2363805" cy="822024"/>
            </a:xfrm>
          </p:grpSpPr>
          <p:sp>
            <p:nvSpPr>
              <p:cNvPr id="79" name="Rectangle 78"/>
              <p:cNvSpPr/>
              <p:nvPr/>
            </p:nvSpPr>
            <p:spPr>
              <a:xfrm>
                <a:off x="8861266" y="662414"/>
                <a:ext cx="2350553"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80" name="TextBox 79"/>
              <p:cNvSpPr txBox="1"/>
              <p:nvPr/>
            </p:nvSpPr>
            <p:spPr>
              <a:xfrm>
                <a:off x="8861266" y="662414"/>
                <a:ext cx="2100667" cy="496531"/>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1,933 </a:t>
                </a:r>
                <a:r>
                  <a:rPr lang="en-US" b="1" kern="0" dirty="0" smtClean="0">
                    <a:solidFill>
                      <a:srgbClr val="0070C0"/>
                    </a:solidFill>
                  </a:rPr>
                  <a:t>(2%)</a:t>
                </a:r>
                <a:r>
                  <a:rPr kumimoji="0" lang="en-US" sz="1800" b="1" i="0" u="none" strike="noStrike" kern="0" cap="none" spc="0" normalizeH="0" baseline="0" noProof="0" dirty="0" smtClean="0">
                    <a:ln>
                      <a:noFill/>
                    </a:ln>
                    <a:solidFill>
                      <a:srgbClr val="FF0000"/>
                    </a:solidFill>
                    <a:effectLst/>
                    <a:uLnTx/>
                    <a:uFillTx/>
                  </a:rPr>
                  <a:t> </a:t>
                </a:r>
              </a:p>
            </p:txBody>
          </p:sp>
          <p:sp>
            <p:nvSpPr>
              <p:cNvPr id="81" name="TextBox 80"/>
              <p:cNvSpPr txBox="1"/>
              <p:nvPr/>
            </p:nvSpPr>
            <p:spPr>
              <a:xfrm>
                <a:off x="8848014" y="977207"/>
                <a:ext cx="1935145" cy="4965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90,108 </a:t>
                </a:r>
              </a:p>
            </p:txBody>
          </p:sp>
        </p:grpSp>
        <p:sp>
          <p:nvSpPr>
            <p:cNvPr id="78" name="Up Arrow 77"/>
            <p:cNvSpPr/>
            <p:nvPr/>
          </p:nvSpPr>
          <p:spPr>
            <a:xfrm rot="5400000">
              <a:off x="2573885" y="4199092"/>
              <a:ext cx="154871" cy="684345"/>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6" name="Group 5"/>
          <p:cNvGrpSpPr/>
          <p:nvPr/>
        </p:nvGrpSpPr>
        <p:grpSpPr>
          <a:xfrm>
            <a:off x="405068" y="5341668"/>
            <a:ext cx="2628342" cy="611441"/>
            <a:chOff x="405068" y="5341668"/>
            <a:chExt cx="2628342" cy="611441"/>
          </a:xfrm>
        </p:grpSpPr>
        <p:grpSp>
          <p:nvGrpSpPr>
            <p:cNvPr id="83" name="Group 82"/>
            <p:cNvGrpSpPr/>
            <p:nvPr/>
          </p:nvGrpSpPr>
          <p:grpSpPr>
            <a:xfrm>
              <a:off x="405068" y="5341668"/>
              <a:ext cx="2398563" cy="611441"/>
              <a:chOff x="8848014" y="662414"/>
              <a:chExt cx="2398563" cy="822024"/>
            </a:xfrm>
          </p:grpSpPr>
          <p:sp>
            <p:nvSpPr>
              <p:cNvPr id="85" name="Rectangle 84"/>
              <p:cNvSpPr/>
              <p:nvPr/>
            </p:nvSpPr>
            <p:spPr>
              <a:xfrm>
                <a:off x="8861266" y="662414"/>
                <a:ext cx="2385311" cy="822024"/>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86" name="TextBox 85"/>
              <p:cNvSpPr txBox="1"/>
              <p:nvPr/>
            </p:nvSpPr>
            <p:spPr>
              <a:xfrm>
                <a:off x="8861267" y="662414"/>
                <a:ext cx="2127170" cy="496532"/>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7,799 </a:t>
                </a:r>
                <a:r>
                  <a:rPr lang="en-US" b="1" kern="0" dirty="0" smtClean="0">
                    <a:solidFill>
                      <a:srgbClr val="0070C0"/>
                    </a:solidFill>
                  </a:rPr>
                  <a:t>(9%)</a:t>
                </a:r>
                <a:r>
                  <a:rPr lang="en-US" b="1" kern="0" dirty="0" smtClean="0">
                    <a:solidFill>
                      <a:srgbClr val="FF0000"/>
                    </a:solidFill>
                  </a:rPr>
                  <a:t> </a:t>
                </a:r>
                <a:endParaRPr kumimoji="0" lang="en-US" sz="1800" b="1" i="0" u="none" strike="noStrike" kern="0" cap="none" spc="0" normalizeH="0" baseline="0" noProof="0" dirty="0" smtClean="0">
                  <a:ln>
                    <a:noFill/>
                  </a:ln>
                  <a:solidFill>
                    <a:srgbClr val="FF0000"/>
                  </a:solidFill>
                  <a:effectLst/>
                  <a:uLnTx/>
                  <a:uFillTx/>
                </a:endParaRPr>
              </a:p>
            </p:txBody>
          </p:sp>
          <p:sp>
            <p:nvSpPr>
              <p:cNvPr id="87" name="TextBox 86"/>
              <p:cNvSpPr txBox="1"/>
              <p:nvPr/>
            </p:nvSpPr>
            <p:spPr>
              <a:xfrm>
                <a:off x="8848014" y="977208"/>
                <a:ext cx="1935145" cy="4965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90,108 </a:t>
                </a:r>
              </a:p>
            </p:txBody>
          </p:sp>
        </p:grpSp>
        <p:sp>
          <p:nvSpPr>
            <p:cNvPr id="88" name="Up Arrow 87"/>
            <p:cNvSpPr/>
            <p:nvPr/>
          </p:nvSpPr>
          <p:spPr>
            <a:xfrm rot="5400000">
              <a:off x="2775463" y="5453053"/>
              <a:ext cx="153335" cy="362559"/>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grpSp>
        <p:nvGrpSpPr>
          <p:cNvPr id="5" name="Group 4"/>
          <p:cNvGrpSpPr/>
          <p:nvPr/>
        </p:nvGrpSpPr>
        <p:grpSpPr>
          <a:xfrm>
            <a:off x="3742269" y="2447646"/>
            <a:ext cx="5279595" cy="684126"/>
            <a:chOff x="3742269" y="2447646"/>
            <a:chExt cx="5279595" cy="684126"/>
          </a:xfrm>
        </p:grpSpPr>
        <p:grpSp>
          <p:nvGrpSpPr>
            <p:cNvPr id="35" name="Group 34"/>
            <p:cNvGrpSpPr/>
            <p:nvPr/>
          </p:nvGrpSpPr>
          <p:grpSpPr>
            <a:xfrm>
              <a:off x="6758103" y="2447646"/>
              <a:ext cx="2263761" cy="684126"/>
              <a:chOff x="8861266" y="662413"/>
              <a:chExt cx="2620984" cy="684126"/>
            </a:xfrm>
          </p:grpSpPr>
          <p:sp>
            <p:nvSpPr>
              <p:cNvPr id="37" name="Rectangle 36"/>
              <p:cNvSpPr/>
              <p:nvPr/>
            </p:nvSpPr>
            <p:spPr>
              <a:xfrm>
                <a:off x="8861266" y="662413"/>
                <a:ext cx="2474046" cy="684125"/>
              </a:xfrm>
              <a:prstGeom prst="rect">
                <a:avLst/>
              </a:prstGeom>
              <a:solidFill>
                <a:srgbClr val="5B9BD5">
                  <a:lumMod val="20000"/>
                  <a:lumOff val="80000"/>
                </a:srgbClr>
              </a:solidFill>
              <a:ln w="12700" cap="flat" cmpd="sng" algn="ctr">
                <a:solidFill>
                  <a:srgbClr val="70AD47"/>
                </a:solidFill>
                <a:prstDash val="solid"/>
                <a:miter lim="800000"/>
              </a:ln>
              <a:effectLst>
                <a:reflection blurRad="6350" stA="52000" endA="300" endPos="35000" dir="5400000" sy="-100000" algn="bl" rotWithShape="0"/>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sp>
            <p:nvSpPr>
              <p:cNvPr id="38" name="TextBox 37"/>
              <p:cNvSpPr txBox="1"/>
              <p:nvPr/>
            </p:nvSpPr>
            <p:spPr>
              <a:xfrm>
                <a:off x="8861267" y="662414"/>
                <a:ext cx="2474045" cy="369332"/>
              </a:xfrm>
              <a:prstGeom prst="rect">
                <a:avLst/>
              </a:prstGeom>
              <a:noFill/>
            </p:spPr>
            <p:txBody>
              <a:bodyPr wrap="square" rtlCol="0">
                <a:spAutoFit/>
              </a:bodyPr>
              <a:lstStyle/>
              <a:p>
                <a:pPr lvl="0" defTabSz="914400"/>
                <a:r>
                  <a:rPr kumimoji="0" lang="en-US" sz="1800" b="1" i="0" u="none" strike="noStrike" kern="0" cap="none" spc="0" normalizeH="0" baseline="0" noProof="0" dirty="0" smtClean="0">
                    <a:ln>
                      <a:noFill/>
                    </a:ln>
                    <a:solidFill>
                      <a:srgbClr val="FF0000"/>
                    </a:solidFill>
                    <a:effectLst/>
                    <a:uLnTx/>
                    <a:uFillTx/>
                  </a:rPr>
                  <a:t>Syrian: 10,868 </a:t>
                </a:r>
                <a:r>
                  <a:rPr lang="en-US" b="1" kern="0" dirty="0" smtClean="0">
                    <a:solidFill>
                      <a:srgbClr val="0070C0"/>
                    </a:solidFill>
                  </a:rPr>
                  <a:t>(6%)</a:t>
                </a:r>
                <a:r>
                  <a:rPr kumimoji="0" lang="en-US" sz="1800" b="1" i="0" u="none" strike="noStrike" kern="0" cap="none" spc="0" normalizeH="0" baseline="0" noProof="0" dirty="0" smtClean="0">
                    <a:ln>
                      <a:noFill/>
                    </a:ln>
                    <a:solidFill>
                      <a:srgbClr val="FF0000"/>
                    </a:solidFill>
                    <a:effectLst/>
                    <a:uLnTx/>
                    <a:uFillTx/>
                  </a:rPr>
                  <a:t>  </a:t>
                </a:r>
              </a:p>
            </p:txBody>
          </p:sp>
          <p:sp>
            <p:nvSpPr>
              <p:cNvPr id="39" name="TextBox 38"/>
              <p:cNvSpPr txBox="1"/>
              <p:nvPr/>
            </p:nvSpPr>
            <p:spPr>
              <a:xfrm>
                <a:off x="8861266" y="977207"/>
                <a:ext cx="262098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Jordanian: 167,751    </a:t>
                </a:r>
              </a:p>
            </p:txBody>
          </p:sp>
        </p:grpSp>
        <p:sp>
          <p:nvSpPr>
            <p:cNvPr id="89" name="Up Arrow 88"/>
            <p:cNvSpPr/>
            <p:nvPr/>
          </p:nvSpPr>
          <p:spPr>
            <a:xfrm rot="16200000">
              <a:off x="5235331" y="1214019"/>
              <a:ext cx="129562" cy="3115685"/>
            </a:xfrm>
            <a:prstGeom prst="up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99139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500"/>
                                        <p:tgtEl>
                                          <p:spTgt spid="7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2662979958"/>
              </p:ext>
            </p:extLst>
          </p:nvPr>
        </p:nvGraphicFramePr>
        <p:xfrm>
          <a:off x="259882" y="1381534"/>
          <a:ext cx="8624236" cy="5021262"/>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p:cNvSpPr txBox="1">
            <a:spLocks noGrp="1"/>
          </p:cNvSpPr>
          <p:nvPr>
            <p:ph type="title"/>
          </p:nvPr>
        </p:nvSpPr>
        <p:spPr bwMode="auto">
          <a:xfrm>
            <a:off x="457200" y="261326"/>
            <a:ext cx="8229600" cy="125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ctr" eaLnBrk="1" hangingPunct="1">
              <a:spcBef>
                <a:spcPct val="0"/>
              </a:spcBef>
              <a:buFontTx/>
              <a:buNone/>
            </a:pPr>
            <a:r>
              <a:rPr lang="en-US" altLang="en-US" sz="4000">
                <a:cs typeface="Times New Roman" panose="02020603050405020304" pitchFamily="18" charset="0"/>
              </a:rPr>
              <a:t>Jordan’s Population Pyramid</a:t>
            </a:r>
            <a:endParaRPr lang="ar-JO" altLang="en-US" sz="4000">
              <a:cs typeface="Times New Roman" panose="02020603050405020304" pitchFamily="18" charset="0"/>
            </a:endParaRPr>
          </a:p>
        </p:txBody>
      </p:sp>
    </p:spTree>
    <p:extLst>
      <p:ext uri="{BB962C8B-B14F-4D97-AF65-F5344CB8AC3E}">
        <p14:creationId xmlns:p14="http://schemas.microsoft.com/office/powerpoint/2010/main" val="2454318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972440066"/>
              </p:ext>
            </p:extLst>
          </p:nvPr>
        </p:nvGraphicFramePr>
        <p:xfrm>
          <a:off x="-76200" y="1586344"/>
          <a:ext cx="4495800" cy="48625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p:cNvGraphicFramePr>
          <p:nvPr>
            <p:extLst>
              <p:ext uri="{D42A27DB-BD31-4B8C-83A1-F6EECF244321}">
                <p14:modId xmlns:p14="http://schemas.microsoft.com/office/powerpoint/2010/main" val="310887337"/>
              </p:ext>
            </p:extLst>
          </p:nvPr>
        </p:nvGraphicFramePr>
        <p:xfrm>
          <a:off x="4676553" y="1529195"/>
          <a:ext cx="4038600" cy="48291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ctr" eaLnBrk="1" hangingPunct="1">
              <a:spcBef>
                <a:spcPct val="0"/>
              </a:spcBef>
              <a:buFontTx/>
              <a:buNone/>
            </a:pPr>
            <a:r>
              <a:rPr lang="en-US" altLang="en-US" sz="4000" dirty="0">
                <a:cs typeface="Times New Roman" panose="02020603050405020304" pitchFamily="18" charset="0"/>
              </a:rPr>
              <a:t>Jordan Population Pyramids</a:t>
            </a:r>
            <a:endParaRPr lang="ar-JO" altLang="en-US" sz="4000" dirty="0">
              <a:cs typeface="Times New Roman" panose="02020603050405020304" pitchFamily="18" charset="0"/>
            </a:endParaRPr>
          </a:p>
        </p:txBody>
      </p:sp>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695" y="6083630"/>
            <a:ext cx="1809329" cy="917910"/>
          </a:xfrm>
          <a:prstGeom prst="rect">
            <a:avLst/>
          </a:prstGeom>
        </p:spPr>
      </p:pic>
    </p:spTree>
    <p:extLst>
      <p:ext uri="{BB962C8B-B14F-4D97-AF65-F5344CB8AC3E}">
        <p14:creationId xmlns:p14="http://schemas.microsoft.com/office/powerpoint/2010/main" val="40477853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16632"/>
            <a:ext cx="8208912"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rtl="1"/>
            <a:r>
              <a:rPr lang="en-US" sz="2400" b="1" dirty="0" smtClean="0">
                <a:solidFill>
                  <a:prstClr val="black"/>
                </a:solidFill>
              </a:rPr>
              <a:t>Health Sector in Jordan is Composed of : </a:t>
            </a:r>
            <a:endParaRPr lang="en-US" sz="2400" b="1" dirty="0">
              <a:solidFill>
                <a:prstClr val="black"/>
              </a:solidFill>
            </a:endParaRPr>
          </a:p>
        </p:txBody>
      </p:sp>
      <p:sp>
        <p:nvSpPr>
          <p:cNvPr id="6" name="TextBox 5"/>
          <p:cNvSpPr txBox="1"/>
          <p:nvPr/>
        </p:nvSpPr>
        <p:spPr>
          <a:xfrm>
            <a:off x="539552" y="1268760"/>
            <a:ext cx="2448851" cy="369332"/>
          </a:xfrm>
          <a:prstGeom prst="rect">
            <a:avLst/>
          </a:prstGeom>
          <a:solidFill>
            <a:schemeClr val="accent5"/>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rtl="1"/>
            <a:r>
              <a:rPr lang="en-US" dirty="0">
                <a:solidFill>
                  <a:prstClr val="black"/>
                </a:solidFill>
              </a:rPr>
              <a:t>Councils </a:t>
            </a:r>
            <a:r>
              <a:rPr lang="en-US" dirty="0" smtClean="0">
                <a:solidFill>
                  <a:prstClr val="black"/>
                </a:solidFill>
              </a:rPr>
              <a:t>&amp; Institutions</a:t>
            </a:r>
            <a:endParaRPr lang="en-US" dirty="0">
              <a:solidFill>
                <a:prstClr val="black"/>
              </a:solidFill>
            </a:endParaRPr>
          </a:p>
        </p:txBody>
      </p:sp>
      <p:sp>
        <p:nvSpPr>
          <p:cNvPr id="8" name="TextBox 7"/>
          <p:cNvSpPr txBox="1"/>
          <p:nvPr/>
        </p:nvSpPr>
        <p:spPr>
          <a:xfrm>
            <a:off x="3168425" y="1268760"/>
            <a:ext cx="1979639"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rtl="1"/>
            <a:r>
              <a:rPr lang="en-US" sz="1400" b="1" dirty="0">
                <a:solidFill>
                  <a:prstClr val="black"/>
                </a:solidFill>
              </a:rPr>
              <a:t>International &amp; </a:t>
            </a:r>
            <a:endParaRPr lang="en-US" sz="1400" b="1" dirty="0" smtClean="0">
              <a:solidFill>
                <a:prstClr val="black"/>
              </a:solidFill>
            </a:endParaRPr>
          </a:p>
          <a:p>
            <a:pPr algn="ctr" rtl="1"/>
            <a:r>
              <a:rPr lang="en-US" sz="1400" b="1" dirty="0" smtClean="0">
                <a:solidFill>
                  <a:prstClr val="black"/>
                </a:solidFill>
              </a:rPr>
              <a:t>Charity </a:t>
            </a:r>
            <a:r>
              <a:rPr lang="en-US" sz="1400" b="1" dirty="0">
                <a:solidFill>
                  <a:prstClr val="black"/>
                </a:solidFill>
              </a:rPr>
              <a:t>sector</a:t>
            </a:r>
          </a:p>
        </p:txBody>
      </p:sp>
      <p:sp>
        <p:nvSpPr>
          <p:cNvPr id="10" name="TextBox 9"/>
          <p:cNvSpPr txBox="1"/>
          <p:nvPr/>
        </p:nvSpPr>
        <p:spPr>
          <a:xfrm>
            <a:off x="5365249" y="1296288"/>
            <a:ext cx="1583015"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rtl="1"/>
            <a:r>
              <a:rPr lang="en-US" b="1" dirty="0">
                <a:solidFill>
                  <a:prstClr val="black"/>
                </a:solidFill>
              </a:rPr>
              <a:t>Private Sector</a:t>
            </a:r>
          </a:p>
        </p:txBody>
      </p:sp>
      <p:sp>
        <p:nvSpPr>
          <p:cNvPr id="12" name="TextBox 11"/>
          <p:cNvSpPr txBox="1"/>
          <p:nvPr/>
        </p:nvSpPr>
        <p:spPr>
          <a:xfrm>
            <a:off x="7306561" y="1268760"/>
            <a:ext cx="1585337" cy="369332"/>
          </a:xfrm>
          <a:prstGeom prst="rect">
            <a:avLst/>
          </a:prstGeom>
          <a:solidFill>
            <a:srgbClr val="FF9900"/>
          </a:solidFill>
        </p:spPr>
        <p:style>
          <a:lnRef idx="1">
            <a:schemeClr val="dk1"/>
          </a:lnRef>
          <a:fillRef idx="2">
            <a:schemeClr val="dk1"/>
          </a:fillRef>
          <a:effectRef idx="1">
            <a:schemeClr val="dk1"/>
          </a:effectRef>
          <a:fontRef idx="minor">
            <a:schemeClr val="dk1"/>
          </a:fontRef>
        </p:style>
        <p:txBody>
          <a:bodyPr wrap="square" rtlCol="0">
            <a:spAutoFit/>
          </a:bodyPr>
          <a:lstStyle/>
          <a:p>
            <a:pPr algn="ctr" rtl="1"/>
            <a:r>
              <a:rPr lang="en-US" b="1" dirty="0">
                <a:solidFill>
                  <a:prstClr val="black"/>
                </a:solidFill>
              </a:rPr>
              <a:t>Public Sector</a:t>
            </a:r>
          </a:p>
        </p:txBody>
      </p:sp>
      <p:sp>
        <p:nvSpPr>
          <p:cNvPr id="13" name="TextBox 12"/>
          <p:cNvSpPr txBox="1"/>
          <p:nvPr/>
        </p:nvSpPr>
        <p:spPr>
          <a:xfrm>
            <a:off x="8605609" y="2312965"/>
            <a:ext cx="430887" cy="3357575"/>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MOH</a:t>
            </a:r>
            <a:endParaRPr lang="en-US" sz="1600" b="1" dirty="0">
              <a:solidFill>
                <a:prstClr val="black"/>
              </a:solidFill>
            </a:endParaRPr>
          </a:p>
        </p:txBody>
      </p:sp>
      <p:sp>
        <p:nvSpPr>
          <p:cNvPr id="14" name="TextBox 13"/>
          <p:cNvSpPr txBox="1"/>
          <p:nvPr/>
        </p:nvSpPr>
        <p:spPr>
          <a:xfrm>
            <a:off x="7597497" y="2312966"/>
            <a:ext cx="430887" cy="335757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University Hospitals </a:t>
            </a:r>
            <a:endParaRPr lang="en-US" sz="1600" b="1" dirty="0">
              <a:solidFill>
                <a:prstClr val="black"/>
              </a:solidFill>
            </a:endParaRPr>
          </a:p>
        </p:txBody>
      </p:sp>
      <p:sp>
        <p:nvSpPr>
          <p:cNvPr id="15" name="TextBox 14"/>
          <p:cNvSpPr txBox="1"/>
          <p:nvPr/>
        </p:nvSpPr>
        <p:spPr>
          <a:xfrm>
            <a:off x="8101553" y="2310916"/>
            <a:ext cx="430887" cy="335962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RMS</a:t>
            </a:r>
            <a:endParaRPr lang="en-US" sz="1600" b="1" dirty="0">
              <a:solidFill>
                <a:prstClr val="black"/>
              </a:solidFill>
            </a:endParaRPr>
          </a:p>
        </p:txBody>
      </p:sp>
      <p:sp>
        <p:nvSpPr>
          <p:cNvPr id="16" name="TextBox 15"/>
          <p:cNvSpPr txBox="1"/>
          <p:nvPr/>
        </p:nvSpPr>
        <p:spPr>
          <a:xfrm>
            <a:off x="6970331" y="2312966"/>
            <a:ext cx="677108" cy="335757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National Center for Diabetes Endocrinology and Genetics</a:t>
            </a:r>
          </a:p>
        </p:txBody>
      </p:sp>
      <p:cxnSp>
        <p:nvCxnSpPr>
          <p:cNvPr id="18" name="Straight Arrow Connector 17"/>
          <p:cNvCxnSpPr>
            <a:stCxn id="12" idx="2"/>
            <a:endCxn id="16" idx="0"/>
          </p:cNvCxnSpPr>
          <p:nvPr/>
        </p:nvCxnSpPr>
        <p:spPr>
          <a:xfrm flipH="1">
            <a:off x="7308885" y="1638092"/>
            <a:ext cx="790345" cy="67487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a:stCxn id="12" idx="2"/>
            <a:endCxn id="14" idx="0"/>
          </p:cNvCxnSpPr>
          <p:nvPr/>
        </p:nvCxnSpPr>
        <p:spPr>
          <a:xfrm flipH="1">
            <a:off x="7812941" y="1638092"/>
            <a:ext cx="286289" cy="67487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a:stCxn id="12" idx="2"/>
            <a:endCxn id="15" idx="0"/>
          </p:cNvCxnSpPr>
          <p:nvPr/>
        </p:nvCxnSpPr>
        <p:spPr>
          <a:xfrm>
            <a:off x="8099230" y="1638092"/>
            <a:ext cx="217767" cy="6728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4" name="Straight Arrow Connector 23"/>
          <p:cNvCxnSpPr>
            <a:stCxn id="12" idx="2"/>
            <a:endCxn id="13" idx="0"/>
          </p:cNvCxnSpPr>
          <p:nvPr/>
        </p:nvCxnSpPr>
        <p:spPr>
          <a:xfrm>
            <a:off x="8099230" y="1638092"/>
            <a:ext cx="721823" cy="67487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6517377" y="2310916"/>
            <a:ext cx="430887" cy="335962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Diagnostic &amp; Therapeutic Centers  </a:t>
            </a:r>
            <a:endParaRPr lang="en-US" sz="1600" b="1" dirty="0">
              <a:solidFill>
                <a:prstClr val="black"/>
              </a:solidFill>
            </a:endParaRPr>
          </a:p>
        </p:txBody>
      </p:sp>
      <p:sp>
        <p:nvSpPr>
          <p:cNvPr id="26" name="TextBox 25"/>
          <p:cNvSpPr txBox="1"/>
          <p:nvPr/>
        </p:nvSpPr>
        <p:spPr>
          <a:xfrm>
            <a:off x="5365249" y="2310916"/>
            <a:ext cx="430887" cy="335962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Private Hospitals </a:t>
            </a:r>
            <a:endParaRPr lang="en-US" sz="1600" b="1" dirty="0">
              <a:solidFill>
                <a:prstClr val="black"/>
              </a:solidFill>
            </a:endParaRPr>
          </a:p>
        </p:txBody>
      </p:sp>
      <p:sp>
        <p:nvSpPr>
          <p:cNvPr id="27" name="TextBox 26"/>
          <p:cNvSpPr txBox="1"/>
          <p:nvPr/>
        </p:nvSpPr>
        <p:spPr>
          <a:xfrm>
            <a:off x="5941313" y="2308867"/>
            <a:ext cx="430887" cy="3361673"/>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Private Clinics </a:t>
            </a:r>
            <a:endParaRPr lang="en-US" sz="1600" b="1" dirty="0">
              <a:solidFill>
                <a:prstClr val="black"/>
              </a:solidFill>
            </a:endParaRPr>
          </a:p>
        </p:txBody>
      </p:sp>
      <p:sp>
        <p:nvSpPr>
          <p:cNvPr id="32" name="TextBox 31"/>
          <p:cNvSpPr txBox="1"/>
          <p:nvPr/>
        </p:nvSpPr>
        <p:spPr>
          <a:xfrm>
            <a:off x="4789185" y="2308868"/>
            <a:ext cx="430887" cy="3361672"/>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UNHCR</a:t>
            </a:r>
            <a:endParaRPr lang="en-US" sz="1600" b="1" dirty="0">
              <a:solidFill>
                <a:prstClr val="black"/>
              </a:solidFill>
            </a:endParaRPr>
          </a:p>
        </p:txBody>
      </p:sp>
      <p:sp>
        <p:nvSpPr>
          <p:cNvPr id="33" name="TextBox 32"/>
          <p:cNvSpPr txBox="1"/>
          <p:nvPr/>
        </p:nvSpPr>
        <p:spPr>
          <a:xfrm>
            <a:off x="3781073" y="2308868"/>
            <a:ext cx="430887" cy="3361671"/>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King Hussein Cancer </a:t>
            </a:r>
            <a:r>
              <a:rPr lang="en-US" sz="1600" b="1" dirty="0" smtClean="0">
                <a:solidFill>
                  <a:prstClr val="black"/>
                </a:solidFill>
              </a:rPr>
              <a:t>Center </a:t>
            </a:r>
            <a:endParaRPr lang="en-US" sz="1600" b="1" dirty="0">
              <a:solidFill>
                <a:prstClr val="black"/>
              </a:solidFill>
            </a:endParaRPr>
          </a:p>
        </p:txBody>
      </p:sp>
      <p:sp>
        <p:nvSpPr>
          <p:cNvPr id="34" name="TextBox 33"/>
          <p:cNvSpPr txBox="1"/>
          <p:nvPr/>
        </p:nvSpPr>
        <p:spPr>
          <a:xfrm>
            <a:off x="4285129" y="2306818"/>
            <a:ext cx="430887" cy="3363721"/>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UNRWA</a:t>
            </a:r>
          </a:p>
        </p:txBody>
      </p:sp>
      <p:sp>
        <p:nvSpPr>
          <p:cNvPr id="35" name="TextBox 34"/>
          <p:cNvSpPr txBox="1"/>
          <p:nvPr/>
        </p:nvSpPr>
        <p:spPr>
          <a:xfrm>
            <a:off x="3277017" y="2308867"/>
            <a:ext cx="430887" cy="3361671"/>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NGOs Clinics </a:t>
            </a:r>
            <a:endParaRPr lang="en-US" sz="1600" b="1" dirty="0">
              <a:solidFill>
                <a:prstClr val="black"/>
              </a:solidFill>
            </a:endParaRPr>
          </a:p>
        </p:txBody>
      </p:sp>
      <p:cxnSp>
        <p:nvCxnSpPr>
          <p:cNvPr id="37" name="Straight Arrow Connector 36"/>
          <p:cNvCxnSpPr>
            <a:stCxn id="10" idx="2"/>
            <a:endCxn id="26" idx="0"/>
          </p:cNvCxnSpPr>
          <p:nvPr/>
        </p:nvCxnSpPr>
        <p:spPr>
          <a:xfrm flipH="1">
            <a:off x="5580693" y="1665620"/>
            <a:ext cx="576064" cy="6452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Arrow Connector 38"/>
          <p:cNvCxnSpPr>
            <a:stCxn id="10" idx="2"/>
            <a:endCxn id="27" idx="0"/>
          </p:cNvCxnSpPr>
          <p:nvPr/>
        </p:nvCxnSpPr>
        <p:spPr>
          <a:xfrm>
            <a:off x="6156757" y="1665620"/>
            <a:ext cx="0" cy="64324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a:stCxn id="10" idx="2"/>
            <a:endCxn id="25" idx="0"/>
          </p:cNvCxnSpPr>
          <p:nvPr/>
        </p:nvCxnSpPr>
        <p:spPr>
          <a:xfrm>
            <a:off x="6156757" y="1665620"/>
            <a:ext cx="576064" cy="6452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0" name="Straight Arrow Connector 49"/>
          <p:cNvCxnSpPr>
            <a:stCxn id="8" idx="2"/>
            <a:endCxn id="32" idx="0"/>
          </p:cNvCxnSpPr>
          <p:nvPr/>
        </p:nvCxnSpPr>
        <p:spPr>
          <a:xfrm>
            <a:off x="4158245" y="1791980"/>
            <a:ext cx="846384" cy="5168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2" name="Straight Arrow Connector 51"/>
          <p:cNvCxnSpPr>
            <a:stCxn id="8" idx="2"/>
            <a:endCxn id="34" idx="0"/>
          </p:cNvCxnSpPr>
          <p:nvPr/>
        </p:nvCxnSpPr>
        <p:spPr>
          <a:xfrm>
            <a:off x="4158245" y="1791980"/>
            <a:ext cx="342328" cy="51483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4" name="Straight Arrow Connector 53"/>
          <p:cNvCxnSpPr>
            <a:stCxn id="8" idx="2"/>
            <a:endCxn id="33" idx="0"/>
          </p:cNvCxnSpPr>
          <p:nvPr/>
        </p:nvCxnSpPr>
        <p:spPr>
          <a:xfrm flipH="1">
            <a:off x="3996517" y="1791980"/>
            <a:ext cx="161728" cy="5168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6" name="Straight Arrow Connector 55"/>
          <p:cNvCxnSpPr>
            <a:stCxn id="8" idx="2"/>
            <a:endCxn id="35" idx="0"/>
          </p:cNvCxnSpPr>
          <p:nvPr/>
        </p:nvCxnSpPr>
        <p:spPr>
          <a:xfrm flipH="1">
            <a:off x="3492461" y="1791980"/>
            <a:ext cx="665784" cy="5168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7" name="TextBox 56"/>
          <p:cNvSpPr txBox="1"/>
          <p:nvPr/>
        </p:nvSpPr>
        <p:spPr>
          <a:xfrm>
            <a:off x="2772961" y="2306819"/>
            <a:ext cx="430887" cy="3363719"/>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smtClean="0">
                <a:solidFill>
                  <a:prstClr val="black"/>
                </a:solidFill>
              </a:rPr>
              <a:t>High Health Council </a:t>
            </a:r>
            <a:endParaRPr lang="en-US" sz="1600" b="1" dirty="0">
              <a:solidFill>
                <a:prstClr val="black"/>
              </a:solidFill>
            </a:endParaRPr>
          </a:p>
        </p:txBody>
      </p:sp>
      <p:sp>
        <p:nvSpPr>
          <p:cNvPr id="58" name="TextBox 57"/>
          <p:cNvSpPr txBox="1"/>
          <p:nvPr/>
        </p:nvSpPr>
        <p:spPr>
          <a:xfrm>
            <a:off x="1692841" y="2306820"/>
            <a:ext cx="430887" cy="336315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Jordanian Nursing Council </a:t>
            </a:r>
          </a:p>
        </p:txBody>
      </p:sp>
      <p:sp>
        <p:nvSpPr>
          <p:cNvPr id="59" name="TextBox 58"/>
          <p:cNvSpPr txBox="1"/>
          <p:nvPr/>
        </p:nvSpPr>
        <p:spPr>
          <a:xfrm>
            <a:off x="2239288" y="2304770"/>
            <a:ext cx="430887" cy="3365768"/>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Jordan Medical Council</a:t>
            </a:r>
          </a:p>
        </p:txBody>
      </p:sp>
      <p:sp>
        <p:nvSpPr>
          <p:cNvPr id="60" name="TextBox 59"/>
          <p:cNvSpPr txBox="1"/>
          <p:nvPr/>
        </p:nvSpPr>
        <p:spPr>
          <a:xfrm>
            <a:off x="1116777" y="2306820"/>
            <a:ext cx="430887" cy="336315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Higher Population Council</a:t>
            </a:r>
          </a:p>
        </p:txBody>
      </p:sp>
      <p:sp>
        <p:nvSpPr>
          <p:cNvPr id="61" name="TextBox 60"/>
          <p:cNvSpPr txBox="1"/>
          <p:nvPr/>
        </p:nvSpPr>
        <p:spPr>
          <a:xfrm>
            <a:off x="612721" y="2304770"/>
            <a:ext cx="430887" cy="3365768"/>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Jordan Food &amp; Drug Administration </a:t>
            </a:r>
          </a:p>
        </p:txBody>
      </p:sp>
      <p:sp>
        <p:nvSpPr>
          <p:cNvPr id="62" name="TextBox 61"/>
          <p:cNvSpPr txBox="1"/>
          <p:nvPr/>
        </p:nvSpPr>
        <p:spPr>
          <a:xfrm>
            <a:off x="108665" y="2302721"/>
            <a:ext cx="430887" cy="3368381"/>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rtl="1"/>
            <a:r>
              <a:rPr lang="en-US" sz="1600" b="1" dirty="0">
                <a:solidFill>
                  <a:prstClr val="black"/>
                </a:solidFill>
              </a:rPr>
              <a:t>Joint Procurement Department</a:t>
            </a:r>
          </a:p>
        </p:txBody>
      </p:sp>
      <p:cxnSp>
        <p:nvCxnSpPr>
          <p:cNvPr id="99" name="Straight Arrow Connector 98"/>
          <p:cNvCxnSpPr>
            <a:stCxn id="6" idx="2"/>
            <a:endCxn id="62" idx="0"/>
          </p:cNvCxnSpPr>
          <p:nvPr/>
        </p:nvCxnSpPr>
        <p:spPr>
          <a:xfrm flipH="1">
            <a:off x="324109" y="1638092"/>
            <a:ext cx="1439869" cy="66462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1" name="Straight Arrow Connector 100"/>
          <p:cNvCxnSpPr>
            <a:stCxn id="6" idx="2"/>
            <a:endCxn id="61" idx="0"/>
          </p:cNvCxnSpPr>
          <p:nvPr/>
        </p:nvCxnSpPr>
        <p:spPr>
          <a:xfrm flipH="1">
            <a:off x="828165" y="1638092"/>
            <a:ext cx="935813" cy="6666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3" name="Straight Arrow Connector 102"/>
          <p:cNvCxnSpPr>
            <a:stCxn id="6" idx="2"/>
            <a:endCxn id="60" idx="0"/>
          </p:cNvCxnSpPr>
          <p:nvPr/>
        </p:nvCxnSpPr>
        <p:spPr>
          <a:xfrm flipH="1">
            <a:off x="1332221" y="1638092"/>
            <a:ext cx="431757" cy="6687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5" name="Straight Arrow Connector 104"/>
          <p:cNvCxnSpPr>
            <a:stCxn id="6" idx="2"/>
            <a:endCxn id="58" idx="0"/>
          </p:cNvCxnSpPr>
          <p:nvPr/>
        </p:nvCxnSpPr>
        <p:spPr>
          <a:xfrm>
            <a:off x="1763978" y="1638092"/>
            <a:ext cx="144307" cy="6687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7" name="Straight Arrow Connector 106"/>
          <p:cNvCxnSpPr>
            <a:stCxn id="6" idx="2"/>
            <a:endCxn id="59" idx="0"/>
          </p:cNvCxnSpPr>
          <p:nvPr/>
        </p:nvCxnSpPr>
        <p:spPr>
          <a:xfrm>
            <a:off x="1763978" y="1638092"/>
            <a:ext cx="690754" cy="6666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9" name="Straight Arrow Connector 108"/>
          <p:cNvCxnSpPr>
            <a:stCxn id="6" idx="2"/>
            <a:endCxn id="57" idx="0"/>
          </p:cNvCxnSpPr>
          <p:nvPr/>
        </p:nvCxnSpPr>
        <p:spPr>
          <a:xfrm>
            <a:off x="1763978" y="1638092"/>
            <a:ext cx="1224427" cy="66872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Elbow Connector 18"/>
          <p:cNvCxnSpPr>
            <a:stCxn id="4" idx="2"/>
          </p:cNvCxnSpPr>
          <p:nvPr/>
        </p:nvCxnSpPr>
        <p:spPr>
          <a:xfrm rot="16200000" flipH="1">
            <a:off x="6243574" y="-1021270"/>
            <a:ext cx="258415" cy="3457547"/>
          </a:xfrm>
          <a:prstGeom prst="bentConnector2">
            <a:avLst/>
          </a:prstGeom>
        </p:spPr>
        <p:style>
          <a:lnRef idx="2">
            <a:schemeClr val="dk1"/>
          </a:lnRef>
          <a:fillRef idx="0">
            <a:schemeClr val="dk1"/>
          </a:fillRef>
          <a:effectRef idx="1">
            <a:schemeClr val="dk1"/>
          </a:effectRef>
          <a:fontRef idx="minor">
            <a:schemeClr val="tx1"/>
          </a:fontRef>
        </p:style>
      </p:cxnSp>
      <p:cxnSp>
        <p:nvCxnSpPr>
          <p:cNvPr id="23" name="Elbow Connector 22"/>
          <p:cNvCxnSpPr>
            <a:stCxn id="4" idx="2"/>
          </p:cNvCxnSpPr>
          <p:nvPr/>
        </p:nvCxnSpPr>
        <p:spPr>
          <a:xfrm rot="5400000">
            <a:off x="3039218" y="-768079"/>
            <a:ext cx="258415" cy="2951167"/>
          </a:xfrm>
          <a:prstGeom prst="bentConnector2">
            <a:avLst/>
          </a:prstGeom>
        </p:spPr>
        <p:style>
          <a:lnRef idx="2">
            <a:schemeClr val="dk1"/>
          </a:lnRef>
          <a:fillRef idx="0">
            <a:schemeClr val="dk1"/>
          </a:fillRef>
          <a:effectRef idx="1">
            <a:schemeClr val="dk1"/>
          </a:effectRef>
          <a:fontRef idx="minor">
            <a:schemeClr val="tx1"/>
          </a:fontRef>
        </p:style>
      </p:cxnSp>
      <p:cxnSp>
        <p:nvCxnSpPr>
          <p:cNvPr id="31" name="Straight Arrow Connector 30"/>
          <p:cNvCxnSpPr>
            <a:endCxn id="10" idx="0"/>
          </p:cNvCxnSpPr>
          <p:nvPr/>
        </p:nvCxnSpPr>
        <p:spPr>
          <a:xfrm>
            <a:off x="6156756" y="836712"/>
            <a:ext cx="1" cy="45957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Straight Arrow Connector 37"/>
          <p:cNvCxnSpPr>
            <a:endCxn id="8" idx="0"/>
          </p:cNvCxnSpPr>
          <p:nvPr/>
        </p:nvCxnSpPr>
        <p:spPr>
          <a:xfrm flipH="1">
            <a:off x="4158245" y="836712"/>
            <a:ext cx="6968" cy="4320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4" name="Straight Arrow Connector 43"/>
          <p:cNvCxnSpPr/>
          <p:nvPr/>
        </p:nvCxnSpPr>
        <p:spPr>
          <a:xfrm flipH="1">
            <a:off x="1692841" y="836712"/>
            <a:ext cx="2" cy="4320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7" name="Straight Arrow Connector 46"/>
          <p:cNvCxnSpPr>
            <a:endCxn id="12" idx="0"/>
          </p:cNvCxnSpPr>
          <p:nvPr/>
        </p:nvCxnSpPr>
        <p:spPr>
          <a:xfrm>
            <a:off x="8099229" y="836712"/>
            <a:ext cx="1" cy="4320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5" name="Straight Connector 54"/>
          <p:cNvCxnSpPr>
            <a:stCxn id="4" idx="2"/>
          </p:cNvCxnSpPr>
          <p:nvPr/>
        </p:nvCxnSpPr>
        <p:spPr>
          <a:xfrm>
            <a:off x="4644008" y="578297"/>
            <a:ext cx="1" cy="258415"/>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6557277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19" y="154112"/>
            <a:ext cx="8959065" cy="6690168"/>
          </a:xfrm>
          <a:prstGeom prst="rect">
            <a:avLst/>
          </a:prstGeom>
        </p:spPr>
      </p:pic>
    </p:spTree>
    <p:extLst>
      <p:ext uri="{BB962C8B-B14F-4D97-AF65-F5344CB8AC3E}">
        <p14:creationId xmlns:p14="http://schemas.microsoft.com/office/powerpoint/2010/main" val="4430434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2"/>
          <p:cNvGraphicFramePr>
            <a:graphicFrameLocks noGrp="1" noChangeAspect="1"/>
          </p:cNvGraphicFramePr>
          <p:nvPr>
            <p:ph idx="1"/>
            <p:extLst>
              <p:ext uri="{D42A27DB-BD31-4B8C-83A1-F6EECF244321}">
                <p14:modId xmlns:p14="http://schemas.microsoft.com/office/powerpoint/2010/main" val="410709089"/>
              </p:ext>
            </p:extLst>
          </p:nvPr>
        </p:nvGraphicFramePr>
        <p:xfrm>
          <a:off x="279400" y="228600"/>
          <a:ext cx="8509000" cy="6477000"/>
        </p:xfrm>
        <a:graphic>
          <a:graphicData uri="http://schemas.openxmlformats.org/drawingml/2006/chart">
            <c:chart xmlns:c="http://schemas.openxmlformats.org/drawingml/2006/chart" xmlns:r="http://schemas.openxmlformats.org/officeDocument/2006/relationships" r:id="rId3"/>
          </a:graphicData>
        </a:graphic>
      </p:graphicFrame>
      <p:sp>
        <p:nvSpPr>
          <p:cNvPr id="153603"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39B674F2-6CA1-4F19-BBDA-326BD9F39FF3}" type="slidenum">
              <a:rPr lang="ar-JO" altLang="en-US" smtClean="0">
                <a:solidFill>
                  <a:srgbClr val="898989"/>
                </a:solidFill>
              </a:rPr>
              <a:pPr/>
              <a:t>15</a:t>
            </a:fld>
            <a:endParaRPr lang="ar-JO" altLang="en-US" smtClean="0">
              <a:solidFill>
                <a:srgbClr val="898989"/>
              </a:solidFill>
            </a:endParaRPr>
          </a:p>
        </p:txBody>
      </p:sp>
      <p:sp>
        <p:nvSpPr>
          <p:cNvPr id="3" name="Rectangle 2"/>
          <p:cNvSpPr/>
          <p:nvPr/>
        </p:nvSpPr>
        <p:spPr>
          <a:xfrm>
            <a:off x="2133600" y="295175"/>
            <a:ext cx="5029200" cy="1015663"/>
          </a:xfrm>
          <a:prstGeom prst="rect">
            <a:avLst/>
          </a:prstGeom>
          <a:ln>
            <a:noFill/>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anchor="ctr">
            <a:spAutoFit/>
          </a:bodyPr>
          <a:lstStyle/>
          <a:p>
            <a:pPr algn="ctr">
              <a:defRPr sz="1956" b="1" i="0" u="none" strike="noStrike" kern="1200" baseline="0">
                <a:solidFill>
                  <a:prstClr val="black"/>
                </a:solidFill>
                <a:latin typeface="+mn-lt"/>
                <a:ea typeface="+mn-ea"/>
                <a:cs typeface="+mn-cs"/>
              </a:defRPr>
            </a:pPr>
            <a:endParaRPr lang="en-GB" sz="2000" b="1" dirty="0">
              <a:solidFill>
                <a:prstClr val="black"/>
              </a:solidFill>
            </a:endParaRPr>
          </a:p>
          <a:p>
            <a:pPr algn="ctr">
              <a:defRPr sz="1956" b="1" i="0" u="none" strike="noStrike" kern="1200" baseline="0">
                <a:solidFill>
                  <a:prstClr val="black"/>
                </a:solidFill>
                <a:latin typeface="+mn-lt"/>
                <a:ea typeface="+mn-ea"/>
                <a:cs typeface="+mn-cs"/>
              </a:defRPr>
            </a:pPr>
            <a:r>
              <a:rPr lang="en-GB" sz="2000" b="1" dirty="0" smtClean="0">
                <a:solidFill>
                  <a:prstClr val="black"/>
                </a:solidFill>
              </a:rPr>
              <a:t>Hospital </a:t>
            </a:r>
            <a:r>
              <a:rPr lang="en-GB" sz="2000" b="1" dirty="0">
                <a:solidFill>
                  <a:prstClr val="black"/>
                </a:solidFill>
              </a:rPr>
              <a:t>Beds By </a:t>
            </a:r>
            <a:r>
              <a:rPr lang="en-GB" sz="2000" b="1" dirty="0" smtClean="0">
                <a:solidFill>
                  <a:prstClr val="black"/>
                </a:solidFill>
              </a:rPr>
              <a:t>Sector - 2015</a:t>
            </a:r>
            <a:endParaRPr lang="en-GB" sz="2000" b="1" dirty="0">
              <a:solidFill>
                <a:prstClr val="black"/>
              </a:solidFill>
            </a:endParaRPr>
          </a:p>
          <a:p>
            <a:pPr algn="ctr">
              <a:defRPr sz="1956" b="1" i="0" u="none" strike="noStrike" kern="1200" baseline="0">
                <a:solidFill>
                  <a:prstClr val="black"/>
                </a:solidFill>
                <a:latin typeface="+mn-lt"/>
                <a:ea typeface="+mn-ea"/>
                <a:cs typeface="+mn-cs"/>
              </a:defRPr>
            </a:pPr>
            <a:endParaRPr lang="ar-JO" sz="2000" b="1" dirty="0">
              <a:solidFill>
                <a:prstClr val="black"/>
              </a:solidFill>
            </a:endParaRPr>
          </a:p>
        </p:txBody>
      </p:sp>
    </p:spTree>
    <p:extLst>
      <p:ext uri="{BB962C8B-B14F-4D97-AF65-F5344CB8AC3E}">
        <p14:creationId xmlns:p14="http://schemas.microsoft.com/office/powerpoint/2010/main" val="107006053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35"/>
          <p:cNvSpPr>
            <a:spLocks noGrp="1" noChangeArrowheads="1"/>
          </p:cNvSpPr>
          <p:nvPr>
            <p:ph type="title"/>
          </p:nvPr>
        </p:nvSpPr>
        <p:spPr>
          <a:xfrm>
            <a:off x="457200" y="0"/>
            <a:ext cx="8229600" cy="838200"/>
          </a:xfrm>
        </p:spPr>
        <p:txBody>
          <a:bodyPr/>
          <a:lstStyle/>
          <a:p>
            <a:pPr eaLnBrk="1" hangingPunct="1"/>
            <a:r>
              <a:rPr lang="en-US" altLang="en-US" sz="2800" b="1" dirty="0" smtClean="0">
                <a:solidFill>
                  <a:schemeClr val="tx1"/>
                </a:solidFill>
                <a:latin typeface="Garamond" pitchFamily="18" charset="0"/>
                <a:cs typeface="Times New Roman" pitchFamily="18" charset="0"/>
              </a:rPr>
              <a:t>Demographic Indicators</a:t>
            </a:r>
          </a:p>
        </p:txBody>
      </p:sp>
      <p:graphicFrame>
        <p:nvGraphicFramePr>
          <p:cNvPr id="26869" name="Group 245"/>
          <p:cNvGraphicFramePr>
            <a:graphicFrameLocks noGrp="1"/>
          </p:cNvGraphicFramePr>
          <p:nvPr>
            <p:ph type="tbl" idx="1"/>
            <p:extLst/>
          </p:nvPr>
        </p:nvGraphicFramePr>
        <p:xfrm>
          <a:off x="381000" y="914400"/>
          <a:ext cx="8305800" cy="5440687"/>
        </p:xfrm>
        <a:graphic>
          <a:graphicData uri="http://schemas.openxmlformats.org/drawingml/2006/table">
            <a:tbl>
              <a:tblPr/>
              <a:tblGrid>
                <a:gridCol w="4890329"/>
                <a:gridCol w="1707735"/>
                <a:gridCol w="1707736"/>
              </a:tblGrid>
              <a:tr h="44196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Indicator</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2005</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2015</a:t>
                      </a:r>
                      <a:endParaRPr kumimoji="0" lang="en-US" sz="2400" b="0" i="0" u="none" strike="noStrike" cap="none" normalizeH="0" baseline="0" dirty="0" smtClean="0">
                        <a:ln>
                          <a:noFill/>
                        </a:ln>
                        <a:solidFill>
                          <a:schemeClr val="tx1"/>
                        </a:solidFill>
                        <a:effectLst/>
                        <a:latin typeface="Garamond" pitchFamily="18" charset="0"/>
                        <a:cs typeface="Arial" pitchFamily="34" charset="0"/>
                      </a:endParaRP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4419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Population</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GB" sz="2400" b="1" i="0" u="none" strike="noStrike" cap="none" normalizeH="0" baseline="0" dirty="0" smtClean="0">
                          <a:ln>
                            <a:noFill/>
                          </a:ln>
                          <a:solidFill>
                            <a:schemeClr val="tx1"/>
                          </a:solidFill>
                          <a:effectLst/>
                          <a:latin typeface="Garamond" pitchFamily="18" charset="0"/>
                          <a:cs typeface="Arial" pitchFamily="34" charset="0"/>
                        </a:rPr>
                        <a:t>5,485,000</a:t>
                      </a:r>
                      <a:r>
                        <a:rPr kumimoji="0" lang="en-US" sz="2400" b="1" i="0" u="none" strike="noStrike" cap="none" normalizeH="0" baseline="0" dirty="0" smtClean="0">
                          <a:ln>
                            <a:noFill/>
                          </a:ln>
                          <a:solidFill>
                            <a:schemeClr val="tx1"/>
                          </a:solidFill>
                          <a:effectLst/>
                          <a:latin typeface="Garamond" pitchFamily="18" charset="0"/>
                          <a:cs typeface="Arial" pitchFamily="34" charset="0"/>
                        </a:rPr>
                        <a:t> </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9,531,712</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1">
                        <a:lumMod val="20000"/>
                        <a:lumOff val="80000"/>
                      </a:schemeClr>
                    </a:solidFill>
                  </a:tcPr>
                </a:tc>
              </a:tr>
              <a:tr h="4419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Growth Rate %</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2.5</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5.3</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46085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Crude Birth Rate </a:t>
                      </a:r>
                      <a:r>
                        <a:rPr kumimoji="0" lang="en-US" sz="1400" b="1" i="0" u="none" strike="noStrike" cap="none" normalizeH="0" baseline="0" dirty="0" smtClean="0">
                          <a:ln>
                            <a:noFill/>
                          </a:ln>
                          <a:solidFill>
                            <a:schemeClr val="tx1"/>
                          </a:solidFill>
                          <a:effectLst/>
                          <a:latin typeface="Garamond" pitchFamily="18" charset="0"/>
                          <a:cs typeface="Arial" pitchFamily="34" charset="0"/>
                        </a:rPr>
                        <a:t>( Per 1000 pop.)</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29</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28.6</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4419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Total Fertility Rate</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3.7</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3.2</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4419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Family size</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5.4</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solidFill>
                          <a:effectLst/>
                          <a:latin typeface="Garamond" pitchFamily="18" charset="0"/>
                          <a:cs typeface="Arial" pitchFamily="34" charset="0"/>
                        </a:rPr>
                        <a:t>4.8</a:t>
                      </a:r>
                    </a:p>
                  </a:txBody>
                  <a:tcPr marT="45722" marB="45722"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4419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Crude Death Rate   </a:t>
                      </a:r>
                      <a:r>
                        <a:rPr kumimoji="0" lang="en-US" sz="1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Per 1000 pop</a:t>
                      </a:r>
                      <a:r>
                        <a:rPr kumimoji="0" lang="en-US" sz="1400" b="0" i="0" u="none" strike="noStrike" cap="none" normalizeH="0" baseline="0" dirty="0" smtClean="0">
                          <a:ln>
                            <a:noFill/>
                          </a:ln>
                          <a:solidFill>
                            <a:schemeClr val="tx1">
                              <a:lumMod val="95000"/>
                              <a:lumOff val="5000"/>
                            </a:schemeClr>
                          </a:solidFill>
                          <a:effectLst/>
                          <a:latin typeface="Garamond" pitchFamily="18" charset="0"/>
                          <a:cs typeface="Arial" pitchFamily="34" charset="0"/>
                        </a:rPr>
                        <a:t>.</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7</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6</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4419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Infant Mortality Rate </a:t>
                      </a:r>
                      <a:r>
                        <a:rPr kumimoji="0" lang="en-US" sz="1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per 1000 live births</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22</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17</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478722">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Under 5 Mortality Rate </a:t>
                      </a:r>
                      <a:r>
                        <a:rPr kumimoji="0" lang="en-US" sz="12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Per 1000 live births</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27</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21</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62335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Maternal Mortality Rate </a:t>
                      </a:r>
                      <a:r>
                        <a:rPr kumimoji="0" lang="en-US" sz="1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Per 10000 births</a:t>
                      </a:r>
                      <a:r>
                        <a:rPr kumimoji="0" lang="en-US" sz="2400" b="0" i="0" u="none" strike="noStrike" cap="none" normalizeH="0" baseline="0" dirty="0" smtClean="0">
                          <a:ln>
                            <a:noFill/>
                          </a:ln>
                          <a:solidFill>
                            <a:schemeClr val="tx1">
                              <a:lumMod val="95000"/>
                              <a:lumOff val="5000"/>
                            </a:schemeClr>
                          </a:solidFill>
                          <a:effectLst/>
                          <a:latin typeface="Garamond" pitchFamily="18" charset="0"/>
                          <a:cs typeface="Arial" pitchFamily="34" charset="0"/>
                        </a:rPr>
                        <a:t> </a:t>
                      </a:r>
                      <a:endParaRPr kumimoji="0" lang="en-US" sz="1400" b="0" i="0" u="none" strike="noStrike" cap="none" normalizeH="0" baseline="0" dirty="0" smtClean="0">
                        <a:ln>
                          <a:noFill/>
                        </a:ln>
                        <a:solidFill>
                          <a:schemeClr val="tx1">
                            <a:lumMod val="95000"/>
                            <a:lumOff val="5000"/>
                          </a:schemeClr>
                        </a:solidFill>
                        <a:effectLst/>
                        <a:latin typeface="Garamond" pitchFamily="18" charset="0"/>
                        <a:cs typeface="Arial" pitchFamily="34" charset="0"/>
                      </a:endParaRP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40.3</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19</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677379">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ial" pitchFamily="34" charset="0"/>
                        </a:rPr>
                        <a:t>Average Life Expectancy</a:t>
                      </a:r>
                      <a:r>
                        <a:rPr kumimoji="0" lang="en-US" sz="2400" b="0" i="0" u="none" strike="noStrike" cap="none" normalizeH="0" baseline="0" dirty="0" smtClean="0">
                          <a:ln>
                            <a:noFill/>
                          </a:ln>
                          <a:solidFill>
                            <a:schemeClr val="tx1">
                              <a:lumMod val="95000"/>
                              <a:lumOff val="5000"/>
                            </a:schemeClr>
                          </a:solidFill>
                          <a:effectLst/>
                          <a:latin typeface="Garamond" pitchFamily="18" charset="0"/>
                          <a:cs typeface="Arial" pitchFamily="34" charset="0"/>
                        </a:rPr>
                        <a:t> </a:t>
                      </a:r>
                      <a:r>
                        <a:rPr kumimoji="0" lang="en-US" sz="2000" b="0" i="0" u="none" strike="noStrike" cap="none" normalizeH="0" baseline="0" dirty="0" smtClean="0">
                          <a:ln>
                            <a:noFill/>
                          </a:ln>
                          <a:solidFill>
                            <a:schemeClr val="tx1">
                              <a:lumMod val="95000"/>
                              <a:lumOff val="5000"/>
                            </a:schemeClr>
                          </a:solidFill>
                          <a:effectLst/>
                          <a:latin typeface="Garamond" pitchFamily="18" charset="0"/>
                          <a:cs typeface="Arial" pitchFamily="34" charset="0"/>
                        </a:rPr>
                        <a:t>( </a:t>
                      </a:r>
                      <a:r>
                        <a:rPr kumimoji="0" lang="en-US" sz="2000" b="0"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years</a:t>
                      </a:r>
                      <a:r>
                        <a:rPr kumimoji="0" lang="en-US" sz="2400" b="0"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a:t>
                      </a:r>
                      <a:endParaRPr kumimoji="0" lang="en-US" sz="2400" b="0" i="0" u="none" strike="noStrike" cap="none" normalizeH="0" baseline="0" dirty="0" smtClean="0">
                        <a:ln>
                          <a:noFill/>
                        </a:ln>
                        <a:solidFill>
                          <a:schemeClr val="tx1">
                            <a:lumMod val="95000"/>
                            <a:lumOff val="5000"/>
                          </a:schemeClr>
                        </a:solidFill>
                        <a:effectLst/>
                        <a:latin typeface="Garamond" pitchFamily="18" charset="0"/>
                        <a:cs typeface="Arial" pitchFamily="34" charset="0"/>
                      </a:endParaRP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71.5</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400" b="1" i="0" u="none" strike="noStrike" cap="none" normalizeH="0" baseline="0" dirty="0" smtClean="0">
                          <a:ln>
                            <a:noFill/>
                          </a:ln>
                          <a:solidFill>
                            <a:schemeClr val="tx1">
                              <a:lumMod val="95000"/>
                              <a:lumOff val="5000"/>
                            </a:schemeClr>
                          </a:solidFill>
                          <a:effectLst/>
                          <a:latin typeface="Garamond" pitchFamily="18" charset="0"/>
                          <a:cs typeface="Arabic Transparent" pitchFamily="2" charset="0"/>
                        </a:rPr>
                        <a:t>74.4</a:t>
                      </a:r>
                    </a:p>
                  </a:txBody>
                  <a:tcPr marT="45709" marB="45709"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bl>
          </a:graphicData>
        </a:graphic>
      </p:graphicFrame>
      <p:sp>
        <p:nvSpPr>
          <p:cNvPr id="11" name="Down Arrow 10"/>
          <p:cNvSpPr/>
          <p:nvPr/>
        </p:nvSpPr>
        <p:spPr>
          <a:xfrm>
            <a:off x="7162800" y="419100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2" name="Down Arrow 11"/>
          <p:cNvSpPr/>
          <p:nvPr/>
        </p:nvSpPr>
        <p:spPr>
          <a:xfrm>
            <a:off x="7162800" y="472440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4" name="Up Arrow 3"/>
          <p:cNvSpPr/>
          <p:nvPr/>
        </p:nvSpPr>
        <p:spPr>
          <a:xfrm>
            <a:off x="7162800" y="5791200"/>
            <a:ext cx="152400" cy="304800"/>
          </a:xfrm>
          <a:prstGeom prst="upArrow">
            <a:avLst/>
          </a:prstGeom>
          <a:solidFill>
            <a:srgbClr val="00B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4" name="Down Arrow 13"/>
          <p:cNvSpPr/>
          <p:nvPr/>
        </p:nvSpPr>
        <p:spPr>
          <a:xfrm>
            <a:off x="7162800" y="518160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Double Bracket 4"/>
          <p:cNvSpPr/>
          <p:nvPr/>
        </p:nvSpPr>
        <p:spPr>
          <a:xfrm>
            <a:off x="-173255" y="6553200"/>
            <a:ext cx="7010400" cy="152400"/>
          </a:xfrm>
          <a:prstGeom prst="bracketPair">
            <a:avLst/>
          </a:prstGeom>
          <a:ln/>
        </p:spPr>
        <p:style>
          <a:lnRef idx="3">
            <a:schemeClr val="accent2"/>
          </a:lnRef>
          <a:fillRef idx="0">
            <a:schemeClr val="accent2"/>
          </a:fillRef>
          <a:effectRef idx="2">
            <a:schemeClr val="accent2"/>
          </a:effectRef>
          <a:fontRef idx="minor">
            <a:schemeClr val="tx1"/>
          </a:fontRef>
        </p:style>
        <p:txBody>
          <a:bodyPr anchor="ctr"/>
          <a:lstStyle/>
          <a:p>
            <a:pPr algn="ctr" fontAlgn="base">
              <a:lnSpc>
                <a:spcPct val="150000"/>
              </a:lnSpc>
              <a:spcBef>
                <a:spcPct val="0"/>
              </a:spcBef>
              <a:spcAft>
                <a:spcPct val="0"/>
              </a:spcAft>
              <a:defRPr/>
            </a:pPr>
            <a:r>
              <a:rPr lang="en-US" b="1" dirty="0">
                <a:solidFill>
                  <a:srgbClr val="FF0000"/>
                </a:solidFill>
                <a:latin typeface="Garamond" panose="02020404030301010803" pitchFamily="18" charset="0"/>
              </a:rPr>
              <a:t>Most of the Health Indicators Improved over the last 10 years</a:t>
            </a:r>
          </a:p>
        </p:txBody>
      </p:sp>
      <p:sp>
        <p:nvSpPr>
          <p:cNvPr id="16" name="Up Arrow 15"/>
          <p:cNvSpPr/>
          <p:nvPr/>
        </p:nvSpPr>
        <p:spPr>
          <a:xfrm>
            <a:off x="7164288" y="1916832"/>
            <a:ext cx="152400" cy="304800"/>
          </a:xfrm>
          <a:prstGeom prst="upArrow">
            <a:avLst/>
          </a:prstGeom>
          <a:solidFill>
            <a:srgbClr val="00B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7" name="Down Arrow 16"/>
          <p:cNvSpPr/>
          <p:nvPr/>
        </p:nvSpPr>
        <p:spPr>
          <a:xfrm>
            <a:off x="7164288" y="3772272"/>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1620982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457200" y="152400"/>
            <a:ext cx="8229600" cy="788988"/>
          </a:xfrm>
        </p:spPr>
        <p:txBody>
          <a:bodyPr/>
          <a:lstStyle/>
          <a:p>
            <a:pPr eaLnBrk="1" hangingPunct="1">
              <a:defRPr/>
            </a:pPr>
            <a:r>
              <a:rPr lang="en-US" altLang="en-US" sz="3200" b="1" dirty="0" smtClean="0">
                <a:solidFill>
                  <a:schemeClr val="tx1">
                    <a:lumMod val="95000"/>
                    <a:lumOff val="5000"/>
                  </a:schemeClr>
                </a:solidFill>
                <a:latin typeface="Garamond" pitchFamily="18" charset="0"/>
                <a:cs typeface="Times New Roman" pitchFamily="18" charset="0"/>
              </a:rPr>
              <a:t>Health Indicators</a:t>
            </a:r>
          </a:p>
        </p:txBody>
      </p:sp>
      <p:graphicFrame>
        <p:nvGraphicFramePr>
          <p:cNvPr id="30852" name="Group 132"/>
          <p:cNvGraphicFramePr>
            <a:graphicFrameLocks noGrp="1"/>
          </p:cNvGraphicFramePr>
          <p:nvPr>
            <p:ph type="tbl" idx="1"/>
            <p:extLst>
              <p:ext uri="{D42A27DB-BD31-4B8C-83A1-F6EECF244321}">
                <p14:modId xmlns:p14="http://schemas.microsoft.com/office/powerpoint/2010/main" val="56057037"/>
              </p:ext>
            </p:extLst>
          </p:nvPr>
        </p:nvGraphicFramePr>
        <p:xfrm>
          <a:off x="381000" y="1295400"/>
          <a:ext cx="8382000" cy="4199203"/>
        </p:xfrm>
        <a:graphic>
          <a:graphicData uri="http://schemas.openxmlformats.org/drawingml/2006/table">
            <a:tbl>
              <a:tblPr/>
              <a:tblGrid>
                <a:gridCol w="5105400"/>
                <a:gridCol w="1447800"/>
                <a:gridCol w="1828800"/>
              </a:tblGrid>
              <a:tr h="58589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Indicator</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2005</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2015</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647338">
                <a:tc>
                  <a:txBody>
                    <a:bodyPr/>
                    <a:lstStyle/>
                    <a:p>
                      <a:pPr marL="0" marR="0" lvl="0" indent="0" algn="l"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Physician/10000 pop</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23.5</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22.2</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650480">
                <a:tc>
                  <a:txBody>
                    <a:bodyPr/>
                    <a:lstStyle/>
                    <a:p>
                      <a:pPr marL="0" marR="0" lvl="0" indent="0" algn="l"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Dentist/10000 pop</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7.6</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7.1</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701739">
                <a:tc>
                  <a:txBody>
                    <a:bodyPr/>
                    <a:lstStyle/>
                    <a:p>
                      <a:pPr marL="0" marR="0" lvl="0" indent="0" algn="l"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Nurse (all </a:t>
                      </a:r>
                      <a:r>
                        <a:rPr kumimoji="0" lang="en-US" sz="2600" b="1" i="0" u="none" strike="noStrike" cap="none" normalizeH="0" baseline="0" dirty="0" err="1" smtClean="0">
                          <a:ln>
                            <a:noFill/>
                          </a:ln>
                          <a:solidFill>
                            <a:schemeClr val="tx1">
                              <a:lumMod val="95000"/>
                              <a:lumOff val="5000"/>
                            </a:schemeClr>
                          </a:solidFill>
                          <a:effectLst/>
                          <a:latin typeface="Garamond" panose="02020404030301010803" pitchFamily="18" charset="0"/>
                          <a:cs typeface="Arial" pitchFamily="34" charset="0"/>
                        </a:rPr>
                        <a:t>categ</a:t>
                      </a: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a:t>
                      </a:r>
                      <a:r>
                        <a:rPr kumimoji="0" lang="en-US" sz="18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10000 pop</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29.4</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24.8</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r h="650480">
                <a:tc>
                  <a:txBody>
                    <a:bodyPr/>
                    <a:lstStyle/>
                    <a:p>
                      <a:pPr marL="0" marR="0" lvl="0" indent="0" algn="l"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Pharmacist/</a:t>
                      </a:r>
                      <a:r>
                        <a:rPr kumimoji="0" lang="en-US" sz="18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10000 pop</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12.9</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12.7</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noFill/>
                  </a:tcPr>
                </a:tc>
              </a:tr>
              <a:tr h="963275">
                <a:tc>
                  <a:txBody>
                    <a:bodyPr/>
                    <a:lstStyle/>
                    <a:p>
                      <a:pPr marL="0" marR="0" lvl="0" indent="0" algn="l" defTabSz="914400" rtl="1"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Hospital beds/</a:t>
                      </a:r>
                      <a:r>
                        <a:rPr kumimoji="0" lang="en-US" sz="18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10000 pop</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17</a:t>
                      </a: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chemeClr val="tx1">
                              <a:lumMod val="95000"/>
                              <a:lumOff val="5000"/>
                            </a:schemeClr>
                          </a:solidFill>
                          <a:effectLst/>
                          <a:latin typeface="Garamond" panose="02020404030301010803" pitchFamily="18" charset="0"/>
                          <a:cs typeface="Arial" pitchFamily="34" charset="0"/>
                        </a:rPr>
                        <a:t>14</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2600" b="1" i="0" u="none" strike="noStrike" cap="none" normalizeH="0" baseline="0" dirty="0" smtClean="0">
                          <a:ln>
                            <a:noFill/>
                          </a:ln>
                          <a:solidFill>
                            <a:srgbClr val="FF0000"/>
                          </a:solidFill>
                          <a:effectLst/>
                          <a:latin typeface="Garamond" panose="02020404030301010803" pitchFamily="18" charset="0"/>
                          <a:cs typeface="Arial" pitchFamily="34" charset="0"/>
                        </a:rPr>
                        <a:t>  </a:t>
                      </a:r>
                      <a:endParaRPr kumimoji="0" lang="en-US" sz="2000" b="1" i="0" u="none" strike="noStrike" cap="none" normalizeH="0" baseline="0" dirty="0" smtClean="0">
                        <a:ln>
                          <a:noFill/>
                        </a:ln>
                        <a:solidFill>
                          <a:srgbClr val="0000CC"/>
                        </a:solidFill>
                        <a:effectLst/>
                        <a:latin typeface="Garamond" panose="02020404030301010803" pitchFamily="18" charset="0"/>
                        <a:cs typeface="Arial" pitchFamily="34" charset="0"/>
                      </a:endParaRPr>
                    </a:p>
                  </a:txBody>
                  <a:tcPr marT="45728" marB="45728" horzOverflow="overflow">
                    <a:lnL w="12700" cap="flat" cmpd="sng" algn="ctr">
                      <a:solidFill>
                        <a:srgbClr val="00CC00"/>
                      </a:solidFill>
                      <a:prstDash val="solid"/>
                      <a:round/>
                      <a:headEnd type="none" w="med" len="med"/>
                      <a:tailEnd type="none" w="med" len="med"/>
                    </a:lnL>
                    <a:lnR w="12700" cap="flat" cmpd="sng" algn="ctr">
                      <a:solidFill>
                        <a:srgbClr val="00CC00"/>
                      </a:solidFill>
                      <a:prstDash val="solid"/>
                      <a:round/>
                      <a:headEnd type="none" w="med" len="med"/>
                      <a:tailEnd type="none" w="med" len="med"/>
                    </a:lnR>
                    <a:lnT w="12700" cap="flat" cmpd="sng" algn="ctr">
                      <a:solidFill>
                        <a:srgbClr val="00CC00"/>
                      </a:solidFill>
                      <a:prstDash val="solid"/>
                      <a:round/>
                      <a:headEnd type="none" w="med" len="med"/>
                      <a:tailEnd type="none" w="med" len="med"/>
                    </a:lnT>
                    <a:lnB w="12700" cap="flat" cmpd="sng" algn="ctr">
                      <a:solidFill>
                        <a:srgbClr val="00CC00"/>
                      </a:solidFill>
                      <a:prstDash val="solid"/>
                      <a:round/>
                      <a:headEnd type="none" w="med" len="med"/>
                      <a:tailEnd type="none" w="med" len="med"/>
                    </a:lnB>
                    <a:lnTlToBr>
                      <a:noFill/>
                    </a:lnTlToBr>
                    <a:lnBlToTr>
                      <a:noFill/>
                    </a:lnBlToTr>
                    <a:solidFill>
                      <a:schemeClr val="accent5">
                        <a:lumMod val="20000"/>
                        <a:lumOff val="80000"/>
                      </a:schemeClr>
                    </a:solidFill>
                  </a:tcPr>
                </a:tc>
              </a:tr>
            </a:tbl>
          </a:graphicData>
        </a:graphic>
      </p:graphicFrame>
      <p:sp>
        <p:nvSpPr>
          <p:cNvPr id="37" name="Slide Number Placeholder 5"/>
          <p:cNvSpPr>
            <a:spLocks noGrp="1"/>
          </p:cNvSpPr>
          <p:nvPr>
            <p:ph type="sldNum" sz="quarter" idx="12"/>
          </p:nvPr>
        </p:nvSpPr>
        <p:spPr/>
        <p:txBody>
          <a:bodyPr/>
          <a:lstStyle/>
          <a:p>
            <a:pPr>
              <a:defRPr/>
            </a:pPr>
            <a:fld id="{AAC04A1B-F071-450C-B1D2-227BCA922DD1}" type="slidenum">
              <a:rPr lang="ar-JO" altLang="en-US">
                <a:solidFill>
                  <a:prstClr val="black">
                    <a:tint val="75000"/>
                  </a:prstClr>
                </a:solidFill>
              </a:rPr>
              <a:pPr>
                <a:defRPr/>
              </a:pPr>
              <a:t>17</a:t>
            </a:fld>
            <a:endParaRPr lang="en-US" altLang="en-US">
              <a:solidFill>
                <a:prstClr val="black">
                  <a:tint val="75000"/>
                </a:prstClr>
              </a:solidFill>
            </a:endParaRPr>
          </a:p>
        </p:txBody>
      </p:sp>
      <p:sp>
        <p:nvSpPr>
          <p:cNvPr id="7" name="Down Arrow 6"/>
          <p:cNvSpPr/>
          <p:nvPr/>
        </p:nvSpPr>
        <p:spPr>
          <a:xfrm>
            <a:off x="7162800" y="204408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 name="Down Arrow 7"/>
          <p:cNvSpPr/>
          <p:nvPr/>
        </p:nvSpPr>
        <p:spPr>
          <a:xfrm>
            <a:off x="7162800" y="276416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9" name="Down Arrow 8"/>
          <p:cNvSpPr/>
          <p:nvPr/>
        </p:nvSpPr>
        <p:spPr>
          <a:xfrm>
            <a:off x="7162800" y="3412232"/>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Down Arrow 9"/>
          <p:cNvSpPr/>
          <p:nvPr/>
        </p:nvSpPr>
        <p:spPr>
          <a:xfrm>
            <a:off x="7164288" y="4060304"/>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1" name="Down Arrow 10"/>
          <p:cNvSpPr/>
          <p:nvPr/>
        </p:nvSpPr>
        <p:spPr>
          <a:xfrm>
            <a:off x="7164288" y="4780384"/>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2" name="Right Brace 11"/>
          <p:cNvSpPr/>
          <p:nvPr/>
        </p:nvSpPr>
        <p:spPr>
          <a:xfrm>
            <a:off x="4355976" y="1916832"/>
            <a:ext cx="576064" cy="252028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JO"/>
          </a:p>
        </p:txBody>
      </p:sp>
    </p:spTree>
    <p:extLst>
      <p:ext uri="{BB962C8B-B14F-4D97-AF65-F5344CB8AC3E}">
        <p14:creationId xmlns:p14="http://schemas.microsoft.com/office/powerpoint/2010/main" val="916789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able Placeholder 2"/>
          <p:cNvSpPr>
            <a:spLocks noGrp="1"/>
          </p:cNvSpPr>
          <p:nvPr>
            <p:ph type="tbl" idx="1"/>
          </p:nvPr>
        </p:nvSpPr>
        <p:spPr/>
      </p:sp>
      <p:pic>
        <p:nvPicPr>
          <p:cNvPr id="14338" name="Chart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321" y="277813"/>
            <a:ext cx="8337479" cy="592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9449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53975" y="160338"/>
            <a:ext cx="7239000" cy="8747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defRPr/>
            </a:pPr>
            <a:r>
              <a:rPr lang="en-US" altLang="en-US" sz="3200" b="1" dirty="0">
                <a:solidFill>
                  <a:schemeClr val="tx1"/>
                </a:solidFill>
                <a:effectLst>
                  <a:outerShdw blurRad="38100" dist="38100" dir="2700000" algn="tl">
                    <a:srgbClr val="000000">
                      <a:alpha val="43137"/>
                    </a:srgbClr>
                  </a:outerShdw>
                </a:effectLst>
                <a:cs typeface="Simplified Arabic" panose="02020603050405020304" pitchFamily="18" charset="-78"/>
              </a:rPr>
              <a:t>Reproductive Health </a:t>
            </a:r>
            <a:r>
              <a:rPr lang="en-US" altLang="en-US" sz="3200" b="1" dirty="0" smtClean="0">
                <a:solidFill>
                  <a:schemeClr val="tx1"/>
                </a:solidFill>
                <a:effectLst>
                  <a:outerShdw blurRad="38100" dist="38100" dir="2700000" algn="tl">
                    <a:srgbClr val="000000">
                      <a:alpha val="43137"/>
                    </a:srgbClr>
                  </a:outerShdw>
                </a:effectLst>
                <a:cs typeface="Simplified Arabic" panose="02020603050405020304" pitchFamily="18" charset="-78"/>
              </a:rPr>
              <a:t>Indicators</a:t>
            </a:r>
            <a:r>
              <a:rPr lang="en-US" altLang="en-US" sz="3200" b="1" dirty="0">
                <a:solidFill>
                  <a:schemeClr val="tx1"/>
                </a:solidFill>
                <a:latin typeface="Simplified Arabic" panose="02020603050405020304" pitchFamily="18" charset="-78"/>
                <a:cs typeface="Simplified Arabic" panose="02020603050405020304" pitchFamily="18" charset="-78"/>
              </a:rPr>
              <a:t/>
            </a:r>
            <a:br>
              <a:rPr lang="en-US" altLang="en-US" sz="3200" b="1" dirty="0">
                <a:solidFill>
                  <a:schemeClr val="tx1"/>
                </a:solidFill>
                <a:latin typeface="Simplified Arabic" panose="02020603050405020304" pitchFamily="18" charset="-78"/>
                <a:cs typeface="Simplified Arabic" panose="02020603050405020304" pitchFamily="18" charset="-78"/>
              </a:rPr>
            </a:br>
            <a:endParaRPr lang="ar-JO" altLang="en-US" sz="3200" b="1" dirty="0">
              <a:solidFill>
                <a:schemeClr val="tx1"/>
              </a:solidFill>
              <a:latin typeface="Simplified Arabic" panose="02020603050405020304" pitchFamily="18" charset="-78"/>
              <a:cs typeface="Simplified Arabic" panose="02020603050405020304"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33560782"/>
              </p:ext>
            </p:extLst>
          </p:nvPr>
        </p:nvGraphicFramePr>
        <p:xfrm>
          <a:off x="610394" y="897167"/>
          <a:ext cx="6799262" cy="3602760"/>
        </p:xfrm>
        <a:graphic>
          <a:graphicData uri="http://schemas.openxmlformats.org/drawingml/2006/table">
            <a:tbl>
              <a:tblPr rtl="1" firstRow="1" bandRow="1">
                <a:tableStyleId>{21E4AEA4-8DFA-4A89-87EB-49C32662AFE0}</a:tableStyleId>
              </a:tblPr>
              <a:tblGrid>
                <a:gridCol w="1341119">
                  <a:extLst>
                    <a:ext uri="{9D8B030D-6E8A-4147-A177-3AD203B41FA5}"/>
                  </a:extLst>
                </a:gridCol>
                <a:gridCol w="5458143">
                  <a:extLst>
                    <a:ext uri="{9D8B030D-6E8A-4147-A177-3AD203B41FA5}"/>
                  </a:extLst>
                </a:gridCol>
              </a:tblGrid>
              <a:tr h="496270">
                <a:tc>
                  <a:txBody>
                    <a:bodyPr/>
                    <a:lstStyle/>
                    <a:p>
                      <a:pPr algn="ctr" rtl="1"/>
                      <a:endParaRPr lang="ar-JO" sz="2800" dirty="0">
                        <a:solidFill>
                          <a:schemeClr val="tx1"/>
                        </a:solidFill>
                        <a:latin typeface="Simplified Arabic" panose="02020603050405020304" pitchFamily="18" charset="-78"/>
                        <a:cs typeface="Simplified Arabic" panose="02020603050405020304" pitchFamily="18" charset="-78"/>
                      </a:endParaRPr>
                    </a:p>
                  </a:txBody>
                  <a:tcPr marL="91426" marR="91426" marT="45732" marB="45732"/>
                </a:tc>
                <a:tc>
                  <a:txBody>
                    <a:bodyPr/>
                    <a:lstStyle/>
                    <a:p>
                      <a:pPr algn="ctr" rtl="0"/>
                      <a:r>
                        <a:rPr kumimoji="0" lang="en-US" sz="2800" kern="1200" dirty="0">
                          <a:solidFill>
                            <a:schemeClr val="tx1"/>
                          </a:solidFill>
                          <a:latin typeface="+mn-lt"/>
                          <a:cs typeface="+mn-cs"/>
                        </a:rPr>
                        <a:t>Indicator</a:t>
                      </a:r>
                      <a:endParaRPr lang="ar-JO" sz="2800" dirty="0">
                        <a:solidFill>
                          <a:schemeClr val="tx1"/>
                        </a:solidFill>
                        <a:latin typeface="Simplified Arabic" panose="02020603050405020304" pitchFamily="18" charset="-78"/>
                        <a:cs typeface="Simplified Arabic" panose="02020603050405020304" pitchFamily="18" charset="-78"/>
                      </a:endParaRPr>
                    </a:p>
                  </a:txBody>
                  <a:tcPr marL="91426" marR="91426" marT="45732" marB="45732"/>
                </a:tc>
                <a:extLst>
                  <a:ext uri="{0D108BD9-81ED-4DB2-BD59-A6C34878D82A}"/>
                </a:extLst>
              </a:tr>
              <a:tr h="380475">
                <a:tc>
                  <a:txBody>
                    <a:bodyPr/>
                    <a:lstStyle/>
                    <a:p>
                      <a:pPr marL="2540" indent="-2540" algn="ctr" rtl="0">
                        <a:lnSpc>
                          <a:spcPct val="115000"/>
                        </a:lnSpc>
                        <a:spcAft>
                          <a:spcPts val="0"/>
                        </a:spcAft>
                      </a:pPr>
                      <a:r>
                        <a:rPr lang="en-US" sz="2400" b="1" dirty="0" smtClean="0">
                          <a:solidFill>
                            <a:schemeClr val="tx1"/>
                          </a:solidFill>
                          <a:cs typeface="+mj-cs"/>
                        </a:rPr>
                        <a:t>13%</a:t>
                      </a:r>
                      <a:endParaRPr lang="en-US" sz="2400" b="1" dirty="0">
                        <a:solidFill>
                          <a:schemeClr val="tx1"/>
                        </a:solidFill>
                        <a:latin typeface="Simplified Arabic" panose="02020603050405020304" pitchFamily="18" charset="-78"/>
                        <a:ea typeface="SimSun"/>
                        <a:cs typeface="+mj-cs"/>
                      </a:endParaRPr>
                    </a:p>
                  </a:txBody>
                  <a:tcPr marL="68570" marR="68570" marT="0" marB="0"/>
                </a:tc>
                <a:tc>
                  <a:txBody>
                    <a:bodyPr/>
                    <a:lstStyle/>
                    <a:p>
                      <a:pPr marL="0" indent="0" algn="l" rtl="0">
                        <a:lnSpc>
                          <a:spcPct val="115000"/>
                        </a:lnSpc>
                        <a:spcAft>
                          <a:spcPts val="0"/>
                        </a:spcAft>
                        <a:buClr>
                          <a:schemeClr val="accent6">
                            <a:lumMod val="50000"/>
                          </a:schemeClr>
                        </a:buClr>
                        <a:buFont typeface="Wingdings" pitchFamily="2" charset="2"/>
                        <a:buNone/>
                      </a:pPr>
                      <a:r>
                        <a:rPr lang="en-US" sz="2000" b="1" dirty="0">
                          <a:solidFill>
                            <a:schemeClr val="tx1"/>
                          </a:solidFill>
                          <a:cs typeface="+mj-cs"/>
                        </a:rPr>
                        <a:t>Females married under age of 18 </a:t>
                      </a:r>
                      <a:endParaRPr lang="en-US" sz="2000" b="1" dirty="0">
                        <a:solidFill>
                          <a:schemeClr val="tx1"/>
                        </a:solidFill>
                        <a:latin typeface="Simplified Arabic" panose="02020603050405020304" pitchFamily="18" charset="-78"/>
                        <a:ea typeface="SimSun"/>
                        <a:cs typeface="+mj-cs"/>
                      </a:endParaRPr>
                    </a:p>
                  </a:txBody>
                  <a:tcPr marL="68570" marR="68570" marT="0" marB="0"/>
                </a:tc>
                <a:extLst>
                  <a:ext uri="{0D108BD9-81ED-4DB2-BD59-A6C34878D82A}"/>
                </a:extLst>
              </a:tr>
              <a:tr h="380475">
                <a:tc>
                  <a:txBody>
                    <a:bodyPr/>
                    <a:lstStyle/>
                    <a:p>
                      <a:pPr marL="2540" indent="-2540" algn="ctr" rtl="0">
                        <a:lnSpc>
                          <a:spcPct val="115000"/>
                        </a:lnSpc>
                        <a:spcAft>
                          <a:spcPts val="0"/>
                        </a:spcAft>
                      </a:pPr>
                      <a:r>
                        <a:rPr lang="en-US" sz="2400" b="1" dirty="0" smtClean="0">
                          <a:solidFill>
                            <a:schemeClr val="tx1"/>
                          </a:solidFill>
                          <a:cs typeface="+mj-cs"/>
                        </a:rPr>
                        <a:t>28.3 y</a:t>
                      </a:r>
                      <a:endParaRPr lang="en-US" sz="2400" b="1" dirty="0">
                        <a:solidFill>
                          <a:schemeClr val="tx1"/>
                        </a:solidFill>
                        <a:latin typeface="Simplified Arabic" panose="02020603050405020304" pitchFamily="18" charset="-78"/>
                        <a:ea typeface="SimSun"/>
                        <a:cs typeface="+mj-cs"/>
                      </a:endParaRPr>
                    </a:p>
                  </a:txBody>
                  <a:tcPr marL="68570" marR="68570" marT="0" marB="0"/>
                </a:tc>
                <a:tc>
                  <a:txBody>
                    <a:bodyPr/>
                    <a:lstStyle/>
                    <a:p>
                      <a:pPr marL="0" indent="0" algn="l" rtl="0">
                        <a:lnSpc>
                          <a:spcPct val="115000"/>
                        </a:lnSpc>
                        <a:spcAft>
                          <a:spcPts val="0"/>
                        </a:spcAft>
                        <a:buClr>
                          <a:schemeClr val="accent6">
                            <a:lumMod val="50000"/>
                          </a:schemeClr>
                        </a:buClr>
                        <a:buFont typeface="Wingdings" pitchFamily="2" charset="2"/>
                        <a:buNone/>
                      </a:pPr>
                      <a:r>
                        <a:rPr lang="en-US" sz="2000" b="1" kern="1200" dirty="0">
                          <a:solidFill>
                            <a:schemeClr val="tx1"/>
                          </a:solidFill>
                          <a:cs typeface="+mj-cs"/>
                        </a:rPr>
                        <a:t>Average age at first birth </a:t>
                      </a:r>
                      <a:endParaRPr lang="en-US" sz="2000" b="1" kern="1200" dirty="0">
                        <a:solidFill>
                          <a:schemeClr val="tx1"/>
                        </a:solidFill>
                        <a:latin typeface="Simplified Arabic" panose="02020603050405020304" pitchFamily="18" charset="-78"/>
                        <a:ea typeface="+mn-ea"/>
                        <a:cs typeface="+mj-cs"/>
                      </a:endParaRPr>
                    </a:p>
                  </a:txBody>
                  <a:tcPr marL="68570" marR="68570" marT="0" marB="0"/>
                </a:tc>
                <a:extLst>
                  <a:ext uri="{0D108BD9-81ED-4DB2-BD59-A6C34878D82A}"/>
                </a:extLst>
              </a:tr>
              <a:tr h="380475">
                <a:tc>
                  <a:txBody>
                    <a:bodyPr/>
                    <a:lstStyle/>
                    <a:p>
                      <a:pPr marL="2540" indent="-2540" algn="ctr" rtl="0">
                        <a:lnSpc>
                          <a:spcPct val="115000"/>
                        </a:lnSpc>
                        <a:spcAft>
                          <a:spcPts val="0"/>
                        </a:spcAft>
                      </a:pPr>
                      <a:r>
                        <a:rPr lang="en-US" sz="2400" b="1" dirty="0" smtClean="0">
                          <a:solidFill>
                            <a:schemeClr val="tx1"/>
                          </a:solidFill>
                          <a:cs typeface="+mj-cs"/>
                        </a:rPr>
                        <a:t>61.2%</a:t>
                      </a:r>
                      <a:endParaRPr lang="en-US" sz="2400" b="1" dirty="0">
                        <a:solidFill>
                          <a:schemeClr val="tx1"/>
                        </a:solidFill>
                        <a:latin typeface="Simplified Arabic" panose="02020603050405020304" pitchFamily="18" charset="-78"/>
                        <a:ea typeface="SimSun"/>
                        <a:cs typeface="+mj-cs"/>
                      </a:endParaRPr>
                    </a:p>
                  </a:txBody>
                  <a:tcPr marL="68570" marR="68570" marT="0" marB="0"/>
                </a:tc>
                <a:tc>
                  <a:txBody>
                    <a:bodyPr/>
                    <a:lstStyle/>
                    <a:p>
                      <a:pPr marL="0" indent="0" algn="l" rtl="0">
                        <a:lnSpc>
                          <a:spcPct val="115000"/>
                        </a:lnSpc>
                        <a:spcAft>
                          <a:spcPts val="0"/>
                        </a:spcAft>
                        <a:buClr>
                          <a:schemeClr val="accent6">
                            <a:lumMod val="50000"/>
                          </a:schemeClr>
                        </a:buClr>
                        <a:buFont typeface="Wingdings" pitchFamily="2" charset="2"/>
                        <a:buNone/>
                      </a:pPr>
                      <a:r>
                        <a:rPr lang="en-US" sz="2000" b="1" kern="1200" dirty="0">
                          <a:solidFill>
                            <a:schemeClr val="tx1"/>
                          </a:solidFill>
                          <a:cs typeface="+mj-cs"/>
                        </a:rPr>
                        <a:t>Present use of family</a:t>
                      </a:r>
                      <a:r>
                        <a:rPr lang="en-US" sz="2000" b="1" kern="1200" baseline="0" dirty="0">
                          <a:solidFill>
                            <a:schemeClr val="tx1"/>
                          </a:solidFill>
                          <a:cs typeface="+mj-cs"/>
                        </a:rPr>
                        <a:t> planning methods (15-49 years)</a:t>
                      </a:r>
                      <a:endParaRPr lang="en-US" sz="2000" b="1" kern="1200" dirty="0">
                        <a:solidFill>
                          <a:schemeClr val="tx1"/>
                        </a:solidFill>
                        <a:latin typeface="Simplified Arabic" panose="02020603050405020304" pitchFamily="18" charset="-78"/>
                        <a:ea typeface="+mn-ea"/>
                        <a:cs typeface="+mj-cs"/>
                      </a:endParaRPr>
                    </a:p>
                  </a:txBody>
                  <a:tcPr marL="68570" marR="68570" marT="0" marB="0"/>
                </a:tc>
                <a:extLst>
                  <a:ext uri="{0D108BD9-81ED-4DB2-BD59-A6C34878D82A}"/>
                </a:extLst>
              </a:tr>
              <a:tr h="380475">
                <a:tc>
                  <a:txBody>
                    <a:bodyPr/>
                    <a:lstStyle/>
                    <a:p>
                      <a:pPr marL="2540" marR="0" indent="-2540" algn="ctr" defTabSz="914400" rtl="0" eaLnBrk="1" fontAlgn="auto" latinLnBrk="0" hangingPunct="1">
                        <a:lnSpc>
                          <a:spcPct val="115000"/>
                        </a:lnSpc>
                        <a:spcBef>
                          <a:spcPts val="0"/>
                        </a:spcBef>
                        <a:spcAft>
                          <a:spcPts val="0"/>
                        </a:spcAft>
                        <a:buClrTx/>
                        <a:buSzTx/>
                        <a:buFontTx/>
                        <a:buNone/>
                        <a:tabLst/>
                        <a:defRPr/>
                      </a:pPr>
                      <a:r>
                        <a:rPr lang="en-US" sz="2400" b="1" dirty="0" smtClean="0">
                          <a:solidFill>
                            <a:schemeClr val="tx1"/>
                          </a:solidFill>
                          <a:cs typeface="+mj-cs"/>
                        </a:rPr>
                        <a:t>42.3%</a:t>
                      </a:r>
                      <a:endParaRPr lang="en-US" sz="2400" b="1" dirty="0">
                        <a:solidFill>
                          <a:schemeClr val="tx1"/>
                        </a:solidFill>
                        <a:latin typeface="Simplified Arabic" panose="02020603050405020304" pitchFamily="18" charset="-78"/>
                        <a:ea typeface="SimSun"/>
                        <a:cs typeface="+mj-cs"/>
                      </a:endParaRPr>
                    </a:p>
                  </a:txBody>
                  <a:tcPr marL="68570" marR="68570" marT="0" marB="0"/>
                </a:tc>
                <a:tc>
                  <a:txBody>
                    <a:bodyPr/>
                    <a:lstStyle/>
                    <a:p>
                      <a:pPr marL="0" marR="0" indent="0" algn="l" defTabSz="914400" rtl="0" eaLnBrk="1" fontAlgn="auto" latinLnBrk="0" hangingPunct="1">
                        <a:lnSpc>
                          <a:spcPct val="115000"/>
                        </a:lnSpc>
                        <a:spcBef>
                          <a:spcPts val="0"/>
                        </a:spcBef>
                        <a:spcAft>
                          <a:spcPts val="0"/>
                        </a:spcAft>
                        <a:buClr>
                          <a:schemeClr val="accent6">
                            <a:lumMod val="50000"/>
                          </a:schemeClr>
                        </a:buClr>
                        <a:buSzTx/>
                        <a:buFont typeface="Wingdings" pitchFamily="2" charset="2"/>
                        <a:buNone/>
                        <a:tabLst/>
                        <a:defRPr/>
                      </a:pPr>
                      <a:r>
                        <a:rPr lang="ar-JO" sz="2000" b="1" kern="1200" dirty="0">
                          <a:solidFill>
                            <a:schemeClr val="tx1"/>
                          </a:solidFill>
                          <a:cs typeface="+mj-cs"/>
                        </a:rPr>
                        <a:t> </a:t>
                      </a:r>
                      <a:r>
                        <a:rPr lang="en-US" sz="2000" b="1" kern="1200" dirty="0">
                          <a:solidFill>
                            <a:schemeClr val="tx1"/>
                          </a:solidFill>
                          <a:cs typeface="+mj-cs"/>
                        </a:rPr>
                        <a:t>Present</a:t>
                      </a:r>
                      <a:r>
                        <a:rPr lang="en-US" sz="2000" b="1" kern="1200" baseline="0" dirty="0">
                          <a:solidFill>
                            <a:schemeClr val="tx1"/>
                          </a:solidFill>
                          <a:cs typeface="+mj-cs"/>
                        </a:rPr>
                        <a:t> use of modern contraceptives (15-49 years)</a:t>
                      </a:r>
                      <a:endParaRPr lang="en-US" sz="2000" b="1" kern="1200" dirty="0">
                        <a:solidFill>
                          <a:schemeClr val="tx1"/>
                        </a:solidFill>
                        <a:latin typeface="Simplified Arabic" panose="02020603050405020304" pitchFamily="18" charset="-78"/>
                        <a:ea typeface="+mn-ea"/>
                        <a:cs typeface="+mj-cs"/>
                      </a:endParaRPr>
                    </a:p>
                  </a:txBody>
                  <a:tcPr marL="68570" marR="68570" marT="0" marB="0"/>
                </a:tc>
                <a:extLst>
                  <a:ext uri="{0D108BD9-81ED-4DB2-BD59-A6C34878D82A}"/>
                </a:extLst>
              </a:tr>
              <a:tr h="380475">
                <a:tc>
                  <a:txBody>
                    <a:bodyPr/>
                    <a:lstStyle/>
                    <a:p>
                      <a:pPr marL="2540" indent="-2540" algn="ctr" rtl="0">
                        <a:lnSpc>
                          <a:spcPct val="115000"/>
                        </a:lnSpc>
                        <a:spcAft>
                          <a:spcPts val="0"/>
                        </a:spcAft>
                      </a:pPr>
                      <a:r>
                        <a:rPr lang="en-US" sz="2400" b="1" dirty="0" smtClean="0">
                          <a:solidFill>
                            <a:schemeClr val="tx1"/>
                          </a:solidFill>
                          <a:cs typeface="+mj-cs"/>
                        </a:rPr>
                        <a:t>11.7%</a:t>
                      </a:r>
                      <a:endParaRPr lang="en-US" sz="2400" b="1" dirty="0">
                        <a:solidFill>
                          <a:schemeClr val="tx1"/>
                        </a:solidFill>
                        <a:latin typeface="Simplified Arabic" panose="02020603050405020304" pitchFamily="18" charset="-78"/>
                        <a:ea typeface="SimSun"/>
                        <a:cs typeface="+mj-cs"/>
                      </a:endParaRPr>
                    </a:p>
                  </a:txBody>
                  <a:tcPr marL="68570" marR="68570" marT="0" marB="0"/>
                </a:tc>
                <a:tc>
                  <a:txBody>
                    <a:bodyPr/>
                    <a:lstStyle/>
                    <a:p>
                      <a:pPr marL="0" indent="0" algn="l" rtl="0">
                        <a:lnSpc>
                          <a:spcPct val="115000"/>
                        </a:lnSpc>
                        <a:spcAft>
                          <a:spcPts val="0"/>
                        </a:spcAft>
                        <a:buClr>
                          <a:schemeClr val="accent6">
                            <a:lumMod val="50000"/>
                          </a:schemeClr>
                        </a:buClr>
                        <a:buFont typeface="Wingdings" pitchFamily="2" charset="2"/>
                        <a:buNone/>
                      </a:pPr>
                      <a:r>
                        <a:rPr lang="en-US" sz="2000" b="1" kern="1200" dirty="0">
                          <a:solidFill>
                            <a:schemeClr val="tx1"/>
                          </a:solidFill>
                          <a:cs typeface="+mj-cs"/>
                        </a:rPr>
                        <a:t>Unmet need for family planning -Total</a:t>
                      </a:r>
                      <a:endParaRPr lang="en-US" sz="2000" b="1" kern="1200" dirty="0">
                        <a:solidFill>
                          <a:schemeClr val="tx1"/>
                        </a:solidFill>
                        <a:latin typeface="Simplified Arabic" panose="02020603050405020304" pitchFamily="18" charset="-78"/>
                        <a:ea typeface="+mn-ea"/>
                        <a:cs typeface="+mj-cs"/>
                      </a:endParaRPr>
                    </a:p>
                  </a:txBody>
                  <a:tcPr marL="68570" marR="68570" marT="0" marB="0"/>
                </a:tc>
                <a:extLst>
                  <a:ext uri="{0D108BD9-81ED-4DB2-BD59-A6C34878D82A}"/>
                </a:extLst>
              </a:tr>
              <a:tr h="380475">
                <a:tc gridSpan="2">
                  <a:txBody>
                    <a:bodyPr/>
                    <a:lstStyle/>
                    <a:p>
                      <a:pPr marL="2540" indent="-2540" algn="ctr" rtl="0">
                        <a:lnSpc>
                          <a:spcPct val="115000"/>
                        </a:lnSpc>
                        <a:spcAft>
                          <a:spcPts val="0"/>
                        </a:spcAft>
                      </a:pPr>
                      <a:endParaRPr lang="en-US" sz="2400" b="1" dirty="0">
                        <a:solidFill>
                          <a:schemeClr val="tx1"/>
                        </a:solidFill>
                        <a:latin typeface="Simplified Arabic" panose="02020603050405020304" pitchFamily="18" charset="-78"/>
                        <a:ea typeface="SimSun"/>
                        <a:cs typeface="+mj-cs"/>
                      </a:endParaRPr>
                    </a:p>
                  </a:txBody>
                  <a:tcPr marL="68570" marR="68570" marT="0" marB="0">
                    <a:lnB w="12700" cmpd="sng">
                      <a:noFill/>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dirty="0">
                        <a:solidFill>
                          <a:schemeClr val="dk1"/>
                        </a:solidFill>
                        <a:latin typeface="+mn-lt"/>
                        <a:ea typeface="+mn-ea"/>
                        <a:cs typeface="+mj-cs"/>
                      </a:endParaRPr>
                    </a:p>
                  </a:txBody>
                  <a:tcPr marL="68585" marR="68585" marT="0" marB="0"/>
                </a:tc>
                <a:extLst>
                  <a:ext uri="{0D108BD9-81ED-4DB2-BD59-A6C34878D82A}"/>
                </a:extLst>
              </a:tr>
            </a:tbl>
          </a:graphicData>
        </a:graphic>
      </p:graphicFrame>
      <p:sp>
        <p:nvSpPr>
          <p:cNvPr id="84001" name="AutoShape 13" descr="نتيجة بحث الصور عن صور الصحة الانجابية"/>
          <p:cNvSpPr>
            <a:spLocks noChangeAspect="1" noChangeArrowheads="1"/>
          </p:cNvSpPr>
          <p:nvPr/>
        </p:nvSpPr>
        <p:spPr bwMode="auto">
          <a:xfrm>
            <a:off x="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84002" name="Rectangle 1"/>
          <p:cNvSpPr>
            <a:spLocks noChangeArrowheads="1"/>
          </p:cNvSpPr>
          <p:nvPr/>
        </p:nvSpPr>
        <p:spPr bwMode="auto">
          <a:xfrm>
            <a:off x="-23813" y="6345238"/>
            <a:ext cx="711835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rtl="0" eaLnBrk="1" hangingPunct="1">
              <a:spcBef>
                <a:spcPct val="0"/>
              </a:spcBef>
              <a:buFontTx/>
              <a:buNone/>
            </a:pPr>
            <a:r>
              <a:rPr lang="en-US" altLang="en-US" sz="1200">
                <a:latin typeface="Times New Roman" panose="02020603050405020304" pitchFamily="18" charset="0"/>
                <a:cs typeface="Times New Roman" panose="02020603050405020304" pitchFamily="18" charset="0"/>
              </a:rPr>
              <a:t>Jordan in Numbers 2015 Department of Statistics, Amman, Jordan</a:t>
            </a:r>
          </a:p>
        </p:txBody>
      </p:sp>
      <p:pic>
        <p:nvPicPr>
          <p:cNvPr id="12" name="Picture 4" descr="http://www.hwaml.com/wp-content/uploads/436x328_4634_1791071.jpg">
            <a:hlinkClick r:id="rId3"/>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44280" y="4603534"/>
            <a:ext cx="2899720" cy="2181441"/>
          </a:xfrm>
          <a:prstGeom prst="ellipse">
            <a:avLst/>
          </a:prstGeom>
          <a:ln>
            <a:noFill/>
          </a:ln>
          <a:effectLst>
            <a:softEdge rad="112500"/>
          </a:effectLst>
          <a:extLst/>
        </p:spPr>
      </p:pic>
      <p:sp>
        <p:nvSpPr>
          <p:cNvPr id="84005" name="Date Placeholder 1"/>
          <p:cNvSpPr txBox="1">
            <a:spLocks/>
          </p:cNvSpPr>
          <p:nvPr/>
        </p:nvSpPr>
        <p:spPr bwMode="auto">
          <a:xfrm>
            <a:off x="-23813" y="6523038"/>
            <a:ext cx="8067676"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eaLnBrk="1" hangingPunct="1">
              <a:spcBef>
                <a:spcPct val="0"/>
              </a:spcBef>
              <a:buFontTx/>
              <a:buNone/>
            </a:pPr>
            <a:endParaRPr lang="ar-JO" altLang="en-US" sz="1200">
              <a:solidFill>
                <a:srgbClr val="000000"/>
              </a:solidFill>
              <a:latin typeface="Times New Roman" panose="02020603050405020304" pitchFamily="18" charset="0"/>
              <a:cs typeface="Times New Roman" panose="02020603050405020304" pitchFamily="18" charset="0"/>
            </a:endParaRPr>
          </a:p>
          <a:p>
            <a:pPr algn="l" rtl="0" eaLnBrk="1" hangingPunct="1">
              <a:spcBef>
                <a:spcPct val="0"/>
              </a:spcBef>
              <a:buFont typeface="Arial" panose="020B0604020202020204" pitchFamily="34" charset="0"/>
              <a:buNone/>
            </a:pPr>
            <a:r>
              <a:rPr lang="en-US" altLang="en-US" sz="1200">
                <a:latin typeface="Times New Roman" panose="02020603050405020304" pitchFamily="18" charset="0"/>
                <a:cs typeface="Times New Roman" panose="02020603050405020304" pitchFamily="18" charset="0"/>
              </a:rPr>
              <a:t>Department of Statistics (2012).  DHS, Amman, Jordan</a:t>
            </a:r>
          </a:p>
          <a:p>
            <a:pPr eaLnBrk="1" hangingPunct="1">
              <a:spcBef>
                <a:spcPct val="0"/>
              </a:spcBef>
              <a:buFontTx/>
              <a:buNone/>
            </a:pPr>
            <a:endParaRPr lang="en-US" altLang="en-US" sz="120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378452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Content Placeholder 111"/>
          <p:cNvPicPr>
            <a:picLocks noGrp="1" noChangeAspect="1"/>
          </p:cNvPicPr>
          <p:nvPr>
            <p:ph idx="1"/>
          </p:nvPr>
        </p:nvPicPr>
        <p:blipFill rotWithShape="1">
          <a:blip r:embed="rId3" cstate="email">
            <a:extLst>
              <a:ext uri="{28A0092B-C50C-407E-A947-70E740481C1C}">
                <a14:useLocalDpi xmlns:a14="http://schemas.microsoft.com/office/drawing/2010/main" val="0"/>
              </a:ext>
            </a:extLst>
          </a:blip>
          <a:srcRect l="3439"/>
          <a:stretch/>
        </p:blipFill>
        <p:spPr>
          <a:xfrm>
            <a:off x="713233" y="1644629"/>
            <a:ext cx="7712200" cy="3656804"/>
          </a:xfrm>
          <a:prstGeom prst="rect">
            <a:avLst/>
          </a:prstGeom>
          <a:noFill/>
          <a:ln>
            <a:noFill/>
          </a:ln>
        </p:spPr>
      </p:pic>
      <p:grpSp>
        <p:nvGrpSpPr>
          <p:cNvPr id="99" name="Group 98"/>
          <p:cNvGrpSpPr/>
          <p:nvPr/>
        </p:nvGrpSpPr>
        <p:grpSpPr>
          <a:xfrm>
            <a:off x="513272" y="255192"/>
            <a:ext cx="8168715" cy="1284850"/>
            <a:chOff x="816077" y="1352864"/>
            <a:chExt cx="4898996" cy="1536428"/>
          </a:xfrm>
        </p:grpSpPr>
        <p:pic>
          <p:nvPicPr>
            <p:cNvPr id="100" name="Picture 99"/>
            <p:cNvPicPr/>
            <p:nvPr/>
          </p:nvPicPr>
          <p:blipFill>
            <a:blip r:embed="rId4"/>
            <a:stretch>
              <a:fillRect/>
            </a:stretch>
          </p:blipFill>
          <p:spPr>
            <a:xfrm>
              <a:off x="2943970" y="1352864"/>
              <a:ext cx="745506" cy="1059920"/>
            </a:xfrm>
            <a:prstGeom prst="rect">
              <a:avLst/>
            </a:prstGeom>
          </p:spPr>
        </p:pic>
        <p:sp>
          <p:nvSpPr>
            <p:cNvPr id="101" name="Rectangle 100"/>
            <p:cNvSpPr/>
            <p:nvPr/>
          </p:nvSpPr>
          <p:spPr>
            <a:xfrm>
              <a:off x="816077" y="2509084"/>
              <a:ext cx="4898996" cy="380208"/>
            </a:xfrm>
            <a:prstGeom prst="rect">
              <a:avLst/>
            </a:prstGeom>
            <a:solidFill>
              <a:schemeClr val="bg1">
                <a:alpha val="72000"/>
              </a:schemeClr>
            </a:solidFill>
            <a:ln>
              <a:noFill/>
            </a:ln>
          </p:spPr>
          <p:txBody>
            <a:bodyPr lIns="0" tIns="0" rIns="0" bIns="0" rtlCol="0" anchor="ctr" anchorCtr="0">
              <a:noAutofit/>
            </a:bodyPr>
            <a:lstStyle/>
            <a:p>
              <a:pPr marL="0" marR="0" indent="0" algn="ctr">
                <a:lnSpc>
                  <a:spcPct val="115000"/>
                </a:lnSpc>
                <a:spcBef>
                  <a:spcPts val="0"/>
                </a:spcBef>
                <a:spcAft>
                  <a:spcPts val="0"/>
                </a:spcAft>
              </a:pPr>
              <a:r>
                <a:rPr lang="en-US" sz="2800" b="1" dirty="0">
                  <a:solidFill>
                    <a:srgbClr val="311E18"/>
                  </a:solidFill>
                  <a:effectLst/>
                  <a:latin typeface="Arial" panose="020B0604020202020204" pitchFamily="34" charset="0"/>
                  <a:ea typeface="Calibri" panose="020F0502020204030204" pitchFamily="34" charset="0"/>
                  <a:cs typeface="Arial" panose="020B0604020202020204" pitchFamily="34" charset="0"/>
                </a:rPr>
                <a:t>HASHEMITE KINGDOM OF JORDAN </a:t>
              </a:r>
              <a:endParaRPr lang="en-US" sz="2400" dirty="0">
                <a:solidFill>
                  <a:srgbClr val="404042"/>
                </a:solidFill>
                <a:effectLst/>
                <a:latin typeface="Arial" panose="020B0604020202020204" pitchFamily="34" charset="0"/>
                <a:ea typeface="Calibri" panose="020F0502020204030204" pitchFamily="34" charset="0"/>
                <a:cs typeface="Arial" panose="020B0604020202020204" pitchFamily="34" charset="0"/>
              </a:endParaRPr>
            </a:p>
          </p:txBody>
        </p:sp>
      </p:grpSp>
      <p:grpSp>
        <p:nvGrpSpPr>
          <p:cNvPr id="9" name="Group 8"/>
          <p:cNvGrpSpPr/>
          <p:nvPr/>
        </p:nvGrpSpPr>
        <p:grpSpPr>
          <a:xfrm>
            <a:off x="6125950" y="5306822"/>
            <a:ext cx="712054" cy="817987"/>
            <a:chOff x="2829558" y="1725267"/>
            <a:chExt cx="712054" cy="817987"/>
          </a:xfrm>
        </p:grpSpPr>
        <p:grpSp>
          <p:nvGrpSpPr>
            <p:cNvPr id="10" name="Group 9"/>
            <p:cNvGrpSpPr/>
            <p:nvPr/>
          </p:nvGrpSpPr>
          <p:grpSpPr>
            <a:xfrm>
              <a:off x="2904311" y="1725267"/>
              <a:ext cx="521169" cy="505093"/>
              <a:chOff x="0" y="0"/>
              <a:chExt cx="286385" cy="288099"/>
            </a:xfrm>
          </p:grpSpPr>
          <p:sp>
            <p:nvSpPr>
              <p:cNvPr id="13" name="Shape 1584"/>
              <p:cNvSpPr/>
              <p:nvPr/>
            </p:nvSpPr>
            <p:spPr>
              <a:xfrm>
                <a:off x="0" y="9"/>
                <a:ext cx="143205" cy="288090"/>
              </a:xfrm>
              <a:custGeom>
                <a:avLst/>
                <a:gdLst/>
                <a:ahLst/>
                <a:cxnLst/>
                <a:rect l="0" t="0" r="0" b="0"/>
                <a:pathLst>
                  <a:path w="143205" h="288090">
                    <a:moveTo>
                      <a:pt x="143205" y="0"/>
                    </a:moveTo>
                    <a:lnTo>
                      <a:pt x="143205" y="32906"/>
                    </a:lnTo>
                    <a:lnTo>
                      <a:pt x="53442" y="98987"/>
                    </a:lnTo>
                    <a:lnTo>
                      <a:pt x="143205" y="98987"/>
                    </a:lnTo>
                    <a:lnTo>
                      <a:pt x="143205" y="288090"/>
                    </a:lnTo>
                    <a:lnTo>
                      <a:pt x="33109" y="288090"/>
                    </a:lnTo>
                    <a:lnTo>
                      <a:pt x="33109" y="113935"/>
                    </a:lnTo>
                    <a:lnTo>
                      <a:pt x="13399" y="128413"/>
                    </a:lnTo>
                    <a:lnTo>
                      <a:pt x="0" y="105363"/>
                    </a:lnTo>
                    <a:lnTo>
                      <a:pt x="143205" y="0"/>
                    </a:lnTo>
                    <a:close/>
                  </a:path>
                </a:pathLst>
              </a:custGeom>
              <a:ln w="0" cap="flat">
                <a:miter lim="127000"/>
              </a:ln>
            </p:spPr>
            <p:style>
              <a:lnRef idx="0">
                <a:srgbClr val="000000"/>
              </a:lnRef>
              <a:fillRef idx="1">
                <a:srgbClr val="F9A01B"/>
              </a:fillRef>
              <a:effectRef idx="0">
                <a:scrgbClr r="0" g="0" b="0"/>
              </a:effectRef>
              <a:fontRef idx="none"/>
            </p:style>
            <p:txBody>
              <a:bodyPr/>
              <a:lstStyle/>
              <a:p>
                <a:endParaRPr lang="en-US"/>
              </a:p>
            </p:txBody>
          </p:sp>
          <p:sp>
            <p:nvSpPr>
              <p:cNvPr id="14" name="Shape 1585"/>
              <p:cNvSpPr/>
              <p:nvPr/>
            </p:nvSpPr>
            <p:spPr>
              <a:xfrm>
                <a:off x="143205" y="0"/>
                <a:ext cx="143180" cy="288099"/>
              </a:xfrm>
              <a:custGeom>
                <a:avLst/>
                <a:gdLst/>
                <a:ahLst/>
                <a:cxnLst/>
                <a:rect l="0" t="0" r="0" b="0"/>
                <a:pathLst>
                  <a:path w="143180" h="288099">
                    <a:moveTo>
                      <a:pt x="13" y="0"/>
                    </a:moveTo>
                    <a:lnTo>
                      <a:pt x="143180" y="105372"/>
                    </a:lnTo>
                    <a:lnTo>
                      <a:pt x="129743" y="128422"/>
                    </a:lnTo>
                    <a:lnTo>
                      <a:pt x="110096" y="113944"/>
                    </a:lnTo>
                    <a:lnTo>
                      <a:pt x="110096" y="288099"/>
                    </a:lnTo>
                    <a:lnTo>
                      <a:pt x="0" y="288099"/>
                    </a:lnTo>
                    <a:lnTo>
                      <a:pt x="0" y="98996"/>
                    </a:lnTo>
                    <a:lnTo>
                      <a:pt x="89764" y="98996"/>
                    </a:lnTo>
                    <a:lnTo>
                      <a:pt x="13" y="32906"/>
                    </a:lnTo>
                    <a:lnTo>
                      <a:pt x="0" y="32915"/>
                    </a:lnTo>
                    <a:lnTo>
                      <a:pt x="0" y="9"/>
                    </a:lnTo>
                    <a:lnTo>
                      <a:pt x="13" y="0"/>
                    </a:lnTo>
                    <a:close/>
                  </a:path>
                </a:pathLst>
              </a:custGeom>
              <a:ln w="0" cap="flat">
                <a:miter lim="127000"/>
              </a:ln>
            </p:spPr>
            <p:style>
              <a:lnRef idx="0">
                <a:srgbClr val="000000"/>
              </a:lnRef>
              <a:fillRef idx="1">
                <a:srgbClr val="F9A01B"/>
              </a:fillRef>
              <a:effectRef idx="0">
                <a:scrgbClr r="0" g="0" b="0"/>
              </a:effectRef>
              <a:fontRef idx="none"/>
            </p:style>
            <p:txBody>
              <a:bodyPr/>
              <a:lstStyle/>
              <a:p>
                <a:endParaRPr lang="en-US"/>
              </a:p>
            </p:txBody>
          </p:sp>
        </p:grpSp>
        <p:sp>
          <p:nvSpPr>
            <p:cNvPr id="11" name="Rectangle 10"/>
            <p:cNvSpPr/>
            <p:nvPr/>
          </p:nvSpPr>
          <p:spPr>
            <a:xfrm>
              <a:off x="2829558" y="2281644"/>
              <a:ext cx="712054" cy="261610"/>
            </a:xfrm>
            <a:prstGeom prst="rect">
              <a:avLst/>
            </a:prstGeom>
          </p:spPr>
          <p:txBody>
            <a:bodyPr wrap="none">
              <a:spAutoFit/>
            </a:bodyPr>
            <a:lstStyle/>
            <a:p>
              <a:r>
                <a:rPr lang="en-US" sz="1100" b="1" dirty="0" smtClean="0">
                  <a:solidFill>
                    <a:srgbClr val="F9A01B"/>
                  </a:solidFill>
                  <a:effectLst/>
                  <a:latin typeface="Calibri" panose="020F0502020204030204" pitchFamily="34" charset="0"/>
                  <a:ea typeface="Calibri" panose="020F0502020204030204" pitchFamily="34" charset="0"/>
                  <a:cs typeface="Calibri" panose="020F0502020204030204" pitchFamily="34" charset="0"/>
                </a:rPr>
                <a:t>SHELTER</a:t>
              </a:r>
              <a:r>
                <a:rPr lang="en-US" sz="800" b="1" dirty="0" smtClean="0">
                  <a:solidFill>
                    <a:srgbClr val="F9A01B"/>
                  </a:solidFill>
                  <a:effectLst/>
                  <a:latin typeface="Calibri" panose="020F0502020204030204" pitchFamily="34" charset="0"/>
                  <a:ea typeface="Calibri" panose="020F0502020204030204" pitchFamily="34" charset="0"/>
                  <a:cs typeface="Calibri" panose="020F0502020204030204" pitchFamily="34" charset="0"/>
                </a:rPr>
                <a:t> </a:t>
              </a:r>
              <a:endParaRPr lang="en-US" b="1" dirty="0"/>
            </a:p>
          </p:txBody>
        </p:sp>
      </p:grpSp>
      <p:grpSp>
        <p:nvGrpSpPr>
          <p:cNvPr id="15" name="Group 14"/>
          <p:cNvGrpSpPr/>
          <p:nvPr/>
        </p:nvGrpSpPr>
        <p:grpSpPr>
          <a:xfrm>
            <a:off x="7213435" y="5333798"/>
            <a:ext cx="645722" cy="773165"/>
            <a:chOff x="3539931" y="1769847"/>
            <a:chExt cx="587020" cy="773165"/>
          </a:xfrm>
        </p:grpSpPr>
        <p:grpSp>
          <p:nvGrpSpPr>
            <p:cNvPr id="16" name="Group 15"/>
            <p:cNvGrpSpPr/>
            <p:nvPr/>
          </p:nvGrpSpPr>
          <p:grpSpPr>
            <a:xfrm>
              <a:off x="3607601" y="1769847"/>
              <a:ext cx="384574" cy="529994"/>
              <a:chOff x="0" y="0"/>
              <a:chExt cx="286410" cy="338142"/>
            </a:xfrm>
          </p:grpSpPr>
          <p:sp>
            <p:nvSpPr>
              <p:cNvPr id="18" name="Shape 1587"/>
              <p:cNvSpPr/>
              <p:nvPr/>
            </p:nvSpPr>
            <p:spPr>
              <a:xfrm>
                <a:off x="212211" y="210733"/>
                <a:ext cx="61798" cy="127409"/>
              </a:xfrm>
              <a:custGeom>
                <a:avLst/>
                <a:gdLst/>
                <a:ahLst/>
                <a:cxnLst/>
                <a:rect l="0" t="0" r="0" b="0"/>
                <a:pathLst>
                  <a:path w="61798" h="127409">
                    <a:moveTo>
                      <a:pt x="30886" y="0"/>
                    </a:moveTo>
                    <a:cubicBezTo>
                      <a:pt x="36500" y="12611"/>
                      <a:pt x="61798" y="78880"/>
                      <a:pt x="61798" y="88405"/>
                    </a:cubicBezTo>
                    <a:cubicBezTo>
                      <a:pt x="61798" y="114408"/>
                      <a:pt x="46349" y="127409"/>
                      <a:pt x="30899" y="127409"/>
                    </a:cubicBezTo>
                    <a:cubicBezTo>
                      <a:pt x="15450" y="127409"/>
                      <a:pt x="0" y="114408"/>
                      <a:pt x="0" y="88405"/>
                    </a:cubicBezTo>
                    <a:cubicBezTo>
                      <a:pt x="38" y="78880"/>
                      <a:pt x="25286" y="9449"/>
                      <a:pt x="30886" y="0"/>
                    </a:cubicBezTo>
                    <a:close/>
                  </a:path>
                </a:pathLst>
              </a:custGeom>
              <a:ln w="0" cap="flat">
                <a:miter lim="127000"/>
              </a:ln>
            </p:spPr>
            <p:style>
              <a:lnRef idx="0">
                <a:srgbClr val="000000"/>
              </a:lnRef>
              <a:fillRef idx="1">
                <a:srgbClr val="421D74"/>
              </a:fillRef>
              <a:effectRef idx="0">
                <a:scrgbClr r="0" g="0" b="0"/>
              </a:effectRef>
              <a:fontRef idx="none"/>
            </p:style>
            <p:txBody>
              <a:bodyPr/>
              <a:lstStyle/>
              <a:p>
                <a:endParaRPr lang="en-US"/>
              </a:p>
            </p:txBody>
          </p:sp>
          <p:sp>
            <p:nvSpPr>
              <p:cNvPr id="19" name="Shape 1588"/>
              <p:cNvSpPr/>
              <p:nvPr/>
            </p:nvSpPr>
            <p:spPr>
              <a:xfrm>
                <a:off x="0" y="0"/>
                <a:ext cx="286410" cy="197942"/>
              </a:xfrm>
              <a:custGeom>
                <a:avLst/>
                <a:gdLst/>
                <a:ahLst/>
                <a:cxnLst/>
                <a:rect l="0" t="0" r="0" b="0"/>
                <a:pathLst>
                  <a:path w="286410" h="197942">
                    <a:moveTo>
                      <a:pt x="35141" y="0"/>
                    </a:moveTo>
                    <a:cubicBezTo>
                      <a:pt x="41415" y="0"/>
                      <a:pt x="46774" y="3746"/>
                      <a:pt x="50228" y="9092"/>
                    </a:cubicBezTo>
                    <a:lnTo>
                      <a:pt x="108166" y="9092"/>
                    </a:lnTo>
                    <a:cubicBezTo>
                      <a:pt x="111608" y="3746"/>
                      <a:pt x="117005" y="0"/>
                      <a:pt x="123292" y="0"/>
                    </a:cubicBezTo>
                    <a:cubicBezTo>
                      <a:pt x="129629" y="0"/>
                      <a:pt x="134988" y="3746"/>
                      <a:pt x="138493" y="9092"/>
                    </a:cubicBezTo>
                    <a:lnTo>
                      <a:pt x="190944" y="9092"/>
                    </a:lnTo>
                    <a:cubicBezTo>
                      <a:pt x="194412" y="3746"/>
                      <a:pt x="199784" y="0"/>
                      <a:pt x="206096" y="0"/>
                    </a:cubicBezTo>
                    <a:cubicBezTo>
                      <a:pt x="216624" y="0"/>
                      <a:pt x="225222" y="9627"/>
                      <a:pt x="225222" y="21526"/>
                    </a:cubicBezTo>
                    <a:cubicBezTo>
                      <a:pt x="225222" y="33388"/>
                      <a:pt x="216649" y="42990"/>
                      <a:pt x="206096" y="42990"/>
                    </a:cubicBezTo>
                    <a:cubicBezTo>
                      <a:pt x="199898" y="42990"/>
                      <a:pt x="194678" y="39459"/>
                      <a:pt x="191160" y="34366"/>
                    </a:cubicBezTo>
                    <a:lnTo>
                      <a:pt x="138252" y="34366"/>
                    </a:lnTo>
                    <a:cubicBezTo>
                      <a:pt x="136741" y="36550"/>
                      <a:pt x="134963" y="38353"/>
                      <a:pt x="132817" y="39776"/>
                    </a:cubicBezTo>
                    <a:lnTo>
                      <a:pt x="132817" y="54089"/>
                    </a:lnTo>
                    <a:lnTo>
                      <a:pt x="157645" y="54089"/>
                    </a:lnTo>
                    <a:cubicBezTo>
                      <a:pt x="163373" y="54089"/>
                      <a:pt x="167983" y="59309"/>
                      <a:pt x="167983" y="65709"/>
                    </a:cubicBezTo>
                    <a:lnTo>
                      <a:pt x="168364" y="88011"/>
                    </a:lnTo>
                    <a:lnTo>
                      <a:pt x="231889" y="88011"/>
                    </a:lnTo>
                    <a:cubicBezTo>
                      <a:pt x="259067" y="88011"/>
                      <a:pt x="279603" y="109956"/>
                      <a:pt x="279603" y="135369"/>
                    </a:cubicBezTo>
                    <a:lnTo>
                      <a:pt x="279603" y="175463"/>
                    </a:lnTo>
                    <a:cubicBezTo>
                      <a:pt x="283591" y="177088"/>
                      <a:pt x="286410" y="181292"/>
                      <a:pt x="286398" y="186309"/>
                    </a:cubicBezTo>
                    <a:cubicBezTo>
                      <a:pt x="286398" y="192748"/>
                      <a:pt x="281749" y="197942"/>
                      <a:pt x="276047" y="197942"/>
                    </a:cubicBezTo>
                    <a:lnTo>
                      <a:pt x="211950" y="197942"/>
                    </a:lnTo>
                    <a:cubicBezTo>
                      <a:pt x="206248" y="197942"/>
                      <a:pt x="201613" y="192748"/>
                      <a:pt x="201613" y="186309"/>
                    </a:cubicBezTo>
                    <a:cubicBezTo>
                      <a:pt x="201613" y="182346"/>
                      <a:pt x="203454" y="178981"/>
                      <a:pt x="206159" y="176936"/>
                    </a:cubicBezTo>
                    <a:cubicBezTo>
                      <a:pt x="205181" y="164147"/>
                      <a:pt x="201752" y="157467"/>
                      <a:pt x="192545" y="157467"/>
                    </a:cubicBezTo>
                    <a:lnTo>
                      <a:pt x="161671" y="157467"/>
                    </a:lnTo>
                    <a:cubicBezTo>
                      <a:pt x="153238" y="176454"/>
                      <a:pt x="139243" y="185839"/>
                      <a:pt x="122365" y="185839"/>
                    </a:cubicBezTo>
                    <a:cubicBezTo>
                      <a:pt x="105512" y="185839"/>
                      <a:pt x="94285" y="176428"/>
                      <a:pt x="85890" y="157467"/>
                    </a:cubicBezTo>
                    <a:lnTo>
                      <a:pt x="0" y="157467"/>
                    </a:lnTo>
                    <a:lnTo>
                      <a:pt x="0" y="88011"/>
                    </a:lnTo>
                    <a:lnTo>
                      <a:pt x="77203" y="88011"/>
                    </a:lnTo>
                    <a:lnTo>
                      <a:pt x="77203" y="65709"/>
                    </a:lnTo>
                    <a:cubicBezTo>
                      <a:pt x="77203" y="59309"/>
                      <a:pt x="81839" y="54089"/>
                      <a:pt x="87554" y="54089"/>
                    </a:cubicBezTo>
                    <a:lnTo>
                      <a:pt x="113919" y="54089"/>
                    </a:lnTo>
                    <a:lnTo>
                      <a:pt x="113919" y="39801"/>
                    </a:lnTo>
                    <a:cubicBezTo>
                      <a:pt x="111747" y="38405"/>
                      <a:pt x="109893" y="36601"/>
                      <a:pt x="108382" y="34341"/>
                    </a:cubicBezTo>
                    <a:lnTo>
                      <a:pt x="49962" y="34341"/>
                    </a:lnTo>
                    <a:cubicBezTo>
                      <a:pt x="46507" y="39446"/>
                      <a:pt x="41250" y="42990"/>
                      <a:pt x="35141" y="42990"/>
                    </a:cubicBezTo>
                    <a:cubicBezTo>
                      <a:pt x="24549" y="42990"/>
                      <a:pt x="15964" y="33388"/>
                      <a:pt x="15964" y="21526"/>
                    </a:cubicBezTo>
                    <a:cubicBezTo>
                      <a:pt x="15964" y="9627"/>
                      <a:pt x="24549" y="0"/>
                      <a:pt x="35141" y="0"/>
                    </a:cubicBezTo>
                    <a:close/>
                  </a:path>
                </a:pathLst>
              </a:custGeom>
              <a:ln w="0" cap="flat">
                <a:miter lim="127000"/>
              </a:ln>
            </p:spPr>
            <p:style>
              <a:lnRef idx="0">
                <a:srgbClr val="000000"/>
              </a:lnRef>
              <a:fillRef idx="1">
                <a:srgbClr val="421D74"/>
              </a:fillRef>
              <a:effectRef idx="0">
                <a:scrgbClr r="0" g="0" b="0"/>
              </a:effectRef>
              <a:fontRef idx="none"/>
            </p:style>
            <p:txBody>
              <a:bodyPr/>
              <a:lstStyle/>
              <a:p>
                <a:endParaRPr lang="en-US"/>
              </a:p>
            </p:txBody>
          </p:sp>
        </p:grpSp>
        <p:sp>
          <p:nvSpPr>
            <p:cNvPr id="17" name="Rectangle 16"/>
            <p:cNvSpPr/>
            <p:nvPr/>
          </p:nvSpPr>
          <p:spPr>
            <a:xfrm>
              <a:off x="3539931" y="2281402"/>
              <a:ext cx="587020" cy="261610"/>
            </a:xfrm>
            <a:prstGeom prst="rect">
              <a:avLst/>
            </a:prstGeom>
          </p:spPr>
          <p:txBody>
            <a:bodyPr wrap="none">
              <a:spAutoFit/>
            </a:bodyPr>
            <a:lstStyle/>
            <a:p>
              <a:r>
                <a:rPr lang="en-US" sz="1100" b="1" dirty="0" smtClean="0">
                  <a:solidFill>
                    <a:srgbClr val="421D74"/>
                  </a:solidFill>
                  <a:effectLst/>
                  <a:latin typeface="Calibri" panose="020F0502020204030204" pitchFamily="34" charset="0"/>
                  <a:ea typeface="Calibri" panose="020F0502020204030204" pitchFamily="34" charset="0"/>
                  <a:cs typeface="Calibri" panose="020F0502020204030204" pitchFamily="34" charset="0"/>
                </a:rPr>
                <a:t>WASH </a:t>
              </a:r>
              <a:endParaRPr lang="en-US" sz="3200" b="1" dirty="0"/>
            </a:p>
          </p:txBody>
        </p:sp>
      </p:grpSp>
      <p:grpSp>
        <p:nvGrpSpPr>
          <p:cNvPr id="20" name="Group 19"/>
          <p:cNvGrpSpPr/>
          <p:nvPr/>
        </p:nvGrpSpPr>
        <p:grpSpPr>
          <a:xfrm>
            <a:off x="4031187" y="5325378"/>
            <a:ext cx="978153" cy="830126"/>
            <a:chOff x="2583080" y="6010937"/>
            <a:chExt cx="978153" cy="830126"/>
          </a:xfrm>
        </p:grpSpPr>
        <p:grpSp>
          <p:nvGrpSpPr>
            <p:cNvPr id="21" name="Group 20"/>
            <p:cNvGrpSpPr/>
            <p:nvPr/>
          </p:nvGrpSpPr>
          <p:grpSpPr>
            <a:xfrm>
              <a:off x="2839444" y="6010937"/>
              <a:ext cx="461227" cy="530861"/>
              <a:chOff x="0" y="0"/>
              <a:chExt cx="286385" cy="272453"/>
            </a:xfrm>
          </p:grpSpPr>
          <p:sp>
            <p:nvSpPr>
              <p:cNvPr id="23" name="Shape 1631"/>
              <p:cNvSpPr/>
              <p:nvPr/>
            </p:nvSpPr>
            <p:spPr>
              <a:xfrm>
                <a:off x="0" y="0"/>
                <a:ext cx="98298" cy="246951"/>
              </a:xfrm>
              <a:custGeom>
                <a:avLst/>
                <a:gdLst/>
                <a:ahLst/>
                <a:cxnLst/>
                <a:rect l="0" t="0" r="0" b="0"/>
                <a:pathLst>
                  <a:path w="98298" h="246951">
                    <a:moveTo>
                      <a:pt x="95542" y="0"/>
                    </a:moveTo>
                    <a:lnTo>
                      <a:pt x="98298" y="1711"/>
                    </a:lnTo>
                    <a:lnTo>
                      <a:pt x="98298" y="18413"/>
                    </a:lnTo>
                    <a:lnTo>
                      <a:pt x="95542" y="16701"/>
                    </a:lnTo>
                    <a:lnTo>
                      <a:pt x="26695" y="59436"/>
                    </a:lnTo>
                    <a:lnTo>
                      <a:pt x="59995" y="80594"/>
                    </a:lnTo>
                    <a:lnTo>
                      <a:pt x="98298" y="57117"/>
                    </a:lnTo>
                    <a:lnTo>
                      <a:pt x="98298" y="119507"/>
                    </a:lnTo>
                    <a:lnTo>
                      <a:pt x="61951" y="97079"/>
                    </a:lnTo>
                    <a:lnTo>
                      <a:pt x="27864" y="118326"/>
                    </a:lnTo>
                    <a:lnTo>
                      <a:pt x="97460" y="160972"/>
                    </a:lnTo>
                    <a:lnTo>
                      <a:pt x="98298" y="160455"/>
                    </a:lnTo>
                    <a:lnTo>
                      <a:pt x="98298" y="177299"/>
                    </a:lnTo>
                    <a:lnTo>
                      <a:pt x="97587" y="177750"/>
                    </a:lnTo>
                    <a:lnTo>
                      <a:pt x="59842" y="154610"/>
                    </a:lnTo>
                    <a:lnTo>
                      <a:pt x="59842" y="208623"/>
                    </a:lnTo>
                    <a:lnTo>
                      <a:pt x="98298" y="230480"/>
                    </a:lnTo>
                    <a:lnTo>
                      <a:pt x="98298" y="246951"/>
                    </a:lnTo>
                    <a:lnTo>
                      <a:pt x="46952" y="217767"/>
                    </a:lnTo>
                    <a:lnTo>
                      <a:pt x="46952" y="146685"/>
                    </a:lnTo>
                    <a:lnTo>
                      <a:pt x="825" y="118402"/>
                    </a:lnTo>
                    <a:lnTo>
                      <a:pt x="46952" y="89751"/>
                    </a:lnTo>
                    <a:lnTo>
                      <a:pt x="46952" y="89688"/>
                    </a:lnTo>
                    <a:lnTo>
                      <a:pt x="46965" y="89688"/>
                    </a:lnTo>
                    <a:lnTo>
                      <a:pt x="47435" y="89446"/>
                    </a:lnTo>
                    <a:lnTo>
                      <a:pt x="10173" y="65811"/>
                    </a:lnTo>
                    <a:lnTo>
                      <a:pt x="0" y="59296"/>
                    </a:lnTo>
                    <a:lnTo>
                      <a:pt x="95542" y="0"/>
                    </a:lnTo>
                    <a:close/>
                  </a:path>
                </a:pathLst>
              </a:custGeom>
              <a:ln w="0" cap="flat">
                <a:miter lim="127000"/>
              </a:ln>
            </p:spPr>
            <p:style>
              <a:lnRef idx="0">
                <a:srgbClr val="000000"/>
              </a:lnRef>
              <a:fillRef idx="1">
                <a:srgbClr val="C6602A"/>
              </a:fillRef>
              <a:effectRef idx="0">
                <a:scrgbClr r="0" g="0" b="0"/>
              </a:effectRef>
              <a:fontRef idx="none"/>
            </p:style>
            <p:txBody>
              <a:bodyPr/>
              <a:lstStyle/>
              <a:p>
                <a:endParaRPr lang="en-US"/>
              </a:p>
            </p:txBody>
          </p:sp>
          <p:sp>
            <p:nvSpPr>
              <p:cNvPr id="24" name="Shape 1632"/>
              <p:cNvSpPr/>
              <p:nvPr/>
            </p:nvSpPr>
            <p:spPr>
              <a:xfrm>
                <a:off x="98298" y="1711"/>
                <a:ext cx="89814" cy="270742"/>
              </a:xfrm>
              <a:custGeom>
                <a:avLst/>
                <a:gdLst/>
                <a:ahLst/>
                <a:cxnLst/>
                <a:rect l="0" t="0" r="0" b="0"/>
                <a:pathLst>
                  <a:path w="89814" h="270742">
                    <a:moveTo>
                      <a:pt x="0" y="0"/>
                    </a:moveTo>
                    <a:lnTo>
                      <a:pt x="45529" y="28261"/>
                    </a:lnTo>
                    <a:lnTo>
                      <a:pt x="89814" y="682"/>
                    </a:lnTo>
                    <a:lnTo>
                      <a:pt x="89814" y="17421"/>
                    </a:lnTo>
                    <a:lnTo>
                      <a:pt x="58382" y="36999"/>
                    </a:lnTo>
                    <a:lnTo>
                      <a:pt x="89814" y="56249"/>
                    </a:lnTo>
                    <a:lnTo>
                      <a:pt x="89814" y="118122"/>
                    </a:lnTo>
                    <a:lnTo>
                      <a:pt x="57455" y="138281"/>
                    </a:lnTo>
                    <a:lnTo>
                      <a:pt x="89814" y="158600"/>
                    </a:lnTo>
                    <a:lnTo>
                      <a:pt x="89814" y="175451"/>
                    </a:lnTo>
                    <a:lnTo>
                      <a:pt x="51359" y="151083"/>
                    </a:lnTo>
                    <a:lnTo>
                      <a:pt x="51359" y="250600"/>
                    </a:lnTo>
                    <a:lnTo>
                      <a:pt x="89814" y="228757"/>
                    </a:lnTo>
                    <a:lnTo>
                      <a:pt x="89814" y="245214"/>
                    </a:lnTo>
                    <a:lnTo>
                      <a:pt x="44869" y="270742"/>
                    </a:lnTo>
                    <a:lnTo>
                      <a:pt x="0" y="245240"/>
                    </a:lnTo>
                    <a:lnTo>
                      <a:pt x="0" y="228769"/>
                    </a:lnTo>
                    <a:lnTo>
                      <a:pt x="38456" y="250626"/>
                    </a:lnTo>
                    <a:lnTo>
                      <a:pt x="38456" y="151248"/>
                    </a:lnTo>
                    <a:lnTo>
                      <a:pt x="0" y="175589"/>
                    </a:lnTo>
                    <a:lnTo>
                      <a:pt x="0" y="158745"/>
                    </a:lnTo>
                    <a:lnTo>
                      <a:pt x="33198" y="138281"/>
                    </a:lnTo>
                    <a:lnTo>
                      <a:pt x="0" y="117797"/>
                    </a:lnTo>
                    <a:lnTo>
                      <a:pt x="0" y="55406"/>
                    </a:lnTo>
                    <a:lnTo>
                      <a:pt x="31356" y="36186"/>
                    </a:lnTo>
                    <a:lnTo>
                      <a:pt x="0" y="16702"/>
                    </a:lnTo>
                    <a:lnTo>
                      <a:pt x="0" y="0"/>
                    </a:lnTo>
                    <a:close/>
                  </a:path>
                </a:pathLst>
              </a:custGeom>
              <a:ln w="0" cap="flat">
                <a:miter lim="127000"/>
              </a:ln>
            </p:spPr>
            <p:style>
              <a:lnRef idx="0">
                <a:srgbClr val="000000"/>
              </a:lnRef>
              <a:fillRef idx="1">
                <a:srgbClr val="C6602A"/>
              </a:fillRef>
              <a:effectRef idx="0">
                <a:scrgbClr r="0" g="0" b="0"/>
              </a:effectRef>
              <a:fontRef idx="none"/>
            </p:style>
            <p:txBody>
              <a:bodyPr/>
              <a:lstStyle/>
              <a:p>
                <a:endParaRPr lang="en-US"/>
              </a:p>
            </p:txBody>
          </p:sp>
          <p:sp>
            <p:nvSpPr>
              <p:cNvPr id="25" name="Shape 1633"/>
              <p:cNvSpPr/>
              <p:nvPr/>
            </p:nvSpPr>
            <p:spPr>
              <a:xfrm>
                <a:off x="188112" y="724"/>
                <a:ext cx="98273" cy="246200"/>
              </a:xfrm>
              <a:custGeom>
                <a:avLst/>
                <a:gdLst/>
                <a:ahLst/>
                <a:cxnLst/>
                <a:rect l="0" t="0" r="0" b="0"/>
                <a:pathLst>
                  <a:path w="98273" h="246200">
                    <a:moveTo>
                      <a:pt x="2680" y="0"/>
                    </a:moveTo>
                    <a:lnTo>
                      <a:pt x="87948" y="53010"/>
                    </a:lnTo>
                    <a:lnTo>
                      <a:pt x="98273" y="59372"/>
                    </a:lnTo>
                    <a:lnTo>
                      <a:pt x="51549" y="89002"/>
                    </a:lnTo>
                    <a:lnTo>
                      <a:pt x="97815" y="117678"/>
                    </a:lnTo>
                    <a:lnTo>
                      <a:pt x="51333" y="146152"/>
                    </a:lnTo>
                    <a:lnTo>
                      <a:pt x="51333" y="217043"/>
                    </a:lnTo>
                    <a:lnTo>
                      <a:pt x="0" y="246200"/>
                    </a:lnTo>
                    <a:lnTo>
                      <a:pt x="0" y="229743"/>
                    </a:lnTo>
                    <a:lnTo>
                      <a:pt x="38456" y="207899"/>
                    </a:lnTo>
                    <a:lnTo>
                      <a:pt x="38456" y="154051"/>
                    </a:lnTo>
                    <a:lnTo>
                      <a:pt x="927" y="177026"/>
                    </a:lnTo>
                    <a:lnTo>
                      <a:pt x="0" y="176438"/>
                    </a:lnTo>
                    <a:lnTo>
                      <a:pt x="0" y="159586"/>
                    </a:lnTo>
                    <a:lnTo>
                      <a:pt x="1054" y="160248"/>
                    </a:lnTo>
                    <a:lnTo>
                      <a:pt x="70688" y="117577"/>
                    </a:lnTo>
                    <a:lnTo>
                      <a:pt x="36525" y="96355"/>
                    </a:lnTo>
                    <a:lnTo>
                      <a:pt x="0" y="119109"/>
                    </a:lnTo>
                    <a:lnTo>
                      <a:pt x="0" y="57236"/>
                    </a:lnTo>
                    <a:lnTo>
                      <a:pt x="38202" y="80632"/>
                    </a:lnTo>
                    <a:lnTo>
                      <a:pt x="71501" y="59487"/>
                    </a:lnTo>
                    <a:lnTo>
                      <a:pt x="2680" y="16739"/>
                    </a:lnTo>
                    <a:lnTo>
                      <a:pt x="0" y="18407"/>
                    </a:lnTo>
                    <a:lnTo>
                      <a:pt x="0" y="1669"/>
                    </a:lnTo>
                    <a:lnTo>
                      <a:pt x="2680" y="0"/>
                    </a:lnTo>
                    <a:close/>
                  </a:path>
                </a:pathLst>
              </a:custGeom>
              <a:ln w="0" cap="flat">
                <a:miter lim="127000"/>
              </a:ln>
            </p:spPr>
            <p:style>
              <a:lnRef idx="0">
                <a:srgbClr val="000000"/>
              </a:lnRef>
              <a:fillRef idx="1">
                <a:srgbClr val="C6602A"/>
              </a:fillRef>
              <a:effectRef idx="0">
                <a:scrgbClr r="0" g="0" b="0"/>
              </a:effectRef>
              <a:fontRef idx="none"/>
            </p:style>
            <p:txBody>
              <a:bodyPr/>
              <a:lstStyle/>
              <a:p>
                <a:endParaRPr lang="en-US"/>
              </a:p>
            </p:txBody>
          </p:sp>
        </p:grpSp>
        <p:sp>
          <p:nvSpPr>
            <p:cNvPr id="22" name="Rectangle 21"/>
            <p:cNvSpPr/>
            <p:nvPr/>
          </p:nvSpPr>
          <p:spPr>
            <a:xfrm>
              <a:off x="2583080" y="6579453"/>
              <a:ext cx="978153" cy="261610"/>
            </a:xfrm>
            <a:prstGeom prst="rect">
              <a:avLst/>
            </a:prstGeom>
          </p:spPr>
          <p:txBody>
            <a:bodyPr wrap="none">
              <a:spAutoFit/>
            </a:bodyPr>
            <a:lstStyle/>
            <a:p>
              <a:r>
                <a:rPr lang="en-US" sz="1100" b="1" dirty="0" smtClean="0">
                  <a:solidFill>
                    <a:srgbClr val="C6602A"/>
                  </a:solidFill>
                  <a:effectLst/>
                  <a:latin typeface="Calibri" panose="020F0502020204030204" pitchFamily="34" charset="0"/>
                  <a:ea typeface="Calibri" panose="020F0502020204030204" pitchFamily="34" charset="0"/>
                  <a:cs typeface="Calibri" panose="020F0502020204030204" pitchFamily="34" charset="0"/>
                </a:rPr>
                <a:t>BASIC NEEDS </a:t>
              </a:r>
              <a:endParaRPr lang="en-US" sz="3200" b="1" dirty="0"/>
            </a:p>
          </p:txBody>
        </p:sp>
      </p:grpSp>
      <p:grpSp>
        <p:nvGrpSpPr>
          <p:cNvPr id="26" name="Group 25"/>
          <p:cNvGrpSpPr/>
          <p:nvPr/>
        </p:nvGrpSpPr>
        <p:grpSpPr>
          <a:xfrm>
            <a:off x="4989144" y="5240932"/>
            <a:ext cx="978153" cy="1020738"/>
            <a:chOff x="1617370" y="5888025"/>
            <a:chExt cx="978153" cy="1020738"/>
          </a:xfrm>
        </p:grpSpPr>
        <p:grpSp>
          <p:nvGrpSpPr>
            <p:cNvPr id="27" name="Group 26"/>
            <p:cNvGrpSpPr/>
            <p:nvPr/>
          </p:nvGrpSpPr>
          <p:grpSpPr>
            <a:xfrm>
              <a:off x="1844120" y="5888025"/>
              <a:ext cx="507350" cy="527107"/>
              <a:chOff x="0" y="0"/>
              <a:chExt cx="286385" cy="327366"/>
            </a:xfrm>
          </p:grpSpPr>
          <p:sp>
            <p:nvSpPr>
              <p:cNvPr id="29" name="Shape 1619"/>
              <p:cNvSpPr/>
              <p:nvPr/>
            </p:nvSpPr>
            <p:spPr>
              <a:xfrm>
                <a:off x="100667" y="243616"/>
                <a:ext cx="25532" cy="73876"/>
              </a:xfrm>
              <a:custGeom>
                <a:avLst/>
                <a:gdLst/>
                <a:ahLst/>
                <a:cxnLst/>
                <a:rect l="0" t="0" r="0" b="0"/>
                <a:pathLst>
                  <a:path w="25532" h="73876">
                    <a:moveTo>
                      <a:pt x="25532" y="0"/>
                    </a:moveTo>
                    <a:lnTo>
                      <a:pt x="25532" y="23268"/>
                    </a:lnTo>
                    <a:lnTo>
                      <a:pt x="19774" y="29664"/>
                    </a:lnTo>
                    <a:cubicBezTo>
                      <a:pt x="16942" y="34892"/>
                      <a:pt x="16243" y="39410"/>
                      <a:pt x="16681" y="43061"/>
                    </a:cubicBezTo>
                    <a:cubicBezTo>
                      <a:pt x="17126" y="49303"/>
                      <a:pt x="20676" y="58133"/>
                      <a:pt x="24114" y="65402"/>
                    </a:cubicBezTo>
                    <a:lnTo>
                      <a:pt x="25532" y="68198"/>
                    </a:lnTo>
                    <a:lnTo>
                      <a:pt x="25532" y="73876"/>
                    </a:lnTo>
                    <a:lnTo>
                      <a:pt x="9042" y="59513"/>
                    </a:lnTo>
                    <a:cubicBezTo>
                      <a:pt x="4055" y="52557"/>
                      <a:pt x="1245" y="45360"/>
                      <a:pt x="451" y="39200"/>
                    </a:cubicBezTo>
                    <a:cubicBezTo>
                      <a:pt x="0" y="31637"/>
                      <a:pt x="2527" y="24728"/>
                      <a:pt x="7263" y="18043"/>
                    </a:cubicBezTo>
                    <a:lnTo>
                      <a:pt x="25532" y="0"/>
                    </a:ln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0" name="Shape 1620"/>
              <p:cNvSpPr/>
              <p:nvPr/>
            </p:nvSpPr>
            <p:spPr>
              <a:xfrm>
                <a:off x="44412" y="107810"/>
                <a:ext cx="81787" cy="132495"/>
              </a:xfrm>
              <a:custGeom>
                <a:avLst/>
                <a:gdLst/>
                <a:ahLst/>
                <a:cxnLst/>
                <a:rect l="0" t="0" r="0" b="0"/>
                <a:pathLst>
                  <a:path w="81787" h="132495">
                    <a:moveTo>
                      <a:pt x="67002" y="2491"/>
                    </a:moveTo>
                    <a:cubicBezTo>
                      <a:pt x="67999" y="2496"/>
                      <a:pt x="68726" y="2629"/>
                      <a:pt x="71780" y="3073"/>
                    </a:cubicBezTo>
                    <a:cubicBezTo>
                      <a:pt x="75565" y="3873"/>
                      <a:pt x="80188" y="4216"/>
                      <a:pt x="80632" y="10947"/>
                    </a:cubicBezTo>
                    <a:cubicBezTo>
                      <a:pt x="80797" y="11189"/>
                      <a:pt x="80531" y="11583"/>
                      <a:pt x="80632" y="11659"/>
                    </a:cubicBezTo>
                    <a:cubicBezTo>
                      <a:pt x="78270" y="21438"/>
                      <a:pt x="69723" y="19787"/>
                      <a:pt x="69710" y="20307"/>
                    </a:cubicBezTo>
                    <a:cubicBezTo>
                      <a:pt x="69469" y="20244"/>
                      <a:pt x="66777" y="19520"/>
                      <a:pt x="51994" y="20129"/>
                    </a:cubicBezTo>
                    <a:cubicBezTo>
                      <a:pt x="44564" y="20447"/>
                      <a:pt x="37160" y="21082"/>
                      <a:pt x="31712" y="22339"/>
                    </a:cubicBezTo>
                    <a:cubicBezTo>
                      <a:pt x="29032" y="22949"/>
                      <a:pt x="26759" y="23787"/>
                      <a:pt x="25425" y="24562"/>
                    </a:cubicBezTo>
                    <a:cubicBezTo>
                      <a:pt x="25019" y="24790"/>
                      <a:pt x="24663" y="24968"/>
                      <a:pt x="24473" y="25197"/>
                    </a:cubicBezTo>
                    <a:cubicBezTo>
                      <a:pt x="26886" y="28892"/>
                      <a:pt x="43205" y="36004"/>
                      <a:pt x="58064" y="40399"/>
                    </a:cubicBezTo>
                    <a:cubicBezTo>
                      <a:pt x="65799" y="42831"/>
                      <a:pt x="73323" y="44929"/>
                      <a:pt x="78916" y="46422"/>
                    </a:cubicBezTo>
                    <a:lnTo>
                      <a:pt x="81787" y="47168"/>
                    </a:lnTo>
                    <a:lnTo>
                      <a:pt x="81787" y="78458"/>
                    </a:lnTo>
                    <a:lnTo>
                      <a:pt x="79619" y="79721"/>
                    </a:lnTo>
                    <a:cubicBezTo>
                      <a:pt x="71427" y="86740"/>
                      <a:pt x="72215" y="94148"/>
                      <a:pt x="71996" y="97777"/>
                    </a:cubicBezTo>
                    <a:cubicBezTo>
                      <a:pt x="71476" y="101257"/>
                      <a:pt x="74028" y="106400"/>
                      <a:pt x="79477" y="110224"/>
                    </a:cubicBezTo>
                    <a:lnTo>
                      <a:pt x="81787" y="111858"/>
                    </a:lnTo>
                    <a:lnTo>
                      <a:pt x="81787" y="132495"/>
                    </a:lnTo>
                    <a:lnTo>
                      <a:pt x="59649" y="113455"/>
                    </a:lnTo>
                    <a:cubicBezTo>
                      <a:pt x="54639" y="106791"/>
                      <a:pt x="52508" y="100235"/>
                      <a:pt x="52997" y="93523"/>
                    </a:cubicBezTo>
                    <a:cubicBezTo>
                      <a:pt x="55080" y="80912"/>
                      <a:pt x="60300" y="71171"/>
                      <a:pt x="70015" y="63678"/>
                    </a:cubicBezTo>
                    <a:cubicBezTo>
                      <a:pt x="41338" y="57252"/>
                      <a:pt x="1765" y="47917"/>
                      <a:pt x="0" y="26416"/>
                    </a:cubicBezTo>
                    <a:cubicBezTo>
                      <a:pt x="63" y="25819"/>
                      <a:pt x="127" y="25375"/>
                      <a:pt x="127" y="24676"/>
                    </a:cubicBezTo>
                    <a:cubicBezTo>
                      <a:pt x="5372" y="0"/>
                      <a:pt x="47079" y="3797"/>
                      <a:pt x="60604" y="2680"/>
                    </a:cubicBezTo>
                    <a:cubicBezTo>
                      <a:pt x="64738" y="2610"/>
                      <a:pt x="66005" y="2486"/>
                      <a:pt x="67002" y="2491"/>
                    </a:cubicBez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1" name="Shape 1621"/>
              <p:cNvSpPr/>
              <p:nvPr/>
            </p:nvSpPr>
            <p:spPr>
              <a:xfrm>
                <a:off x="0" y="14755"/>
                <a:ext cx="126199" cy="91747"/>
              </a:xfrm>
              <a:custGeom>
                <a:avLst/>
                <a:gdLst/>
                <a:ahLst/>
                <a:cxnLst/>
                <a:rect l="0" t="0" r="0" b="0"/>
                <a:pathLst>
                  <a:path w="126199" h="91747">
                    <a:moveTo>
                      <a:pt x="94877" y="2118"/>
                    </a:moveTo>
                    <a:cubicBezTo>
                      <a:pt x="100881" y="0"/>
                      <a:pt x="106115" y="4508"/>
                      <a:pt x="112878" y="18138"/>
                    </a:cubicBezTo>
                    <a:cubicBezTo>
                      <a:pt x="115862" y="24145"/>
                      <a:pt x="119748" y="27510"/>
                      <a:pt x="123614" y="29327"/>
                    </a:cubicBezTo>
                    <a:lnTo>
                      <a:pt x="126199" y="29788"/>
                    </a:lnTo>
                    <a:lnTo>
                      <a:pt x="126199" y="85694"/>
                    </a:lnTo>
                    <a:lnTo>
                      <a:pt x="123639" y="85310"/>
                    </a:lnTo>
                    <a:cubicBezTo>
                      <a:pt x="120698" y="83968"/>
                      <a:pt x="118809" y="82425"/>
                      <a:pt x="118809" y="82425"/>
                    </a:cubicBezTo>
                    <a:cubicBezTo>
                      <a:pt x="105410" y="91747"/>
                      <a:pt x="92824" y="80952"/>
                      <a:pt x="92824" y="80952"/>
                    </a:cubicBezTo>
                    <a:cubicBezTo>
                      <a:pt x="75895" y="90744"/>
                      <a:pt x="65291" y="79974"/>
                      <a:pt x="65291" y="79974"/>
                    </a:cubicBezTo>
                    <a:cubicBezTo>
                      <a:pt x="44831" y="90261"/>
                      <a:pt x="32233" y="75567"/>
                      <a:pt x="32233" y="75567"/>
                    </a:cubicBezTo>
                    <a:cubicBezTo>
                      <a:pt x="8649" y="80470"/>
                      <a:pt x="0" y="58372"/>
                      <a:pt x="0" y="58372"/>
                    </a:cubicBezTo>
                    <a:cubicBezTo>
                      <a:pt x="43637" y="62791"/>
                      <a:pt x="79451" y="14671"/>
                      <a:pt x="88532" y="6352"/>
                    </a:cubicBezTo>
                    <a:cubicBezTo>
                      <a:pt x="90789" y="4266"/>
                      <a:pt x="92876" y="2824"/>
                      <a:pt x="94877" y="2118"/>
                    </a:cubicBez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2" name="Shape 102743"/>
              <p:cNvSpPr/>
              <p:nvPr/>
            </p:nvSpPr>
            <p:spPr>
              <a:xfrm>
                <a:off x="123854" y="31778"/>
                <a:ext cx="9144" cy="9144"/>
              </a:xfrm>
              <a:custGeom>
                <a:avLst/>
                <a:gdLst/>
                <a:ahLst/>
                <a:cxnLst/>
                <a:rect l="0" t="0" r="0" b="0"/>
                <a:pathLst>
                  <a:path w="9144" h="9144">
                    <a:moveTo>
                      <a:pt x="0" y="0"/>
                    </a:moveTo>
                    <a:lnTo>
                      <a:pt x="9144" y="0"/>
                    </a:lnTo>
                    <a:lnTo>
                      <a:pt x="9144" y="9144"/>
                    </a:lnTo>
                    <a:lnTo>
                      <a:pt x="0" y="9144"/>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3" name="Shape 102744"/>
              <p:cNvSpPr/>
              <p:nvPr/>
            </p:nvSpPr>
            <p:spPr>
              <a:xfrm>
                <a:off x="122657" y="13485"/>
                <a:ext cx="9144" cy="22108"/>
              </a:xfrm>
              <a:custGeom>
                <a:avLst/>
                <a:gdLst/>
                <a:ahLst/>
                <a:cxnLst/>
                <a:rect l="0" t="0" r="0" b="0"/>
                <a:pathLst>
                  <a:path w="9144" h="22108">
                    <a:moveTo>
                      <a:pt x="0" y="0"/>
                    </a:moveTo>
                    <a:lnTo>
                      <a:pt x="9144" y="0"/>
                    </a:lnTo>
                    <a:lnTo>
                      <a:pt x="9144" y="22108"/>
                    </a:lnTo>
                    <a:lnTo>
                      <a:pt x="0" y="22108"/>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4" name="Shape 102745"/>
              <p:cNvSpPr/>
              <p:nvPr/>
            </p:nvSpPr>
            <p:spPr>
              <a:xfrm>
                <a:off x="122657" y="13485"/>
                <a:ext cx="9144" cy="22108"/>
              </a:xfrm>
              <a:custGeom>
                <a:avLst/>
                <a:gdLst/>
                <a:ahLst/>
                <a:cxnLst/>
                <a:rect l="0" t="0" r="0" b="0"/>
                <a:pathLst>
                  <a:path w="9144" h="22108">
                    <a:moveTo>
                      <a:pt x="0" y="0"/>
                    </a:moveTo>
                    <a:lnTo>
                      <a:pt x="9144" y="0"/>
                    </a:lnTo>
                    <a:lnTo>
                      <a:pt x="9144" y="22108"/>
                    </a:lnTo>
                    <a:lnTo>
                      <a:pt x="0" y="22108"/>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5" name="Shape 1623"/>
              <p:cNvSpPr/>
              <p:nvPr/>
            </p:nvSpPr>
            <p:spPr>
              <a:xfrm>
                <a:off x="126199" y="311814"/>
                <a:ext cx="5348" cy="10207"/>
              </a:xfrm>
              <a:custGeom>
                <a:avLst/>
                <a:gdLst/>
                <a:ahLst/>
                <a:cxnLst/>
                <a:rect l="0" t="0" r="0" b="0"/>
                <a:pathLst>
                  <a:path w="5348" h="10207">
                    <a:moveTo>
                      <a:pt x="0" y="0"/>
                    </a:moveTo>
                    <a:lnTo>
                      <a:pt x="3255" y="6419"/>
                    </a:lnTo>
                    <a:cubicBezTo>
                      <a:pt x="4516" y="8755"/>
                      <a:pt x="5348" y="10182"/>
                      <a:pt x="5348" y="10182"/>
                    </a:cubicBezTo>
                    <a:lnTo>
                      <a:pt x="5297" y="10182"/>
                    </a:lnTo>
                    <a:cubicBezTo>
                      <a:pt x="5259" y="10156"/>
                      <a:pt x="5259" y="10207"/>
                      <a:pt x="5170" y="10182"/>
                    </a:cubicBezTo>
                    <a:lnTo>
                      <a:pt x="0" y="5678"/>
                    </a:lnTo>
                    <a:lnTo>
                      <a:pt x="0" y="0"/>
                    </a:ln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6" name="Shape 102746"/>
              <p:cNvSpPr/>
              <p:nvPr/>
            </p:nvSpPr>
            <p:spPr>
              <a:xfrm>
                <a:off x="152984" y="316807"/>
                <a:ext cx="9144" cy="9144"/>
              </a:xfrm>
              <a:custGeom>
                <a:avLst/>
                <a:gdLst/>
                <a:ahLst/>
                <a:cxnLst/>
                <a:rect l="0" t="0" r="0" b="0"/>
                <a:pathLst>
                  <a:path w="9144" h="9144">
                    <a:moveTo>
                      <a:pt x="0" y="0"/>
                    </a:moveTo>
                    <a:lnTo>
                      <a:pt x="9144" y="0"/>
                    </a:lnTo>
                    <a:lnTo>
                      <a:pt x="9144" y="9144"/>
                    </a:lnTo>
                    <a:lnTo>
                      <a:pt x="0" y="9144"/>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7" name="Shape 102747"/>
              <p:cNvSpPr/>
              <p:nvPr/>
            </p:nvSpPr>
            <p:spPr>
              <a:xfrm>
                <a:off x="153815" y="310226"/>
                <a:ext cx="9144" cy="10331"/>
              </a:xfrm>
              <a:custGeom>
                <a:avLst/>
                <a:gdLst/>
                <a:ahLst/>
                <a:cxnLst/>
                <a:rect l="0" t="0" r="0" b="0"/>
                <a:pathLst>
                  <a:path w="9144" h="10331">
                    <a:moveTo>
                      <a:pt x="0" y="0"/>
                    </a:moveTo>
                    <a:lnTo>
                      <a:pt x="9144" y="0"/>
                    </a:lnTo>
                    <a:lnTo>
                      <a:pt x="9144" y="10331"/>
                    </a:lnTo>
                    <a:lnTo>
                      <a:pt x="0" y="10331"/>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8" name="Shape 102748"/>
              <p:cNvSpPr/>
              <p:nvPr/>
            </p:nvSpPr>
            <p:spPr>
              <a:xfrm>
                <a:off x="152984" y="318222"/>
                <a:ext cx="9144" cy="9144"/>
              </a:xfrm>
              <a:custGeom>
                <a:avLst/>
                <a:gdLst/>
                <a:ahLst/>
                <a:cxnLst/>
                <a:rect l="0" t="0" r="0" b="0"/>
                <a:pathLst>
                  <a:path w="9144" h="9144">
                    <a:moveTo>
                      <a:pt x="0" y="0"/>
                    </a:moveTo>
                    <a:lnTo>
                      <a:pt x="9144" y="0"/>
                    </a:lnTo>
                    <a:lnTo>
                      <a:pt x="9144" y="9144"/>
                    </a:lnTo>
                    <a:lnTo>
                      <a:pt x="0" y="9144"/>
                    </a:lnTo>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39" name="Shape 1625"/>
              <p:cNvSpPr/>
              <p:nvPr/>
            </p:nvSpPr>
            <p:spPr>
              <a:xfrm>
                <a:off x="126199" y="0"/>
                <a:ext cx="32931" cy="308254"/>
              </a:xfrm>
              <a:custGeom>
                <a:avLst/>
                <a:gdLst/>
                <a:ahLst/>
                <a:cxnLst/>
                <a:rect l="0" t="0" r="0" b="0"/>
                <a:pathLst>
                  <a:path w="32931" h="308254">
                    <a:moveTo>
                      <a:pt x="16994" y="0"/>
                    </a:moveTo>
                    <a:cubicBezTo>
                      <a:pt x="22658" y="0"/>
                      <a:pt x="27789" y="2578"/>
                      <a:pt x="31504" y="6753"/>
                    </a:cubicBezTo>
                    <a:lnTo>
                      <a:pt x="32931" y="10630"/>
                    </a:lnTo>
                    <a:lnTo>
                      <a:pt x="32931" y="36649"/>
                    </a:lnTo>
                    <a:lnTo>
                      <a:pt x="25986" y="43574"/>
                    </a:lnTo>
                    <a:lnTo>
                      <a:pt x="25922" y="45974"/>
                    </a:lnTo>
                    <a:lnTo>
                      <a:pt x="32931" y="44725"/>
                    </a:lnTo>
                    <a:lnTo>
                      <a:pt x="32931" y="100609"/>
                    </a:lnTo>
                    <a:lnTo>
                      <a:pt x="25313" y="101740"/>
                    </a:lnTo>
                    <a:lnTo>
                      <a:pt x="24652" y="156857"/>
                    </a:lnTo>
                    <a:cubicBezTo>
                      <a:pt x="25033" y="156782"/>
                      <a:pt x="25351" y="156692"/>
                      <a:pt x="25732" y="156616"/>
                    </a:cubicBezTo>
                    <a:cubicBezTo>
                      <a:pt x="25738" y="156613"/>
                      <a:pt x="26657" y="156390"/>
                      <a:pt x="28274" y="155981"/>
                    </a:cubicBezTo>
                    <a:lnTo>
                      <a:pt x="32931" y="154768"/>
                    </a:lnTo>
                    <a:lnTo>
                      <a:pt x="32931" y="186868"/>
                    </a:lnTo>
                    <a:lnTo>
                      <a:pt x="24398" y="181496"/>
                    </a:lnTo>
                    <a:lnTo>
                      <a:pt x="23890" y="225501"/>
                    </a:lnTo>
                    <a:lnTo>
                      <a:pt x="32931" y="219065"/>
                    </a:lnTo>
                    <a:lnTo>
                      <a:pt x="32931" y="239637"/>
                    </a:lnTo>
                    <a:lnTo>
                      <a:pt x="30367" y="241846"/>
                    </a:lnTo>
                    <a:lnTo>
                      <a:pt x="32931" y="244382"/>
                    </a:lnTo>
                    <a:lnTo>
                      <a:pt x="32931" y="267671"/>
                    </a:lnTo>
                    <a:lnTo>
                      <a:pt x="23560" y="256819"/>
                    </a:lnTo>
                    <a:lnTo>
                      <a:pt x="23014" y="301269"/>
                    </a:lnTo>
                    <a:lnTo>
                      <a:pt x="22963" y="301269"/>
                    </a:lnTo>
                    <a:cubicBezTo>
                      <a:pt x="22849" y="305168"/>
                      <a:pt x="20156" y="308254"/>
                      <a:pt x="16816" y="308254"/>
                    </a:cubicBezTo>
                    <a:cubicBezTo>
                      <a:pt x="13476" y="308254"/>
                      <a:pt x="10796" y="305168"/>
                      <a:pt x="10669" y="301269"/>
                    </a:cubicBezTo>
                    <a:lnTo>
                      <a:pt x="10606" y="301269"/>
                    </a:lnTo>
                    <a:lnTo>
                      <a:pt x="10136" y="255625"/>
                    </a:lnTo>
                    <a:lnTo>
                      <a:pt x="0" y="266884"/>
                    </a:lnTo>
                    <a:lnTo>
                      <a:pt x="0" y="243616"/>
                    </a:lnTo>
                    <a:lnTo>
                      <a:pt x="1792" y="241846"/>
                    </a:lnTo>
                    <a:lnTo>
                      <a:pt x="0" y="240305"/>
                    </a:lnTo>
                    <a:lnTo>
                      <a:pt x="0" y="219668"/>
                    </a:lnTo>
                    <a:lnTo>
                      <a:pt x="9857" y="226644"/>
                    </a:lnTo>
                    <a:lnTo>
                      <a:pt x="9387" y="180797"/>
                    </a:lnTo>
                    <a:lnTo>
                      <a:pt x="0" y="186268"/>
                    </a:lnTo>
                    <a:lnTo>
                      <a:pt x="0" y="154979"/>
                    </a:lnTo>
                    <a:lnTo>
                      <a:pt x="3855" y="155981"/>
                    </a:lnTo>
                    <a:cubicBezTo>
                      <a:pt x="5470" y="156390"/>
                      <a:pt x="6386" y="156613"/>
                      <a:pt x="6390" y="156616"/>
                    </a:cubicBezTo>
                    <a:cubicBezTo>
                      <a:pt x="7405" y="156820"/>
                      <a:pt x="8168" y="157061"/>
                      <a:pt x="9120" y="157277"/>
                    </a:cubicBezTo>
                    <a:lnTo>
                      <a:pt x="8587" y="101740"/>
                    </a:lnTo>
                    <a:lnTo>
                      <a:pt x="0" y="100449"/>
                    </a:lnTo>
                    <a:lnTo>
                      <a:pt x="0" y="44543"/>
                    </a:lnTo>
                    <a:lnTo>
                      <a:pt x="8028" y="45974"/>
                    </a:lnTo>
                    <a:lnTo>
                      <a:pt x="8028" y="43548"/>
                    </a:lnTo>
                    <a:lnTo>
                      <a:pt x="0" y="35592"/>
                    </a:lnTo>
                    <a:lnTo>
                      <a:pt x="0" y="13485"/>
                    </a:lnTo>
                    <a:lnTo>
                      <a:pt x="2483" y="6753"/>
                    </a:lnTo>
                    <a:cubicBezTo>
                      <a:pt x="6202" y="2578"/>
                      <a:pt x="11336" y="0"/>
                      <a:pt x="16994" y="0"/>
                    </a:cubicBez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40" name="Shape 1626"/>
              <p:cNvSpPr/>
              <p:nvPr/>
            </p:nvSpPr>
            <p:spPr>
              <a:xfrm>
                <a:off x="159129" y="244382"/>
                <a:ext cx="24722" cy="72425"/>
              </a:xfrm>
              <a:custGeom>
                <a:avLst/>
                <a:gdLst/>
                <a:ahLst/>
                <a:cxnLst/>
                <a:rect l="0" t="0" r="0" b="0"/>
                <a:pathLst>
                  <a:path w="24722" h="72425">
                    <a:moveTo>
                      <a:pt x="0" y="0"/>
                    </a:moveTo>
                    <a:lnTo>
                      <a:pt x="17466" y="17276"/>
                    </a:lnTo>
                    <a:cubicBezTo>
                      <a:pt x="22195" y="23959"/>
                      <a:pt x="24722" y="30865"/>
                      <a:pt x="24284" y="38421"/>
                    </a:cubicBezTo>
                    <a:cubicBezTo>
                      <a:pt x="23510" y="44587"/>
                      <a:pt x="20696" y="51788"/>
                      <a:pt x="15705" y="58744"/>
                    </a:cubicBezTo>
                    <a:lnTo>
                      <a:pt x="0" y="72425"/>
                    </a:lnTo>
                    <a:lnTo>
                      <a:pt x="0" y="65844"/>
                    </a:lnTo>
                    <a:lnTo>
                      <a:pt x="616" y="64628"/>
                    </a:lnTo>
                    <a:cubicBezTo>
                      <a:pt x="4053" y="57360"/>
                      <a:pt x="7603" y="48531"/>
                      <a:pt x="8054" y="42282"/>
                    </a:cubicBezTo>
                    <a:cubicBezTo>
                      <a:pt x="8485" y="38739"/>
                      <a:pt x="7850" y="34386"/>
                      <a:pt x="5247" y="29365"/>
                    </a:cubicBezTo>
                    <a:lnTo>
                      <a:pt x="0" y="23289"/>
                    </a:lnTo>
                    <a:lnTo>
                      <a:pt x="0" y="0"/>
                    </a:ln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41" name="Shape 1627"/>
              <p:cNvSpPr/>
              <p:nvPr/>
            </p:nvSpPr>
            <p:spPr>
              <a:xfrm>
                <a:off x="159129" y="107810"/>
                <a:ext cx="80964" cy="131827"/>
              </a:xfrm>
              <a:custGeom>
                <a:avLst/>
                <a:gdLst/>
                <a:ahLst/>
                <a:cxnLst/>
                <a:rect l="0" t="0" r="0" b="0"/>
                <a:pathLst>
                  <a:path w="80964" h="131827">
                    <a:moveTo>
                      <a:pt x="13969" y="2488"/>
                    </a:moveTo>
                    <a:cubicBezTo>
                      <a:pt x="14966" y="2480"/>
                      <a:pt x="16232" y="2598"/>
                      <a:pt x="20360" y="2654"/>
                    </a:cubicBezTo>
                    <a:cubicBezTo>
                      <a:pt x="33885" y="3797"/>
                      <a:pt x="75618" y="0"/>
                      <a:pt x="80850" y="24676"/>
                    </a:cubicBezTo>
                    <a:cubicBezTo>
                      <a:pt x="80850" y="25375"/>
                      <a:pt x="80888" y="25794"/>
                      <a:pt x="80964" y="26416"/>
                    </a:cubicBezTo>
                    <a:cubicBezTo>
                      <a:pt x="79224" y="47917"/>
                      <a:pt x="39651" y="57252"/>
                      <a:pt x="10975" y="63678"/>
                    </a:cubicBezTo>
                    <a:cubicBezTo>
                      <a:pt x="20690" y="71171"/>
                      <a:pt x="25897" y="80912"/>
                      <a:pt x="27980" y="93523"/>
                    </a:cubicBezTo>
                    <a:cubicBezTo>
                      <a:pt x="28469" y="100235"/>
                      <a:pt x="26335" y="106788"/>
                      <a:pt x="21328" y="113451"/>
                    </a:cubicBezTo>
                    <a:lnTo>
                      <a:pt x="0" y="131827"/>
                    </a:lnTo>
                    <a:lnTo>
                      <a:pt x="0" y="111255"/>
                    </a:lnTo>
                    <a:lnTo>
                      <a:pt x="1450" y="110224"/>
                    </a:lnTo>
                    <a:cubicBezTo>
                      <a:pt x="6898" y="106426"/>
                      <a:pt x="9476" y="101257"/>
                      <a:pt x="8981" y="97777"/>
                    </a:cubicBezTo>
                    <a:cubicBezTo>
                      <a:pt x="8752" y="94253"/>
                      <a:pt x="9474" y="87171"/>
                      <a:pt x="2005" y="80320"/>
                    </a:cubicBezTo>
                    <a:lnTo>
                      <a:pt x="0" y="79058"/>
                    </a:lnTo>
                    <a:lnTo>
                      <a:pt x="0" y="46958"/>
                    </a:lnTo>
                    <a:lnTo>
                      <a:pt x="2070" y="46418"/>
                    </a:lnTo>
                    <a:cubicBezTo>
                      <a:pt x="7663" y="44923"/>
                      <a:pt x="15185" y="42818"/>
                      <a:pt x="22913" y="40374"/>
                    </a:cubicBezTo>
                    <a:cubicBezTo>
                      <a:pt x="37810" y="36004"/>
                      <a:pt x="54129" y="28892"/>
                      <a:pt x="56517" y="25197"/>
                    </a:cubicBezTo>
                    <a:cubicBezTo>
                      <a:pt x="56314" y="24955"/>
                      <a:pt x="55971" y="24790"/>
                      <a:pt x="55539" y="24562"/>
                    </a:cubicBezTo>
                    <a:cubicBezTo>
                      <a:pt x="54193" y="23787"/>
                      <a:pt x="51983" y="22949"/>
                      <a:pt x="49265" y="22339"/>
                    </a:cubicBezTo>
                    <a:cubicBezTo>
                      <a:pt x="43804" y="21082"/>
                      <a:pt x="36425" y="20447"/>
                      <a:pt x="28996" y="20117"/>
                    </a:cubicBezTo>
                    <a:cubicBezTo>
                      <a:pt x="14188" y="19520"/>
                      <a:pt x="11521" y="20244"/>
                      <a:pt x="11279" y="20307"/>
                    </a:cubicBezTo>
                    <a:cubicBezTo>
                      <a:pt x="11254" y="19774"/>
                      <a:pt x="2732" y="21438"/>
                      <a:pt x="345" y="11633"/>
                    </a:cubicBezTo>
                    <a:cubicBezTo>
                      <a:pt x="472" y="11570"/>
                      <a:pt x="180" y="11189"/>
                      <a:pt x="319" y="10947"/>
                    </a:cubicBezTo>
                    <a:cubicBezTo>
                      <a:pt x="802" y="4204"/>
                      <a:pt x="5412" y="3873"/>
                      <a:pt x="9197" y="3073"/>
                    </a:cubicBezTo>
                    <a:cubicBezTo>
                      <a:pt x="12245" y="2629"/>
                      <a:pt x="12972" y="2496"/>
                      <a:pt x="13969" y="2488"/>
                    </a:cubicBez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42" name="Shape 1628"/>
              <p:cNvSpPr/>
              <p:nvPr/>
            </p:nvSpPr>
            <p:spPr>
              <a:xfrm>
                <a:off x="159129" y="14755"/>
                <a:ext cx="127256" cy="91747"/>
              </a:xfrm>
              <a:custGeom>
                <a:avLst/>
                <a:gdLst/>
                <a:ahLst/>
                <a:cxnLst/>
                <a:rect l="0" t="0" r="0" b="0"/>
                <a:pathLst>
                  <a:path w="127256" h="91747">
                    <a:moveTo>
                      <a:pt x="32383" y="2107"/>
                    </a:moveTo>
                    <a:cubicBezTo>
                      <a:pt x="34387" y="2810"/>
                      <a:pt x="36476" y="4247"/>
                      <a:pt x="38737" y="6327"/>
                    </a:cubicBezTo>
                    <a:cubicBezTo>
                      <a:pt x="47792" y="14671"/>
                      <a:pt x="83606" y="62791"/>
                      <a:pt x="127256" y="58372"/>
                    </a:cubicBezTo>
                    <a:cubicBezTo>
                      <a:pt x="127256" y="58372"/>
                      <a:pt x="118582" y="80470"/>
                      <a:pt x="95010" y="75567"/>
                    </a:cubicBezTo>
                    <a:cubicBezTo>
                      <a:pt x="95010" y="75567"/>
                      <a:pt x="82399" y="90261"/>
                      <a:pt x="61965" y="79974"/>
                    </a:cubicBezTo>
                    <a:cubicBezTo>
                      <a:pt x="61965" y="79974"/>
                      <a:pt x="51348" y="90744"/>
                      <a:pt x="34431" y="80952"/>
                    </a:cubicBezTo>
                    <a:cubicBezTo>
                      <a:pt x="34431" y="80952"/>
                      <a:pt x="21846" y="91747"/>
                      <a:pt x="8447" y="82413"/>
                    </a:cubicBezTo>
                    <a:cubicBezTo>
                      <a:pt x="8447" y="82413"/>
                      <a:pt x="6542" y="83972"/>
                      <a:pt x="3582" y="85323"/>
                    </a:cubicBezTo>
                    <a:lnTo>
                      <a:pt x="0" y="85854"/>
                    </a:lnTo>
                    <a:lnTo>
                      <a:pt x="0" y="29970"/>
                    </a:lnTo>
                    <a:lnTo>
                      <a:pt x="3609" y="29327"/>
                    </a:lnTo>
                    <a:cubicBezTo>
                      <a:pt x="7469" y="27510"/>
                      <a:pt x="11349" y="24145"/>
                      <a:pt x="14340" y="18138"/>
                    </a:cubicBezTo>
                    <a:cubicBezTo>
                      <a:pt x="21131" y="4508"/>
                      <a:pt x="26373" y="0"/>
                      <a:pt x="32383" y="2107"/>
                    </a:cubicBez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sp>
            <p:nvSpPr>
              <p:cNvPr id="43" name="Shape 1629"/>
              <p:cNvSpPr/>
              <p:nvPr/>
            </p:nvSpPr>
            <p:spPr>
              <a:xfrm>
                <a:off x="159129" y="10630"/>
                <a:ext cx="4586" cy="26019"/>
              </a:xfrm>
              <a:custGeom>
                <a:avLst/>
                <a:gdLst/>
                <a:ahLst/>
                <a:cxnLst/>
                <a:rect l="0" t="0" r="0" b="0"/>
                <a:pathLst>
                  <a:path w="4586" h="26019">
                    <a:moveTo>
                      <a:pt x="0" y="0"/>
                    </a:moveTo>
                    <a:lnTo>
                      <a:pt x="4586" y="12459"/>
                    </a:lnTo>
                    <a:cubicBezTo>
                      <a:pt x="4586" y="16974"/>
                      <a:pt x="3393" y="21149"/>
                      <a:pt x="1354" y="24668"/>
                    </a:cubicBezTo>
                    <a:lnTo>
                      <a:pt x="0" y="26019"/>
                    </a:lnTo>
                    <a:lnTo>
                      <a:pt x="0" y="0"/>
                    </a:lnTo>
                    <a:close/>
                  </a:path>
                </a:pathLst>
              </a:custGeom>
              <a:ln w="0" cap="flat">
                <a:miter lim="127000"/>
              </a:ln>
            </p:spPr>
            <p:style>
              <a:lnRef idx="0">
                <a:srgbClr val="000000"/>
              </a:lnRef>
              <a:fillRef idx="1">
                <a:srgbClr val="C04B7A"/>
              </a:fillRef>
              <a:effectRef idx="0">
                <a:scrgbClr r="0" g="0" b="0"/>
              </a:effectRef>
              <a:fontRef idx="none"/>
            </p:style>
            <p:txBody>
              <a:bodyPr/>
              <a:lstStyle/>
              <a:p>
                <a:endParaRPr lang="en-US"/>
              </a:p>
            </p:txBody>
          </p:sp>
        </p:grpSp>
        <p:sp>
          <p:nvSpPr>
            <p:cNvPr id="28" name="Rectangle 27"/>
            <p:cNvSpPr/>
            <p:nvPr/>
          </p:nvSpPr>
          <p:spPr>
            <a:xfrm>
              <a:off x="1617370" y="6477876"/>
              <a:ext cx="978153" cy="430887"/>
            </a:xfrm>
            <a:prstGeom prst="rect">
              <a:avLst/>
            </a:prstGeom>
          </p:spPr>
          <p:txBody>
            <a:bodyPr wrap="none">
              <a:spAutoFit/>
            </a:bodyPr>
            <a:lstStyle/>
            <a:p>
              <a:pPr algn="ctr"/>
              <a:r>
                <a:rPr lang="en-US" sz="1100" b="1" dirty="0" smtClean="0">
                  <a:solidFill>
                    <a:srgbClr val="C04B7A"/>
                  </a:solidFill>
                  <a:effectLst/>
                  <a:latin typeface="Calibri" panose="020F0502020204030204" pitchFamily="34" charset="0"/>
                  <a:ea typeface="Calibri" panose="020F0502020204030204" pitchFamily="34" charset="0"/>
                  <a:cs typeface="Calibri" panose="020F0502020204030204" pitchFamily="34" charset="0"/>
                </a:rPr>
                <a:t>HEALTH AND </a:t>
              </a:r>
            </a:p>
            <a:p>
              <a:pPr algn="ctr"/>
              <a:r>
                <a:rPr lang="en-US" sz="1100" b="1" dirty="0" smtClean="0">
                  <a:solidFill>
                    <a:srgbClr val="C04B7A"/>
                  </a:solidFill>
                  <a:latin typeface="Calibri" panose="020F0502020204030204" pitchFamily="34" charset="0"/>
                </a:rPr>
                <a:t>NUTRITION</a:t>
              </a:r>
              <a:endParaRPr lang="en-US" sz="3200" b="1" dirty="0"/>
            </a:p>
          </p:txBody>
        </p:sp>
      </p:grpSp>
      <p:grpSp>
        <p:nvGrpSpPr>
          <p:cNvPr id="44" name="Group 43"/>
          <p:cNvGrpSpPr/>
          <p:nvPr/>
        </p:nvGrpSpPr>
        <p:grpSpPr>
          <a:xfrm>
            <a:off x="3196995" y="5343042"/>
            <a:ext cx="922047" cy="808828"/>
            <a:chOff x="817107" y="5951700"/>
            <a:chExt cx="922047" cy="808828"/>
          </a:xfrm>
        </p:grpSpPr>
        <p:grpSp>
          <p:nvGrpSpPr>
            <p:cNvPr id="45" name="Group 44"/>
            <p:cNvGrpSpPr/>
            <p:nvPr/>
          </p:nvGrpSpPr>
          <p:grpSpPr>
            <a:xfrm>
              <a:off x="1037865" y="5951700"/>
              <a:ext cx="419213" cy="446603"/>
              <a:chOff x="0" y="0"/>
              <a:chExt cx="315011" cy="252606"/>
            </a:xfrm>
          </p:grpSpPr>
          <p:sp>
            <p:nvSpPr>
              <p:cNvPr id="47" name="Shape 1580"/>
              <p:cNvSpPr/>
              <p:nvPr/>
            </p:nvSpPr>
            <p:spPr>
              <a:xfrm>
                <a:off x="0" y="201"/>
                <a:ext cx="81845" cy="245064"/>
              </a:xfrm>
              <a:custGeom>
                <a:avLst/>
                <a:gdLst/>
                <a:ahLst/>
                <a:cxnLst/>
                <a:rect l="0" t="0" r="0" b="0"/>
                <a:pathLst>
                  <a:path w="81845" h="245064">
                    <a:moveTo>
                      <a:pt x="81845" y="0"/>
                    </a:moveTo>
                    <a:lnTo>
                      <a:pt x="81845" y="21108"/>
                    </a:lnTo>
                    <a:lnTo>
                      <a:pt x="69583" y="19919"/>
                    </a:lnTo>
                    <a:cubicBezTo>
                      <a:pt x="48895" y="19919"/>
                      <a:pt x="30163" y="25430"/>
                      <a:pt x="16256" y="34422"/>
                    </a:cubicBezTo>
                    <a:lnTo>
                      <a:pt x="16256" y="227271"/>
                    </a:lnTo>
                    <a:cubicBezTo>
                      <a:pt x="33830" y="214841"/>
                      <a:pt x="50815" y="208367"/>
                      <a:pt x="66408" y="205768"/>
                    </a:cubicBezTo>
                    <a:lnTo>
                      <a:pt x="81845" y="204901"/>
                    </a:lnTo>
                    <a:lnTo>
                      <a:pt x="81845" y="245064"/>
                    </a:lnTo>
                    <a:lnTo>
                      <a:pt x="0" y="245064"/>
                    </a:lnTo>
                    <a:lnTo>
                      <a:pt x="0" y="47274"/>
                    </a:lnTo>
                    <a:lnTo>
                      <a:pt x="0" y="17658"/>
                    </a:lnTo>
                    <a:cubicBezTo>
                      <a:pt x="16047" y="9881"/>
                      <a:pt x="31286" y="4992"/>
                      <a:pt x="45527" y="2260"/>
                    </a:cubicBezTo>
                    <a:lnTo>
                      <a:pt x="81845" y="0"/>
                    </a:lnTo>
                    <a:close/>
                  </a:path>
                </a:pathLst>
              </a:custGeom>
              <a:ln w="0" cap="flat">
                <a:miter lim="127000"/>
              </a:ln>
            </p:spPr>
            <p:style>
              <a:lnRef idx="0">
                <a:srgbClr val="000000"/>
              </a:lnRef>
              <a:fillRef idx="1">
                <a:srgbClr val="AB121C"/>
              </a:fillRef>
              <a:effectRef idx="0">
                <a:scrgbClr r="0" g="0" b="0"/>
              </a:effectRef>
              <a:fontRef idx="none"/>
            </p:style>
            <p:txBody>
              <a:bodyPr/>
              <a:lstStyle/>
              <a:p>
                <a:endParaRPr lang="en-US"/>
              </a:p>
            </p:txBody>
          </p:sp>
          <p:sp>
            <p:nvSpPr>
              <p:cNvPr id="48" name="Shape 1581"/>
              <p:cNvSpPr/>
              <p:nvPr/>
            </p:nvSpPr>
            <p:spPr>
              <a:xfrm>
                <a:off x="74227" y="0"/>
                <a:ext cx="167599" cy="252606"/>
              </a:xfrm>
              <a:custGeom>
                <a:avLst/>
                <a:gdLst/>
                <a:ahLst/>
                <a:cxnLst/>
                <a:rect l="0" t="0" r="0" b="0"/>
                <a:pathLst>
                  <a:path w="152362" h="252606">
                    <a:moveTo>
                      <a:pt x="3223" y="0"/>
                    </a:moveTo>
                    <a:cubicBezTo>
                      <a:pt x="43412" y="2825"/>
                      <a:pt x="70417" y="21467"/>
                      <a:pt x="77235" y="28793"/>
                    </a:cubicBezTo>
                    <a:cubicBezTo>
                      <a:pt x="82402" y="23420"/>
                      <a:pt x="109968" y="4597"/>
                      <a:pt x="149949" y="1170"/>
                    </a:cubicBezTo>
                    <a:lnTo>
                      <a:pt x="152362" y="1172"/>
                    </a:lnTo>
                    <a:lnTo>
                      <a:pt x="152362" y="21320"/>
                    </a:lnTo>
                    <a:lnTo>
                      <a:pt x="134309" y="23073"/>
                    </a:lnTo>
                    <a:cubicBezTo>
                      <a:pt x="106381" y="28918"/>
                      <a:pt x="86786" y="43370"/>
                      <a:pt x="86786" y="65458"/>
                    </a:cubicBezTo>
                    <a:lnTo>
                      <a:pt x="86786" y="231105"/>
                    </a:lnTo>
                    <a:cubicBezTo>
                      <a:pt x="86786" y="226239"/>
                      <a:pt x="110553" y="206614"/>
                      <a:pt x="145544" y="204719"/>
                    </a:cubicBezTo>
                    <a:lnTo>
                      <a:pt x="152362" y="205102"/>
                    </a:lnTo>
                    <a:lnTo>
                      <a:pt x="152362" y="245265"/>
                    </a:lnTo>
                    <a:lnTo>
                      <a:pt x="102724" y="245265"/>
                    </a:lnTo>
                    <a:cubicBezTo>
                      <a:pt x="98266" y="249558"/>
                      <a:pt x="87636" y="252606"/>
                      <a:pt x="75292" y="252606"/>
                    </a:cubicBezTo>
                    <a:cubicBezTo>
                      <a:pt x="62884" y="252606"/>
                      <a:pt x="52318" y="249558"/>
                      <a:pt x="47873" y="245265"/>
                    </a:cubicBezTo>
                    <a:lnTo>
                      <a:pt x="0" y="245265"/>
                    </a:lnTo>
                    <a:lnTo>
                      <a:pt x="0" y="205101"/>
                    </a:lnTo>
                    <a:lnTo>
                      <a:pt x="6808" y="204719"/>
                    </a:lnTo>
                    <a:cubicBezTo>
                      <a:pt x="41806" y="206614"/>
                      <a:pt x="65589" y="226239"/>
                      <a:pt x="65589" y="231105"/>
                    </a:cubicBezTo>
                    <a:lnTo>
                      <a:pt x="65589" y="65433"/>
                    </a:lnTo>
                    <a:cubicBezTo>
                      <a:pt x="65589" y="43354"/>
                      <a:pt x="45994" y="28904"/>
                      <a:pt x="18049" y="23060"/>
                    </a:cubicBezTo>
                    <a:lnTo>
                      <a:pt x="0" y="21309"/>
                    </a:lnTo>
                    <a:lnTo>
                      <a:pt x="0" y="201"/>
                    </a:lnTo>
                    <a:lnTo>
                      <a:pt x="3223" y="0"/>
                    </a:lnTo>
                    <a:close/>
                  </a:path>
                </a:pathLst>
              </a:custGeom>
              <a:ln w="0" cap="flat">
                <a:miter lim="127000"/>
              </a:ln>
            </p:spPr>
            <p:style>
              <a:lnRef idx="0">
                <a:srgbClr val="000000"/>
              </a:lnRef>
              <a:fillRef idx="1">
                <a:srgbClr val="AB121C"/>
              </a:fillRef>
              <a:effectRef idx="0">
                <a:scrgbClr r="0" g="0" b="0"/>
              </a:effectRef>
              <a:fontRef idx="none"/>
            </p:style>
            <p:txBody>
              <a:bodyPr/>
              <a:lstStyle/>
              <a:p>
                <a:endParaRPr lang="en-US"/>
              </a:p>
            </p:txBody>
          </p:sp>
          <p:sp>
            <p:nvSpPr>
              <p:cNvPr id="49" name="Shape 1582"/>
              <p:cNvSpPr/>
              <p:nvPr/>
            </p:nvSpPr>
            <p:spPr>
              <a:xfrm>
                <a:off x="234207" y="1172"/>
                <a:ext cx="80804" cy="244093"/>
              </a:xfrm>
              <a:custGeom>
                <a:avLst/>
                <a:gdLst/>
                <a:ahLst/>
                <a:cxnLst/>
                <a:rect l="0" t="0" r="0" b="0"/>
                <a:pathLst>
                  <a:path w="80804" h="244093">
                    <a:moveTo>
                      <a:pt x="0" y="0"/>
                    </a:moveTo>
                    <a:lnTo>
                      <a:pt x="22985" y="20"/>
                    </a:lnTo>
                    <a:cubicBezTo>
                      <a:pt x="40804" y="1574"/>
                      <a:pt x="60290" y="6514"/>
                      <a:pt x="80804" y="16687"/>
                    </a:cubicBezTo>
                    <a:lnTo>
                      <a:pt x="80804" y="46303"/>
                    </a:lnTo>
                    <a:lnTo>
                      <a:pt x="80804" y="244093"/>
                    </a:lnTo>
                    <a:lnTo>
                      <a:pt x="0" y="244093"/>
                    </a:lnTo>
                    <a:lnTo>
                      <a:pt x="0" y="203930"/>
                    </a:lnTo>
                    <a:lnTo>
                      <a:pt x="15423" y="204797"/>
                    </a:lnTo>
                    <a:cubicBezTo>
                      <a:pt x="31014" y="207395"/>
                      <a:pt x="48000" y="213870"/>
                      <a:pt x="65576" y="226300"/>
                    </a:cubicBezTo>
                    <a:lnTo>
                      <a:pt x="65576" y="33451"/>
                    </a:lnTo>
                    <a:cubicBezTo>
                      <a:pt x="51632" y="24459"/>
                      <a:pt x="32937" y="18960"/>
                      <a:pt x="12236" y="18960"/>
                    </a:cubicBezTo>
                    <a:lnTo>
                      <a:pt x="0" y="20148"/>
                    </a:lnTo>
                    <a:lnTo>
                      <a:pt x="0" y="0"/>
                    </a:lnTo>
                    <a:close/>
                  </a:path>
                </a:pathLst>
              </a:custGeom>
              <a:ln w="0" cap="flat">
                <a:miter lim="127000"/>
              </a:ln>
            </p:spPr>
            <p:style>
              <a:lnRef idx="0">
                <a:srgbClr val="000000"/>
              </a:lnRef>
              <a:fillRef idx="1">
                <a:srgbClr val="AB121C"/>
              </a:fillRef>
              <a:effectRef idx="0">
                <a:scrgbClr r="0" g="0" b="0"/>
              </a:effectRef>
              <a:fontRef idx="none"/>
            </p:style>
            <p:txBody>
              <a:bodyPr/>
              <a:lstStyle/>
              <a:p>
                <a:endParaRPr lang="en-US"/>
              </a:p>
            </p:txBody>
          </p:sp>
        </p:grpSp>
        <p:sp>
          <p:nvSpPr>
            <p:cNvPr id="46" name="Rectangle 45"/>
            <p:cNvSpPr/>
            <p:nvPr/>
          </p:nvSpPr>
          <p:spPr>
            <a:xfrm>
              <a:off x="817107" y="6498918"/>
              <a:ext cx="922047" cy="261610"/>
            </a:xfrm>
            <a:prstGeom prst="rect">
              <a:avLst/>
            </a:prstGeom>
          </p:spPr>
          <p:txBody>
            <a:bodyPr wrap="none">
              <a:spAutoFit/>
            </a:bodyPr>
            <a:lstStyle/>
            <a:p>
              <a:r>
                <a:rPr lang="en-US" sz="1100" b="1" dirty="0" smtClean="0">
                  <a:solidFill>
                    <a:srgbClr val="AB121C"/>
                  </a:solidFill>
                  <a:effectLst/>
                  <a:latin typeface="Calibri" panose="020F0502020204030204" pitchFamily="34" charset="0"/>
                  <a:ea typeface="Calibri" panose="020F0502020204030204" pitchFamily="34" charset="0"/>
                  <a:cs typeface="Calibri" panose="020F0502020204030204" pitchFamily="34" charset="0"/>
                </a:rPr>
                <a:t>EDUCATION </a:t>
              </a:r>
              <a:endParaRPr lang="en-US" sz="3200" b="1" dirty="0"/>
            </a:p>
          </p:txBody>
        </p:sp>
      </p:grpSp>
      <p:grpSp>
        <p:nvGrpSpPr>
          <p:cNvPr id="50" name="Group 49"/>
          <p:cNvGrpSpPr/>
          <p:nvPr/>
        </p:nvGrpSpPr>
        <p:grpSpPr>
          <a:xfrm>
            <a:off x="2151028" y="5229447"/>
            <a:ext cx="1157689" cy="918080"/>
            <a:chOff x="788573" y="5773337"/>
            <a:chExt cx="1157689" cy="918080"/>
          </a:xfrm>
        </p:grpSpPr>
        <p:grpSp>
          <p:nvGrpSpPr>
            <p:cNvPr id="51" name="Group 50"/>
            <p:cNvGrpSpPr/>
            <p:nvPr/>
          </p:nvGrpSpPr>
          <p:grpSpPr>
            <a:xfrm>
              <a:off x="1073807" y="5773337"/>
              <a:ext cx="461227" cy="510726"/>
              <a:chOff x="0" y="0"/>
              <a:chExt cx="286561" cy="288323"/>
            </a:xfrm>
          </p:grpSpPr>
          <p:sp>
            <p:nvSpPr>
              <p:cNvPr id="53" name="Shape 1595"/>
              <p:cNvSpPr/>
              <p:nvPr/>
            </p:nvSpPr>
            <p:spPr>
              <a:xfrm>
                <a:off x="29919" y="95499"/>
                <a:ext cx="256642" cy="192824"/>
              </a:xfrm>
              <a:custGeom>
                <a:avLst/>
                <a:gdLst/>
                <a:ahLst/>
                <a:cxnLst/>
                <a:rect l="0" t="0" r="0" b="0"/>
                <a:pathLst>
                  <a:path w="256642" h="192824">
                    <a:moveTo>
                      <a:pt x="180619" y="0"/>
                    </a:moveTo>
                    <a:cubicBezTo>
                      <a:pt x="225400" y="9855"/>
                      <a:pt x="256642" y="31890"/>
                      <a:pt x="256642" y="57544"/>
                    </a:cubicBezTo>
                    <a:cubicBezTo>
                      <a:pt x="256642" y="58217"/>
                      <a:pt x="256616" y="58813"/>
                      <a:pt x="256578" y="59436"/>
                    </a:cubicBezTo>
                    <a:lnTo>
                      <a:pt x="256616" y="59436"/>
                    </a:lnTo>
                    <a:cubicBezTo>
                      <a:pt x="255803" y="83210"/>
                      <a:pt x="248603" y="108991"/>
                      <a:pt x="237566" y="132740"/>
                    </a:cubicBezTo>
                    <a:cubicBezTo>
                      <a:pt x="237566" y="132740"/>
                      <a:pt x="211150" y="192824"/>
                      <a:pt x="128308" y="192824"/>
                    </a:cubicBezTo>
                    <a:cubicBezTo>
                      <a:pt x="45479" y="192824"/>
                      <a:pt x="18618" y="133274"/>
                      <a:pt x="18618" y="133274"/>
                    </a:cubicBezTo>
                    <a:cubicBezTo>
                      <a:pt x="7557" y="109372"/>
                      <a:pt x="838" y="83795"/>
                      <a:pt x="0" y="59436"/>
                    </a:cubicBezTo>
                    <a:lnTo>
                      <a:pt x="38" y="59436"/>
                    </a:lnTo>
                    <a:cubicBezTo>
                      <a:pt x="25" y="58813"/>
                      <a:pt x="0" y="58217"/>
                      <a:pt x="0" y="57544"/>
                    </a:cubicBezTo>
                    <a:cubicBezTo>
                      <a:pt x="0" y="46139"/>
                      <a:pt x="6287" y="35446"/>
                      <a:pt x="17107" y="26200"/>
                    </a:cubicBezTo>
                    <a:lnTo>
                      <a:pt x="28626" y="34519"/>
                    </a:lnTo>
                    <a:cubicBezTo>
                      <a:pt x="21501" y="39903"/>
                      <a:pt x="17361" y="45910"/>
                      <a:pt x="17361" y="52324"/>
                    </a:cubicBezTo>
                    <a:cubicBezTo>
                      <a:pt x="17361" y="74828"/>
                      <a:pt x="67031" y="93066"/>
                      <a:pt x="128308" y="93066"/>
                    </a:cubicBezTo>
                    <a:cubicBezTo>
                      <a:pt x="189573" y="93066"/>
                      <a:pt x="239281" y="74828"/>
                      <a:pt x="239281" y="52324"/>
                    </a:cubicBezTo>
                    <a:cubicBezTo>
                      <a:pt x="239281" y="36741"/>
                      <a:pt x="215456" y="23202"/>
                      <a:pt x="180480" y="16357"/>
                    </a:cubicBezTo>
                    <a:lnTo>
                      <a:pt x="180619"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4" name="Shape 1596"/>
              <p:cNvSpPr/>
              <p:nvPr/>
            </p:nvSpPr>
            <p:spPr>
              <a:xfrm>
                <a:off x="35043" y="41735"/>
                <a:ext cx="54966" cy="83566"/>
              </a:xfrm>
              <a:custGeom>
                <a:avLst/>
                <a:gdLst/>
                <a:ahLst/>
                <a:cxnLst/>
                <a:rect l="0" t="0" r="0" b="0"/>
                <a:pathLst>
                  <a:path w="54966" h="83566">
                    <a:moveTo>
                      <a:pt x="0" y="0"/>
                    </a:moveTo>
                    <a:lnTo>
                      <a:pt x="15685" y="18327"/>
                    </a:lnTo>
                    <a:cubicBezTo>
                      <a:pt x="22276" y="26201"/>
                      <a:pt x="30937" y="36157"/>
                      <a:pt x="38583" y="48591"/>
                    </a:cubicBezTo>
                    <a:cubicBezTo>
                      <a:pt x="41326" y="51512"/>
                      <a:pt x="45885" y="55271"/>
                      <a:pt x="50114" y="63754"/>
                    </a:cubicBezTo>
                    <a:cubicBezTo>
                      <a:pt x="54966" y="73216"/>
                      <a:pt x="54331" y="80976"/>
                      <a:pt x="54699" y="83566"/>
                    </a:cubicBezTo>
                    <a:cubicBezTo>
                      <a:pt x="52515" y="81865"/>
                      <a:pt x="45885" y="78372"/>
                      <a:pt x="40691" y="68276"/>
                    </a:cubicBezTo>
                    <a:cubicBezTo>
                      <a:pt x="36513" y="59957"/>
                      <a:pt x="37071" y="53835"/>
                      <a:pt x="37516" y="50026"/>
                    </a:cubicBezTo>
                    <a:cubicBezTo>
                      <a:pt x="30010" y="37415"/>
                      <a:pt x="21476" y="27089"/>
                      <a:pt x="15024" y="18936"/>
                    </a:cubicBezTo>
                    <a:cubicBezTo>
                      <a:pt x="5639" y="7354"/>
                      <a:pt x="0" y="0"/>
                      <a:pt x="0"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5" name="Shape 1597"/>
              <p:cNvSpPr/>
              <p:nvPr/>
            </p:nvSpPr>
            <p:spPr>
              <a:xfrm>
                <a:off x="53037" y="112605"/>
                <a:ext cx="98387" cy="65163"/>
              </a:xfrm>
              <a:custGeom>
                <a:avLst/>
                <a:gdLst/>
                <a:ahLst/>
                <a:cxnLst/>
                <a:rect l="0" t="0" r="0" b="0"/>
                <a:pathLst>
                  <a:path w="98387" h="65163">
                    <a:moveTo>
                      <a:pt x="38" y="0"/>
                    </a:moveTo>
                    <a:cubicBezTo>
                      <a:pt x="0" y="0"/>
                      <a:pt x="9296" y="5042"/>
                      <a:pt x="23584" y="14948"/>
                    </a:cubicBezTo>
                    <a:cubicBezTo>
                      <a:pt x="33566" y="21869"/>
                      <a:pt x="45936" y="31535"/>
                      <a:pt x="60414" y="41008"/>
                    </a:cubicBezTo>
                    <a:cubicBezTo>
                      <a:pt x="64808" y="40170"/>
                      <a:pt x="71984" y="39027"/>
                      <a:pt x="81597" y="44958"/>
                    </a:cubicBezTo>
                    <a:cubicBezTo>
                      <a:pt x="93282" y="52236"/>
                      <a:pt x="96672" y="62078"/>
                      <a:pt x="98387" y="65163"/>
                    </a:cubicBezTo>
                    <a:cubicBezTo>
                      <a:pt x="95364" y="64427"/>
                      <a:pt x="86411" y="64427"/>
                      <a:pt x="75832" y="57798"/>
                    </a:cubicBezTo>
                    <a:cubicBezTo>
                      <a:pt x="66408" y="51892"/>
                      <a:pt x="62166" y="46063"/>
                      <a:pt x="58776" y="42494"/>
                    </a:cubicBezTo>
                    <a:cubicBezTo>
                      <a:pt x="44564" y="32906"/>
                      <a:pt x="32614" y="23089"/>
                      <a:pt x="23012" y="15939"/>
                    </a:cubicBezTo>
                    <a:cubicBezTo>
                      <a:pt x="9055" y="5550"/>
                      <a:pt x="0" y="26"/>
                      <a:pt x="38"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6" name="Shape 1598"/>
              <p:cNvSpPr/>
              <p:nvPr/>
            </p:nvSpPr>
            <p:spPr>
              <a:xfrm>
                <a:off x="83263" y="38139"/>
                <a:ext cx="53975" cy="107569"/>
              </a:xfrm>
              <a:custGeom>
                <a:avLst/>
                <a:gdLst/>
                <a:ahLst/>
                <a:cxnLst/>
                <a:rect l="0" t="0" r="0" b="0"/>
                <a:pathLst>
                  <a:path w="53975" h="107569">
                    <a:moveTo>
                      <a:pt x="0" y="0"/>
                    </a:moveTo>
                    <a:lnTo>
                      <a:pt x="15989" y="24282"/>
                    </a:lnTo>
                    <a:cubicBezTo>
                      <a:pt x="22708" y="34569"/>
                      <a:pt x="31432" y="47840"/>
                      <a:pt x="38583" y="63767"/>
                    </a:cubicBezTo>
                    <a:cubicBezTo>
                      <a:pt x="41338" y="67666"/>
                      <a:pt x="46139" y="72974"/>
                      <a:pt x="49847" y="83617"/>
                    </a:cubicBezTo>
                    <a:cubicBezTo>
                      <a:pt x="53975" y="95618"/>
                      <a:pt x="52045" y="104457"/>
                      <a:pt x="52045" y="107569"/>
                    </a:cubicBezTo>
                    <a:cubicBezTo>
                      <a:pt x="49771" y="105169"/>
                      <a:pt x="42431" y="99860"/>
                      <a:pt x="38011" y="87109"/>
                    </a:cubicBezTo>
                    <a:cubicBezTo>
                      <a:pt x="34315" y="76682"/>
                      <a:pt x="35966" y="69583"/>
                      <a:pt x="37109" y="65227"/>
                    </a:cubicBezTo>
                    <a:cubicBezTo>
                      <a:pt x="30137" y="49123"/>
                      <a:pt x="21641" y="35496"/>
                      <a:pt x="15138" y="24828"/>
                    </a:cubicBezTo>
                    <a:lnTo>
                      <a:pt x="0"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7" name="Shape 1599"/>
              <p:cNvSpPr/>
              <p:nvPr/>
            </p:nvSpPr>
            <p:spPr>
              <a:xfrm>
                <a:off x="38037" y="90582"/>
                <a:ext cx="92646" cy="58801"/>
              </a:xfrm>
              <a:custGeom>
                <a:avLst/>
                <a:gdLst/>
                <a:ahLst/>
                <a:cxnLst/>
                <a:rect l="0" t="0" r="0" b="0"/>
                <a:pathLst>
                  <a:path w="92646" h="58801">
                    <a:moveTo>
                      <a:pt x="63" y="0"/>
                    </a:moveTo>
                    <a:cubicBezTo>
                      <a:pt x="0" y="38"/>
                      <a:pt x="8750" y="4597"/>
                      <a:pt x="22187" y="13589"/>
                    </a:cubicBezTo>
                    <a:cubicBezTo>
                      <a:pt x="31572" y="19939"/>
                      <a:pt x="43269" y="28715"/>
                      <a:pt x="56883" y="37223"/>
                    </a:cubicBezTo>
                    <a:cubicBezTo>
                      <a:pt x="60998" y="36372"/>
                      <a:pt x="67627" y="35204"/>
                      <a:pt x="76606" y="40487"/>
                    </a:cubicBezTo>
                    <a:cubicBezTo>
                      <a:pt x="87630" y="46990"/>
                      <a:pt x="91008" y="55969"/>
                      <a:pt x="92646" y="58801"/>
                    </a:cubicBezTo>
                    <a:cubicBezTo>
                      <a:pt x="89891" y="58204"/>
                      <a:pt x="81547" y="58407"/>
                      <a:pt x="71565" y="52501"/>
                    </a:cubicBezTo>
                    <a:cubicBezTo>
                      <a:pt x="62662" y="47218"/>
                      <a:pt x="58598" y="41859"/>
                      <a:pt x="55410" y="38671"/>
                    </a:cubicBezTo>
                    <a:cubicBezTo>
                      <a:pt x="42012" y="30010"/>
                      <a:pt x="30696" y="21069"/>
                      <a:pt x="21654" y="14554"/>
                    </a:cubicBezTo>
                    <a:cubicBezTo>
                      <a:pt x="8509" y="5080"/>
                      <a:pt x="38" y="38"/>
                      <a:pt x="63"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8" name="Shape 1600"/>
              <p:cNvSpPr/>
              <p:nvPr/>
            </p:nvSpPr>
            <p:spPr>
              <a:xfrm>
                <a:off x="22475" y="102352"/>
                <a:ext cx="86538" cy="53036"/>
              </a:xfrm>
              <a:custGeom>
                <a:avLst/>
                <a:gdLst/>
                <a:ahLst/>
                <a:cxnLst/>
                <a:rect l="0" t="0" r="0" b="0"/>
                <a:pathLst>
                  <a:path w="86538" h="53036">
                    <a:moveTo>
                      <a:pt x="51" y="0"/>
                    </a:moveTo>
                    <a:cubicBezTo>
                      <a:pt x="0" y="12"/>
                      <a:pt x="8128" y="4166"/>
                      <a:pt x="20688" y="12357"/>
                    </a:cubicBezTo>
                    <a:cubicBezTo>
                      <a:pt x="29464" y="18111"/>
                      <a:pt x="40361" y="26086"/>
                      <a:pt x="53099" y="33769"/>
                    </a:cubicBezTo>
                    <a:cubicBezTo>
                      <a:pt x="56896" y="32918"/>
                      <a:pt x="63017" y="31712"/>
                      <a:pt x="71425" y="36461"/>
                    </a:cubicBezTo>
                    <a:cubicBezTo>
                      <a:pt x="81686" y="42278"/>
                      <a:pt x="84976" y="50444"/>
                      <a:pt x="86538" y="53036"/>
                    </a:cubicBezTo>
                    <a:cubicBezTo>
                      <a:pt x="83909" y="52527"/>
                      <a:pt x="76238" y="52870"/>
                      <a:pt x="66904" y="47574"/>
                    </a:cubicBezTo>
                    <a:cubicBezTo>
                      <a:pt x="58598" y="42900"/>
                      <a:pt x="54737" y="37998"/>
                      <a:pt x="51752" y="35090"/>
                    </a:cubicBezTo>
                    <a:cubicBezTo>
                      <a:pt x="39205" y="27305"/>
                      <a:pt x="28651" y="19139"/>
                      <a:pt x="20193" y="13233"/>
                    </a:cubicBezTo>
                    <a:cubicBezTo>
                      <a:pt x="7912" y="4635"/>
                      <a:pt x="0" y="51"/>
                      <a:pt x="51"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59" name="Shape 1601"/>
              <p:cNvSpPr/>
              <p:nvPr/>
            </p:nvSpPr>
            <p:spPr>
              <a:xfrm>
                <a:off x="0" y="45749"/>
                <a:ext cx="68643" cy="61658"/>
              </a:xfrm>
              <a:custGeom>
                <a:avLst/>
                <a:gdLst/>
                <a:ahLst/>
                <a:cxnLst/>
                <a:rect l="0" t="0" r="0" b="0"/>
                <a:pathLst>
                  <a:path w="68643" h="61658">
                    <a:moveTo>
                      <a:pt x="178" y="0"/>
                    </a:moveTo>
                    <a:lnTo>
                      <a:pt x="1219" y="762"/>
                    </a:lnTo>
                    <a:cubicBezTo>
                      <a:pt x="5817" y="4090"/>
                      <a:pt x="25781" y="18047"/>
                      <a:pt x="48298" y="39738"/>
                    </a:cubicBezTo>
                    <a:cubicBezTo>
                      <a:pt x="51130" y="39954"/>
                      <a:pt x="56667" y="40398"/>
                      <a:pt x="62128" y="45695"/>
                    </a:cubicBezTo>
                    <a:cubicBezTo>
                      <a:pt x="68529" y="52083"/>
                      <a:pt x="67983" y="58903"/>
                      <a:pt x="68643" y="61658"/>
                    </a:cubicBezTo>
                    <a:cubicBezTo>
                      <a:pt x="65608" y="60528"/>
                      <a:pt x="60249" y="60210"/>
                      <a:pt x="54623" y="54572"/>
                    </a:cubicBezTo>
                    <a:cubicBezTo>
                      <a:pt x="50140" y="50229"/>
                      <a:pt x="48603" y="45034"/>
                      <a:pt x="47803" y="41910"/>
                    </a:cubicBezTo>
                    <a:cubicBezTo>
                      <a:pt x="22022" y="16472"/>
                      <a:pt x="0" y="165"/>
                      <a:pt x="178"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0" name="Shape 1602"/>
              <p:cNvSpPr/>
              <p:nvPr/>
            </p:nvSpPr>
            <p:spPr>
              <a:xfrm>
                <a:off x="6299" y="80516"/>
                <a:ext cx="80162" cy="47879"/>
              </a:xfrm>
              <a:custGeom>
                <a:avLst/>
                <a:gdLst/>
                <a:ahLst/>
                <a:cxnLst/>
                <a:rect l="0" t="0" r="0" b="0"/>
                <a:pathLst>
                  <a:path w="80162" h="47879">
                    <a:moveTo>
                      <a:pt x="0" y="0"/>
                    </a:moveTo>
                    <a:cubicBezTo>
                      <a:pt x="0" y="50"/>
                      <a:pt x="7557" y="3696"/>
                      <a:pt x="19114" y="11214"/>
                    </a:cubicBezTo>
                    <a:cubicBezTo>
                      <a:pt x="27305" y="16332"/>
                      <a:pt x="37389" y="23647"/>
                      <a:pt x="49174" y="30543"/>
                    </a:cubicBezTo>
                    <a:cubicBezTo>
                      <a:pt x="52616" y="29743"/>
                      <a:pt x="58268" y="28689"/>
                      <a:pt x="66040" y="32868"/>
                    </a:cubicBezTo>
                    <a:cubicBezTo>
                      <a:pt x="75540" y="38138"/>
                      <a:pt x="78664" y="45479"/>
                      <a:pt x="80162" y="47816"/>
                    </a:cubicBezTo>
                    <a:cubicBezTo>
                      <a:pt x="77762" y="47396"/>
                      <a:pt x="70663" y="47879"/>
                      <a:pt x="62027" y="43091"/>
                    </a:cubicBezTo>
                    <a:cubicBezTo>
                      <a:pt x="54331" y="38912"/>
                      <a:pt x="50724" y="34430"/>
                      <a:pt x="47943" y="31788"/>
                    </a:cubicBezTo>
                    <a:cubicBezTo>
                      <a:pt x="36335" y="24765"/>
                      <a:pt x="26543" y="17310"/>
                      <a:pt x="18694" y="12026"/>
                    </a:cubicBezTo>
                    <a:cubicBezTo>
                      <a:pt x="7366" y="4102"/>
                      <a:pt x="0" y="50"/>
                      <a:pt x="0"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1" name="Shape 1603"/>
              <p:cNvSpPr/>
              <p:nvPr/>
            </p:nvSpPr>
            <p:spPr>
              <a:xfrm>
                <a:off x="59567" y="56048"/>
                <a:ext cx="54762" cy="95593"/>
              </a:xfrm>
              <a:custGeom>
                <a:avLst/>
                <a:gdLst/>
                <a:ahLst/>
                <a:cxnLst/>
                <a:rect l="0" t="0" r="0" b="0"/>
                <a:pathLst>
                  <a:path w="54762" h="95593">
                    <a:moveTo>
                      <a:pt x="0" y="0"/>
                    </a:moveTo>
                    <a:lnTo>
                      <a:pt x="15913" y="21311"/>
                    </a:lnTo>
                    <a:cubicBezTo>
                      <a:pt x="22619" y="30353"/>
                      <a:pt x="31318" y="41987"/>
                      <a:pt x="38799" y="56147"/>
                    </a:cubicBezTo>
                    <a:cubicBezTo>
                      <a:pt x="41554" y="59576"/>
                      <a:pt x="46228" y="64122"/>
                      <a:pt x="50279" y="73685"/>
                    </a:cubicBezTo>
                    <a:cubicBezTo>
                      <a:pt x="54762" y="84430"/>
                      <a:pt x="53569" y="92723"/>
                      <a:pt x="53772" y="95593"/>
                    </a:cubicBezTo>
                    <a:cubicBezTo>
                      <a:pt x="51524" y="93536"/>
                      <a:pt x="44475" y="89192"/>
                      <a:pt x="39624" y="77724"/>
                    </a:cubicBezTo>
                    <a:cubicBezTo>
                      <a:pt x="35662" y="68377"/>
                      <a:pt x="36754" y="61747"/>
                      <a:pt x="37541" y="57633"/>
                    </a:cubicBezTo>
                    <a:cubicBezTo>
                      <a:pt x="30251" y="43269"/>
                      <a:pt x="21717" y="31280"/>
                      <a:pt x="15151" y="21870"/>
                    </a:cubicBezTo>
                    <a:lnTo>
                      <a:pt x="0"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2" name="Shape 1604"/>
              <p:cNvSpPr/>
              <p:nvPr/>
            </p:nvSpPr>
            <p:spPr>
              <a:xfrm>
                <a:off x="176305" y="37399"/>
                <a:ext cx="13183" cy="106147"/>
              </a:xfrm>
              <a:custGeom>
                <a:avLst/>
                <a:gdLst/>
                <a:ahLst/>
                <a:cxnLst/>
                <a:rect l="0" t="0" r="0" b="0"/>
                <a:pathLst>
                  <a:path w="13183" h="106147">
                    <a:moveTo>
                      <a:pt x="6121" y="0"/>
                    </a:moveTo>
                    <a:cubicBezTo>
                      <a:pt x="6096" y="0"/>
                      <a:pt x="7341" y="9957"/>
                      <a:pt x="9068" y="25908"/>
                    </a:cubicBezTo>
                    <a:cubicBezTo>
                      <a:pt x="10198" y="36881"/>
                      <a:pt x="11760" y="51041"/>
                      <a:pt x="11036" y="66523"/>
                    </a:cubicBezTo>
                    <a:cubicBezTo>
                      <a:pt x="11582" y="70765"/>
                      <a:pt x="13183" y="77039"/>
                      <a:pt x="11874" y="86893"/>
                    </a:cubicBezTo>
                    <a:cubicBezTo>
                      <a:pt x="10376" y="97968"/>
                      <a:pt x="5461" y="103822"/>
                      <a:pt x="4242" y="106147"/>
                    </a:cubicBezTo>
                    <a:cubicBezTo>
                      <a:pt x="3454" y="103251"/>
                      <a:pt x="0" y="95847"/>
                      <a:pt x="1613" y="84087"/>
                    </a:cubicBezTo>
                    <a:cubicBezTo>
                      <a:pt x="2870" y="74422"/>
                      <a:pt x="6845" y="69761"/>
                      <a:pt x="9360" y="66967"/>
                    </a:cubicBezTo>
                    <a:cubicBezTo>
                      <a:pt x="10287" y="51460"/>
                      <a:pt x="9068" y="37097"/>
                      <a:pt x="8166" y="25921"/>
                    </a:cubicBezTo>
                    <a:lnTo>
                      <a:pt x="6121"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3" name="Shape 1605"/>
              <p:cNvSpPr/>
              <p:nvPr/>
            </p:nvSpPr>
            <p:spPr>
              <a:xfrm>
                <a:off x="170525" y="50070"/>
                <a:ext cx="11087" cy="98272"/>
              </a:xfrm>
              <a:custGeom>
                <a:avLst/>
                <a:gdLst/>
                <a:ahLst/>
                <a:cxnLst/>
                <a:rect l="0" t="0" r="0" b="0"/>
                <a:pathLst>
                  <a:path w="11087" h="98272">
                    <a:moveTo>
                      <a:pt x="762" y="0"/>
                    </a:moveTo>
                    <a:lnTo>
                      <a:pt x="4648" y="23762"/>
                    </a:lnTo>
                    <a:cubicBezTo>
                      <a:pt x="6274" y="33795"/>
                      <a:pt x="8395" y="46761"/>
                      <a:pt x="8522" y="61113"/>
                    </a:cubicBezTo>
                    <a:cubicBezTo>
                      <a:pt x="9322" y="65024"/>
                      <a:pt x="11087" y="70701"/>
                      <a:pt x="10427" y="79896"/>
                    </a:cubicBezTo>
                    <a:cubicBezTo>
                      <a:pt x="9639" y="90195"/>
                      <a:pt x="5461" y="96012"/>
                      <a:pt x="4496" y="98272"/>
                    </a:cubicBezTo>
                    <a:cubicBezTo>
                      <a:pt x="3607" y="95656"/>
                      <a:pt x="0" y="89027"/>
                      <a:pt x="787" y="78054"/>
                    </a:cubicBezTo>
                    <a:cubicBezTo>
                      <a:pt x="1422" y="68999"/>
                      <a:pt x="4801" y="64401"/>
                      <a:pt x="7010" y="61646"/>
                    </a:cubicBezTo>
                    <a:cubicBezTo>
                      <a:pt x="7074" y="47231"/>
                      <a:pt x="5220" y="34074"/>
                      <a:pt x="3874" y="23813"/>
                    </a:cubicBezTo>
                    <a:lnTo>
                      <a:pt x="762"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4" name="Shape 1606"/>
              <p:cNvSpPr/>
              <p:nvPr/>
            </p:nvSpPr>
            <p:spPr>
              <a:xfrm>
                <a:off x="159143" y="29688"/>
                <a:ext cx="13221" cy="90106"/>
              </a:xfrm>
              <a:custGeom>
                <a:avLst/>
                <a:gdLst/>
                <a:ahLst/>
                <a:cxnLst/>
                <a:rect l="0" t="0" r="0" b="0"/>
                <a:pathLst>
                  <a:path w="13221" h="90106">
                    <a:moveTo>
                      <a:pt x="0" y="0"/>
                    </a:moveTo>
                    <a:lnTo>
                      <a:pt x="4801" y="21551"/>
                    </a:lnTo>
                    <a:cubicBezTo>
                      <a:pt x="6795" y="30683"/>
                      <a:pt x="9411" y="42431"/>
                      <a:pt x="10338" y="55626"/>
                    </a:cubicBezTo>
                    <a:cubicBezTo>
                      <a:pt x="11278" y="59169"/>
                      <a:pt x="13221" y="64211"/>
                      <a:pt x="13119" y="72733"/>
                    </a:cubicBezTo>
                    <a:cubicBezTo>
                      <a:pt x="12967" y="82283"/>
                      <a:pt x="9487" y="87922"/>
                      <a:pt x="8750" y="90106"/>
                    </a:cubicBezTo>
                    <a:cubicBezTo>
                      <a:pt x="7772" y="87769"/>
                      <a:pt x="4039" y="81928"/>
                      <a:pt x="4127" y="71755"/>
                    </a:cubicBezTo>
                    <a:cubicBezTo>
                      <a:pt x="4229" y="63411"/>
                      <a:pt x="7099" y="58927"/>
                      <a:pt x="8979" y="56235"/>
                    </a:cubicBezTo>
                    <a:cubicBezTo>
                      <a:pt x="8217" y="42989"/>
                      <a:pt x="5817" y="31013"/>
                      <a:pt x="4039" y="21692"/>
                    </a:cubicBezTo>
                    <a:lnTo>
                      <a:pt x="0"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5" name="Shape 1607"/>
              <p:cNvSpPr/>
              <p:nvPr/>
            </p:nvSpPr>
            <p:spPr>
              <a:xfrm>
                <a:off x="180927" y="58960"/>
                <a:ext cx="15367" cy="113754"/>
              </a:xfrm>
              <a:custGeom>
                <a:avLst/>
                <a:gdLst/>
                <a:ahLst/>
                <a:cxnLst/>
                <a:rect l="0" t="0" r="0" b="0"/>
                <a:pathLst>
                  <a:path w="15367" h="113754">
                    <a:moveTo>
                      <a:pt x="11976" y="0"/>
                    </a:moveTo>
                    <a:cubicBezTo>
                      <a:pt x="11976" y="0"/>
                      <a:pt x="12814" y="10744"/>
                      <a:pt x="13818" y="28067"/>
                    </a:cubicBezTo>
                    <a:cubicBezTo>
                      <a:pt x="14478" y="39915"/>
                      <a:pt x="15367" y="55270"/>
                      <a:pt x="13665" y="71856"/>
                    </a:cubicBezTo>
                    <a:cubicBezTo>
                      <a:pt x="14021" y="76479"/>
                      <a:pt x="15329" y="83324"/>
                      <a:pt x="13259" y="93789"/>
                    </a:cubicBezTo>
                    <a:cubicBezTo>
                      <a:pt x="10909" y="105562"/>
                      <a:pt x="5258" y="111366"/>
                      <a:pt x="3810" y="113754"/>
                    </a:cubicBezTo>
                    <a:cubicBezTo>
                      <a:pt x="3137" y="110617"/>
                      <a:pt x="0" y="102374"/>
                      <a:pt x="2426" y="89915"/>
                    </a:cubicBezTo>
                    <a:cubicBezTo>
                      <a:pt x="4407" y="79680"/>
                      <a:pt x="8928" y="75019"/>
                      <a:pt x="11811" y="72161"/>
                    </a:cubicBezTo>
                    <a:cubicBezTo>
                      <a:pt x="13741" y="55587"/>
                      <a:pt x="13208" y="40068"/>
                      <a:pt x="12865" y="28041"/>
                    </a:cubicBezTo>
                    <a:lnTo>
                      <a:pt x="11976"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6" name="Shape 1608"/>
              <p:cNvSpPr/>
              <p:nvPr/>
            </p:nvSpPr>
            <p:spPr>
              <a:xfrm>
                <a:off x="113005" y="27798"/>
                <a:ext cx="42812" cy="64910"/>
              </a:xfrm>
              <a:custGeom>
                <a:avLst/>
                <a:gdLst/>
                <a:ahLst/>
                <a:cxnLst/>
                <a:rect l="0" t="0" r="0" b="0"/>
                <a:pathLst>
                  <a:path w="42812" h="64910">
                    <a:moveTo>
                      <a:pt x="51" y="0"/>
                    </a:moveTo>
                    <a:cubicBezTo>
                      <a:pt x="0" y="12"/>
                      <a:pt x="4305" y="5499"/>
                      <a:pt x="10300" y="15354"/>
                    </a:cubicBezTo>
                    <a:cubicBezTo>
                      <a:pt x="14580" y="22136"/>
                      <a:pt x="19571" y="31242"/>
                      <a:pt x="25895" y="40729"/>
                    </a:cubicBezTo>
                    <a:cubicBezTo>
                      <a:pt x="28651" y="41402"/>
                      <a:pt x="33020" y="42697"/>
                      <a:pt x="37351" y="48705"/>
                    </a:cubicBezTo>
                    <a:cubicBezTo>
                      <a:pt x="42532" y="56083"/>
                      <a:pt x="42456" y="62662"/>
                      <a:pt x="42812" y="64910"/>
                    </a:cubicBezTo>
                    <a:cubicBezTo>
                      <a:pt x="41212" y="63691"/>
                      <a:pt x="35941" y="61417"/>
                      <a:pt x="31242" y="54699"/>
                    </a:cubicBezTo>
                    <a:cubicBezTo>
                      <a:pt x="26975" y="48768"/>
                      <a:pt x="25794" y="44120"/>
                      <a:pt x="24613" y="41173"/>
                    </a:cubicBezTo>
                    <a:cubicBezTo>
                      <a:pt x="18428" y="31712"/>
                      <a:pt x="13729" y="22581"/>
                      <a:pt x="9741" y="15761"/>
                    </a:cubicBezTo>
                    <a:cubicBezTo>
                      <a:pt x="4064" y="5753"/>
                      <a:pt x="0" y="12"/>
                      <a:pt x="51"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7" name="Shape 1609"/>
              <p:cNvSpPr/>
              <p:nvPr/>
            </p:nvSpPr>
            <p:spPr>
              <a:xfrm>
                <a:off x="119369" y="0"/>
                <a:ext cx="33122" cy="70688"/>
              </a:xfrm>
              <a:custGeom>
                <a:avLst/>
                <a:gdLst/>
                <a:ahLst/>
                <a:cxnLst/>
                <a:rect l="0" t="0" r="0" b="0"/>
                <a:pathLst>
                  <a:path w="33122" h="70688">
                    <a:moveTo>
                      <a:pt x="178" y="0"/>
                    </a:moveTo>
                    <a:lnTo>
                      <a:pt x="660" y="965"/>
                    </a:lnTo>
                    <a:cubicBezTo>
                      <a:pt x="2959" y="5105"/>
                      <a:pt x="12941" y="22771"/>
                      <a:pt x="22377" y="47066"/>
                    </a:cubicBezTo>
                    <a:cubicBezTo>
                      <a:pt x="24321" y="48298"/>
                      <a:pt x="28207" y="50660"/>
                      <a:pt x="30505" y="56566"/>
                    </a:cubicBezTo>
                    <a:cubicBezTo>
                      <a:pt x="33122" y="63678"/>
                      <a:pt x="30556" y="68453"/>
                      <a:pt x="30175" y="70688"/>
                    </a:cubicBezTo>
                    <a:cubicBezTo>
                      <a:pt x="28334" y="68770"/>
                      <a:pt x="24587" y="66535"/>
                      <a:pt x="22288" y="60299"/>
                    </a:cubicBezTo>
                    <a:cubicBezTo>
                      <a:pt x="20409" y="55448"/>
                      <a:pt x="20968" y="51067"/>
                      <a:pt x="21361" y="48463"/>
                    </a:cubicBezTo>
                    <a:cubicBezTo>
                      <a:pt x="10744" y="20231"/>
                      <a:pt x="0" y="88"/>
                      <a:pt x="178"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8" name="Shape 1610"/>
              <p:cNvSpPr/>
              <p:nvPr/>
            </p:nvSpPr>
            <p:spPr>
              <a:xfrm>
                <a:off x="117838" y="49829"/>
                <a:ext cx="45758" cy="71107"/>
              </a:xfrm>
              <a:custGeom>
                <a:avLst/>
                <a:gdLst/>
                <a:ahLst/>
                <a:cxnLst/>
                <a:rect l="0" t="0" r="0" b="0"/>
                <a:pathLst>
                  <a:path w="45758" h="71107">
                    <a:moveTo>
                      <a:pt x="0" y="0"/>
                    </a:moveTo>
                    <a:cubicBezTo>
                      <a:pt x="0" y="38"/>
                      <a:pt x="4547" y="6071"/>
                      <a:pt x="11011" y="16764"/>
                    </a:cubicBezTo>
                    <a:cubicBezTo>
                      <a:pt x="15545" y="24257"/>
                      <a:pt x="20917" y="34151"/>
                      <a:pt x="27711" y="44514"/>
                    </a:cubicBezTo>
                    <a:cubicBezTo>
                      <a:pt x="30696" y="45301"/>
                      <a:pt x="35496" y="46736"/>
                      <a:pt x="40056" y="53315"/>
                    </a:cubicBezTo>
                    <a:cubicBezTo>
                      <a:pt x="45657" y="61417"/>
                      <a:pt x="45441" y="68631"/>
                      <a:pt x="45758" y="71107"/>
                    </a:cubicBezTo>
                    <a:cubicBezTo>
                      <a:pt x="44031" y="69761"/>
                      <a:pt x="38354" y="67158"/>
                      <a:pt x="33299" y="59830"/>
                    </a:cubicBezTo>
                    <a:cubicBezTo>
                      <a:pt x="28816" y="53251"/>
                      <a:pt x="27546" y="48260"/>
                      <a:pt x="26289" y="45009"/>
                    </a:cubicBezTo>
                    <a:cubicBezTo>
                      <a:pt x="19698" y="34633"/>
                      <a:pt x="14656" y="24714"/>
                      <a:pt x="10401" y="17208"/>
                    </a:cubicBezTo>
                    <a:cubicBezTo>
                      <a:pt x="4267" y="6338"/>
                      <a:pt x="0" y="38"/>
                      <a:pt x="0"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69" name="Shape 1611"/>
              <p:cNvSpPr/>
              <p:nvPr/>
            </p:nvSpPr>
            <p:spPr>
              <a:xfrm>
                <a:off x="145961" y="10027"/>
                <a:ext cx="16624" cy="81661"/>
              </a:xfrm>
              <a:custGeom>
                <a:avLst/>
                <a:gdLst/>
                <a:ahLst/>
                <a:cxnLst/>
                <a:rect l="0" t="0" r="0" b="0"/>
                <a:pathLst>
                  <a:path w="16624" h="81661">
                    <a:moveTo>
                      <a:pt x="0" y="0"/>
                    </a:moveTo>
                    <a:lnTo>
                      <a:pt x="5575" y="19304"/>
                    </a:lnTo>
                    <a:cubicBezTo>
                      <a:pt x="7810" y="27521"/>
                      <a:pt x="10947" y="38062"/>
                      <a:pt x="12560" y="50012"/>
                    </a:cubicBezTo>
                    <a:cubicBezTo>
                      <a:pt x="13614" y="53175"/>
                      <a:pt x="15748" y="57645"/>
                      <a:pt x="16116" y="65430"/>
                    </a:cubicBezTo>
                    <a:cubicBezTo>
                      <a:pt x="16624" y="74181"/>
                      <a:pt x="13754" y="79654"/>
                      <a:pt x="13183" y="81661"/>
                    </a:cubicBezTo>
                    <a:cubicBezTo>
                      <a:pt x="12154" y="79616"/>
                      <a:pt x="8458" y="74587"/>
                      <a:pt x="7912" y="65253"/>
                    </a:cubicBezTo>
                    <a:cubicBezTo>
                      <a:pt x="7506" y="57620"/>
                      <a:pt x="9804" y="53289"/>
                      <a:pt x="11328" y="50673"/>
                    </a:cubicBezTo>
                    <a:cubicBezTo>
                      <a:pt x="9855" y="38621"/>
                      <a:pt x="6960" y="27901"/>
                      <a:pt x="4902" y="19507"/>
                    </a:cubicBezTo>
                    <a:cubicBezTo>
                      <a:pt x="1765" y="7518"/>
                      <a:pt x="0" y="0"/>
                      <a:pt x="0"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70" name="Shape 1612"/>
              <p:cNvSpPr/>
              <p:nvPr/>
            </p:nvSpPr>
            <p:spPr>
              <a:xfrm>
                <a:off x="122193" y="71702"/>
                <a:ext cx="48425" cy="77597"/>
              </a:xfrm>
              <a:custGeom>
                <a:avLst/>
                <a:gdLst/>
                <a:ahLst/>
                <a:cxnLst/>
                <a:rect l="0" t="0" r="0" b="0"/>
                <a:pathLst>
                  <a:path w="48425" h="77597">
                    <a:moveTo>
                      <a:pt x="25" y="0"/>
                    </a:moveTo>
                    <a:cubicBezTo>
                      <a:pt x="0" y="25"/>
                      <a:pt x="4877" y="6629"/>
                      <a:pt x="11709" y="18237"/>
                    </a:cubicBezTo>
                    <a:cubicBezTo>
                      <a:pt x="16497" y="26339"/>
                      <a:pt x="22174" y="37122"/>
                      <a:pt x="29324" y="48463"/>
                    </a:cubicBezTo>
                    <a:cubicBezTo>
                      <a:pt x="32588" y="49352"/>
                      <a:pt x="37681" y="50965"/>
                      <a:pt x="42532" y="58217"/>
                    </a:cubicBezTo>
                    <a:cubicBezTo>
                      <a:pt x="48425" y="67069"/>
                      <a:pt x="48044" y="74905"/>
                      <a:pt x="48374" y="77597"/>
                    </a:cubicBezTo>
                    <a:cubicBezTo>
                      <a:pt x="46507" y="76111"/>
                      <a:pt x="40450" y="73165"/>
                      <a:pt x="35090" y="65112"/>
                    </a:cubicBezTo>
                    <a:cubicBezTo>
                      <a:pt x="30340" y="57950"/>
                      <a:pt x="29096" y="52515"/>
                      <a:pt x="27800" y="48958"/>
                    </a:cubicBezTo>
                    <a:cubicBezTo>
                      <a:pt x="20841" y="37643"/>
                      <a:pt x="15494" y="26860"/>
                      <a:pt x="11024" y="18720"/>
                    </a:cubicBezTo>
                    <a:cubicBezTo>
                      <a:pt x="4521" y="6896"/>
                      <a:pt x="0" y="25"/>
                      <a:pt x="25"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71" name="Shape 1613"/>
              <p:cNvSpPr/>
              <p:nvPr/>
            </p:nvSpPr>
            <p:spPr>
              <a:xfrm>
                <a:off x="80496" y="191595"/>
                <a:ext cx="22924" cy="15545"/>
              </a:xfrm>
              <a:custGeom>
                <a:avLst/>
                <a:gdLst/>
                <a:ahLst/>
                <a:cxnLst/>
                <a:rect l="0" t="0" r="0" b="0"/>
                <a:pathLst>
                  <a:path w="22924" h="15545">
                    <a:moveTo>
                      <a:pt x="25" y="0"/>
                    </a:moveTo>
                    <a:cubicBezTo>
                      <a:pt x="0" y="38"/>
                      <a:pt x="9080" y="5156"/>
                      <a:pt x="22924" y="15545"/>
                    </a:cubicBezTo>
                    <a:cubicBezTo>
                      <a:pt x="22047" y="15329"/>
                      <a:pt x="21184" y="15125"/>
                      <a:pt x="20320" y="14922"/>
                    </a:cubicBezTo>
                    <a:cubicBezTo>
                      <a:pt x="7912" y="5080"/>
                      <a:pt x="0" y="38"/>
                      <a:pt x="25"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72" name="Shape 1614"/>
              <p:cNvSpPr/>
              <p:nvPr/>
            </p:nvSpPr>
            <p:spPr>
              <a:xfrm>
                <a:off x="106064" y="55207"/>
                <a:ext cx="78981" cy="123799"/>
              </a:xfrm>
              <a:custGeom>
                <a:avLst/>
                <a:gdLst/>
                <a:ahLst/>
                <a:cxnLst/>
                <a:rect l="0" t="0" r="0" b="0"/>
                <a:pathLst>
                  <a:path w="78981" h="123799">
                    <a:moveTo>
                      <a:pt x="38" y="0"/>
                    </a:moveTo>
                    <a:cubicBezTo>
                      <a:pt x="0" y="0"/>
                      <a:pt x="6274" y="10376"/>
                      <a:pt x="15964" y="27216"/>
                    </a:cubicBezTo>
                    <a:cubicBezTo>
                      <a:pt x="21526" y="36843"/>
                      <a:pt x="28410" y="48832"/>
                      <a:pt x="34455" y="62750"/>
                    </a:cubicBezTo>
                    <a:cubicBezTo>
                      <a:pt x="35814" y="65202"/>
                      <a:pt x="37236" y="67831"/>
                      <a:pt x="38748" y="70815"/>
                    </a:cubicBezTo>
                    <a:cubicBezTo>
                      <a:pt x="43574" y="79870"/>
                      <a:pt x="48882" y="91605"/>
                      <a:pt x="55474" y="104254"/>
                    </a:cubicBezTo>
                    <a:cubicBezTo>
                      <a:pt x="56083" y="102083"/>
                      <a:pt x="56794" y="100241"/>
                      <a:pt x="57353" y="98705"/>
                    </a:cubicBezTo>
                    <a:cubicBezTo>
                      <a:pt x="55169" y="91377"/>
                      <a:pt x="52680" y="84404"/>
                      <a:pt x="50063" y="77863"/>
                    </a:cubicBezTo>
                    <a:cubicBezTo>
                      <a:pt x="44082" y="66663"/>
                      <a:pt x="39294" y="56235"/>
                      <a:pt x="35166" y="48108"/>
                    </a:cubicBezTo>
                    <a:cubicBezTo>
                      <a:pt x="28131" y="34265"/>
                      <a:pt x="23139" y="26315"/>
                      <a:pt x="23165" y="26264"/>
                    </a:cubicBezTo>
                    <a:cubicBezTo>
                      <a:pt x="23139" y="26315"/>
                      <a:pt x="28524" y="33960"/>
                      <a:pt x="35992" y="47536"/>
                    </a:cubicBezTo>
                    <a:cubicBezTo>
                      <a:pt x="37401" y="50203"/>
                      <a:pt x="38938" y="53099"/>
                      <a:pt x="40564" y="56185"/>
                    </a:cubicBezTo>
                    <a:cubicBezTo>
                      <a:pt x="39345" y="53619"/>
                      <a:pt x="38189" y="51143"/>
                      <a:pt x="37059" y="48793"/>
                    </a:cubicBezTo>
                    <a:lnTo>
                      <a:pt x="22454" y="17996"/>
                    </a:lnTo>
                    <a:cubicBezTo>
                      <a:pt x="22428" y="17996"/>
                      <a:pt x="28626" y="29514"/>
                      <a:pt x="38189" y="48273"/>
                    </a:cubicBezTo>
                    <a:cubicBezTo>
                      <a:pt x="42520" y="56858"/>
                      <a:pt x="47689" y="67145"/>
                      <a:pt x="52527" y="78766"/>
                    </a:cubicBezTo>
                    <a:cubicBezTo>
                      <a:pt x="53289" y="80201"/>
                      <a:pt x="54089" y="81623"/>
                      <a:pt x="54902" y="83033"/>
                    </a:cubicBezTo>
                    <a:cubicBezTo>
                      <a:pt x="57760" y="83998"/>
                      <a:pt x="61989" y="85496"/>
                      <a:pt x="66192" y="90259"/>
                    </a:cubicBezTo>
                    <a:cubicBezTo>
                      <a:pt x="65316" y="87935"/>
                      <a:pt x="64414" y="85713"/>
                      <a:pt x="63589" y="83541"/>
                    </a:cubicBezTo>
                    <a:cubicBezTo>
                      <a:pt x="61316" y="81496"/>
                      <a:pt x="58877" y="78816"/>
                      <a:pt x="56540" y="75159"/>
                    </a:cubicBezTo>
                    <a:cubicBezTo>
                      <a:pt x="51626" y="67310"/>
                      <a:pt x="50368" y="61430"/>
                      <a:pt x="49060" y="57595"/>
                    </a:cubicBezTo>
                    <a:cubicBezTo>
                      <a:pt x="41821" y="45288"/>
                      <a:pt x="36259" y="33604"/>
                      <a:pt x="31598" y="24791"/>
                    </a:cubicBezTo>
                    <a:cubicBezTo>
                      <a:pt x="24790" y="11989"/>
                      <a:pt x="20015" y="4597"/>
                      <a:pt x="20041" y="4521"/>
                    </a:cubicBezTo>
                    <a:cubicBezTo>
                      <a:pt x="20015" y="4559"/>
                      <a:pt x="25133" y="11684"/>
                      <a:pt x="32322" y="24270"/>
                    </a:cubicBezTo>
                    <a:cubicBezTo>
                      <a:pt x="37338" y="33058"/>
                      <a:pt x="43269" y="44755"/>
                      <a:pt x="50737" y="57112"/>
                    </a:cubicBezTo>
                    <a:cubicBezTo>
                      <a:pt x="51397" y="57303"/>
                      <a:pt x="52146" y="57556"/>
                      <a:pt x="52984" y="57848"/>
                    </a:cubicBezTo>
                    <a:cubicBezTo>
                      <a:pt x="47498" y="44755"/>
                      <a:pt x="44361" y="36995"/>
                      <a:pt x="44361" y="36995"/>
                    </a:cubicBezTo>
                    <a:lnTo>
                      <a:pt x="54089" y="58306"/>
                    </a:lnTo>
                    <a:cubicBezTo>
                      <a:pt x="57290" y="59690"/>
                      <a:pt x="61125" y="62205"/>
                      <a:pt x="64732" y="67856"/>
                    </a:cubicBezTo>
                    <a:cubicBezTo>
                      <a:pt x="70879" y="77533"/>
                      <a:pt x="70231" y="86030"/>
                      <a:pt x="70485" y="88964"/>
                    </a:cubicBezTo>
                    <a:cubicBezTo>
                      <a:pt x="69710" y="88291"/>
                      <a:pt x="68186" y="87313"/>
                      <a:pt x="66345" y="85865"/>
                    </a:cubicBezTo>
                    <a:cubicBezTo>
                      <a:pt x="67856" y="89560"/>
                      <a:pt x="69406" y="93421"/>
                      <a:pt x="70968" y="97486"/>
                    </a:cubicBezTo>
                    <a:cubicBezTo>
                      <a:pt x="72568" y="100699"/>
                      <a:pt x="73584" y="103759"/>
                      <a:pt x="74206" y="106477"/>
                    </a:cubicBezTo>
                    <a:cubicBezTo>
                      <a:pt x="75933" y="111646"/>
                      <a:pt x="77559" y="117031"/>
                      <a:pt x="78981" y="122593"/>
                    </a:cubicBezTo>
                    <a:cubicBezTo>
                      <a:pt x="78219" y="122644"/>
                      <a:pt x="77432" y="122720"/>
                      <a:pt x="76619" y="122784"/>
                    </a:cubicBezTo>
                    <a:cubicBezTo>
                      <a:pt x="76111" y="120866"/>
                      <a:pt x="75654" y="118885"/>
                      <a:pt x="75121" y="116992"/>
                    </a:cubicBezTo>
                    <a:lnTo>
                      <a:pt x="75121" y="117793"/>
                    </a:lnTo>
                    <a:cubicBezTo>
                      <a:pt x="73647" y="116484"/>
                      <a:pt x="69736" y="114059"/>
                      <a:pt x="65519" y="109233"/>
                    </a:cubicBezTo>
                    <a:cubicBezTo>
                      <a:pt x="66243" y="110922"/>
                      <a:pt x="66916" y="112764"/>
                      <a:pt x="67577" y="114783"/>
                    </a:cubicBezTo>
                    <a:cubicBezTo>
                      <a:pt x="69494" y="116624"/>
                      <a:pt x="71450" y="119025"/>
                      <a:pt x="73304" y="122301"/>
                    </a:cubicBezTo>
                    <a:cubicBezTo>
                      <a:pt x="73444" y="122568"/>
                      <a:pt x="73533" y="122784"/>
                      <a:pt x="73647" y="123037"/>
                    </a:cubicBezTo>
                    <a:cubicBezTo>
                      <a:pt x="67678" y="123507"/>
                      <a:pt x="61532" y="123749"/>
                      <a:pt x="55334" y="123799"/>
                    </a:cubicBezTo>
                    <a:cubicBezTo>
                      <a:pt x="53861" y="116878"/>
                      <a:pt x="54064" y="111443"/>
                      <a:pt x="54877" y="107112"/>
                    </a:cubicBezTo>
                    <a:cubicBezTo>
                      <a:pt x="52883" y="103277"/>
                      <a:pt x="51054" y="99555"/>
                      <a:pt x="49378" y="95936"/>
                    </a:cubicBezTo>
                    <a:cubicBezTo>
                      <a:pt x="52146" y="107950"/>
                      <a:pt x="49797" y="116434"/>
                      <a:pt x="49594" y="119583"/>
                    </a:cubicBezTo>
                    <a:cubicBezTo>
                      <a:pt x="47308" y="116789"/>
                      <a:pt x="39776" y="110503"/>
                      <a:pt x="35827" y="96469"/>
                    </a:cubicBezTo>
                    <a:cubicBezTo>
                      <a:pt x="32563" y="84937"/>
                      <a:pt x="34785" y="77495"/>
                      <a:pt x="36309" y="72872"/>
                    </a:cubicBezTo>
                    <a:cubicBezTo>
                      <a:pt x="29807" y="55017"/>
                      <a:pt x="21425" y="39725"/>
                      <a:pt x="15011" y="27749"/>
                    </a:cubicBezTo>
                    <a:lnTo>
                      <a:pt x="38" y="0"/>
                    </a:ln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73" name="Shape 1615"/>
              <p:cNvSpPr/>
              <p:nvPr/>
            </p:nvSpPr>
            <p:spPr>
              <a:xfrm>
                <a:off x="67189" y="168742"/>
                <a:ext cx="59690" cy="42227"/>
              </a:xfrm>
              <a:custGeom>
                <a:avLst/>
                <a:gdLst/>
                <a:ahLst/>
                <a:cxnLst/>
                <a:rect l="0" t="0" r="0" b="0"/>
                <a:pathLst>
                  <a:path w="59690" h="42227">
                    <a:moveTo>
                      <a:pt x="25" y="0"/>
                    </a:moveTo>
                    <a:cubicBezTo>
                      <a:pt x="0" y="38"/>
                      <a:pt x="9843" y="5524"/>
                      <a:pt x="24905" y="16383"/>
                    </a:cubicBezTo>
                    <a:cubicBezTo>
                      <a:pt x="34480" y="23304"/>
                      <a:pt x="46190" y="32689"/>
                      <a:pt x="59690" y="42227"/>
                    </a:cubicBezTo>
                    <a:cubicBezTo>
                      <a:pt x="58179" y="42049"/>
                      <a:pt x="56667" y="41922"/>
                      <a:pt x="55220" y="41757"/>
                    </a:cubicBezTo>
                    <a:cubicBezTo>
                      <a:pt x="43193" y="32791"/>
                      <a:pt x="32817" y="24066"/>
                      <a:pt x="24270" y="17437"/>
                    </a:cubicBezTo>
                    <a:cubicBezTo>
                      <a:pt x="9538" y="6070"/>
                      <a:pt x="0" y="38"/>
                      <a:pt x="25"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sp>
            <p:nvSpPr>
              <p:cNvPr id="74" name="Shape 1616"/>
              <p:cNvSpPr/>
              <p:nvPr/>
            </p:nvSpPr>
            <p:spPr>
              <a:xfrm>
                <a:off x="187354" y="81028"/>
                <a:ext cx="16116" cy="96583"/>
              </a:xfrm>
              <a:custGeom>
                <a:avLst/>
                <a:gdLst/>
                <a:ahLst/>
                <a:cxnLst/>
                <a:rect l="0" t="0" r="0" b="0"/>
                <a:pathLst>
                  <a:path w="16116" h="96583">
                    <a:moveTo>
                      <a:pt x="15392" y="0"/>
                    </a:moveTo>
                    <a:lnTo>
                      <a:pt x="15913" y="30213"/>
                    </a:lnTo>
                    <a:cubicBezTo>
                      <a:pt x="15926" y="42976"/>
                      <a:pt x="16116" y="59512"/>
                      <a:pt x="13297" y="77139"/>
                    </a:cubicBezTo>
                    <a:cubicBezTo>
                      <a:pt x="13360" y="81204"/>
                      <a:pt x="13983" y="87020"/>
                      <a:pt x="12636" y="94907"/>
                    </a:cubicBezTo>
                    <a:cubicBezTo>
                      <a:pt x="8522" y="95580"/>
                      <a:pt x="4293" y="96114"/>
                      <a:pt x="0" y="96583"/>
                    </a:cubicBezTo>
                    <a:cubicBezTo>
                      <a:pt x="63" y="96202"/>
                      <a:pt x="114" y="95923"/>
                      <a:pt x="190" y="95541"/>
                    </a:cubicBezTo>
                    <a:cubicBezTo>
                      <a:pt x="3073" y="84810"/>
                      <a:pt x="8064" y="80149"/>
                      <a:pt x="11316" y="77343"/>
                    </a:cubicBezTo>
                    <a:cubicBezTo>
                      <a:pt x="14389" y="59753"/>
                      <a:pt x="14580" y="43066"/>
                      <a:pt x="14897" y="30111"/>
                    </a:cubicBezTo>
                    <a:cubicBezTo>
                      <a:pt x="15126" y="11531"/>
                      <a:pt x="15342" y="0"/>
                      <a:pt x="15392" y="0"/>
                    </a:cubicBezTo>
                    <a:close/>
                  </a:path>
                </a:pathLst>
              </a:custGeom>
              <a:ln w="0" cap="flat">
                <a:miter lim="127000"/>
              </a:ln>
            </p:spPr>
            <p:style>
              <a:lnRef idx="0">
                <a:srgbClr val="000000"/>
              </a:lnRef>
              <a:fillRef idx="1">
                <a:srgbClr val="206F28"/>
              </a:fillRef>
              <a:effectRef idx="0">
                <a:scrgbClr r="0" g="0" b="0"/>
              </a:effectRef>
              <a:fontRef idx="none"/>
            </p:style>
            <p:txBody>
              <a:bodyPr/>
              <a:lstStyle/>
              <a:p>
                <a:endParaRPr lang="en-US"/>
              </a:p>
            </p:txBody>
          </p:sp>
        </p:grpSp>
        <p:sp>
          <p:nvSpPr>
            <p:cNvPr id="52" name="Rectangle 51"/>
            <p:cNvSpPr/>
            <p:nvPr/>
          </p:nvSpPr>
          <p:spPr>
            <a:xfrm>
              <a:off x="788573" y="6429807"/>
              <a:ext cx="1157689" cy="261610"/>
            </a:xfrm>
            <a:prstGeom prst="rect">
              <a:avLst/>
            </a:prstGeom>
          </p:spPr>
          <p:txBody>
            <a:bodyPr wrap="none">
              <a:spAutoFit/>
            </a:bodyPr>
            <a:lstStyle/>
            <a:p>
              <a:r>
                <a:rPr lang="en-US" sz="1100" b="1" dirty="0" smtClean="0">
                  <a:solidFill>
                    <a:srgbClr val="206F28"/>
                  </a:solidFill>
                  <a:effectLst/>
                  <a:latin typeface="Calibri" panose="020F0502020204030204" pitchFamily="34" charset="0"/>
                  <a:ea typeface="Calibri" panose="020F0502020204030204" pitchFamily="34" charset="0"/>
                  <a:cs typeface="Calibri" panose="020F0502020204030204" pitchFamily="34" charset="0"/>
                </a:rPr>
                <a:t>FOOD SECURITY </a:t>
              </a:r>
              <a:endParaRPr lang="en-US" sz="3200" b="1" dirty="0"/>
            </a:p>
          </p:txBody>
        </p:sp>
      </p:grpSp>
      <p:grpSp>
        <p:nvGrpSpPr>
          <p:cNvPr id="75" name="Group 74"/>
          <p:cNvGrpSpPr/>
          <p:nvPr/>
        </p:nvGrpSpPr>
        <p:grpSpPr>
          <a:xfrm>
            <a:off x="1319765" y="5343415"/>
            <a:ext cx="979755" cy="804112"/>
            <a:chOff x="382315" y="5887305"/>
            <a:chExt cx="979755" cy="804112"/>
          </a:xfrm>
        </p:grpSpPr>
        <p:grpSp>
          <p:nvGrpSpPr>
            <p:cNvPr id="76" name="Group 75"/>
            <p:cNvGrpSpPr/>
            <p:nvPr/>
          </p:nvGrpSpPr>
          <p:grpSpPr>
            <a:xfrm>
              <a:off x="602779" y="5887305"/>
              <a:ext cx="453047" cy="461227"/>
              <a:chOff x="0" y="0"/>
              <a:chExt cx="281549" cy="286400"/>
            </a:xfrm>
          </p:grpSpPr>
          <p:sp>
            <p:nvSpPr>
              <p:cNvPr id="78" name="Shape 1591"/>
              <p:cNvSpPr/>
              <p:nvPr/>
            </p:nvSpPr>
            <p:spPr>
              <a:xfrm>
                <a:off x="0" y="10378"/>
                <a:ext cx="111239" cy="276022"/>
              </a:xfrm>
              <a:custGeom>
                <a:avLst/>
                <a:gdLst/>
                <a:ahLst/>
                <a:cxnLst/>
                <a:rect l="0" t="0" r="0" b="0"/>
                <a:pathLst>
                  <a:path w="111239" h="276022">
                    <a:moveTo>
                      <a:pt x="15621" y="0"/>
                    </a:moveTo>
                    <a:cubicBezTo>
                      <a:pt x="24206" y="0"/>
                      <a:pt x="31191" y="7848"/>
                      <a:pt x="31191" y="17513"/>
                    </a:cubicBezTo>
                    <a:lnTo>
                      <a:pt x="31191" y="88874"/>
                    </a:lnTo>
                    <a:cubicBezTo>
                      <a:pt x="27407" y="89801"/>
                      <a:pt x="23813" y="91580"/>
                      <a:pt x="20955" y="94742"/>
                    </a:cubicBezTo>
                    <a:cubicBezTo>
                      <a:pt x="12675" y="103848"/>
                      <a:pt x="12484" y="118783"/>
                      <a:pt x="20574" y="128105"/>
                    </a:cubicBezTo>
                    <a:lnTo>
                      <a:pt x="50089" y="162242"/>
                    </a:lnTo>
                    <a:lnTo>
                      <a:pt x="54089" y="157823"/>
                    </a:lnTo>
                    <a:lnTo>
                      <a:pt x="24511" y="123787"/>
                    </a:lnTo>
                    <a:cubicBezTo>
                      <a:pt x="18618" y="116891"/>
                      <a:pt x="18771" y="105905"/>
                      <a:pt x="24790" y="99225"/>
                    </a:cubicBezTo>
                    <a:cubicBezTo>
                      <a:pt x="26708" y="97206"/>
                      <a:pt x="28943" y="95783"/>
                      <a:pt x="31344" y="95021"/>
                    </a:cubicBezTo>
                    <a:cubicBezTo>
                      <a:pt x="33909" y="94196"/>
                      <a:pt x="36589" y="94145"/>
                      <a:pt x="39103" y="94755"/>
                    </a:cubicBezTo>
                    <a:cubicBezTo>
                      <a:pt x="42012" y="95542"/>
                      <a:pt x="44552" y="97206"/>
                      <a:pt x="46558" y="99593"/>
                    </a:cubicBezTo>
                    <a:lnTo>
                      <a:pt x="111239" y="174231"/>
                    </a:lnTo>
                    <a:lnTo>
                      <a:pt x="111239" y="275679"/>
                    </a:lnTo>
                    <a:lnTo>
                      <a:pt x="110731" y="275679"/>
                    </a:lnTo>
                    <a:lnTo>
                      <a:pt x="110731" y="276022"/>
                    </a:lnTo>
                    <a:lnTo>
                      <a:pt x="57709" y="276022"/>
                    </a:lnTo>
                    <a:lnTo>
                      <a:pt x="57709" y="232219"/>
                    </a:lnTo>
                    <a:lnTo>
                      <a:pt x="3581" y="151816"/>
                    </a:lnTo>
                    <a:cubicBezTo>
                      <a:pt x="1410" y="148806"/>
                      <a:pt x="0" y="145110"/>
                      <a:pt x="0" y="141071"/>
                    </a:cubicBezTo>
                    <a:lnTo>
                      <a:pt x="0" y="17513"/>
                    </a:lnTo>
                    <a:cubicBezTo>
                      <a:pt x="0" y="7848"/>
                      <a:pt x="6972" y="0"/>
                      <a:pt x="15621" y="0"/>
                    </a:cubicBezTo>
                    <a:close/>
                  </a:path>
                </a:pathLst>
              </a:custGeom>
              <a:ln w="0" cap="flat">
                <a:miter lim="127000"/>
              </a:ln>
            </p:spPr>
            <p:style>
              <a:lnRef idx="0">
                <a:srgbClr val="000000"/>
              </a:lnRef>
              <a:fillRef idx="1">
                <a:srgbClr val="0085BA"/>
              </a:fillRef>
              <a:effectRef idx="0">
                <a:scrgbClr r="0" g="0" b="0"/>
              </a:effectRef>
              <a:fontRef idx="none"/>
            </p:style>
            <p:txBody>
              <a:bodyPr/>
              <a:lstStyle/>
              <a:p>
                <a:endParaRPr lang="en-US"/>
              </a:p>
            </p:txBody>
          </p:sp>
          <p:sp>
            <p:nvSpPr>
              <p:cNvPr id="79" name="Shape 1592"/>
              <p:cNvSpPr/>
              <p:nvPr/>
            </p:nvSpPr>
            <p:spPr>
              <a:xfrm>
                <a:off x="170246" y="10378"/>
                <a:ext cx="111303" cy="276022"/>
              </a:xfrm>
              <a:custGeom>
                <a:avLst/>
                <a:gdLst/>
                <a:ahLst/>
                <a:cxnLst/>
                <a:rect l="0" t="0" r="0" b="0"/>
                <a:pathLst>
                  <a:path w="111303" h="276022">
                    <a:moveTo>
                      <a:pt x="95682" y="0"/>
                    </a:moveTo>
                    <a:cubicBezTo>
                      <a:pt x="104343" y="0"/>
                      <a:pt x="111303" y="7848"/>
                      <a:pt x="111303" y="17513"/>
                    </a:cubicBezTo>
                    <a:lnTo>
                      <a:pt x="111303" y="141071"/>
                    </a:lnTo>
                    <a:cubicBezTo>
                      <a:pt x="111303" y="145110"/>
                      <a:pt x="109918" y="148806"/>
                      <a:pt x="107721" y="151816"/>
                    </a:cubicBezTo>
                    <a:lnTo>
                      <a:pt x="53632" y="232219"/>
                    </a:lnTo>
                    <a:lnTo>
                      <a:pt x="53632" y="276022"/>
                    </a:lnTo>
                    <a:lnTo>
                      <a:pt x="546" y="276022"/>
                    </a:lnTo>
                    <a:lnTo>
                      <a:pt x="546" y="275679"/>
                    </a:lnTo>
                    <a:lnTo>
                      <a:pt x="0" y="275679"/>
                    </a:lnTo>
                    <a:lnTo>
                      <a:pt x="0" y="174231"/>
                    </a:lnTo>
                    <a:lnTo>
                      <a:pt x="64745" y="99593"/>
                    </a:lnTo>
                    <a:cubicBezTo>
                      <a:pt x="66777" y="97206"/>
                      <a:pt x="69329" y="95542"/>
                      <a:pt x="72199" y="94755"/>
                    </a:cubicBezTo>
                    <a:cubicBezTo>
                      <a:pt x="74714" y="94145"/>
                      <a:pt x="77394" y="94196"/>
                      <a:pt x="79959" y="95021"/>
                    </a:cubicBezTo>
                    <a:cubicBezTo>
                      <a:pt x="82309" y="95783"/>
                      <a:pt x="84633" y="97206"/>
                      <a:pt x="86487" y="99225"/>
                    </a:cubicBezTo>
                    <a:cubicBezTo>
                      <a:pt x="92545" y="105905"/>
                      <a:pt x="92685" y="116891"/>
                      <a:pt x="86766" y="123787"/>
                    </a:cubicBezTo>
                    <a:lnTo>
                      <a:pt x="57188" y="157835"/>
                    </a:lnTo>
                    <a:lnTo>
                      <a:pt x="61214" y="162242"/>
                    </a:lnTo>
                    <a:lnTo>
                      <a:pt x="90767" y="128105"/>
                    </a:lnTo>
                    <a:cubicBezTo>
                      <a:pt x="98857" y="118783"/>
                      <a:pt x="98641" y="103848"/>
                      <a:pt x="90348" y="94742"/>
                    </a:cubicBezTo>
                    <a:cubicBezTo>
                      <a:pt x="87465" y="91580"/>
                      <a:pt x="83909" y="89801"/>
                      <a:pt x="80124" y="88874"/>
                    </a:cubicBezTo>
                    <a:lnTo>
                      <a:pt x="80124" y="17513"/>
                    </a:lnTo>
                    <a:cubicBezTo>
                      <a:pt x="80124" y="7848"/>
                      <a:pt x="87097" y="0"/>
                      <a:pt x="95682" y="0"/>
                    </a:cubicBezTo>
                    <a:close/>
                  </a:path>
                </a:pathLst>
              </a:custGeom>
              <a:ln w="0" cap="flat">
                <a:miter lim="127000"/>
              </a:ln>
            </p:spPr>
            <p:style>
              <a:lnRef idx="0">
                <a:srgbClr val="000000"/>
              </a:lnRef>
              <a:fillRef idx="1">
                <a:srgbClr val="0085BA"/>
              </a:fillRef>
              <a:effectRef idx="0">
                <a:scrgbClr r="0" g="0" b="0"/>
              </a:effectRef>
              <a:fontRef idx="none"/>
            </p:style>
            <p:txBody>
              <a:bodyPr/>
              <a:lstStyle/>
              <a:p>
                <a:endParaRPr lang="en-US"/>
              </a:p>
            </p:txBody>
          </p:sp>
          <p:sp>
            <p:nvSpPr>
              <p:cNvPr id="80" name="Shape 1593"/>
              <p:cNvSpPr/>
              <p:nvPr/>
            </p:nvSpPr>
            <p:spPr>
              <a:xfrm>
                <a:off x="79527" y="0"/>
                <a:ext cx="122504" cy="137744"/>
              </a:xfrm>
              <a:custGeom>
                <a:avLst/>
                <a:gdLst/>
                <a:ahLst/>
                <a:cxnLst/>
                <a:rect l="0" t="0" r="0" b="0"/>
                <a:pathLst>
                  <a:path w="122504" h="137744">
                    <a:moveTo>
                      <a:pt x="61239" y="0"/>
                    </a:moveTo>
                    <a:cubicBezTo>
                      <a:pt x="78168" y="0"/>
                      <a:pt x="92507" y="6591"/>
                      <a:pt x="104546" y="20092"/>
                    </a:cubicBezTo>
                    <a:cubicBezTo>
                      <a:pt x="116497" y="33528"/>
                      <a:pt x="122504" y="49809"/>
                      <a:pt x="122504" y="68796"/>
                    </a:cubicBezTo>
                    <a:cubicBezTo>
                      <a:pt x="122504" y="87871"/>
                      <a:pt x="116497" y="104025"/>
                      <a:pt x="104546" y="117488"/>
                    </a:cubicBezTo>
                    <a:cubicBezTo>
                      <a:pt x="92507" y="130887"/>
                      <a:pt x="78168" y="137744"/>
                      <a:pt x="61239" y="137744"/>
                    </a:cubicBezTo>
                    <a:cubicBezTo>
                      <a:pt x="44336" y="137744"/>
                      <a:pt x="29832" y="130887"/>
                      <a:pt x="17996" y="117488"/>
                    </a:cubicBezTo>
                    <a:cubicBezTo>
                      <a:pt x="5918" y="104025"/>
                      <a:pt x="0" y="87871"/>
                      <a:pt x="0" y="68796"/>
                    </a:cubicBezTo>
                    <a:cubicBezTo>
                      <a:pt x="0" y="49809"/>
                      <a:pt x="5918" y="33528"/>
                      <a:pt x="17996" y="20079"/>
                    </a:cubicBezTo>
                    <a:cubicBezTo>
                      <a:pt x="29832" y="6591"/>
                      <a:pt x="44336" y="0"/>
                      <a:pt x="61239" y="0"/>
                    </a:cubicBezTo>
                    <a:close/>
                  </a:path>
                </a:pathLst>
              </a:custGeom>
              <a:ln w="0" cap="flat">
                <a:miter lim="127000"/>
              </a:ln>
            </p:spPr>
            <p:style>
              <a:lnRef idx="0">
                <a:srgbClr val="000000"/>
              </a:lnRef>
              <a:fillRef idx="1">
                <a:srgbClr val="0085BA"/>
              </a:fillRef>
              <a:effectRef idx="0">
                <a:scrgbClr r="0" g="0" b="0"/>
              </a:effectRef>
              <a:fontRef idx="none"/>
            </p:style>
            <p:txBody>
              <a:bodyPr/>
              <a:lstStyle/>
              <a:p>
                <a:endParaRPr lang="en-US"/>
              </a:p>
            </p:txBody>
          </p:sp>
        </p:grpSp>
        <p:sp>
          <p:nvSpPr>
            <p:cNvPr id="77" name="Rectangle 76"/>
            <p:cNvSpPr/>
            <p:nvPr/>
          </p:nvSpPr>
          <p:spPr>
            <a:xfrm>
              <a:off x="382315" y="6429807"/>
              <a:ext cx="979755" cy="261610"/>
            </a:xfrm>
            <a:prstGeom prst="rect">
              <a:avLst/>
            </a:prstGeom>
          </p:spPr>
          <p:txBody>
            <a:bodyPr wrap="none">
              <a:spAutoFit/>
            </a:bodyPr>
            <a:lstStyle/>
            <a:p>
              <a:r>
                <a:rPr lang="en-US" sz="1100" b="1" dirty="0" smtClean="0">
                  <a:solidFill>
                    <a:srgbClr val="0085BA"/>
                  </a:solidFill>
                  <a:effectLst/>
                  <a:latin typeface="Calibri" panose="020F0502020204030204" pitchFamily="34" charset="0"/>
                  <a:ea typeface="Calibri" panose="020F0502020204030204" pitchFamily="34" charset="0"/>
                  <a:cs typeface="Calibri" panose="020F0502020204030204" pitchFamily="34" charset="0"/>
                </a:rPr>
                <a:t>PROTECTION </a:t>
              </a:r>
              <a:endParaRPr lang="en-US" sz="3200" b="1" dirty="0"/>
            </a:p>
          </p:txBody>
        </p:sp>
      </p:grpSp>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79286" y="5897384"/>
            <a:ext cx="2633309" cy="1335931"/>
          </a:xfrm>
          <a:prstGeom prst="rect">
            <a:avLst/>
          </a:prstGeom>
        </p:spPr>
      </p:pic>
    </p:spTree>
    <p:extLst>
      <p:ext uri="{BB962C8B-B14F-4D97-AF65-F5344CB8AC3E}">
        <p14:creationId xmlns:p14="http://schemas.microsoft.com/office/powerpoint/2010/main" val="40503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circle(in)">
                                      <p:cBhvr>
                                        <p:cTn id="11" dur="2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47" name="Rectangle 141"/>
          <p:cNvSpPr>
            <a:spLocks noChangeArrowheads="1"/>
          </p:cNvSpPr>
          <p:nvPr/>
        </p:nvSpPr>
        <p:spPr bwMode="auto">
          <a:xfrm>
            <a:off x="1676400" y="188317"/>
            <a:ext cx="5486400" cy="677878"/>
          </a:xfrm>
          <a:prstGeom prst="rect">
            <a:avLst/>
          </a:prstGeom>
          <a:ln>
            <a:headEnd/>
            <a:tailEnd/>
          </a:ln>
          <a:scene3d>
            <a:camera prst="orthographicFront"/>
            <a:lightRig rig="threePt" dir="t"/>
          </a:scene3d>
          <a:sp3d>
            <a:bevelT prst="angle"/>
          </a:sp3d>
        </p:spPr>
        <p:style>
          <a:lnRef idx="2">
            <a:schemeClr val="accent1"/>
          </a:lnRef>
          <a:fillRef idx="1">
            <a:schemeClr val="lt1"/>
          </a:fillRef>
          <a:effectRef idx="0">
            <a:schemeClr val="accent1"/>
          </a:effectRef>
          <a:fontRef idx="minor">
            <a:schemeClr val="dk1"/>
          </a:fontRef>
        </p:style>
        <p:txBody>
          <a:bodyPr>
            <a:spAutoFit/>
          </a:bodyPr>
          <a:lstStyle/>
          <a:p>
            <a:pPr algn="ctr" rtl="0" fontAlgn="base">
              <a:lnSpc>
                <a:spcPct val="150000"/>
              </a:lnSpc>
              <a:spcBef>
                <a:spcPct val="0"/>
              </a:spcBef>
              <a:spcAft>
                <a:spcPct val="0"/>
              </a:spcAft>
              <a:defRPr/>
            </a:pPr>
            <a:r>
              <a:rPr lang="en-US" altLang="en-US" sz="2800" b="1" dirty="0">
                <a:solidFill>
                  <a:srgbClr val="0000CC"/>
                </a:solidFill>
                <a:latin typeface="Garamond" pitchFamily="18" charset="0"/>
                <a:cs typeface="Tahoma" pitchFamily="34" charset="0"/>
              </a:rPr>
              <a:t>Economic Indicators (</a:t>
            </a:r>
            <a:r>
              <a:rPr lang="en-US" altLang="en-US" sz="2800" b="1" dirty="0" smtClean="0">
                <a:solidFill>
                  <a:srgbClr val="0000CC"/>
                </a:solidFill>
                <a:latin typeface="Garamond" pitchFamily="18" charset="0"/>
                <a:cs typeface="Tahoma" pitchFamily="34" charset="0"/>
              </a:rPr>
              <a:t>2001-2013)</a:t>
            </a:r>
            <a:endParaRPr lang="en-US" altLang="en-US" sz="2800" b="1" dirty="0">
              <a:solidFill>
                <a:srgbClr val="0000CC"/>
              </a:solidFill>
              <a:latin typeface="Garamond" pitchFamily="18" charset="0"/>
              <a:cs typeface="Tahoma" pitchFamily="34" charset="0"/>
            </a:endParaRPr>
          </a:p>
        </p:txBody>
      </p:sp>
      <p:sp>
        <p:nvSpPr>
          <p:cNvPr id="6" name="Rectangle 5"/>
          <p:cNvSpPr/>
          <p:nvPr/>
        </p:nvSpPr>
        <p:spPr>
          <a:xfrm>
            <a:off x="251520" y="6552728"/>
            <a:ext cx="1584176" cy="2606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solidFill>
                  <a:srgbClr val="0033CC"/>
                </a:solidFill>
              </a:rPr>
              <a:t>* NHA 2013</a:t>
            </a:r>
            <a:endParaRPr lang="ar-JO" b="1" dirty="0">
              <a:solidFill>
                <a:srgbClr val="0033CC"/>
              </a:solidFill>
            </a:endParaRPr>
          </a:p>
        </p:txBody>
      </p:sp>
      <p:graphicFrame>
        <p:nvGraphicFramePr>
          <p:cNvPr id="9356" name="Group 140"/>
          <p:cNvGraphicFramePr>
            <a:graphicFrameLocks noGrp="1"/>
          </p:cNvGraphicFramePr>
          <p:nvPr>
            <p:ph idx="4294967295"/>
            <p:extLst>
              <p:ext uri="{D42A27DB-BD31-4B8C-83A1-F6EECF244321}">
                <p14:modId xmlns:p14="http://schemas.microsoft.com/office/powerpoint/2010/main" val="136928562"/>
              </p:ext>
            </p:extLst>
          </p:nvPr>
        </p:nvGraphicFramePr>
        <p:xfrm>
          <a:off x="228600" y="836712"/>
          <a:ext cx="8686800" cy="5582036"/>
        </p:xfrm>
        <a:graphic>
          <a:graphicData uri="http://schemas.openxmlformats.org/drawingml/2006/table">
            <a:tbl>
              <a:tblPr/>
              <a:tblGrid>
                <a:gridCol w="5783560"/>
                <a:gridCol w="1224136"/>
                <a:gridCol w="1679104"/>
              </a:tblGrid>
              <a:tr h="422452">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Indicator</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2001</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2013</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261">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Gross Domestic Product (GDP)  (million  JD)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6258.8</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23 (billion)</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87622">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Total Health Care Expenditure (billion JD)</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597.8</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1.881 </a:t>
                      </a:r>
                      <a:r>
                        <a:rPr kumimoji="0" lang="en-US" sz="2000" b="1" i="0" u="none" strike="noStrike" cap="none" normalizeH="0" baseline="0" dirty="0" smtClean="0">
                          <a:ln>
                            <a:noFill/>
                          </a:ln>
                          <a:solidFill>
                            <a:srgbClr val="FF0000"/>
                          </a:solidFill>
                          <a:effectLst/>
                          <a:latin typeface="Times New Roman" pitchFamily="18" charset="0"/>
                          <a:cs typeface="Times New Roman" pitchFamily="18" charset="0"/>
                        </a:rPr>
                        <a:t>(2.65)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10815">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Per Capita Health Care Expenditure  ( JD)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33CC"/>
                          </a:solidFill>
                          <a:effectLst/>
                          <a:latin typeface="Times New Roman" pitchFamily="18" charset="0"/>
                          <a:cs typeface="Times New Roman" pitchFamily="18" charset="0"/>
                        </a:rPr>
                        <a:t>115.4</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33CC"/>
                          </a:solidFill>
                          <a:effectLst/>
                          <a:latin typeface="Times New Roman" pitchFamily="18" charset="0"/>
                          <a:cs typeface="Times New Roman" pitchFamily="18" charset="0"/>
                        </a:rPr>
                        <a:t>231  </a:t>
                      </a:r>
                      <a:r>
                        <a:rPr kumimoji="0" lang="en-US" sz="2000" b="1" i="0" u="none" strike="noStrike" cap="none" normalizeH="0" baseline="0" dirty="0" smtClean="0">
                          <a:ln>
                            <a:noFill/>
                          </a:ln>
                          <a:solidFill>
                            <a:srgbClr val="FF0000"/>
                          </a:solidFill>
                          <a:effectLst/>
                          <a:latin typeface="Times New Roman" pitchFamily="18" charset="0"/>
                          <a:cs typeface="Times New Roman" pitchFamily="18" charset="0"/>
                        </a:rPr>
                        <a:t>(</a:t>
                      </a:r>
                      <a:r>
                        <a:rPr kumimoji="0" lang="en-US" sz="1800" b="1" i="0" u="none" strike="noStrike" cap="none" normalizeH="0" baseline="0" dirty="0" smtClean="0">
                          <a:ln>
                            <a:noFill/>
                          </a:ln>
                          <a:solidFill>
                            <a:srgbClr val="FF0000"/>
                          </a:solidFill>
                          <a:effectLst/>
                          <a:latin typeface="Times New Roman" pitchFamily="18" charset="0"/>
                          <a:cs typeface="Times New Roman" pitchFamily="18" charset="0"/>
                        </a:rPr>
                        <a:t>327)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70262">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Health Care Expenditure as % of GDP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9.6</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8%</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22452">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        * Public Health Expenditure as % of GDP</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5.2%</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22452">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        * Private Health Expenditure as % of GDP</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2.7%</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82689">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Pharmaceutical as % of  Total Health Expenditure </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26.6%</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09099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Distribution of Pharmaceutical Expenditure </a:t>
                      </a:r>
                    </a:p>
                    <a:p>
                      <a:pPr marL="0" marR="0" lvl="0" indent="0" algn="l" defTabSz="914400" rtl="0" eaLnBrk="1" fontAlgn="base" latinLnBrk="0" hangingPunct="1">
                        <a:lnSpc>
                          <a:spcPct val="100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        Public </a:t>
                      </a:r>
                    </a:p>
                    <a:p>
                      <a:pPr marL="0" marR="0" lvl="0" indent="0" algn="l" defTabSz="914400" rtl="0" eaLnBrk="1" fontAlgn="base" latinLnBrk="0" hangingPunct="1">
                        <a:lnSpc>
                          <a:spcPct val="100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        Private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Tx/>
                        <a:buNone/>
                        <a:tabLst/>
                      </a:pPr>
                      <a:endParaRPr kumimoji="0" lang="en-US" sz="2000" b="1" i="0" u="none" strike="noStrike" cap="none" normalizeH="0" baseline="0" dirty="0" smtClean="0">
                        <a:ln>
                          <a:noFill/>
                        </a:ln>
                        <a:solidFill>
                          <a:srgbClr val="0000CC"/>
                        </a:solidFill>
                        <a:effectLst/>
                        <a:latin typeface="Times New Roman" pitchFamily="18" charset="0"/>
                        <a:cs typeface="Times New Roman" pitchFamily="18" charset="0"/>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Tx/>
                        <a:buNone/>
                        <a:tabLst/>
                      </a:pPr>
                      <a:endParaRPr kumimoji="0" lang="en-US" sz="2000" b="1" i="0" u="none" strike="noStrike" cap="none" normalizeH="0" baseline="0" dirty="0" smtClean="0">
                        <a:ln>
                          <a:noFill/>
                        </a:ln>
                        <a:solidFill>
                          <a:srgbClr val="0000CC"/>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12.2%</a:t>
                      </a:r>
                    </a:p>
                    <a:p>
                      <a:pPr marL="0" marR="0" lvl="0" indent="0" algn="ctr" defTabSz="914400" rtl="0" eaLnBrk="1" fontAlgn="base" latinLnBrk="0" hangingPunct="1">
                        <a:lnSpc>
                          <a:spcPct val="100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rgbClr val="0000CC"/>
                          </a:solidFill>
                          <a:effectLst/>
                          <a:latin typeface="Times New Roman" pitchFamily="18" charset="0"/>
                          <a:cs typeface="Times New Roman" pitchFamily="18" charset="0"/>
                        </a:rPr>
                        <a:t>14.4%</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61129">
                <a:tc>
                  <a:txBody>
                    <a:bodyPr/>
                    <a:lstStyle/>
                    <a:p>
                      <a:pPr marL="0" marR="0" lvl="0" indent="0" algn="l"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Percent of Government allocated to Health *</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9.6%</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3000"/>
                        </a:lnSpc>
                        <a:spcBef>
                          <a:spcPct val="20000"/>
                        </a:spcBef>
                        <a:spcAft>
                          <a:spcPct val="0"/>
                        </a:spcAft>
                        <a:buClr>
                          <a:schemeClr val="hlink"/>
                        </a:buClr>
                        <a:buSzPct val="70000"/>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11%</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34748279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078807928"/>
              </p:ext>
            </p:extLst>
          </p:nvPr>
        </p:nvGraphicFramePr>
        <p:xfrm>
          <a:off x="328773" y="595901"/>
          <a:ext cx="8517275" cy="54761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11984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720543396"/>
              </p:ext>
            </p:extLst>
          </p:nvPr>
        </p:nvGraphicFramePr>
        <p:xfrm>
          <a:off x="657546" y="811658"/>
          <a:ext cx="7736441" cy="5342562"/>
        </p:xfrm>
        <a:graphic>
          <a:graphicData uri="http://schemas.openxmlformats.org/drawingml/2006/chart">
            <c:chart xmlns:c="http://schemas.openxmlformats.org/drawingml/2006/chart" xmlns:r="http://schemas.openxmlformats.org/officeDocument/2006/relationships" r:id="rId2"/>
          </a:graphicData>
        </a:graphic>
      </p:graphicFrame>
      <p:sp>
        <p:nvSpPr>
          <p:cNvPr id="3" name="Left Arrow 2"/>
          <p:cNvSpPr/>
          <p:nvPr/>
        </p:nvSpPr>
        <p:spPr>
          <a:xfrm rot="436229">
            <a:off x="1694310" y="4159997"/>
            <a:ext cx="5878288" cy="28460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21952397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71253" y="2471205"/>
            <a:ext cx="7510409" cy="1694695"/>
          </a:xfrm>
          <a:prstGeom prst="rect">
            <a:avLst/>
          </a:prstGeom>
        </p:spPr>
        <p:txBody>
          <a:bodyPr wrap="square">
            <a:spAutoFit/>
          </a:bodyPr>
          <a:lstStyle/>
          <a:p>
            <a:pPr algn="just">
              <a:lnSpc>
                <a:spcPct val="150000"/>
              </a:lnSpc>
            </a:pPr>
            <a:r>
              <a:rPr lang="en-US" sz="2400" dirty="0">
                <a:latin typeface="Arial" panose="020B0604020202020204" pitchFamily="34" charset="0"/>
                <a:ea typeface="Calibri" panose="020F0502020204030204" pitchFamily="34" charset="0"/>
                <a:cs typeface="Arial" panose="020B0604020202020204" pitchFamily="34" charset="0"/>
              </a:rPr>
              <a:t>The size of the total health spending as a percentage of GDP has gradually decreased from 9.52% in 2009 to 7.58% in 2012.</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1171252" y="1457218"/>
            <a:ext cx="7510409" cy="373179"/>
          </a:xfrm>
          <a:prstGeom prst="rect">
            <a:avLst/>
          </a:prstGeom>
        </p:spPr>
        <p:txBody>
          <a:bodyPr wrap="square">
            <a:spAutoFit/>
          </a:bodyPr>
          <a:lstStyle/>
          <a:p>
            <a:pPr algn="ctr">
              <a:lnSpc>
                <a:spcPts val="2100"/>
              </a:lnSpc>
            </a:pPr>
            <a:r>
              <a:rPr lang="en-US" sz="2400" b="1" dirty="0">
                <a:latin typeface="Arial" panose="020B0604020202020204" pitchFamily="34" charset="0"/>
                <a:ea typeface="Calibri" panose="020F0502020204030204" pitchFamily="34" charset="0"/>
                <a:cs typeface="Arial" panose="020B0604020202020204" pitchFamily="34" charset="0"/>
              </a:rPr>
              <a:t>T</a:t>
            </a:r>
            <a:r>
              <a:rPr lang="en-US" sz="2400" b="1" dirty="0" smtClean="0">
                <a:latin typeface="Arial" panose="020B0604020202020204" pitchFamily="34" charset="0"/>
                <a:ea typeface="Calibri" panose="020F0502020204030204" pitchFamily="34" charset="0"/>
                <a:cs typeface="Arial" panose="020B0604020202020204" pitchFamily="34" charset="0"/>
              </a:rPr>
              <a:t>otal </a:t>
            </a:r>
            <a:r>
              <a:rPr lang="en-US" sz="2400" b="1" dirty="0">
                <a:latin typeface="Arial" panose="020B0604020202020204" pitchFamily="34" charset="0"/>
                <a:ea typeface="Calibri" panose="020F0502020204030204" pitchFamily="34" charset="0"/>
                <a:cs typeface="Arial" panose="020B0604020202020204" pitchFamily="34" charset="0"/>
              </a:rPr>
              <a:t>health spending as a percentage of </a:t>
            </a:r>
            <a:r>
              <a:rPr lang="en-US" sz="2400" b="1" dirty="0" smtClean="0">
                <a:latin typeface="Arial" panose="020B0604020202020204" pitchFamily="34" charset="0"/>
                <a:ea typeface="Calibri" panose="020F0502020204030204" pitchFamily="34" charset="0"/>
                <a:cs typeface="Arial" panose="020B0604020202020204" pitchFamily="34" charset="0"/>
              </a:rPr>
              <a:t>GDP</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Left Arrow 4"/>
          <p:cNvSpPr/>
          <p:nvPr/>
        </p:nvSpPr>
        <p:spPr>
          <a:xfrm rot="20119495">
            <a:off x="1889519" y="5012752"/>
            <a:ext cx="5878288" cy="28460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29039262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765384392"/>
              </p:ext>
            </p:extLst>
          </p:nvPr>
        </p:nvGraphicFramePr>
        <p:xfrm>
          <a:off x="318499" y="544531"/>
          <a:ext cx="8219325" cy="5548044"/>
        </p:xfrm>
        <a:graphic>
          <a:graphicData uri="http://schemas.openxmlformats.org/drawingml/2006/chart">
            <c:chart xmlns:c="http://schemas.openxmlformats.org/drawingml/2006/chart" xmlns:r="http://schemas.openxmlformats.org/officeDocument/2006/relationships" r:id="rId3"/>
          </a:graphicData>
        </a:graphic>
      </p:graphicFrame>
      <p:sp>
        <p:nvSpPr>
          <p:cNvPr id="3" name="Left Arrow 2"/>
          <p:cNvSpPr/>
          <p:nvPr/>
        </p:nvSpPr>
        <p:spPr>
          <a:xfrm rot="436229">
            <a:off x="2526804" y="4592097"/>
            <a:ext cx="5062967" cy="428663"/>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4" name="Left Arrow 3"/>
          <p:cNvSpPr/>
          <p:nvPr/>
        </p:nvSpPr>
        <p:spPr>
          <a:xfrm rot="20119495">
            <a:off x="1481788" y="4492088"/>
            <a:ext cx="1104319" cy="482496"/>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extLst>
      <p:ext uri="{BB962C8B-B14F-4D97-AF65-F5344CB8AC3E}">
        <p14:creationId xmlns:p14="http://schemas.microsoft.com/office/powerpoint/2010/main" val="14081778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Chart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803" y="760288"/>
            <a:ext cx="8147407" cy="509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95947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 name="Chart 62"/>
          <p:cNvGraphicFramePr/>
          <p:nvPr>
            <p:extLst>
              <p:ext uri="{D42A27DB-BD31-4B8C-83A1-F6EECF244321}">
                <p14:modId xmlns:p14="http://schemas.microsoft.com/office/powerpoint/2010/main" val="420328933"/>
              </p:ext>
            </p:extLst>
          </p:nvPr>
        </p:nvGraphicFramePr>
        <p:xfrm>
          <a:off x="123526" y="914400"/>
          <a:ext cx="8779843" cy="36495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0771" name="Object 11"/>
          <p:cNvGraphicFramePr>
            <a:graphicFrameLocks noGrp="1" noChangeAspect="1"/>
          </p:cNvGraphicFramePr>
          <p:nvPr>
            <p:ph idx="1"/>
            <p:extLst>
              <p:ext uri="{D42A27DB-BD31-4B8C-83A1-F6EECF244321}">
                <p14:modId xmlns:p14="http://schemas.microsoft.com/office/powerpoint/2010/main" val="234918641"/>
              </p:ext>
            </p:extLst>
          </p:nvPr>
        </p:nvGraphicFramePr>
        <p:xfrm>
          <a:off x="123526" y="3881483"/>
          <a:ext cx="8816739" cy="3043237"/>
        </p:xfrm>
        <a:graphic>
          <a:graphicData uri="http://schemas.openxmlformats.org/presentationml/2006/ole">
            <mc:AlternateContent xmlns:mc="http://schemas.openxmlformats.org/markup-compatibility/2006">
              <mc:Choice xmlns:v="urn:schemas-microsoft-com:vml" Requires="v">
                <p:oleObj spid="_x0000_s10276" r:id="rId5" imgW="9583743" imgH="3042168" progId="Excel.Sheet.8">
                  <p:embed/>
                </p:oleObj>
              </mc:Choice>
              <mc:Fallback>
                <p:oleObj r:id="rId5" imgW="9583743" imgH="3042168" progId="Excel.Sheet.8">
                  <p:embed/>
                  <p:pic>
                    <p:nvPicPr>
                      <p:cNvPr id="0" name=""/>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26" y="3881483"/>
                        <a:ext cx="8816739" cy="3043237"/>
                      </a:xfrm>
                      <a:prstGeom prst="rect">
                        <a:avLst/>
                      </a:prstGeom>
                      <a:noFill/>
                      <a:extLst/>
                    </p:spPr>
                  </p:pic>
                </p:oleObj>
              </mc:Fallback>
            </mc:AlternateContent>
          </a:graphicData>
        </a:graphic>
      </p:graphicFrame>
      <p:sp>
        <p:nvSpPr>
          <p:cNvPr id="48137" name="TextBox 60"/>
          <p:cNvSpPr txBox="1">
            <a:spLocks noChangeArrowheads="1"/>
          </p:cNvSpPr>
          <p:nvPr/>
        </p:nvSpPr>
        <p:spPr bwMode="auto">
          <a:xfrm>
            <a:off x="4343400" y="1600200"/>
            <a:ext cx="2362200" cy="707819"/>
          </a:xfrm>
          <a:prstGeom prst="rect">
            <a:avLst/>
          </a:prstGeom>
          <a:noFill/>
          <a:ln w="9525">
            <a:noFill/>
            <a:miter lim="800000"/>
            <a:headEnd/>
            <a:tailEnd/>
          </a:ln>
        </p:spPr>
        <p:txBody>
          <a:bodyPr lIns="91374" tIns="45687" rIns="91374" bIns="45687">
            <a:spAutoFit/>
          </a:bodyPr>
          <a:lstStyle/>
          <a:p>
            <a:pPr algn="ctr">
              <a:defRPr/>
            </a:pPr>
            <a:r>
              <a:rPr lang="en-GB" sz="2000" b="1" dirty="0">
                <a:solidFill>
                  <a:srgbClr val="FFFF00"/>
                </a:solidFill>
                <a:cs typeface="Arial" pitchFamily="34" charset="0"/>
              </a:rPr>
              <a:t>Private Sector </a:t>
            </a:r>
          </a:p>
          <a:p>
            <a:pPr algn="ctr">
              <a:defRPr/>
            </a:pPr>
            <a:r>
              <a:rPr lang="en-GB" sz="2000" b="1" dirty="0" smtClean="0">
                <a:solidFill>
                  <a:srgbClr val="FFFF00"/>
                </a:solidFill>
                <a:cs typeface="Arial" pitchFamily="34" charset="0"/>
              </a:rPr>
              <a:t>31.5%</a:t>
            </a:r>
            <a:endParaRPr lang="en-GB" sz="2000" b="1" dirty="0">
              <a:solidFill>
                <a:srgbClr val="FFFF00"/>
              </a:solidFill>
              <a:cs typeface="Arial" pitchFamily="34" charset="0"/>
            </a:endParaRPr>
          </a:p>
        </p:txBody>
      </p:sp>
      <p:pic>
        <p:nvPicPr>
          <p:cNvPr id="160773" name="Picture 4" descr="علم الاردن"/>
          <p:cNvPicPr>
            <a:picLocks noChangeAspect="1" noChangeArrowheads="1" noCrop="1"/>
          </p:cNvPicPr>
          <p:nvPr/>
        </p:nvPicPr>
        <p:blipFill>
          <a:blip r:embed="rId7" cstate="print"/>
          <a:srcRect/>
          <a:stretch>
            <a:fillRect/>
          </a:stretch>
        </p:blipFill>
        <p:spPr bwMode="auto">
          <a:xfrm>
            <a:off x="-36513" y="0"/>
            <a:ext cx="1560513" cy="762000"/>
          </a:xfrm>
          <a:prstGeom prst="rect">
            <a:avLst/>
          </a:prstGeom>
          <a:noFill/>
          <a:ln w="9525">
            <a:noFill/>
            <a:miter lim="800000"/>
            <a:headEnd/>
            <a:tailEnd/>
          </a:ln>
        </p:spPr>
      </p:pic>
      <p:sp>
        <p:nvSpPr>
          <p:cNvPr id="15" name="Title 61"/>
          <p:cNvSpPr txBox="1">
            <a:spLocks noGrp="1" noChangeArrowheads="1"/>
          </p:cNvSpPr>
          <p:nvPr>
            <p:ph type="title"/>
          </p:nvPr>
        </p:nvSpPr>
        <p:spPr>
          <a:xfrm>
            <a:off x="1258888" y="-228600"/>
            <a:ext cx="7732712" cy="1174750"/>
          </a:xfrm>
        </p:spPr>
        <p:txBody>
          <a:bodyPr rtlCol="1">
            <a:normAutofit/>
          </a:bodyPr>
          <a:lstStyle/>
          <a:p>
            <a:pPr rtl="0" eaLnBrk="1" hangingPunct="1">
              <a:spcBef>
                <a:spcPct val="20000"/>
              </a:spcBef>
              <a:defRPr/>
            </a:pPr>
            <a:r>
              <a:rPr lang="en-US" sz="2400" b="1" dirty="0" smtClean="0">
                <a:solidFill>
                  <a:srgbClr val="FFFF00"/>
                </a:solidFill>
                <a:effectLst>
                  <a:outerShdw blurRad="38100" dist="38100" dir="2700000" algn="tl">
                    <a:srgbClr val="000000"/>
                  </a:outerShdw>
                </a:effectLst>
                <a:cs typeface="+mn-cs"/>
              </a:rPr>
              <a:t/>
            </a:r>
            <a:br>
              <a:rPr lang="en-US" sz="2400" b="1" dirty="0" smtClean="0">
                <a:solidFill>
                  <a:srgbClr val="FFFF00"/>
                </a:solidFill>
                <a:effectLst>
                  <a:outerShdw blurRad="38100" dist="38100" dir="2700000" algn="tl">
                    <a:srgbClr val="000000"/>
                  </a:outerShdw>
                </a:effectLst>
                <a:cs typeface="+mn-cs"/>
              </a:rPr>
            </a:br>
            <a:r>
              <a:rPr lang="en-US" sz="2400" b="1" dirty="0" smtClean="0">
                <a:solidFill>
                  <a:srgbClr val="FFFF00"/>
                </a:solidFill>
                <a:effectLst>
                  <a:outerShdw blurRad="38100" dist="38100" dir="2700000" algn="tl">
                    <a:srgbClr val="000000"/>
                  </a:outerShdw>
                </a:effectLst>
                <a:latin typeface="Andalus" pitchFamily="18" charset="-78"/>
                <a:cs typeface="Andalus" pitchFamily="18" charset="-78"/>
              </a:rPr>
              <a:t>Distribution of </a:t>
            </a:r>
            <a:r>
              <a:rPr lang="en-US" sz="2400" b="1" dirty="0" smtClean="0">
                <a:solidFill>
                  <a:srgbClr val="FFFF00"/>
                </a:solidFill>
                <a:latin typeface="Andalus" pitchFamily="18" charset="-78"/>
                <a:cs typeface="Andalus" pitchFamily="18" charset="-78"/>
              </a:rPr>
              <a:t> Health Care Expenditure (JD) </a:t>
            </a:r>
            <a:r>
              <a:rPr lang="en-US" sz="2400" b="1" dirty="0" smtClean="0">
                <a:solidFill>
                  <a:srgbClr val="FFFF00"/>
                </a:solidFill>
                <a:latin typeface="Times New Roman" pitchFamily="18" charset="0"/>
                <a:cs typeface="Times New Roman" pitchFamily="18" charset="0"/>
              </a:rPr>
              <a:t/>
            </a:r>
            <a:br>
              <a:rPr lang="en-US" sz="2400" b="1" dirty="0" smtClean="0">
                <a:solidFill>
                  <a:srgbClr val="FFFF00"/>
                </a:solidFill>
                <a:latin typeface="Times New Roman" pitchFamily="18" charset="0"/>
                <a:cs typeface="Times New Roman" pitchFamily="18" charset="0"/>
              </a:rPr>
            </a:br>
            <a:r>
              <a:rPr lang="en-GB" sz="2200" b="1" dirty="0" smtClean="0">
                <a:solidFill>
                  <a:srgbClr val="FF0000"/>
                </a:solidFill>
                <a:effectLst>
                  <a:outerShdw blurRad="38100" dist="38100" dir="2700000" algn="tl">
                    <a:srgbClr val="000000"/>
                  </a:outerShdw>
                </a:effectLst>
                <a:latin typeface="Garamond" pitchFamily="18" charset="0"/>
                <a:cs typeface="+mn-cs"/>
              </a:rPr>
              <a:t>1.881 Billion JD = 2.65 Billion US $</a:t>
            </a:r>
            <a:endParaRPr lang="ar-SA" sz="2200" dirty="0" smtClean="0">
              <a:solidFill>
                <a:srgbClr val="FF0000"/>
              </a:solidFill>
              <a:latin typeface="Garamond" pitchFamily="18" charset="0"/>
            </a:endParaRPr>
          </a:p>
        </p:txBody>
      </p:sp>
      <p:sp>
        <p:nvSpPr>
          <p:cNvPr id="2" name="Left Brace 1"/>
          <p:cNvSpPr/>
          <p:nvPr/>
        </p:nvSpPr>
        <p:spPr>
          <a:xfrm>
            <a:off x="5985544" y="4419600"/>
            <a:ext cx="1089025" cy="1752600"/>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prstClr val="black"/>
              </a:solidFill>
            </a:endParaRPr>
          </a:p>
        </p:txBody>
      </p:sp>
      <p:sp>
        <p:nvSpPr>
          <p:cNvPr id="14" name="TextBox 60"/>
          <p:cNvSpPr txBox="1">
            <a:spLocks noChangeArrowheads="1"/>
          </p:cNvSpPr>
          <p:nvPr/>
        </p:nvSpPr>
        <p:spPr bwMode="auto">
          <a:xfrm>
            <a:off x="2209800" y="1600200"/>
            <a:ext cx="1828800" cy="707819"/>
          </a:xfrm>
          <a:prstGeom prst="rect">
            <a:avLst/>
          </a:prstGeom>
          <a:noFill/>
          <a:ln w="9525">
            <a:noFill/>
            <a:miter lim="800000"/>
            <a:headEnd/>
            <a:tailEnd/>
          </a:ln>
        </p:spPr>
        <p:txBody>
          <a:bodyPr lIns="91374" tIns="45687" rIns="91374" bIns="45687">
            <a:spAutoFit/>
          </a:bodyPr>
          <a:lstStyle/>
          <a:p>
            <a:pPr algn="ctr">
              <a:defRPr/>
            </a:pPr>
            <a:r>
              <a:rPr lang="en-GB" sz="2000" b="1" dirty="0">
                <a:solidFill>
                  <a:srgbClr val="FFFF00"/>
                </a:solidFill>
                <a:cs typeface="Arial" pitchFamily="34" charset="0"/>
              </a:rPr>
              <a:t>Public Sector  </a:t>
            </a:r>
            <a:r>
              <a:rPr lang="en-GB" sz="2000" b="1" dirty="0" smtClean="0">
                <a:solidFill>
                  <a:srgbClr val="FFFF00"/>
                </a:solidFill>
                <a:cs typeface="Arial" pitchFamily="34" charset="0"/>
              </a:rPr>
              <a:t>65.7%</a:t>
            </a:r>
            <a:endParaRPr lang="en-GB" b="1" dirty="0">
              <a:solidFill>
                <a:srgbClr val="FFFF00"/>
              </a:solidFill>
              <a:cs typeface="Arial" pitchFamily="34" charset="0"/>
            </a:endParaRPr>
          </a:p>
        </p:txBody>
      </p:sp>
      <p:sp>
        <p:nvSpPr>
          <p:cNvPr id="16" name="TextBox 60"/>
          <p:cNvSpPr txBox="1">
            <a:spLocks noChangeArrowheads="1"/>
          </p:cNvSpPr>
          <p:nvPr/>
        </p:nvSpPr>
        <p:spPr bwMode="auto">
          <a:xfrm>
            <a:off x="6852312" y="1543144"/>
            <a:ext cx="2057400" cy="1200262"/>
          </a:xfrm>
          <a:prstGeom prst="rect">
            <a:avLst/>
          </a:prstGeom>
          <a:noFill/>
          <a:ln w="9525">
            <a:noFill/>
            <a:miter lim="800000"/>
            <a:headEnd/>
            <a:tailEnd/>
          </a:ln>
        </p:spPr>
        <p:txBody>
          <a:bodyPr lIns="91374" tIns="45687" rIns="91374" bIns="45687">
            <a:spAutoFit/>
          </a:bodyPr>
          <a:lstStyle/>
          <a:p>
            <a:pPr algn="ctr">
              <a:defRPr/>
            </a:pPr>
            <a:r>
              <a:rPr lang="en-GB" b="1" dirty="0">
                <a:solidFill>
                  <a:srgbClr val="FFFF00"/>
                </a:solidFill>
                <a:cs typeface="Arial" pitchFamily="34" charset="0"/>
              </a:rPr>
              <a:t>Charities and NGOs</a:t>
            </a:r>
          </a:p>
          <a:p>
            <a:pPr algn="ctr" rtl="0">
              <a:defRPr/>
            </a:pPr>
            <a:r>
              <a:rPr lang="en-GB" b="1" dirty="0" smtClean="0">
                <a:solidFill>
                  <a:srgbClr val="FF0000"/>
                </a:solidFill>
                <a:cs typeface="Arial" pitchFamily="34" charset="0"/>
              </a:rPr>
              <a:t>1.9%</a:t>
            </a:r>
          </a:p>
          <a:p>
            <a:pPr algn="ctr" rtl="0">
              <a:defRPr/>
            </a:pPr>
            <a:r>
              <a:rPr lang="en-GB" b="1" dirty="0" smtClean="0">
                <a:solidFill>
                  <a:srgbClr val="FFFF00"/>
                </a:solidFill>
                <a:cs typeface="Arial" pitchFamily="34" charset="0"/>
              </a:rPr>
              <a:t>UNRWA </a:t>
            </a:r>
          </a:p>
          <a:p>
            <a:pPr algn="ctr" rtl="0">
              <a:defRPr/>
            </a:pPr>
            <a:r>
              <a:rPr lang="en-GB" b="1" dirty="0" smtClean="0">
                <a:solidFill>
                  <a:srgbClr val="FF0000"/>
                </a:solidFill>
                <a:cs typeface="Arial" pitchFamily="34" charset="0"/>
              </a:rPr>
              <a:t>0.7%</a:t>
            </a:r>
            <a:endParaRPr lang="en-GB" b="1" dirty="0">
              <a:solidFill>
                <a:srgbClr val="FF0000"/>
              </a:solidFill>
              <a:cs typeface="Arial" pitchFamily="34" charset="0"/>
            </a:endParaRPr>
          </a:p>
        </p:txBody>
      </p:sp>
      <p:sp>
        <p:nvSpPr>
          <p:cNvPr id="160778" name="TextBox 60"/>
          <p:cNvSpPr txBox="1">
            <a:spLocks noChangeArrowheads="1"/>
          </p:cNvSpPr>
          <p:nvPr/>
        </p:nvSpPr>
        <p:spPr bwMode="auto">
          <a:xfrm>
            <a:off x="6705600" y="4510881"/>
            <a:ext cx="2049463" cy="1570038"/>
          </a:xfrm>
          <a:prstGeom prst="rect">
            <a:avLst/>
          </a:prstGeom>
          <a:noFill/>
          <a:ln w="9525">
            <a:noFill/>
            <a:miter lim="800000"/>
            <a:headEnd/>
            <a:tailEnd/>
          </a:ln>
        </p:spPr>
        <p:txBody>
          <a:bodyPr lIns="91374" tIns="45687" rIns="91374" bIns="45687">
            <a:spAutoFit/>
          </a:bodyPr>
          <a:lstStyle/>
          <a:p>
            <a:pPr algn="ctr" fontAlgn="base">
              <a:spcBef>
                <a:spcPct val="0"/>
              </a:spcBef>
              <a:spcAft>
                <a:spcPct val="0"/>
              </a:spcAft>
            </a:pPr>
            <a:r>
              <a:rPr lang="en-GB" altLang="en-US" sz="2400" b="1" dirty="0" smtClean="0">
                <a:solidFill>
                  <a:srgbClr val="FFFF00"/>
                </a:solidFill>
                <a:latin typeface="Garamond" pitchFamily="18" charset="0"/>
                <a:cs typeface="Arial" pitchFamily="34" charset="0"/>
              </a:rPr>
              <a:t>Public Sector expenditure in Developed countries </a:t>
            </a:r>
            <a:endParaRPr lang="en-US" altLang="en-US" sz="2400" b="1" dirty="0" smtClean="0">
              <a:solidFill>
                <a:srgbClr val="FFFF00"/>
              </a:solidFill>
              <a:latin typeface="Garamond" pitchFamily="18" charset="0"/>
              <a:cs typeface="Arial" pitchFamily="34" charset="0"/>
            </a:endParaRPr>
          </a:p>
        </p:txBody>
      </p:sp>
    </p:spTree>
    <p:extLst>
      <p:ext uri="{BB962C8B-B14F-4D97-AF65-F5344CB8AC3E}">
        <p14:creationId xmlns:p14="http://schemas.microsoft.com/office/powerpoint/2010/main" val="361873177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chemeClr val="tx1"/>
                </a:solidFill>
              </a:rPr>
              <a:t>UHC challenges related to refugees</a:t>
            </a:r>
            <a:endParaRPr lang="en-US" sz="2800" b="1" dirty="0">
              <a:solidFill>
                <a:schemeClr val="tx1"/>
              </a:solidFill>
            </a:endParaRPr>
          </a:p>
        </p:txBody>
      </p:sp>
      <p:sp>
        <p:nvSpPr>
          <p:cNvPr id="3" name="Content Placeholder 2"/>
          <p:cNvSpPr>
            <a:spLocks noGrp="1"/>
          </p:cNvSpPr>
          <p:nvPr>
            <p:ph idx="1"/>
          </p:nvPr>
        </p:nvSpPr>
        <p:spPr>
          <a:xfrm>
            <a:off x="623944" y="1536702"/>
            <a:ext cx="4324574" cy="4752536"/>
          </a:xfrm>
        </p:spPr>
        <p:style>
          <a:lnRef idx="3">
            <a:schemeClr val="lt1"/>
          </a:lnRef>
          <a:fillRef idx="1">
            <a:schemeClr val="accent3"/>
          </a:fillRef>
          <a:effectRef idx="1">
            <a:schemeClr val="accent3"/>
          </a:effectRef>
          <a:fontRef idx="minor">
            <a:schemeClr val="lt1"/>
          </a:fontRef>
        </p:style>
        <p:txBody>
          <a:bodyPr>
            <a:normAutofit fontScale="92500"/>
          </a:bodyPr>
          <a:lstStyle/>
          <a:p>
            <a:pPr>
              <a:lnSpc>
                <a:spcPct val="150000"/>
              </a:lnSpc>
              <a:buFont typeface="Arial" panose="020B0604020202020204" pitchFamily="34" charset="0"/>
              <a:buChar char="•"/>
            </a:pPr>
            <a:r>
              <a:rPr lang="en-US" dirty="0"/>
              <a:t>86% are living below the Jordanian poverty line</a:t>
            </a:r>
          </a:p>
          <a:p>
            <a:pPr>
              <a:lnSpc>
                <a:spcPct val="150000"/>
              </a:lnSpc>
              <a:buFont typeface="Arial" panose="020B0604020202020204" pitchFamily="34" charset="0"/>
              <a:buChar char="•"/>
            </a:pPr>
            <a:r>
              <a:rPr lang="en-US" dirty="0"/>
              <a:t>High prevalence of NCDs aggravating the epidemiological transition in Jordan</a:t>
            </a:r>
          </a:p>
          <a:p>
            <a:pPr>
              <a:lnSpc>
                <a:spcPct val="150000"/>
              </a:lnSpc>
              <a:buFont typeface="Arial" panose="020B0604020202020204" pitchFamily="34" charset="0"/>
              <a:buChar char="•"/>
            </a:pPr>
            <a:r>
              <a:rPr lang="en-US" dirty="0"/>
              <a:t>Disabled and war-wounded present significant challenges</a:t>
            </a:r>
          </a:p>
          <a:p>
            <a:pPr>
              <a:lnSpc>
                <a:spcPct val="150000"/>
              </a:lnSpc>
              <a:buFont typeface="Arial" panose="020B0604020202020204" pitchFamily="34" charset="0"/>
              <a:buChar char="•"/>
            </a:pPr>
            <a:r>
              <a:rPr lang="en-US" dirty="0"/>
              <a:t>Maternal health issues</a:t>
            </a:r>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val="0"/>
              </a:ext>
            </a:extLst>
          </a:blip>
          <a:srcRect l="17679" r="38141"/>
          <a:stretch/>
        </p:blipFill>
        <p:spPr>
          <a:xfrm>
            <a:off x="4948518" y="1536701"/>
            <a:ext cx="3496235" cy="4752537"/>
          </a:xfrm>
          <a:prstGeom prst="rect">
            <a:avLst/>
          </a:prstGeom>
        </p:spPr>
      </p:pic>
    </p:spTree>
    <p:extLst>
      <p:ext uri="{BB962C8B-B14F-4D97-AF65-F5344CB8AC3E}">
        <p14:creationId xmlns:p14="http://schemas.microsoft.com/office/powerpoint/2010/main" val="501813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4701" y="1536702"/>
            <a:ext cx="4104449" cy="4601909"/>
          </a:xfrm>
        </p:spPr>
        <p:style>
          <a:lnRef idx="3">
            <a:schemeClr val="lt1"/>
          </a:lnRef>
          <a:fillRef idx="1">
            <a:schemeClr val="accent3"/>
          </a:fillRef>
          <a:effectRef idx="1">
            <a:schemeClr val="accent3"/>
          </a:effectRef>
          <a:fontRef idx="minor">
            <a:schemeClr val="lt1"/>
          </a:fontRef>
        </p:style>
        <p:txBody>
          <a:bodyPr>
            <a:normAutofit/>
          </a:bodyPr>
          <a:lstStyle/>
          <a:p>
            <a:pPr>
              <a:lnSpc>
                <a:spcPct val="150000"/>
              </a:lnSpc>
              <a:buFont typeface="Arial" panose="020B0604020202020204" pitchFamily="34" charset="0"/>
              <a:buChar char="•"/>
            </a:pPr>
            <a:r>
              <a:rPr lang="en-US" dirty="0" smtClean="0"/>
              <a:t>Micro nutrient deficiencies</a:t>
            </a:r>
          </a:p>
          <a:p>
            <a:pPr>
              <a:lnSpc>
                <a:spcPct val="150000"/>
              </a:lnSpc>
              <a:buFont typeface="Arial" panose="020B0604020202020204" pitchFamily="34" charset="0"/>
              <a:buChar char="•"/>
            </a:pPr>
            <a:r>
              <a:rPr lang="en-US" dirty="0" smtClean="0"/>
              <a:t>Re-emergence of previously eradicated diseases</a:t>
            </a:r>
          </a:p>
          <a:p>
            <a:pPr>
              <a:lnSpc>
                <a:spcPct val="150000"/>
              </a:lnSpc>
              <a:buFont typeface="Arial" panose="020B0604020202020204" pitchFamily="34" charset="0"/>
              <a:buChar char="•"/>
            </a:pPr>
            <a:r>
              <a:rPr lang="en-US" dirty="0" smtClean="0"/>
              <a:t>Gender issues</a:t>
            </a:r>
          </a:p>
          <a:p>
            <a:pPr>
              <a:lnSpc>
                <a:spcPct val="150000"/>
              </a:lnSpc>
              <a:buFont typeface="Arial" panose="020B0604020202020204" pitchFamily="34" charset="0"/>
              <a:buChar char="•"/>
            </a:pPr>
            <a:r>
              <a:rPr lang="en-US" dirty="0" smtClean="0"/>
              <a:t>Psychological issues</a:t>
            </a:r>
          </a:p>
          <a:p>
            <a:pPr>
              <a:lnSpc>
                <a:spcPct val="150000"/>
              </a:lnSpc>
              <a:buFont typeface="Arial" panose="020B0604020202020204" pitchFamily="34" charset="0"/>
              <a:buChar char="•"/>
            </a:pPr>
            <a:r>
              <a:rPr lang="en-US" dirty="0" smtClean="0"/>
              <a:t>High Early marriage (35% in camps) </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4882" r="20473"/>
          <a:stretch/>
        </p:blipFill>
        <p:spPr>
          <a:xfrm>
            <a:off x="4739150" y="1536701"/>
            <a:ext cx="3716359" cy="4601909"/>
          </a:xfrm>
          <a:prstGeom prst="rect">
            <a:avLst/>
          </a:prstGeom>
        </p:spPr>
      </p:pic>
      <p:sp>
        <p:nvSpPr>
          <p:cNvPr id="7" name="Title 1"/>
          <p:cNvSpPr>
            <a:spLocks noGrp="1"/>
          </p:cNvSpPr>
          <p:nvPr>
            <p:ph type="title"/>
          </p:nvPr>
        </p:nvSpPr>
        <p:spPr/>
        <p:txBody>
          <a:bodyPr>
            <a:normAutofit/>
          </a:bodyPr>
          <a:lstStyle/>
          <a:p>
            <a:pPr algn="ctr"/>
            <a:r>
              <a:rPr lang="en-US" sz="4000" b="1" dirty="0" smtClean="0">
                <a:solidFill>
                  <a:schemeClr val="tx1"/>
                </a:solidFill>
              </a:rPr>
              <a:t>UHC challenges related to refugees</a:t>
            </a:r>
            <a:endParaRPr lang="en-US" sz="2800" b="1" dirty="0">
              <a:solidFill>
                <a:schemeClr val="tx1"/>
              </a:solidFill>
            </a:endParaRPr>
          </a:p>
        </p:txBody>
      </p:sp>
    </p:spTree>
    <p:extLst>
      <p:ext uri="{BB962C8B-B14F-4D97-AF65-F5344CB8AC3E}">
        <p14:creationId xmlns:p14="http://schemas.microsoft.com/office/powerpoint/2010/main" val="3226972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576072"/>
          </a:xfrm>
        </p:spPr>
        <p:txBody>
          <a:bodyPr>
            <a:normAutofit fontScale="90000"/>
          </a:bodyPr>
          <a:lstStyle/>
          <a:p>
            <a:pPr algn="ctr"/>
            <a:r>
              <a:rPr lang="en-US" sz="4000" b="1" dirty="0" smtClean="0">
                <a:solidFill>
                  <a:schemeClr val="tx1"/>
                </a:solidFill>
              </a:rPr>
              <a:t>Cost Barriers</a:t>
            </a:r>
            <a:endParaRPr lang="en-US" sz="4000" b="1" dirty="0">
              <a:solidFill>
                <a:schemeClr val="tx1"/>
              </a:solidFill>
            </a:endParaRPr>
          </a:p>
        </p:txBody>
      </p:sp>
      <p:sp>
        <p:nvSpPr>
          <p:cNvPr id="3" name="Content Placeholder 2"/>
          <p:cNvSpPr>
            <a:spLocks noGrp="1"/>
          </p:cNvSpPr>
          <p:nvPr>
            <p:ph idx="1"/>
          </p:nvPr>
        </p:nvSpPr>
        <p:spPr>
          <a:xfrm>
            <a:off x="246291" y="1026478"/>
            <a:ext cx="6384289" cy="5058364"/>
          </a:xfrm>
        </p:spPr>
        <p:style>
          <a:lnRef idx="3">
            <a:schemeClr val="lt1"/>
          </a:lnRef>
          <a:fillRef idx="1">
            <a:schemeClr val="accent3"/>
          </a:fillRef>
          <a:effectRef idx="1">
            <a:schemeClr val="accent3"/>
          </a:effectRef>
          <a:fontRef idx="minor">
            <a:schemeClr val="lt1"/>
          </a:fontRef>
        </p:style>
        <p:txBody>
          <a:bodyPr>
            <a:noAutofit/>
          </a:bodyPr>
          <a:lstStyle/>
          <a:p>
            <a:pPr>
              <a:lnSpc>
                <a:spcPct val="150000"/>
              </a:lnSpc>
              <a:spcBef>
                <a:spcPts val="0"/>
              </a:spcBef>
              <a:spcAft>
                <a:spcPts val="0"/>
              </a:spcAft>
              <a:buFont typeface="Arial" panose="020B0604020202020204" pitchFamily="34" charset="0"/>
              <a:buChar char="•"/>
            </a:pPr>
            <a:r>
              <a:rPr lang="en-US" dirty="0" smtClean="0"/>
              <a:t>Fiscal impact of the Syrian crisis on the budget (2015) is estimated at USD1.99 billion </a:t>
            </a:r>
          </a:p>
          <a:p>
            <a:pPr>
              <a:lnSpc>
                <a:spcPct val="150000"/>
              </a:lnSpc>
              <a:spcBef>
                <a:spcPts val="0"/>
              </a:spcBef>
              <a:spcAft>
                <a:spcPts val="0"/>
              </a:spcAft>
              <a:buFont typeface="Arial" panose="020B0604020202020204" pitchFamily="34" charset="0"/>
              <a:buChar char="•"/>
            </a:pPr>
            <a:r>
              <a:rPr lang="en-US" dirty="0" smtClean="0"/>
              <a:t>Donors have committed only USD1.03 billion </a:t>
            </a:r>
          </a:p>
          <a:p>
            <a:pPr>
              <a:lnSpc>
                <a:spcPct val="150000"/>
              </a:lnSpc>
              <a:spcBef>
                <a:spcPts val="0"/>
              </a:spcBef>
              <a:spcAft>
                <a:spcPts val="0"/>
              </a:spcAft>
              <a:buFont typeface="Arial" panose="020B0604020202020204" pitchFamily="34" charset="0"/>
              <a:buChar char="•"/>
            </a:pPr>
            <a:r>
              <a:rPr lang="en-US" dirty="0" smtClean="0"/>
              <a:t>There is a substantial lag in translating donor commitments into firm allocation of funds for specific projects </a:t>
            </a:r>
            <a:r>
              <a:rPr lang="en-US" dirty="0" smtClean="0">
                <a:solidFill>
                  <a:srgbClr val="FFFF00"/>
                </a:solidFill>
              </a:rPr>
              <a:t>(only 15.5%)</a:t>
            </a:r>
          </a:p>
          <a:p>
            <a:pPr>
              <a:lnSpc>
                <a:spcPct val="150000"/>
              </a:lnSpc>
              <a:spcBef>
                <a:spcPts val="0"/>
              </a:spcBef>
              <a:spcAft>
                <a:spcPts val="0"/>
              </a:spcAft>
              <a:buFont typeface="Arial" panose="020B0604020202020204" pitchFamily="34" charset="0"/>
              <a:buChar char="•"/>
            </a:pPr>
            <a:r>
              <a:rPr lang="en-US" dirty="0"/>
              <a:t>Jordanian </a:t>
            </a:r>
            <a:r>
              <a:rPr lang="en-US" dirty="0" smtClean="0"/>
              <a:t>MOH stopped granting free access </a:t>
            </a:r>
            <a:r>
              <a:rPr lang="en-US" dirty="0"/>
              <a:t>to health facilities</a:t>
            </a:r>
          </a:p>
          <a:p>
            <a:pPr>
              <a:lnSpc>
                <a:spcPct val="150000"/>
              </a:lnSpc>
              <a:spcBef>
                <a:spcPts val="0"/>
              </a:spcBef>
              <a:spcAft>
                <a:spcPts val="0"/>
              </a:spcAft>
              <a:buFont typeface="Arial" panose="020B0604020202020204" pitchFamily="34" charset="0"/>
              <a:buChar char="•"/>
            </a:pPr>
            <a:endParaRPr lang="en-US" dirty="0">
              <a:solidFill>
                <a:srgbClr val="FF0000"/>
              </a:solidFill>
            </a:endParaRPr>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val="0"/>
              </a:ext>
            </a:extLst>
          </a:blip>
          <a:srcRect l="4527" r="14338" b="6364"/>
          <a:stretch/>
        </p:blipFill>
        <p:spPr>
          <a:xfrm>
            <a:off x="6630580" y="1026479"/>
            <a:ext cx="1827878" cy="2007178"/>
          </a:xfrm>
          <a:prstGeom prst="rect">
            <a:avLst/>
          </a:prstGeom>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val="0"/>
              </a:ext>
            </a:extLst>
          </a:blip>
          <a:srcRect l="35841" t="20727" b="8808"/>
          <a:stretch/>
        </p:blipFill>
        <p:spPr>
          <a:xfrm>
            <a:off x="6637928" y="3127032"/>
            <a:ext cx="1827878" cy="1401938"/>
          </a:xfrm>
          <a:prstGeom prst="rect">
            <a:avLst/>
          </a:prstGeom>
        </p:spPr>
      </p:pic>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65225" y="4622345"/>
            <a:ext cx="1820530" cy="1462497"/>
          </a:xfrm>
          <a:prstGeom prst="rect">
            <a:avLst/>
          </a:prstGeom>
        </p:spPr>
      </p:pic>
    </p:spTree>
    <p:extLst>
      <p:ext uri="{BB962C8B-B14F-4D97-AF65-F5344CB8AC3E}">
        <p14:creationId xmlns:p14="http://schemas.microsoft.com/office/powerpoint/2010/main" val="137414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ppt_x"/>
                                          </p:val>
                                        </p:tav>
                                        <p:tav tm="100000">
                                          <p:val>
                                            <p:strVal val="#ppt_x"/>
                                          </p:val>
                                        </p:tav>
                                      </p:tavLst>
                                    </p:anim>
                                    <p:anim calcmode="lin" valueType="num">
                                      <p:cBhvr additive="base">
                                        <p:cTn id="21" dur="10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ppt_x"/>
                                          </p:val>
                                        </p:tav>
                                        <p:tav tm="100000">
                                          <p:val>
                                            <p:strVal val="#ppt_x"/>
                                          </p:val>
                                        </p:tav>
                                      </p:tavLst>
                                    </p:anim>
                                    <p:anim calcmode="lin" valueType="num">
                                      <p:cBhvr additive="base">
                                        <p:cTn id="25"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4000" b="1" dirty="0" smtClean="0">
                <a:solidFill>
                  <a:schemeClr val="tx1"/>
                </a:solidFill>
              </a:rPr>
              <a:t>Refugees</a:t>
            </a:r>
            <a:endParaRPr lang="en-US" sz="4000" b="1" dirty="0">
              <a:solidFill>
                <a:schemeClr val="tx1"/>
              </a:solidFill>
            </a:endParaRPr>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b="5266"/>
          <a:stretch/>
        </p:blipFill>
        <p:spPr>
          <a:xfrm>
            <a:off x="713232" y="1829330"/>
            <a:ext cx="7719567" cy="4359804"/>
          </a:xfrm>
        </p:spPr>
      </p:pic>
      <p:sp>
        <p:nvSpPr>
          <p:cNvPr id="12" name="Content Placeholder 1"/>
          <p:cNvSpPr txBox="1">
            <a:spLocks/>
          </p:cNvSpPr>
          <p:nvPr/>
        </p:nvSpPr>
        <p:spPr>
          <a:xfrm>
            <a:off x="713232" y="1516062"/>
            <a:ext cx="7848877" cy="1557337"/>
          </a:xfrm>
          <a:prstGeom prst="rect">
            <a:avLst/>
          </a:prstGeom>
          <a:solidFill>
            <a:schemeClr val="bg1"/>
          </a:solidFill>
        </p:spPr>
        <p:txBody>
          <a:bodyPr vert="horz" lIns="91440" tIns="45720" rIns="91440" bIns="45720" rtlCol="0">
            <a:noAutofit/>
          </a:bodyPr>
          <a:lstStyle>
            <a:lvl1pPr marL="342900" indent="-342900" algn="l" defTabSz="457200" rtl="0" eaLnBrk="1" latinLnBrk="0" hangingPunct="1">
              <a:lnSpc>
                <a:spcPct val="100000"/>
              </a:lnSpc>
              <a:spcBef>
                <a:spcPts val="768"/>
              </a:spcBef>
              <a:spcAft>
                <a:spcPts val="800"/>
              </a:spcAft>
              <a:buClr>
                <a:srgbClr val="DA291C"/>
              </a:buClr>
              <a:buFont typeface="Wingdings" charset="2"/>
              <a:buChar char="§"/>
              <a:defRPr sz="2400" kern="1200" baseline="0">
                <a:solidFill>
                  <a:schemeClr val="tx1"/>
                </a:solidFill>
                <a:latin typeface="Arial"/>
                <a:ea typeface="+mn-ea"/>
                <a:cs typeface="Arial"/>
              </a:defRPr>
            </a:lvl1pPr>
            <a:lvl2pPr marL="742950" indent="-285750" algn="l" defTabSz="457200" rtl="0" eaLnBrk="1" latinLnBrk="0" hangingPunct="1">
              <a:lnSpc>
                <a:spcPct val="100000"/>
              </a:lnSpc>
              <a:spcBef>
                <a:spcPts val="768"/>
              </a:spcBef>
              <a:spcAft>
                <a:spcPts val="800"/>
              </a:spcAft>
              <a:buFont typeface="Arial"/>
              <a:buChar char="–"/>
              <a:defRPr lang="en-US" sz="2000" kern="1200" dirty="0" smtClean="0">
                <a:solidFill>
                  <a:schemeClr val="tx1"/>
                </a:solidFill>
                <a:latin typeface="Arial"/>
                <a:ea typeface="+mn-ea"/>
                <a:cs typeface="Arial"/>
              </a:defRPr>
            </a:lvl2pPr>
            <a:lvl3pPr marL="1143000" indent="-228600" algn="l" defTabSz="457200" rtl="0" eaLnBrk="1" latinLnBrk="0" hangingPunct="1">
              <a:lnSpc>
                <a:spcPct val="100000"/>
              </a:lnSpc>
              <a:spcBef>
                <a:spcPts val="768"/>
              </a:spcBef>
              <a:spcAft>
                <a:spcPts val="800"/>
              </a:spcAft>
              <a:buFont typeface="Arial"/>
              <a:buChar char="•"/>
              <a:defRPr sz="18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1200"/>
              </a:spcBef>
              <a:spcAft>
                <a:spcPts val="1200"/>
              </a:spcAft>
              <a:buNone/>
            </a:pPr>
            <a:r>
              <a:rPr lang="en-US" b="1" dirty="0" smtClean="0"/>
              <a:t>In every corner of the earth ordinary people are forced to leave their homes, often without notice, often never to return. When they cross international borders, they are called refugees.</a:t>
            </a:r>
            <a:endParaRPr lang="en-US" sz="2000" b="1" dirty="0" smtClean="0"/>
          </a:p>
          <a:p>
            <a:endParaRPr lang="en-US" sz="2000" b="1" dirty="0" smtClean="0"/>
          </a:p>
          <a:p>
            <a:endParaRPr lang="en-US" sz="2000" b="1" dirty="0" smtClean="0"/>
          </a:p>
          <a:p>
            <a:endParaRPr lang="en-US" sz="2000" b="1" dirty="0"/>
          </a:p>
        </p:txBody>
      </p:sp>
    </p:spTree>
    <p:extLst>
      <p:ext uri="{BB962C8B-B14F-4D97-AF65-F5344CB8AC3E}">
        <p14:creationId xmlns:p14="http://schemas.microsoft.com/office/powerpoint/2010/main" val="2954281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chemeClr val="tx1"/>
                </a:solidFill>
              </a:rPr>
              <a:t>Jordan’s Response Plan</a:t>
            </a:r>
            <a:endParaRPr lang="en-US" sz="4000" b="1" dirty="0">
              <a:solidFill>
                <a:schemeClr val="tx1"/>
              </a:solidFill>
            </a:endParaRPr>
          </a:p>
        </p:txBody>
      </p:sp>
      <p:sp>
        <p:nvSpPr>
          <p:cNvPr id="3" name="Content Placeholder 2"/>
          <p:cNvSpPr>
            <a:spLocks noGrp="1"/>
          </p:cNvSpPr>
          <p:nvPr>
            <p:ph idx="1"/>
          </p:nvPr>
        </p:nvSpPr>
        <p:spPr>
          <a:xfrm>
            <a:off x="215757" y="1536702"/>
            <a:ext cx="4688751" cy="4601909"/>
          </a:xfrm>
        </p:spPr>
        <p:txBody>
          <a:bodyPr>
            <a:noAutofit/>
          </a:bodyPr>
          <a:lstStyle/>
          <a:p>
            <a:pPr marL="0" indent="0">
              <a:lnSpc>
                <a:spcPct val="150000"/>
              </a:lnSpc>
              <a:spcBef>
                <a:spcPts val="0"/>
              </a:spcBef>
              <a:spcAft>
                <a:spcPts val="1200"/>
              </a:spcAft>
              <a:buNone/>
            </a:pPr>
            <a:r>
              <a:rPr lang="en-US" dirty="0" smtClean="0"/>
              <a:t>The Jordan Response Plan to the Syrian Crisis 2016-2018 represents a three year program of high priority interventions to enable Jordan to respond to the effect of the Syrian crisis without jeopardizing its development trajectory</a:t>
            </a:r>
            <a:endParaRPr lang="en-US" dirty="0">
              <a:solidFill>
                <a:srgbClr val="FF0000"/>
              </a:solidFill>
            </a:endParaRPr>
          </a:p>
        </p:txBody>
      </p:sp>
      <p:pic>
        <p:nvPicPr>
          <p:cNvPr id="307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8311" t="16298" r="43377" b="22289"/>
          <a:stretch/>
        </p:blipFill>
        <p:spPr bwMode="auto">
          <a:xfrm>
            <a:off x="4904508" y="1652154"/>
            <a:ext cx="3483025" cy="42498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2801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chemeClr val="tx1"/>
                </a:solidFill>
              </a:rPr>
              <a:t>Opportunities</a:t>
            </a:r>
            <a:endParaRPr lang="en-US" sz="4000" b="1" dirty="0">
              <a:solidFill>
                <a:schemeClr val="tx1"/>
              </a:solidFill>
            </a:endParaRPr>
          </a:p>
        </p:txBody>
      </p:sp>
      <p:graphicFrame>
        <p:nvGraphicFramePr>
          <p:cNvPr id="8" name="Content Placeholder 5"/>
          <p:cNvGraphicFramePr>
            <a:graphicFrameLocks noGrp="1"/>
          </p:cNvGraphicFramePr>
          <p:nvPr>
            <p:ph idx="1"/>
            <p:extLst/>
          </p:nvPr>
        </p:nvGraphicFramePr>
        <p:xfrm>
          <a:off x="762000" y="1676400"/>
          <a:ext cx="75438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8" name="Group 17"/>
          <p:cNvGrpSpPr/>
          <p:nvPr/>
        </p:nvGrpSpPr>
        <p:grpSpPr>
          <a:xfrm>
            <a:off x="4528751" y="3328589"/>
            <a:ext cx="2819400" cy="563603"/>
            <a:chOff x="1799251" y="1606894"/>
            <a:chExt cx="3945297" cy="607871"/>
          </a:xfrm>
          <a:solidFill>
            <a:srgbClr val="AC956E"/>
          </a:solidFill>
        </p:grpSpPr>
        <p:sp>
          <p:nvSpPr>
            <p:cNvPr id="19" name="Rounded Rectangle 18"/>
            <p:cNvSpPr/>
            <p:nvPr/>
          </p:nvSpPr>
          <p:spPr>
            <a:xfrm>
              <a:off x="1799251" y="1606894"/>
              <a:ext cx="3945297" cy="607871"/>
            </a:xfrm>
            <a:prstGeom prst="roundRect">
              <a:avLst>
                <a:gd name="adj" fmla="val 10000"/>
              </a:avLst>
            </a:prstGeom>
            <a:grpFill/>
            <a:ln w="22225" cap="flat" cmpd="sng" algn="ctr">
              <a:solidFill>
                <a:srgbClr val="AC956E"/>
              </a:solidFill>
              <a:prstDash val="solid"/>
            </a:ln>
            <a:effectLst/>
          </p:spPr>
        </p:sp>
        <p:sp>
          <p:nvSpPr>
            <p:cNvPr id="20" name="Rounded Rectangle 4"/>
            <p:cNvSpPr/>
            <p:nvPr/>
          </p:nvSpPr>
          <p:spPr>
            <a:xfrm>
              <a:off x="1817055" y="1624698"/>
              <a:ext cx="3909689" cy="572263"/>
            </a:xfrm>
            <a:prstGeom prst="rect">
              <a:avLst/>
            </a:prstGeom>
            <a:grpFill/>
            <a:ln w="22225" cap="flat" cmpd="sng" algn="ctr">
              <a:solidFill>
                <a:srgbClr val="AC956E"/>
              </a:solidFill>
              <a:prstDash val="solid"/>
            </a:ln>
            <a:effectLst/>
          </p:spPr>
          <p:txBody>
            <a:bodyPr spcFirstLastPara="0" vert="horz" wrap="square" lIns="114300" tIns="114300" rIns="114300" bIns="114300" numCol="1" spcCol="1270" anchor="ctr" anchorCtr="0">
              <a:noAutofit/>
            </a:bodyPr>
            <a:lstStyle/>
            <a:p>
              <a:pPr marL="0" marR="0" lvl="0" indent="0" algn="ctr" defTabSz="1333500" eaLnBrk="1" fontAlgn="auto" latinLnBrk="0" hangingPunct="1">
                <a:lnSpc>
                  <a:spcPct val="100000"/>
                </a:lnSpc>
                <a:spcBef>
                  <a:spcPct val="0"/>
                </a:spcBef>
                <a:spcAft>
                  <a:spcPts val="0"/>
                </a:spcAft>
                <a:buClrTx/>
                <a:buSzTx/>
                <a:buFontTx/>
                <a:buNone/>
                <a:tabLst/>
                <a:defRPr/>
              </a:pPr>
              <a:r>
                <a:rPr kumimoji="0" lang="en-US" sz="2200" b="1" i="0" u="none" strike="noStrike" kern="0" cap="none" spc="0" normalizeH="0" baseline="0" noProof="0" dirty="0" smtClean="0">
                  <a:ln>
                    <a:noFill/>
                  </a:ln>
                  <a:solidFill>
                    <a:srgbClr val="C00000"/>
                  </a:solidFill>
                  <a:effectLst/>
                  <a:uLnTx/>
                  <a:uFillTx/>
                  <a:latin typeface="Century Gothic" panose="020B0502020202020204" pitchFamily="34" charset="0"/>
                  <a:ea typeface="+mn-ea"/>
                  <a:cs typeface="+mn-cs"/>
                </a:rPr>
                <a:t>Short Term</a:t>
              </a:r>
            </a:p>
            <a:p>
              <a:pPr marL="0" marR="0" lvl="0" indent="0" algn="ctr" defTabSz="1333500" eaLnBrk="1" fontAlgn="auto" latinLnBrk="0" hangingPunct="1">
                <a:lnSpc>
                  <a:spcPct val="90000"/>
                </a:lnSpc>
                <a:spcBef>
                  <a:spcPct val="0"/>
                </a:spcBef>
                <a:spcAft>
                  <a:spcPct val="35000"/>
                </a:spcAft>
                <a:buClrTx/>
                <a:buSzTx/>
                <a:buFontTx/>
                <a:buNone/>
                <a:tabLst/>
                <a:defRPr/>
              </a:pPr>
              <a:r>
                <a:rPr kumimoji="0" lang="en-US" sz="2200" b="1" i="0" u="none" strike="noStrike" kern="0" cap="none" spc="0" normalizeH="0" baseline="0" noProof="0" dirty="0" smtClean="0">
                  <a:ln>
                    <a:noFill/>
                  </a:ln>
                  <a:solidFill>
                    <a:prstClr val="white"/>
                  </a:solidFill>
                  <a:effectLst/>
                  <a:uLnTx/>
                  <a:uFillTx/>
                  <a:latin typeface="Century Gothic" panose="020B0502020202020204" pitchFamily="34" charset="0"/>
                  <a:ea typeface="+mn-ea"/>
                  <a:cs typeface="+mn-cs"/>
                </a:rPr>
                <a:t>“Humanitarian”</a:t>
              </a:r>
            </a:p>
          </p:txBody>
        </p:sp>
      </p:grpSp>
      <p:grpSp>
        <p:nvGrpSpPr>
          <p:cNvPr id="21" name="Group 20"/>
          <p:cNvGrpSpPr/>
          <p:nvPr/>
        </p:nvGrpSpPr>
        <p:grpSpPr>
          <a:xfrm>
            <a:off x="5678427" y="3956813"/>
            <a:ext cx="421380" cy="1479699"/>
            <a:chOff x="3549977" y="2276411"/>
            <a:chExt cx="443845" cy="369871"/>
          </a:xfrm>
          <a:solidFill>
            <a:srgbClr val="730E00">
              <a:lumMod val="60000"/>
              <a:lumOff val="40000"/>
            </a:srgbClr>
          </a:solidFill>
        </p:grpSpPr>
        <p:sp>
          <p:nvSpPr>
            <p:cNvPr id="22" name="Right Arrow 21"/>
            <p:cNvSpPr/>
            <p:nvPr/>
          </p:nvSpPr>
          <p:spPr>
            <a:xfrm rot="5400000">
              <a:off x="3586964" y="2239424"/>
              <a:ext cx="369871" cy="443845"/>
            </a:xfrm>
            <a:prstGeom prst="rightArrow">
              <a:avLst>
                <a:gd name="adj1" fmla="val 60000"/>
                <a:gd name="adj2" fmla="val 50000"/>
              </a:avLst>
            </a:prstGeom>
            <a:grpFill/>
            <a:ln>
              <a:noFill/>
            </a:ln>
            <a:effectLst/>
          </p:spPr>
        </p:sp>
        <p:sp>
          <p:nvSpPr>
            <p:cNvPr id="23" name="Right Arrow 6"/>
            <p:cNvSpPr/>
            <p:nvPr/>
          </p:nvSpPr>
          <p:spPr>
            <a:xfrm>
              <a:off x="3638747" y="2276411"/>
              <a:ext cx="266307" cy="258910"/>
            </a:xfrm>
            <a:prstGeom prst="rect">
              <a:avLst/>
            </a:prstGeom>
            <a:grpFill/>
            <a:ln>
              <a:noFill/>
            </a:ln>
            <a:effectLst/>
          </p:spPr>
          <p:txBody>
            <a:bodyPr spcFirstLastPara="0" vert="horz" wrap="square" lIns="0" tIns="0" rIns="0" bIns="0" numCol="1" spcCol="1270" anchor="ctr" anchorCtr="0">
              <a:noAutofit/>
            </a:bodyPr>
            <a:lstStyle/>
            <a:p>
              <a:pPr marL="0" marR="0" lvl="0" indent="0" algn="ctr" defTabSz="800100" eaLnBrk="1" fontAlgn="auto" latinLnBrk="0" hangingPunct="1">
                <a:lnSpc>
                  <a:spcPct val="90000"/>
                </a:lnSpc>
                <a:spcBef>
                  <a:spcPct val="0"/>
                </a:spcBef>
                <a:spcAft>
                  <a:spcPct val="3500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entury Gothic" panose="020B0502020202020204" pitchFamily="34" charset="0"/>
                <a:ea typeface="+mn-ea"/>
                <a:cs typeface="+mn-cs"/>
              </a:endParaRPr>
            </a:p>
          </p:txBody>
        </p:sp>
      </p:grpSp>
      <p:grpSp>
        <p:nvGrpSpPr>
          <p:cNvPr id="24" name="Group 23"/>
          <p:cNvGrpSpPr/>
          <p:nvPr/>
        </p:nvGrpSpPr>
        <p:grpSpPr>
          <a:xfrm>
            <a:off x="4541474" y="5491969"/>
            <a:ext cx="2819400" cy="594546"/>
            <a:chOff x="1799251" y="3808962"/>
            <a:chExt cx="3945297" cy="607871"/>
          </a:xfrm>
          <a:solidFill>
            <a:srgbClr val="AC956E"/>
          </a:solidFill>
        </p:grpSpPr>
        <p:sp>
          <p:nvSpPr>
            <p:cNvPr id="25" name="Rounded Rectangle 24"/>
            <p:cNvSpPr/>
            <p:nvPr/>
          </p:nvSpPr>
          <p:spPr>
            <a:xfrm>
              <a:off x="1799251" y="3808962"/>
              <a:ext cx="3945297" cy="607871"/>
            </a:xfrm>
            <a:prstGeom prst="roundRect">
              <a:avLst>
                <a:gd name="adj" fmla="val 10000"/>
              </a:avLst>
            </a:prstGeom>
            <a:grpFill/>
            <a:ln w="22225" cap="flat" cmpd="sng" algn="ctr">
              <a:solidFill>
                <a:srgbClr val="AC956E"/>
              </a:solidFill>
              <a:prstDash val="solid"/>
            </a:ln>
            <a:effectLst/>
          </p:spPr>
        </p:sp>
        <p:sp>
          <p:nvSpPr>
            <p:cNvPr id="26" name="Rounded Rectangle 8"/>
            <p:cNvSpPr/>
            <p:nvPr/>
          </p:nvSpPr>
          <p:spPr>
            <a:xfrm>
              <a:off x="1817055" y="3826766"/>
              <a:ext cx="3909689" cy="572263"/>
            </a:xfrm>
            <a:prstGeom prst="rect">
              <a:avLst/>
            </a:prstGeom>
            <a:grpFill/>
            <a:ln w="22225" cap="flat" cmpd="sng" algn="ctr">
              <a:solidFill>
                <a:srgbClr val="AC956E"/>
              </a:solidFill>
              <a:prstDash val="solid"/>
            </a:ln>
            <a:effectLst/>
          </p:spPr>
          <p:txBody>
            <a:bodyPr spcFirstLastPara="0" vert="horz" wrap="square" lIns="114300" tIns="114300" rIns="114300" bIns="114300" numCol="1" spcCol="1270" anchor="ctr" anchorCtr="0">
              <a:noAutofit/>
            </a:bodyPr>
            <a:lstStyle/>
            <a:p>
              <a:pPr marL="0" marR="0" lvl="0" indent="0" algn="ctr" defTabSz="1333500" eaLnBrk="1" fontAlgn="auto" latinLnBrk="0" hangingPunct="1">
                <a:lnSpc>
                  <a:spcPct val="100000"/>
                </a:lnSpc>
                <a:spcBef>
                  <a:spcPct val="0"/>
                </a:spcBef>
                <a:spcAft>
                  <a:spcPts val="0"/>
                </a:spcAft>
                <a:buClrTx/>
                <a:buSzTx/>
                <a:buFontTx/>
                <a:buNone/>
                <a:tabLst/>
                <a:defRPr/>
              </a:pPr>
              <a:r>
                <a:rPr kumimoji="0" lang="en-US" sz="2200" b="1" i="0" u="none" strike="noStrike" kern="0" cap="none" spc="0" normalizeH="0" baseline="0" noProof="0" dirty="0" smtClean="0">
                  <a:ln>
                    <a:noFill/>
                  </a:ln>
                  <a:solidFill>
                    <a:srgbClr val="C00000"/>
                  </a:solidFill>
                  <a:effectLst/>
                  <a:uLnTx/>
                  <a:uFillTx/>
                  <a:latin typeface="Century Gothic" panose="020B0502020202020204" pitchFamily="34" charset="0"/>
                  <a:ea typeface="+mn-ea"/>
                  <a:cs typeface="+mn-cs"/>
                </a:rPr>
                <a:t>Long Term</a:t>
              </a:r>
            </a:p>
            <a:p>
              <a:pPr marL="0" marR="0" lvl="0" indent="0" algn="ctr" defTabSz="1333500" eaLnBrk="1" fontAlgn="auto" latinLnBrk="0" hangingPunct="1">
                <a:lnSpc>
                  <a:spcPct val="90000"/>
                </a:lnSpc>
                <a:spcBef>
                  <a:spcPct val="0"/>
                </a:spcBef>
                <a:spcAft>
                  <a:spcPct val="35000"/>
                </a:spcAft>
                <a:buClrTx/>
                <a:buSzTx/>
                <a:buFontTx/>
                <a:buNone/>
                <a:tabLst/>
                <a:defRPr/>
              </a:pPr>
              <a:r>
                <a:rPr kumimoji="0" lang="en-US" sz="2200" b="1" i="0" u="none" strike="noStrike" kern="0" cap="none" spc="0" normalizeH="0" baseline="0" noProof="0" dirty="0" smtClean="0">
                  <a:ln>
                    <a:noFill/>
                  </a:ln>
                  <a:solidFill>
                    <a:prstClr val="white"/>
                  </a:solidFill>
                  <a:effectLst/>
                  <a:uLnTx/>
                  <a:uFillTx/>
                  <a:latin typeface="Century Gothic" panose="020B0502020202020204" pitchFamily="34" charset="0"/>
                  <a:ea typeface="+mn-ea"/>
                  <a:cs typeface="+mn-cs"/>
                </a:rPr>
                <a:t>“Developmental”</a:t>
              </a:r>
            </a:p>
          </p:txBody>
        </p:sp>
      </p:grpSp>
    </p:spTree>
    <p:extLst>
      <p:ext uri="{BB962C8B-B14F-4D97-AF65-F5344CB8AC3E}">
        <p14:creationId xmlns:p14="http://schemas.microsoft.com/office/powerpoint/2010/main" val="416555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graphicEl>
                                              <a:dgm id="{8079A81F-FC3C-48DD-85EB-BA5B37ACF8A8}"/>
                                            </p:graphicEl>
                                          </p:spTgt>
                                        </p:tgtEl>
                                        <p:attrNameLst>
                                          <p:attrName>style.visibility</p:attrName>
                                        </p:attrNameLst>
                                      </p:cBhvr>
                                      <p:to>
                                        <p:strVal val="visible"/>
                                      </p:to>
                                    </p:set>
                                    <p:animEffect transition="in" filter="wipe(up)">
                                      <p:cBhvr>
                                        <p:cTn id="7" dur="1000"/>
                                        <p:tgtEl>
                                          <p:spTgt spid="8">
                                            <p:graphicEl>
                                              <a:dgm id="{8079A81F-FC3C-48DD-85EB-BA5B37ACF8A8}"/>
                                            </p:graphic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8">
                                            <p:graphicEl>
                                              <a:dgm id="{F4F7D2CC-CD42-404A-900D-412A2371D02F}"/>
                                            </p:graphicEl>
                                          </p:spTgt>
                                        </p:tgtEl>
                                        <p:attrNameLst>
                                          <p:attrName>style.visibility</p:attrName>
                                        </p:attrNameLst>
                                      </p:cBhvr>
                                      <p:to>
                                        <p:strVal val="visible"/>
                                      </p:to>
                                    </p:set>
                                    <p:animEffect transition="in" filter="wipe(up)">
                                      <p:cBhvr>
                                        <p:cTn id="11" dur="1000"/>
                                        <p:tgtEl>
                                          <p:spTgt spid="8">
                                            <p:graphicEl>
                                              <a:dgm id="{F4F7D2CC-CD42-404A-900D-412A2371D02F}"/>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8">
                                            <p:graphicEl>
                                              <a:dgm id="{741EDF49-F23B-4A26-AF7E-56608CE8D41B}"/>
                                            </p:graphicEl>
                                          </p:spTgt>
                                        </p:tgtEl>
                                        <p:attrNameLst>
                                          <p:attrName>style.visibility</p:attrName>
                                        </p:attrNameLst>
                                      </p:cBhvr>
                                      <p:to>
                                        <p:strVal val="visible"/>
                                      </p:to>
                                    </p:set>
                                    <p:animEffect transition="in" filter="wipe(up)">
                                      <p:cBhvr>
                                        <p:cTn id="16" dur="1000"/>
                                        <p:tgtEl>
                                          <p:spTgt spid="8">
                                            <p:graphicEl>
                                              <a:dgm id="{741EDF49-F23B-4A26-AF7E-56608CE8D41B}"/>
                                            </p:graphicEl>
                                          </p:spTgt>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8">
                                            <p:graphicEl>
                                              <a:dgm id="{ABA2557A-9685-4308-B480-AD93769F8FFA}"/>
                                            </p:graphicEl>
                                          </p:spTgt>
                                        </p:tgtEl>
                                        <p:attrNameLst>
                                          <p:attrName>style.visibility</p:attrName>
                                        </p:attrNameLst>
                                      </p:cBhvr>
                                      <p:to>
                                        <p:strVal val="visible"/>
                                      </p:to>
                                    </p:set>
                                    <p:animEffect transition="in" filter="wipe(up)">
                                      <p:cBhvr>
                                        <p:cTn id="20" dur="1000"/>
                                        <p:tgtEl>
                                          <p:spTgt spid="8">
                                            <p:graphicEl>
                                              <a:dgm id="{ABA2557A-9685-4308-B480-AD93769F8FF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graphicEl>
                                              <a:dgm id="{FB5B2743-7FAA-4E0E-A566-0F09B9A30DC7}"/>
                                            </p:graphicEl>
                                          </p:spTgt>
                                        </p:tgtEl>
                                        <p:attrNameLst>
                                          <p:attrName>style.visibility</p:attrName>
                                        </p:attrNameLst>
                                      </p:cBhvr>
                                      <p:to>
                                        <p:strVal val="visible"/>
                                      </p:to>
                                    </p:set>
                                    <p:animEffect transition="in" filter="wipe(up)">
                                      <p:cBhvr>
                                        <p:cTn id="25" dur="1000"/>
                                        <p:tgtEl>
                                          <p:spTgt spid="8">
                                            <p:graphicEl>
                                              <a:dgm id="{FB5B2743-7FAA-4E0E-A566-0F09B9A30DC7}"/>
                                            </p:graphicEl>
                                          </p:spTgt>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8">
                                            <p:graphicEl>
                                              <a:dgm id="{FB71A800-7658-4578-A01D-0D0B67A89D30}"/>
                                            </p:graphicEl>
                                          </p:spTgt>
                                        </p:tgtEl>
                                        <p:attrNameLst>
                                          <p:attrName>style.visibility</p:attrName>
                                        </p:attrNameLst>
                                      </p:cBhvr>
                                      <p:to>
                                        <p:strVal val="visible"/>
                                      </p:to>
                                    </p:set>
                                    <p:animEffect transition="in" filter="wipe(up)">
                                      <p:cBhvr>
                                        <p:cTn id="29" dur="1000"/>
                                        <p:tgtEl>
                                          <p:spTgt spid="8">
                                            <p:graphicEl>
                                              <a:dgm id="{FB71A800-7658-4578-A01D-0D0B67A89D30}"/>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graphicEl>
                                              <a:dgm id="{07297797-FECF-4E6D-81B5-69FFC750FE23}"/>
                                            </p:graphicEl>
                                          </p:spTgt>
                                        </p:tgtEl>
                                        <p:attrNameLst>
                                          <p:attrName>style.visibility</p:attrName>
                                        </p:attrNameLst>
                                      </p:cBhvr>
                                      <p:to>
                                        <p:strVal val="visible"/>
                                      </p:to>
                                    </p:set>
                                    <p:animEffect transition="in" filter="wipe(up)">
                                      <p:cBhvr>
                                        <p:cTn id="34" dur="1000"/>
                                        <p:tgtEl>
                                          <p:spTgt spid="8">
                                            <p:graphicEl>
                                              <a:dgm id="{07297797-FECF-4E6D-81B5-69FFC750FE23}"/>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chemeClr val="tx1"/>
                </a:solidFill>
              </a:rPr>
              <a:t>JRP 2016-2018 Objectives</a:t>
            </a:r>
            <a:endParaRPr lang="en-US" sz="4000" b="1" dirty="0">
              <a:solidFill>
                <a:schemeClr val="tx1"/>
              </a:solidFill>
            </a:endParaRPr>
          </a:p>
        </p:txBody>
      </p:sp>
      <p:sp>
        <p:nvSpPr>
          <p:cNvPr id="3" name="Content Placeholder 2"/>
          <p:cNvSpPr>
            <a:spLocks noGrp="1"/>
          </p:cNvSpPr>
          <p:nvPr>
            <p:ph idx="1"/>
          </p:nvPr>
        </p:nvSpPr>
        <p:spPr>
          <a:xfrm>
            <a:off x="723900" y="1536702"/>
            <a:ext cx="7699664" cy="4752536"/>
          </a:xfrm>
        </p:spPr>
        <p:txBody>
          <a:bodyPr>
            <a:normAutofit/>
          </a:bodyPr>
          <a:lstStyle/>
          <a:p>
            <a:pPr marL="457200" indent="-457200">
              <a:buClr>
                <a:schemeClr val="tx1"/>
              </a:buClr>
              <a:buFont typeface="+mj-lt"/>
              <a:buAutoNum type="arabicPeriod"/>
            </a:pPr>
            <a:r>
              <a:rPr lang="en-US" dirty="0"/>
              <a:t>Increased equitable access, uptake and quality of </a:t>
            </a:r>
            <a:r>
              <a:rPr lang="en-US" b="1" dirty="0">
                <a:solidFill>
                  <a:srgbClr val="FF0000"/>
                </a:solidFill>
              </a:rPr>
              <a:t>primary health care </a:t>
            </a:r>
            <a:r>
              <a:rPr lang="en-US" dirty="0"/>
              <a:t>for Jordanians and Syrians in impacted areas</a:t>
            </a:r>
          </a:p>
          <a:p>
            <a:pPr marL="457200" indent="-457200">
              <a:buClr>
                <a:schemeClr val="tx1"/>
              </a:buClr>
              <a:buFont typeface="+mj-lt"/>
              <a:buAutoNum type="arabicPeriod"/>
            </a:pPr>
            <a:r>
              <a:rPr lang="en-US" dirty="0"/>
              <a:t>Increased equitable access, uptake and quality of </a:t>
            </a:r>
            <a:r>
              <a:rPr lang="en-US" b="1" dirty="0">
                <a:solidFill>
                  <a:srgbClr val="FF0000"/>
                </a:solidFill>
              </a:rPr>
              <a:t>secondary and tertiary health care </a:t>
            </a:r>
            <a:r>
              <a:rPr lang="en-US" dirty="0"/>
              <a:t>for Jordanians and Syrians in impacted areas</a:t>
            </a:r>
          </a:p>
          <a:p>
            <a:pPr marL="457200" indent="-457200">
              <a:buClr>
                <a:schemeClr val="tx1"/>
              </a:buClr>
              <a:buFont typeface="+mj-lt"/>
              <a:buAutoNum type="arabicPeriod"/>
            </a:pPr>
            <a:r>
              <a:rPr lang="en-US" dirty="0"/>
              <a:t>Strengthened access, uptake and quality of </a:t>
            </a:r>
            <a:r>
              <a:rPr lang="en-US" b="1" dirty="0">
                <a:solidFill>
                  <a:srgbClr val="FF0000"/>
                </a:solidFill>
              </a:rPr>
              <a:t>integrated community interventions </a:t>
            </a:r>
            <a:r>
              <a:rPr lang="en-US" dirty="0"/>
              <a:t>for Jordanians and Syrians in impacted </a:t>
            </a:r>
            <a:r>
              <a:rPr lang="en-US" dirty="0" smtClean="0"/>
              <a:t>areas</a:t>
            </a:r>
          </a:p>
          <a:p>
            <a:pPr marL="457200" indent="-457200">
              <a:buClr>
                <a:schemeClr val="tx1"/>
              </a:buClr>
              <a:buFont typeface="+mj-lt"/>
              <a:buAutoNum type="arabicPeriod"/>
            </a:pPr>
            <a:r>
              <a:rPr lang="en-US" dirty="0" smtClean="0"/>
              <a:t>Strengthened </a:t>
            </a:r>
            <a:r>
              <a:rPr lang="en-US" b="1" dirty="0" smtClean="0">
                <a:solidFill>
                  <a:srgbClr val="FF0000"/>
                </a:solidFill>
              </a:rPr>
              <a:t>adaptive capacity of the national health system</a:t>
            </a:r>
            <a:r>
              <a:rPr lang="en-US" dirty="0" smtClean="0"/>
              <a:t> to address current and future stresses</a:t>
            </a:r>
            <a:endParaRPr lang="en-US" dirty="0"/>
          </a:p>
        </p:txBody>
      </p:sp>
    </p:spTree>
    <p:extLst>
      <p:ext uri="{BB962C8B-B14F-4D97-AF65-F5344CB8AC3E}">
        <p14:creationId xmlns:p14="http://schemas.microsoft.com/office/powerpoint/2010/main" val="50052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8948"/>
            <a:ext cx="8229600" cy="1252728"/>
          </a:xfrm>
        </p:spPr>
        <p:txBody>
          <a:bodyPr>
            <a:noAutofit/>
          </a:bodyPr>
          <a:lstStyle/>
          <a:p>
            <a:pPr algn="ctr"/>
            <a:r>
              <a:rPr lang="en-US" sz="3600" b="1" dirty="0" smtClean="0">
                <a:solidFill>
                  <a:schemeClr val="tx1"/>
                </a:solidFill>
              </a:rPr>
              <a:t>Integrating into Host Communities</a:t>
            </a:r>
            <a:endParaRPr lang="en-US" sz="3600" b="1" dirty="0">
              <a:solidFill>
                <a:schemeClr val="tx1"/>
              </a:solidFill>
            </a:endParaRPr>
          </a:p>
        </p:txBody>
      </p:sp>
      <p:sp>
        <p:nvSpPr>
          <p:cNvPr id="4" name="Content Placeholder 3"/>
          <p:cNvSpPr>
            <a:spLocks noGrp="1"/>
          </p:cNvSpPr>
          <p:nvPr>
            <p:ph idx="1"/>
          </p:nvPr>
        </p:nvSpPr>
        <p:spPr/>
        <p:style>
          <a:lnRef idx="2">
            <a:schemeClr val="accent1"/>
          </a:lnRef>
          <a:fillRef idx="1">
            <a:schemeClr val="lt1"/>
          </a:fillRef>
          <a:effectRef idx="0">
            <a:schemeClr val="accent1"/>
          </a:effectRef>
          <a:fontRef idx="minor">
            <a:schemeClr val="dk1"/>
          </a:fontRef>
        </p:style>
        <p:txBody>
          <a:bodyPr/>
          <a:lstStyle/>
          <a:p>
            <a:pPr marL="0" indent="0">
              <a:buClr>
                <a:schemeClr val="tx1"/>
              </a:buClr>
              <a:buNone/>
            </a:pPr>
            <a:r>
              <a:rPr lang="en-US" b="1" dirty="0">
                <a:solidFill>
                  <a:srgbClr val="FF0000"/>
                </a:solidFill>
              </a:rPr>
              <a:t>Existing Community Platforms:</a:t>
            </a:r>
          </a:p>
          <a:p>
            <a:pPr>
              <a:spcBef>
                <a:spcPts val="0"/>
              </a:spcBef>
              <a:spcAft>
                <a:spcPts val="1800"/>
              </a:spcAft>
              <a:buClr>
                <a:schemeClr val="tx1"/>
              </a:buClr>
              <a:buFont typeface="Wingdings" panose="05000000000000000000" pitchFamily="2" charset="2"/>
              <a:buChar char="Ø"/>
            </a:pPr>
            <a:r>
              <a:rPr lang="en-US" dirty="0">
                <a:solidFill>
                  <a:schemeClr val="tx1"/>
                </a:solidFill>
              </a:rPr>
              <a:t>Local community structures such as the community health committees </a:t>
            </a:r>
          </a:p>
          <a:p>
            <a:pPr>
              <a:spcBef>
                <a:spcPts val="0"/>
              </a:spcBef>
              <a:spcAft>
                <a:spcPts val="1800"/>
              </a:spcAft>
              <a:buClr>
                <a:schemeClr val="tx1"/>
              </a:buClr>
              <a:buFont typeface="Wingdings" panose="05000000000000000000" pitchFamily="2" charset="2"/>
              <a:buChar char="Ø"/>
            </a:pPr>
            <a:r>
              <a:rPr lang="en-US" dirty="0">
                <a:solidFill>
                  <a:schemeClr val="tx1"/>
                </a:solidFill>
              </a:rPr>
              <a:t>Community mobilization interventions </a:t>
            </a:r>
          </a:p>
          <a:p>
            <a:pPr>
              <a:spcBef>
                <a:spcPts val="0"/>
              </a:spcBef>
              <a:spcAft>
                <a:spcPts val="1800"/>
              </a:spcAft>
              <a:buClr>
                <a:schemeClr val="tx1"/>
              </a:buClr>
              <a:buFont typeface="Wingdings" panose="05000000000000000000" pitchFamily="2" charset="2"/>
              <a:buChar char="Ø"/>
            </a:pPr>
            <a:r>
              <a:rPr lang="en-US" dirty="0">
                <a:solidFill>
                  <a:schemeClr val="tx1"/>
                </a:solidFill>
              </a:rPr>
              <a:t>Existing outreach programs to assess needs and create appropriate referral systems and channels. </a:t>
            </a:r>
          </a:p>
          <a:p>
            <a:pPr>
              <a:buClr>
                <a:schemeClr val="tx1"/>
              </a:buClr>
            </a:pPr>
            <a:endParaRPr lang="en-US" dirty="0"/>
          </a:p>
        </p:txBody>
      </p:sp>
    </p:spTree>
    <p:extLst>
      <p:ext uri="{BB962C8B-B14F-4D97-AF65-F5344CB8AC3E}">
        <p14:creationId xmlns:p14="http://schemas.microsoft.com/office/powerpoint/2010/main" val="5925277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tx1"/>
                </a:solidFill>
              </a:rPr>
              <a:t>Integrating into Host Communities </a:t>
            </a:r>
            <a:r>
              <a:rPr lang="en-US" sz="2800" b="1" dirty="0" smtClean="0">
                <a:solidFill>
                  <a:schemeClr val="tx1"/>
                </a:solidFill>
              </a:rPr>
              <a:t>(cont.)</a:t>
            </a:r>
            <a:endParaRPr lang="en-US" sz="2800" b="1" dirty="0">
              <a:solidFill>
                <a:schemeClr val="tx1"/>
              </a:solidFill>
            </a:endParaRPr>
          </a:p>
        </p:txBody>
      </p:sp>
      <p:sp>
        <p:nvSpPr>
          <p:cNvPr id="3" name="Content Placeholder 2"/>
          <p:cNvSpPr>
            <a:spLocks noGrp="1"/>
          </p:cNvSpPr>
          <p:nvPr>
            <p:ph idx="1"/>
          </p:nvPr>
        </p:nvSpPr>
        <p:spPr>
          <a:xfrm>
            <a:off x="723900" y="1536702"/>
            <a:ext cx="7699664" cy="4638187"/>
          </a:xfrm>
          <a:blipFill dpi="0" rotWithShape="1">
            <a:blip r:embed="rId3"/>
            <a:srcRect/>
            <a:stretch>
              <a:fillRect/>
            </a:stretch>
          </a:blipFill>
          <a:ln>
            <a:solidFill>
              <a:srgbClr val="FFFF00"/>
            </a:solidFill>
          </a:ln>
        </p:spPr>
        <p:txBody>
          <a:bodyPr>
            <a:normAutofit/>
          </a:bodyPr>
          <a:lstStyle/>
          <a:p>
            <a:pPr marL="0" indent="0">
              <a:spcBef>
                <a:spcPts val="0"/>
              </a:spcBef>
              <a:spcAft>
                <a:spcPts val="0"/>
              </a:spcAft>
              <a:buNone/>
            </a:pPr>
            <a:endParaRPr lang="en-US" sz="4800" b="1" dirty="0" smtClean="0">
              <a:solidFill>
                <a:srgbClr val="FF0000"/>
              </a:solidFill>
            </a:endParaRPr>
          </a:p>
          <a:p>
            <a:pPr marL="0" indent="0">
              <a:lnSpc>
                <a:spcPct val="150000"/>
              </a:lnSpc>
              <a:buNone/>
            </a:pPr>
            <a:endParaRPr lang="en-US" sz="2800" b="1" dirty="0" smtClean="0">
              <a:solidFill>
                <a:srgbClr val="FF0000"/>
              </a:solidFill>
            </a:endParaRPr>
          </a:p>
          <a:p>
            <a:pPr marL="0" indent="0">
              <a:lnSpc>
                <a:spcPct val="150000"/>
              </a:lnSpc>
              <a:buNone/>
            </a:pPr>
            <a:r>
              <a:rPr lang="en-US" sz="2800" b="1"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Use of Technology:</a:t>
            </a:r>
          </a:p>
          <a:p>
            <a:pPr>
              <a:spcBef>
                <a:spcPts val="0"/>
              </a:spcBef>
              <a:spcAft>
                <a:spcPts val="1800"/>
              </a:spcAft>
            </a:pPr>
            <a:r>
              <a:rPr lang="en-US" sz="3000" b="1" spc="50" dirty="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Work Toll free helpline</a:t>
            </a:r>
          </a:p>
          <a:p>
            <a:pPr>
              <a:spcBef>
                <a:spcPts val="0"/>
              </a:spcBef>
              <a:spcAft>
                <a:spcPts val="1800"/>
              </a:spcAft>
            </a:pPr>
            <a:r>
              <a:rPr lang="en-US" sz="3000" b="1" spc="50" dirty="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WhatsApp free text </a:t>
            </a:r>
            <a:r>
              <a:rPr lang="en-US" sz="3000" b="1"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messaging</a:t>
            </a:r>
            <a:endParaRPr lang="en-US" sz="3000" b="1" spc="50" dirty="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endParaRPr>
          </a:p>
        </p:txBody>
      </p:sp>
    </p:spTree>
    <p:extLst>
      <p:ext uri="{BB962C8B-B14F-4D97-AF65-F5344CB8AC3E}">
        <p14:creationId xmlns:p14="http://schemas.microsoft.com/office/powerpoint/2010/main" val="86576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bg/>
                                          </p:spTgt>
                                        </p:tgtEl>
                                      </p:cBhvr>
                                    </p:animEffect>
                                    <p:set>
                                      <p:cBhvr>
                                        <p:cTn id="12" dur="1" fill="hold">
                                          <p:stCondLst>
                                            <p:cond delay="499"/>
                                          </p:stCondLst>
                                        </p:cTn>
                                        <p:tgtEl>
                                          <p:spTgt spid="3">
                                            <p:bg/>
                                          </p:spTgt>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3" grpId="1"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tx1"/>
                </a:solidFill>
              </a:rPr>
              <a:t>Integrating into Host Communities </a:t>
            </a:r>
            <a:r>
              <a:rPr lang="en-US" sz="2800" b="1" dirty="0" smtClean="0">
                <a:solidFill>
                  <a:schemeClr val="tx1"/>
                </a:solidFill>
              </a:rPr>
              <a:t>(cont.)</a:t>
            </a:r>
            <a:endParaRPr lang="en-US" sz="2800" b="1" dirty="0">
              <a:solidFill>
                <a:schemeClr val="tx1"/>
              </a:solidFill>
            </a:endParaRPr>
          </a:p>
        </p:txBody>
      </p:sp>
      <p:sp>
        <p:nvSpPr>
          <p:cNvPr id="3" name="Content Placeholder 2"/>
          <p:cNvSpPr>
            <a:spLocks noGrp="1"/>
          </p:cNvSpPr>
          <p:nvPr>
            <p:ph idx="1"/>
          </p:nvPr>
        </p:nvSpPr>
        <p:spPr>
          <a:xfrm>
            <a:off x="723900" y="1536702"/>
            <a:ext cx="7699664" cy="4638187"/>
          </a:xfrm>
          <a:blipFill dpi="0" rotWithShape="1">
            <a:blip r:embed="rId3"/>
            <a:srcRect/>
            <a:stretch>
              <a:fillRect/>
            </a:stretch>
          </a:blipFill>
        </p:spPr>
        <p:txBody>
          <a:bodyPr>
            <a:normAutofit/>
          </a:bodyPr>
          <a:lstStyle/>
          <a:p>
            <a:pPr marL="0" indent="0">
              <a:buNone/>
            </a:pPr>
            <a:endParaRPr lang="en-US" b="1" dirty="0" smtClean="0">
              <a:solidFill>
                <a:srgbClr val="FF0000"/>
              </a:solidFill>
            </a:endParaRPr>
          </a:p>
          <a:p>
            <a:pPr marL="0" indent="0">
              <a:spcBef>
                <a:spcPts val="0"/>
              </a:spcBef>
              <a:spcAft>
                <a:spcPts val="0"/>
              </a:spcAft>
              <a:buNone/>
            </a:pPr>
            <a:endParaRPr lang="en-US" b="1" dirty="0" smtClean="0">
              <a:solidFill>
                <a:srgbClr val="FF0000"/>
              </a:solidFill>
            </a:endParaRPr>
          </a:p>
          <a:p>
            <a:pPr marL="0" indent="0">
              <a:buNone/>
            </a:pPr>
            <a:r>
              <a:rPr lang="en-US" sz="2800" b="1" dirty="0" smtClean="0">
                <a:solidFill>
                  <a:srgbClr val="FF0000"/>
                </a:solidFill>
              </a:rPr>
              <a:t>Integration in Labor:</a:t>
            </a:r>
          </a:p>
          <a:p>
            <a:pPr>
              <a:spcBef>
                <a:spcPts val="0"/>
              </a:spcBef>
              <a:spcAft>
                <a:spcPts val="1800"/>
              </a:spcAft>
              <a:buClr>
                <a:schemeClr val="tx1"/>
              </a:buClr>
            </a:pPr>
            <a:r>
              <a:rPr lang="en-US" sz="3000" dirty="0" smtClean="0">
                <a:solidFill>
                  <a:schemeClr val="tx1"/>
                </a:solidFill>
              </a:rPr>
              <a:t>Work Permit to Syrian health care professionals (physicians, nurses, midwives, community health workers, etc…)</a:t>
            </a:r>
            <a:endParaRPr lang="en-US" sz="3000" dirty="0">
              <a:solidFill>
                <a:schemeClr val="tx1"/>
              </a:solidFill>
            </a:endParaRPr>
          </a:p>
        </p:txBody>
      </p:sp>
    </p:spTree>
    <p:extLst>
      <p:ext uri="{BB962C8B-B14F-4D97-AF65-F5344CB8AC3E}">
        <p14:creationId xmlns:p14="http://schemas.microsoft.com/office/powerpoint/2010/main" val="311825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bg/>
                                          </p:spTgt>
                                        </p:tgtEl>
                                      </p:cBhvr>
                                    </p:animEffect>
                                    <p:set>
                                      <p:cBhvr>
                                        <p:cTn id="12" dur="1" fill="hold">
                                          <p:stCondLst>
                                            <p:cond delay="499"/>
                                          </p:stCondLst>
                                        </p:cTn>
                                        <p:tgtEl>
                                          <p:spTgt spid="3">
                                            <p:bg/>
                                          </p:spTgt>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3" grpId="1"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b="1" dirty="0" smtClean="0">
                <a:solidFill>
                  <a:schemeClr val="tx1"/>
                </a:solidFill>
              </a:rPr>
              <a:t>Portfolio of High Priority </a:t>
            </a:r>
            <a:br>
              <a:rPr lang="en-US" sz="3200" b="1" dirty="0" smtClean="0">
                <a:solidFill>
                  <a:schemeClr val="tx1"/>
                </a:solidFill>
              </a:rPr>
            </a:br>
            <a:r>
              <a:rPr lang="en-US" sz="3200" b="1" dirty="0" smtClean="0">
                <a:solidFill>
                  <a:schemeClr val="tx1"/>
                </a:solidFill>
              </a:rPr>
              <a:t>Health Care Services</a:t>
            </a:r>
            <a:endParaRPr lang="en-US" sz="3200" b="1" dirty="0">
              <a:solidFill>
                <a:schemeClr val="tx1"/>
              </a:solidFill>
            </a:endParaRP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893928" y="1591056"/>
            <a:ext cx="7173671" cy="4782448"/>
          </a:xfrm>
        </p:spPr>
      </p:pic>
      <p:sp>
        <p:nvSpPr>
          <p:cNvPr id="8" name="Rectangle 7"/>
          <p:cNvSpPr/>
          <p:nvPr/>
        </p:nvSpPr>
        <p:spPr>
          <a:xfrm>
            <a:off x="893928" y="1712584"/>
            <a:ext cx="6632065" cy="4170372"/>
          </a:xfrm>
          <a:prstGeom prst="rect">
            <a:avLst/>
          </a:prstGeom>
        </p:spPr>
        <p:txBody>
          <a:bodyPr wrap="square">
            <a:spAutoFit/>
          </a:bodyPr>
          <a:lstStyle/>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Premarital and preconception care</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Antenatal care</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Postnatal care</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Family planning</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Neonatal care</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Child health</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Nutritional services</a:t>
            </a:r>
          </a:p>
          <a:p>
            <a:pPr marL="285750" indent="-285750">
              <a:spcBef>
                <a:spcPts val="0"/>
              </a:spcBef>
              <a:spcAft>
                <a:spcPts val="1800"/>
              </a:spcAft>
              <a:buFont typeface="Wingdings" panose="05000000000000000000" pitchFamily="2" charset="2"/>
              <a:buChar char="v"/>
            </a:pPr>
            <a:r>
              <a:rPr lang="en-US" sz="2000" b="1" dirty="0">
                <a:solidFill>
                  <a:srgbClr val="FFFF00"/>
                </a:solidFill>
                <a:effectLst>
                  <a:outerShdw blurRad="38100" dist="38100" dir="2700000" algn="tl">
                    <a:srgbClr val="000000">
                      <a:alpha val="43137"/>
                    </a:srgbClr>
                  </a:outerShdw>
                </a:effectLst>
              </a:rPr>
              <a:t>Identification and referral of cases with NCDs</a:t>
            </a:r>
          </a:p>
        </p:txBody>
      </p:sp>
    </p:spTree>
    <p:extLst>
      <p:ext uri="{BB962C8B-B14F-4D97-AF65-F5344CB8AC3E}">
        <p14:creationId xmlns:p14="http://schemas.microsoft.com/office/powerpoint/2010/main" val="5431802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1648760"/>
            <a:ext cx="8424936" cy="1089572"/>
          </a:xfrm>
        </p:spPr>
        <p:style>
          <a:lnRef idx="2">
            <a:schemeClr val="dk1"/>
          </a:lnRef>
          <a:fillRef idx="1">
            <a:schemeClr val="lt1"/>
          </a:fillRef>
          <a:effectRef idx="0">
            <a:schemeClr val="dk1"/>
          </a:effectRef>
          <a:fontRef idx="minor">
            <a:schemeClr val="dk1"/>
          </a:fontRef>
        </p:style>
        <p:txBody>
          <a:bodyPr>
            <a:noAutofit/>
          </a:bodyPr>
          <a:lstStyle/>
          <a:p>
            <a:pPr marL="92075" algn="just" rtl="0">
              <a:tabLst>
                <a:tab pos="7437438" algn="l"/>
                <a:tab pos="7527925" algn="l"/>
              </a:tabLst>
            </a:pPr>
            <a:r>
              <a:rPr lang="en-US" sz="2200" dirty="0" smtClean="0">
                <a:solidFill>
                  <a:schemeClr val="tx1"/>
                </a:solidFill>
                <a:latin typeface="Calibri" panose="020F0502020204030204" pitchFamily="34" charset="0"/>
                <a:cs typeface="Calibri" panose="020F0502020204030204" pitchFamily="34" charset="0"/>
              </a:rPr>
              <a:t>Communicable </a:t>
            </a:r>
            <a:r>
              <a:rPr lang="en-US" sz="2200" dirty="0">
                <a:solidFill>
                  <a:schemeClr val="tx1"/>
                </a:solidFill>
                <a:latin typeface="Calibri" panose="020F0502020204030204" pitchFamily="34" charset="0"/>
                <a:cs typeface="Calibri" panose="020F0502020204030204" pitchFamily="34" charset="0"/>
              </a:rPr>
              <a:t>diseases remain a public health </a:t>
            </a:r>
            <a:r>
              <a:rPr lang="en-US" sz="2200" dirty="0" smtClean="0">
                <a:solidFill>
                  <a:schemeClr val="tx1"/>
                </a:solidFill>
                <a:latin typeface="Calibri" panose="020F0502020204030204" pitchFamily="34" charset="0"/>
                <a:cs typeface="Calibri" panose="020F0502020204030204" pitchFamily="34" charset="0"/>
              </a:rPr>
              <a:t>threat for the previously controlled  diseases such as </a:t>
            </a:r>
            <a:r>
              <a:rPr lang="en-US" sz="2200" b="1" dirty="0" smtClean="0">
                <a:solidFill>
                  <a:srgbClr val="0000CC"/>
                </a:solidFill>
                <a:latin typeface="Calibri" panose="020F0502020204030204" pitchFamily="34" charset="0"/>
                <a:cs typeface="Calibri" panose="020F0502020204030204" pitchFamily="34" charset="0"/>
              </a:rPr>
              <a:t>measles</a:t>
            </a:r>
            <a:r>
              <a:rPr lang="en-US" sz="2200" dirty="0" smtClean="0">
                <a:solidFill>
                  <a:schemeClr val="tx1"/>
                </a:solidFill>
                <a:latin typeface="Calibri" panose="020F0502020204030204" pitchFamily="34" charset="0"/>
                <a:cs typeface="Calibri" panose="020F0502020204030204" pitchFamily="34" charset="0"/>
              </a:rPr>
              <a:t>, </a:t>
            </a:r>
            <a:r>
              <a:rPr lang="en-US" sz="2200" b="1" dirty="0" smtClean="0">
                <a:solidFill>
                  <a:srgbClr val="0000CC"/>
                </a:solidFill>
                <a:latin typeface="Calibri" panose="020F0502020204030204" pitchFamily="34" charset="0"/>
                <a:cs typeface="Calibri" panose="020F0502020204030204" pitchFamily="34" charset="0"/>
              </a:rPr>
              <a:t>polio, </a:t>
            </a:r>
            <a:r>
              <a:rPr lang="en-US" sz="2200" b="1" dirty="0" err="1" smtClean="0">
                <a:solidFill>
                  <a:srgbClr val="0000CC"/>
                </a:solidFill>
                <a:latin typeface="Calibri" panose="020F0502020204030204" pitchFamily="34" charset="0"/>
                <a:cs typeface="Calibri" panose="020F0502020204030204" pitchFamily="34" charset="0"/>
              </a:rPr>
              <a:t>Leishmania</a:t>
            </a:r>
            <a:r>
              <a:rPr lang="en-US" sz="2200" b="1" dirty="0" smtClean="0">
                <a:solidFill>
                  <a:srgbClr val="0000CC"/>
                </a:solidFill>
                <a:latin typeface="Calibri" panose="020F0502020204030204" pitchFamily="34" charset="0"/>
                <a:cs typeface="Calibri" panose="020F0502020204030204" pitchFamily="34" charset="0"/>
              </a:rPr>
              <a:t>, and</a:t>
            </a:r>
            <a:r>
              <a:rPr lang="en-US" sz="2200" dirty="0" smtClean="0">
                <a:solidFill>
                  <a:schemeClr val="tx1"/>
                </a:solidFill>
                <a:latin typeface="Calibri" panose="020F0502020204030204" pitchFamily="34" charset="0"/>
                <a:cs typeface="Calibri" panose="020F0502020204030204" pitchFamily="34" charset="0"/>
              </a:rPr>
              <a:t> </a:t>
            </a:r>
            <a:r>
              <a:rPr lang="en-US" sz="2200" b="1" dirty="0" smtClean="0">
                <a:solidFill>
                  <a:srgbClr val="0000CC"/>
                </a:solidFill>
                <a:latin typeface="Calibri" panose="020F0502020204030204" pitchFamily="34" charset="0"/>
                <a:cs typeface="Calibri" panose="020F0502020204030204" pitchFamily="34" charset="0"/>
              </a:rPr>
              <a:t>tuberculosis.</a:t>
            </a:r>
            <a:endParaRPr lang="ar-JO" sz="2200" dirty="0">
              <a:solidFill>
                <a:schemeClr val="tx1"/>
              </a:solidFill>
              <a:latin typeface="Calibri" panose="020F0502020204030204" pitchFamily="34" charset="0"/>
              <a:cs typeface="Calibri" panose="020F0502020204030204" pitchFamily="34" charset="0"/>
            </a:endParaRPr>
          </a:p>
        </p:txBody>
      </p:sp>
      <p:sp>
        <p:nvSpPr>
          <p:cNvPr id="4" name="Rectangle 3"/>
          <p:cNvSpPr/>
          <p:nvPr/>
        </p:nvSpPr>
        <p:spPr>
          <a:xfrm>
            <a:off x="323529" y="188640"/>
            <a:ext cx="8424936" cy="5232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800" b="1" dirty="0">
                <a:latin typeface="Andalus" panose="02020603050405020304" pitchFamily="18" charset="-78"/>
                <a:cs typeface="Andalus" panose="02020603050405020304" pitchFamily="18" charset="-78"/>
              </a:rPr>
              <a:t>Main </a:t>
            </a:r>
            <a:r>
              <a:rPr lang="en-US" sz="2800" b="1" dirty="0" smtClean="0">
                <a:latin typeface="Andalus" panose="02020603050405020304" pitchFamily="18" charset="-78"/>
                <a:cs typeface="Andalus" panose="02020603050405020304" pitchFamily="18" charset="-78"/>
              </a:rPr>
              <a:t>Challenges</a:t>
            </a:r>
            <a:endParaRPr lang="ar-JO" sz="2800" dirty="0">
              <a:latin typeface="Andalus" panose="02020603050405020304" pitchFamily="18" charset="-78"/>
              <a:cs typeface="Andalus" panose="02020603050405020304" pitchFamily="18" charset="-78"/>
            </a:endParaRPr>
          </a:p>
        </p:txBody>
      </p:sp>
      <p:sp>
        <p:nvSpPr>
          <p:cNvPr id="2" name="Rectangle 1"/>
          <p:cNvSpPr/>
          <p:nvPr/>
        </p:nvSpPr>
        <p:spPr>
          <a:xfrm>
            <a:off x="2321961" y="1081596"/>
            <a:ext cx="5280916"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ts val="3000"/>
              </a:lnSpc>
            </a:pPr>
            <a:r>
              <a:rPr lang="en-US" sz="2800" b="1" dirty="0">
                <a:solidFill>
                  <a:srgbClr val="0000CC"/>
                </a:solidFill>
                <a:latin typeface="Calibri" panose="020F0502020204030204" pitchFamily="34" charset="0"/>
                <a:cs typeface="Calibri" panose="020F0502020204030204" pitchFamily="34" charset="0"/>
              </a:rPr>
              <a:t>1- Communicable diseases</a:t>
            </a:r>
          </a:p>
        </p:txBody>
      </p:sp>
      <p:sp>
        <p:nvSpPr>
          <p:cNvPr id="6" name="Content Placeholder 2"/>
          <p:cNvSpPr txBox="1">
            <a:spLocks/>
          </p:cNvSpPr>
          <p:nvPr/>
        </p:nvSpPr>
        <p:spPr>
          <a:xfrm>
            <a:off x="323529" y="3547884"/>
            <a:ext cx="8424936" cy="3068674"/>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1">
            <a:noAutofit/>
          </a:bodyPr>
          <a:lstStyle>
            <a:lvl1pPr marL="0" indent="0" algn="ctr" defTabSz="914400" rtl="1"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1"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1"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rtl="0">
              <a:lnSpc>
                <a:spcPts val="2400"/>
              </a:lnSpc>
            </a:pPr>
            <a:r>
              <a:rPr lang="en-US" sz="2200" dirty="0" smtClean="0">
                <a:solidFill>
                  <a:schemeClr val="tx1"/>
                </a:solidFill>
                <a:latin typeface="Calibri" panose="020F0502020204030204" pitchFamily="34" charset="0"/>
                <a:cs typeface="Calibri" panose="020F0502020204030204" pitchFamily="34" charset="0"/>
              </a:rPr>
              <a:t>Jordan has undergone a significant </a:t>
            </a:r>
            <a:r>
              <a:rPr lang="en-US" sz="2200" b="1" dirty="0" smtClean="0">
                <a:solidFill>
                  <a:srgbClr val="0000CC"/>
                </a:solidFill>
                <a:latin typeface="Calibri" panose="020F0502020204030204" pitchFamily="34" charset="0"/>
                <a:cs typeface="Calibri" panose="020F0502020204030204" pitchFamily="34" charset="0"/>
              </a:rPr>
              <a:t>epidemiological transition </a:t>
            </a:r>
            <a:r>
              <a:rPr lang="en-US" sz="2200" dirty="0" smtClean="0">
                <a:solidFill>
                  <a:schemeClr val="tx1"/>
                </a:solidFill>
                <a:latin typeface="Calibri" panose="020F0502020204030204" pitchFamily="34" charset="0"/>
                <a:cs typeface="Calibri" panose="020F0502020204030204" pitchFamily="34" charset="0"/>
              </a:rPr>
              <a:t>towards NCDs in recent years  with improved indicators.</a:t>
            </a:r>
          </a:p>
          <a:p>
            <a:pPr algn="just" rtl="0">
              <a:lnSpc>
                <a:spcPts val="2400"/>
              </a:lnSpc>
            </a:pPr>
            <a:r>
              <a:rPr lang="en-US" sz="2200" dirty="0" smtClean="0">
                <a:solidFill>
                  <a:schemeClr val="tx1"/>
                </a:solidFill>
                <a:latin typeface="Calibri" panose="020F0502020204030204" pitchFamily="34" charset="0"/>
                <a:cs typeface="Calibri" panose="020F0502020204030204" pitchFamily="34" charset="0"/>
              </a:rPr>
              <a:t>Determinants of poor health such as tobacco use, obesity, and other </a:t>
            </a:r>
            <a:r>
              <a:rPr lang="en-US" sz="2200" b="1" dirty="0" smtClean="0">
                <a:solidFill>
                  <a:srgbClr val="0000CC"/>
                </a:solidFill>
                <a:latin typeface="Calibri" panose="020F0502020204030204" pitchFamily="34" charset="0"/>
                <a:cs typeface="Calibri" panose="020F0502020204030204" pitchFamily="34" charset="0"/>
              </a:rPr>
              <a:t>unhealthy behaviors</a:t>
            </a:r>
            <a:r>
              <a:rPr lang="en-US" sz="2200" dirty="0" smtClean="0">
                <a:solidFill>
                  <a:schemeClr val="tx1"/>
                </a:solidFill>
                <a:latin typeface="Calibri" panose="020F0502020204030204" pitchFamily="34" charset="0"/>
                <a:cs typeface="Calibri" panose="020F0502020204030204" pitchFamily="34" charset="0"/>
              </a:rPr>
              <a:t> are becoming increasingly prevalent in Jordan and are contributing to the increased incidence of non‐communicable diseases. </a:t>
            </a:r>
          </a:p>
          <a:p>
            <a:pPr algn="just" rtl="0">
              <a:lnSpc>
                <a:spcPts val="2400"/>
              </a:lnSpc>
            </a:pPr>
            <a:r>
              <a:rPr lang="en-US" sz="2200" b="1" dirty="0" smtClean="0">
                <a:solidFill>
                  <a:srgbClr val="FF0000"/>
                </a:solidFill>
                <a:latin typeface="Calibri" panose="020F0502020204030204" pitchFamily="34" charset="0"/>
                <a:cs typeface="Calibri" panose="020F0502020204030204" pitchFamily="34" charset="0"/>
              </a:rPr>
              <a:t>There is a high burden of NCDs among refugees with high costs of secondary and tertiary care</a:t>
            </a:r>
            <a:r>
              <a:rPr lang="en-US" sz="2200" dirty="0" smtClean="0">
                <a:solidFill>
                  <a:schemeClr val="tx1"/>
                </a:solidFill>
                <a:latin typeface="Calibri" panose="020F0502020204030204" pitchFamily="34" charset="0"/>
                <a:cs typeface="Calibri" panose="020F0502020204030204" pitchFamily="34" charset="0"/>
              </a:rPr>
              <a:t>.</a:t>
            </a:r>
            <a:endParaRPr lang="ar-JO" sz="2200" dirty="0">
              <a:solidFill>
                <a:schemeClr val="tx1"/>
              </a:solidFill>
              <a:latin typeface="Calibri" panose="020F0502020204030204" pitchFamily="34" charset="0"/>
              <a:cs typeface="Calibri" panose="020F0502020204030204" pitchFamily="34" charset="0"/>
            </a:endParaRPr>
          </a:p>
        </p:txBody>
      </p:sp>
      <p:sp>
        <p:nvSpPr>
          <p:cNvPr id="7" name="Rectangle 6"/>
          <p:cNvSpPr/>
          <p:nvPr/>
        </p:nvSpPr>
        <p:spPr>
          <a:xfrm>
            <a:off x="2321961" y="2918552"/>
            <a:ext cx="5280916"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ts val="3000"/>
              </a:lnSpc>
            </a:pPr>
            <a:r>
              <a:rPr lang="en-US" sz="2800" b="1" dirty="0">
                <a:solidFill>
                  <a:srgbClr val="0000CC"/>
                </a:solidFill>
                <a:latin typeface="Calibri" panose="020F0502020204030204" pitchFamily="34" charset="0"/>
                <a:cs typeface="Calibri" panose="020F0502020204030204" pitchFamily="34" charset="0"/>
              </a:rPr>
              <a:t>2- Non-communicable diseases</a:t>
            </a:r>
          </a:p>
        </p:txBody>
      </p:sp>
    </p:spTree>
    <p:extLst>
      <p:ext uri="{BB962C8B-B14F-4D97-AF65-F5344CB8AC3E}">
        <p14:creationId xmlns:p14="http://schemas.microsoft.com/office/powerpoint/2010/main" val="36067985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1340770"/>
            <a:ext cx="8136904" cy="1443528"/>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a:noAutofit/>
          </a:bodyPr>
          <a:lstStyle/>
          <a:p>
            <a:pPr indent="-171450" algn="l" rtl="0">
              <a:buNone/>
              <a:tabLst>
                <a:tab pos="7715250" algn="l"/>
              </a:tabLst>
            </a:pPr>
            <a:r>
              <a:rPr lang="en-US" sz="2200" dirty="0" smtClean="0">
                <a:latin typeface="Calibri" panose="020F0502020204030204" pitchFamily="34" charset="0"/>
                <a:cs typeface="Calibri" panose="020F0502020204030204" pitchFamily="34" charset="0"/>
              </a:rPr>
              <a:t>Significant </a:t>
            </a:r>
            <a:r>
              <a:rPr lang="en-US" sz="2200" dirty="0">
                <a:latin typeface="Calibri" panose="020F0502020204030204" pitchFamily="34" charset="0"/>
                <a:cs typeface="Calibri" panose="020F0502020204030204" pitchFamily="34" charset="0"/>
              </a:rPr>
              <a:t>vulnerabilities and inequalities still exist for </a:t>
            </a:r>
            <a:r>
              <a:rPr lang="en-US" sz="2200" dirty="0" smtClean="0">
                <a:latin typeface="Calibri" panose="020F0502020204030204" pitchFamily="34" charset="0"/>
                <a:cs typeface="Calibri" panose="020F0502020204030204" pitchFamily="34" charset="0"/>
              </a:rPr>
              <a:t>maternal and child health in </a:t>
            </a:r>
            <a:r>
              <a:rPr lang="en-US" sz="2200" dirty="0">
                <a:latin typeface="Calibri" panose="020F0502020204030204" pitchFamily="34" charset="0"/>
                <a:cs typeface="Calibri" panose="020F0502020204030204" pitchFamily="34" charset="0"/>
              </a:rPr>
              <a:t>Jordan. </a:t>
            </a:r>
            <a:r>
              <a:rPr lang="en-US" sz="2200" b="1" dirty="0" smtClean="0">
                <a:solidFill>
                  <a:srgbClr val="0000CC"/>
                </a:solidFill>
                <a:latin typeface="Calibri" panose="020F0502020204030204" pitchFamily="34" charset="0"/>
                <a:cs typeface="Calibri" panose="020F0502020204030204" pitchFamily="34" charset="0"/>
              </a:rPr>
              <a:t>Routine </a:t>
            </a:r>
            <a:r>
              <a:rPr lang="en-US" sz="2200" b="1" dirty="0">
                <a:solidFill>
                  <a:srgbClr val="0000CC"/>
                </a:solidFill>
                <a:latin typeface="Calibri" panose="020F0502020204030204" pitchFamily="34" charset="0"/>
                <a:cs typeface="Calibri" panose="020F0502020204030204" pitchFamily="34" charset="0"/>
              </a:rPr>
              <a:t>vaccination </a:t>
            </a:r>
            <a:r>
              <a:rPr lang="en-US" sz="2200" dirty="0">
                <a:latin typeface="Calibri" panose="020F0502020204030204" pitchFamily="34" charset="0"/>
                <a:cs typeface="Calibri" panose="020F0502020204030204" pitchFamily="34" charset="0"/>
              </a:rPr>
              <a:t>coverage </a:t>
            </a:r>
            <a:r>
              <a:rPr lang="en-US" sz="2200" dirty="0" smtClean="0">
                <a:latin typeface="Calibri" panose="020F0502020204030204" pitchFamily="34" charset="0"/>
                <a:cs typeface="Calibri" panose="020F0502020204030204" pitchFamily="34" charset="0"/>
              </a:rPr>
              <a:t>is lower among high‐risk populations, including Syrian refugees.</a:t>
            </a:r>
            <a:endParaRPr lang="ar-JO" sz="2200" dirty="0">
              <a:latin typeface="Calibri" panose="020F0502020204030204" pitchFamily="34" charset="0"/>
              <a:cs typeface="Calibri" panose="020F0502020204030204" pitchFamily="34" charset="0"/>
            </a:endParaRPr>
          </a:p>
        </p:txBody>
      </p:sp>
      <p:sp>
        <p:nvSpPr>
          <p:cNvPr id="4" name="Content Placeholder 2"/>
          <p:cNvSpPr txBox="1">
            <a:spLocks/>
          </p:cNvSpPr>
          <p:nvPr/>
        </p:nvSpPr>
        <p:spPr>
          <a:xfrm>
            <a:off x="755576" y="4064932"/>
            <a:ext cx="8064896" cy="216618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dk1"/>
          </a:lnRef>
          <a:fillRef idx="1">
            <a:schemeClr val="lt1"/>
          </a:fillRef>
          <a:effectRef idx="0">
            <a:schemeClr val="dk1"/>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rtl="0">
              <a:buFont typeface="Arial" pitchFamily="34" charset="0"/>
              <a:buNone/>
            </a:pPr>
            <a:r>
              <a:rPr lang="en-US" sz="2200" dirty="0" smtClean="0">
                <a:latin typeface="Calibri" panose="020F0502020204030204" pitchFamily="34" charset="0"/>
                <a:cs typeface="Calibri" panose="020F0502020204030204" pitchFamily="34" charset="0"/>
              </a:rPr>
              <a:t>The influx of refugees put a huge challenge on equitable access to essential medical supplies, vaccines and technologies, which also require more cost‐effectiveness and a well‐performing health workforce to be responsive to achieve the best health outcomes possible.</a:t>
            </a:r>
            <a:endParaRPr lang="ar-JO" sz="2200" dirty="0">
              <a:latin typeface="Calibri" panose="020F0502020204030204" pitchFamily="34" charset="0"/>
              <a:cs typeface="Calibri" panose="020F0502020204030204" pitchFamily="34" charset="0"/>
            </a:endParaRPr>
          </a:p>
        </p:txBody>
      </p:sp>
      <p:sp>
        <p:nvSpPr>
          <p:cNvPr id="6" name="Rectangle 5"/>
          <p:cNvSpPr/>
          <p:nvPr/>
        </p:nvSpPr>
        <p:spPr>
          <a:xfrm>
            <a:off x="2794089" y="714462"/>
            <a:ext cx="4059877"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ts val="3000"/>
              </a:lnSpc>
            </a:pPr>
            <a:r>
              <a:rPr lang="en-US" sz="2800" b="1" dirty="0">
                <a:solidFill>
                  <a:srgbClr val="0000CC"/>
                </a:solidFill>
                <a:latin typeface="Calibri" panose="020F0502020204030204" pitchFamily="34" charset="0"/>
                <a:cs typeface="Calibri" panose="020F0502020204030204" pitchFamily="34" charset="0"/>
              </a:rPr>
              <a:t>3. Vulnerabilities  </a:t>
            </a:r>
          </a:p>
        </p:txBody>
      </p:sp>
      <p:sp>
        <p:nvSpPr>
          <p:cNvPr id="7" name="Rectangle 6"/>
          <p:cNvSpPr/>
          <p:nvPr/>
        </p:nvSpPr>
        <p:spPr>
          <a:xfrm>
            <a:off x="2508269" y="3374015"/>
            <a:ext cx="5433655"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ts val="3000"/>
              </a:lnSpc>
            </a:pPr>
            <a:r>
              <a:rPr lang="en-US" sz="2800" b="1" dirty="0">
                <a:solidFill>
                  <a:srgbClr val="0000CC"/>
                </a:solidFill>
                <a:latin typeface="Calibri" panose="020F0502020204030204" pitchFamily="34" charset="0"/>
                <a:cs typeface="Calibri" panose="020F0502020204030204" pitchFamily="34" charset="0"/>
              </a:rPr>
              <a:t>4. Accessibility to Health System </a:t>
            </a:r>
          </a:p>
        </p:txBody>
      </p:sp>
    </p:spTree>
    <p:extLst>
      <p:ext uri="{BB962C8B-B14F-4D97-AF65-F5344CB8AC3E}">
        <p14:creationId xmlns:p14="http://schemas.microsoft.com/office/powerpoint/2010/main" val="28483399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5406" y="663079"/>
            <a:ext cx="7084194"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rtl="0">
              <a:lnSpc>
                <a:spcPts val="3000"/>
              </a:lnSpc>
              <a:buNone/>
            </a:pPr>
            <a:r>
              <a:rPr lang="en-US" sz="2800" b="1" dirty="0" smtClean="0">
                <a:solidFill>
                  <a:srgbClr val="0000CC"/>
                </a:solidFill>
                <a:latin typeface="Calibri" panose="020F0502020204030204" pitchFamily="34" charset="0"/>
                <a:cs typeface="Calibri" panose="020F0502020204030204" pitchFamily="34" charset="0"/>
              </a:rPr>
              <a:t>5-Health Information system</a:t>
            </a:r>
            <a:endParaRPr lang="en-US" sz="2800" b="1" dirty="0">
              <a:solidFill>
                <a:srgbClr val="0000CC"/>
              </a:solidFill>
              <a:latin typeface="Calibri" panose="020F0502020204030204" pitchFamily="34" charset="0"/>
              <a:cs typeface="Calibri" panose="020F0502020204030204" pitchFamily="34" charset="0"/>
            </a:endParaRPr>
          </a:p>
        </p:txBody>
      </p:sp>
      <p:sp>
        <p:nvSpPr>
          <p:cNvPr id="4" name="Content Placeholder 2"/>
          <p:cNvSpPr txBox="1">
            <a:spLocks/>
          </p:cNvSpPr>
          <p:nvPr/>
        </p:nvSpPr>
        <p:spPr>
          <a:xfrm>
            <a:off x="1145406" y="1368254"/>
            <a:ext cx="7084194" cy="1827009"/>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rtl="0">
              <a:lnSpc>
                <a:spcPts val="3200"/>
              </a:lnSpc>
              <a:buFont typeface="Wingdings" pitchFamily="2" charset="2"/>
              <a:buChar char="ü"/>
            </a:pPr>
            <a:r>
              <a:rPr lang="en-US" sz="2200" dirty="0" smtClean="0">
                <a:latin typeface="Calibri" panose="020F0502020204030204" pitchFamily="34" charset="0"/>
                <a:cs typeface="Calibri" panose="020F0502020204030204" pitchFamily="34" charset="0"/>
              </a:rPr>
              <a:t>A well‐functioning health information system is needed to ensure production, analysis, dissemination and use of reliable and timely information on health determinants, health systems performance and health status.</a:t>
            </a:r>
            <a:endParaRPr lang="ar-JO" sz="2200" dirty="0">
              <a:latin typeface="Calibri" panose="020F0502020204030204" pitchFamily="34" charset="0"/>
              <a:cs typeface="Calibri" panose="020F0502020204030204" pitchFamily="34" charset="0"/>
            </a:endParaRPr>
          </a:p>
        </p:txBody>
      </p:sp>
      <p:sp>
        <p:nvSpPr>
          <p:cNvPr id="5" name="Rectangle 4"/>
          <p:cNvSpPr/>
          <p:nvPr/>
        </p:nvSpPr>
        <p:spPr>
          <a:xfrm>
            <a:off x="1145406" y="3562950"/>
            <a:ext cx="7084194" cy="477054"/>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ctr" rtl="0">
              <a:lnSpc>
                <a:spcPts val="3000"/>
              </a:lnSpc>
              <a:buNone/>
            </a:pPr>
            <a:r>
              <a:rPr lang="en-US" sz="2800" b="1" dirty="0">
                <a:solidFill>
                  <a:srgbClr val="0000CC"/>
                </a:solidFill>
                <a:latin typeface="Calibri" panose="020F0502020204030204" pitchFamily="34" charset="0"/>
                <a:cs typeface="Calibri" panose="020F0502020204030204" pitchFamily="34" charset="0"/>
              </a:rPr>
              <a:t>6</a:t>
            </a:r>
            <a:r>
              <a:rPr lang="en-US" sz="2800" b="1" dirty="0" smtClean="0">
                <a:solidFill>
                  <a:srgbClr val="0000CC"/>
                </a:solidFill>
                <a:latin typeface="Calibri" panose="020F0502020204030204" pitchFamily="34" charset="0"/>
                <a:cs typeface="Calibri" panose="020F0502020204030204" pitchFamily="34" charset="0"/>
              </a:rPr>
              <a:t>-Health Financing</a:t>
            </a:r>
            <a:endParaRPr lang="en-US" sz="2800" b="1" dirty="0">
              <a:solidFill>
                <a:srgbClr val="0000CC"/>
              </a:solidFill>
              <a:latin typeface="Calibri" panose="020F0502020204030204" pitchFamily="34" charset="0"/>
              <a:cs typeface="Calibri" panose="020F0502020204030204" pitchFamily="34" charset="0"/>
            </a:endParaRPr>
          </a:p>
        </p:txBody>
      </p:sp>
      <p:sp>
        <p:nvSpPr>
          <p:cNvPr id="6" name="Content Placeholder 2"/>
          <p:cNvSpPr txBox="1">
            <a:spLocks/>
          </p:cNvSpPr>
          <p:nvPr/>
        </p:nvSpPr>
        <p:spPr>
          <a:xfrm>
            <a:off x="1145406" y="4222757"/>
            <a:ext cx="7084194" cy="1664335"/>
          </a:xfrm>
          <a:prstGeom prst="rect">
            <a:avLst/>
          </a:prstGeom>
          <a:ln w="28575">
            <a:solidFill>
              <a:schemeClr val="accent6">
                <a:lumMod val="60000"/>
                <a:lumOff val="4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rtl="0">
              <a:lnSpc>
                <a:spcPts val="3200"/>
              </a:lnSpc>
              <a:buFont typeface="Wingdings" pitchFamily="2" charset="2"/>
              <a:buChar char="ü"/>
            </a:pPr>
            <a:r>
              <a:rPr lang="en-US" sz="2400" dirty="0" smtClean="0">
                <a:latin typeface="Calibri" panose="020F0502020204030204" pitchFamily="34" charset="0"/>
                <a:cs typeface="Calibri" panose="020F0502020204030204" pitchFamily="34" charset="0"/>
              </a:rPr>
              <a:t>Lack of donors’ commitments to support Jordan in funding the health sector to meet financial burdens resulted from Syrian crises  </a:t>
            </a:r>
            <a:endParaRPr lang="ar-JO"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8904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en-US" sz="3500" b="1" dirty="0" smtClean="0">
                <a:solidFill>
                  <a:schemeClr val="tx1"/>
                </a:solidFill>
              </a:rPr>
              <a:t>Impact on Jordan’s Population</a:t>
            </a:r>
            <a:endParaRPr lang="en-US" sz="3500" b="1" dirty="0">
              <a:solidFill>
                <a:schemeClr val="tx1"/>
              </a:solidFill>
            </a:endParaRPr>
          </a:p>
        </p:txBody>
      </p:sp>
      <p:graphicFrame>
        <p:nvGraphicFramePr>
          <p:cNvPr id="30" name="Chart 29"/>
          <p:cNvGraphicFramePr/>
          <p:nvPr>
            <p:extLst/>
          </p:nvPr>
        </p:nvGraphicFramePr>
        <p:xfrm>
          <a:off x="721698" y="1549400"/>
          <a:ext cx="7702635" cy="4512099"/>
        </p:xfrm>
        <a:graphic>
          <a:graphicData uri="http://schemas.openxmlformats.org/drawingml/2006/chart">
            <c:chart xmlns:c="http://schemas.openxmlformats.org/drawingml/2006/chart" xmlns:r="http://schemas.openxmlformats.org/officeDocument/2006/relationships" r:id="rId3"/>
          </a:graphicData>
        </a:graphic>
      </p:graphicFrame>
      <p:pic>
        <p:nvPicPr>
          <p:cNvPr id="31" name="Picture 30"/>
          <p:cNvPicPr>
            <a:picLocks noChangeAspect="1"/>
          </p:cNvPicPr>
          <p:nvPr/>
        </p:nvPicPr>
        <p:blipFill rotWithShape="1">
          <a:blip r:embed="rId4" cstate="email">
            <a:extLst>
              <a:ext uri="{28A0092B-C50C-407E-A947-70E740481C1C}">
                <a14:useLocalDpi xmlns:a14="http://schemas.microsoft.com/office/drawing/2010/main" val="0"/>
              </a:ext>
            </a:extLst>
          </a:blip>
          <a:srcRect b="63053"/>
          <a:stretch/>
        </p:blipFill>
        <p:spPr>
          <a:xfrm>
            <a:off x="4072466" y="3183467"/>
            <a:ext cx="1007534" cy="728133"/>
          </a:xfrm>
          <a:prstGeom prst="rect">
            <a:avLst/>
          </a:prstGeom>
        </p:spPr>
      </p:pic>
      <p:pic>
        <p:nvPicPr>
          <p:cNvPr id="32" name="Picture 31"/>
          <p:cNvPicPr>
            <a:picLocks noChangeAspect="1"/>
          </p:cNvPicPr>
          <p:nvPr/>
        </p:nvPicPr>
        <p:blipFill rotWithShape="1">
          <a:blip r:embed="rId5" cstate="email">
            <a:extLst>
              <a:ext uri="{28A0092B-C50C-407E-A947-70E740481C1C}">
                <a14:useLocalDpi xmlns:a14="http://schemas.microsoft.com/office/drawing/2010/main" val="0"/>
              </a:ext>
            </a:extLst>
          </a:blip>
          <a:srcRect b="63053"/>
          <a:stretch/>
        </p:blipFill>
        <p:spPr>
          <a:xfrm>
            <a:off x="1555748" y="4724397"/>
            <a:ext cx="1054101" cy="567267"/>
          </a:xfrm>
          <a:prstGeom prst="rect">
            <a:avLst/>
          </a:prstGeom>
        </p:spPr>
      </p:pic>
      <p:sp>
        <p:nvSpPr>
          <p:cNvPr id="33" name="TextBox 32"/>
          <p:cNvSpPr txBox="1"/>
          <p:nvPr/>
        </p:nvSpPr>
        <p:spPr>
          <a:xfrm>
            <a:off x="1490133" y="5553667"/>
            <a:ext cx="1219199" cy="507831"/>
          </a:xfrm>
          <a:prstGeom prst="rect">
            <a:avLst/>
          </a:prstGeom>
          <a:solidFill>
            <a:srgbClr val="00B050"/>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1979</a:t>
            </a:r>
          </a:p>
          <a:p>
            <a:pPr algn="ctr"/>
            <a:endParaRPr lang="en-US" sz="700" b="1" dirty="0">
              <a:solidFill>
                <a:schemeClr val="bg1"/>
              </a:solidFill>
              <a:latin typeface="Arial" panose="020B0604020202020204" pitchFamily="34" charset="0"/>
              <a:cs typeface="Arial" panose="020B0604020202020204" pitchFamily="34" charset="0"/>
            </a:endParaRPr>
          </a:p>
        </p:txBody>
      </p:sp>
      <p:sp>
        <p:nvSpPr>
          <p:cNvPr id="37" name="TextBox 36"/>
          <p:cNvSpPr txBox="1"/>
          <p:nvPr/>
        </p:nvSpPr>
        <p:spPr>
          <a:xfrm>
            <a:off x="3966633" y="5553668"/>
            <a:ext cx="1219199" cy="507831"/>
          </a:xfrm>
          <a:prstGeom prst="rect">
            <a:avLst/>
          </a:prstGeom>
          <a:solidFill>
            <a:srgbClr val="00B050"/>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2012</a:t>
            </a:r>
          </a:p>
          <a:p>
            <a:pPr algn="ctr"/>
            <a:endParaRPr lang="en-US" sz="700" b="1" dirty="0">
              <a:solidFill>
                <a:schemeClr val="bg1"/>
              </a:solidFill>
              <a:latin typeface="Arial" panose="020B0604020202020204" pitchFamily="34" charset="0"/>
              <a:cs typeface="Arial" panose="020B0604020202020204" pitchFamily="34" charset="0"/>
            </a:endParaRPr>
          </a:p>
        </p:txBody>
      </p:sp>
      <p:sp>
        <p:nvSpPr>
          <p:cNvPr id="38" name="TextBox 37"/>
          <p:cNvSpPr txBox="1"/>
          <p:nvPr/>
        </p:nvSpPr>
        <p:spPr>
          <a:xfrm>
            <a:off x="6443133" y="5553666"/>
            <a:ext cx="1219199" cy="507831"/>
          </a:xfrm>
          <a:prstGeom prst="rect">
            <a:avLst/>
          </a:prstGeom>
          <a:solidFill>
            <a:srgbClr val="00B050"/>
          </a:solidFill>
        </p:spPr>
        <p:txBody>
          <a:bodyPr wrap="square" rtlCol="0">
            <a:spAutoFit/>
          </a:bodyPr>
          <a:lstStyle/>
          <a:p>
            <a:pPr algn="ctr"/>
            <a:r>
              <a:rPr lang="en-US" sz="2000" b="1" dirty="0" smtClean="0">
                <a:solidFill>
                  <a:schemeClr val="bg1"/>
                </a:solidFill>
                <a:latin typeface="Arial" panose="020B0604020202020204" pitchFamily="34" charset="0"/>
                <a:cs typeface="Arial" panose="020B0604020202020204" pitchFamily="34" charset="0"/>
              </a:rPr>
              <a:t>2015</a:t>
            </a:r>
          </a:p>
          <a:p>
            <a:pPr algn="ctr"/>
            <a:endParaRPr lang="en-US" sz="700" b="1" dirty="0">
              <a:solidFill>
                <a:schemeClr val="bg1"/>
              </a:solidFill>
              <a:latin typeface="Arial" panose="020B0604020202020204" pitchFamily="34" charset="0"/>
              <a:cs typeface="Arial" panose="020B0604020202020204" pitchFamily="34" charset="0"/>
            </a:endParaRPr>
          </a:p>
        </p:txBody>
      </p:sp>
      <p:pic>
        <p:nvPicPr>
          <p:cNvPr id="39" name="Picture 38"/>
          <p:cNvPicPr>
            <a:picLocks noChangeAspect="1"/>
          </p:cNvPicPr>
          <p:nvPr/>
        </p:nvPicPr>
        <p:blipFill rotWithShape="1">
          <a:blip r:embed="rId4" cstate="email">
            <a:extLst>
              <a:ext uri="{28A0092B-C50C-407E-A947-70E740481C1C}">
                <a14:useLocalDpi xmlns:a14="http://schemas.microsoft.com/office/drawing/2010/main" val="0"/>
              </a:ext>
            </a:extLst>
          </a:blip>
          <a:srcRect b="63053"/>
          <a:stretch/>
        </p:blipFill>
        <p:spPr>
          <a:xfrm>
            <a:off x="6548965" y="2023534"/>
            <a:ext cx="1007534" cy="728133"/>
          </a:xfrm>
          <a:prstGeom prst="rect">
            <a:avLst/>
          </a:prstGeom>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6455" y="1549400"/>
            <a:ext cx="2251090" cy="803824"/>
          </a:xfrm>
          <a:prstGeom prst="rect">
            <a:avLst/>
          </a:prstGeom>
        </p:spPr>
      </p:pic>
    </p:spTree>
    <p:extLst>
      <p:ext uri="{BB962C8B-B14F-4D97-AF65-F5344CB8AC3E}">
        <p14:creationId xmlns:p14="http://schemas.microsoft.com/office/powerpoint/2010/main" val="30387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graphicEl>
                                              <a:chart seriesIdx="-3" categoryIdx="-3" bldStep="gridLegend"/>
                                            </p:graphicEl>
                                          </p:spTgt>
                                        </p:tgtEl>
                                        <p:attrNameLst>
                                          <p:attrName>style.visibility</p:attrName>
                                        </p:attrNameLst>
                                      </p:cBhvr>
                                      <p:to>
                                        <p:strVal val="visible"/>
                                      </p:to>
                                    </p:set>
                                    <p:animEffect transition="in" filter="wipe(down)">
                                      <p:cBhvr>
                                        <p:cTn id="7" dur="1000"/>
                                        <p:tgtEl>
                                          <p:spTgt spid="30">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0">
                                            <p:graphicEl>
                                              <a:chart seriesIdx="-4" categoryIdx="0" bldStep="category"/>
                                            </p:graphicEl>
                                          </p:spTgt>
                                        </p:tgtEl>
                                        <p:attrNameLst>
                                          <p:attrName>style.visibility</p:attrName>
                                        </p:attrNameLst>
                                      </p:cBhvr>
                                      <p:to>
                                        <p:strVal val="visible"/>
                                      </p:to>
                                    </p:set>
                                    <p:animEffect transition="in" filter="wipe(down)">
                                      <p:cBhvr>
                                        <p:cTn id="15" dur="1000"/>
                                        <p:tgtEl>
                                          <p:spTgt spid="30">
                                            <p:graphicEl>
                                              <a:chart seriesIdx="-4" categoryIdx="0" bldStep="category"/>
                                            </p:graphic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0">
                                            <p:graphicEl>
                                              <a:chart seriesIdx="-4" categoryIdx="1" bldStep="category"/>
                                            </p:graphicEl>
                                          </p:spTgt>
                                        </p:tgtEl>
                                        <p:attrNameLst>
                                          <p:attrName>style.visibility</p:attrName>
                                        </p:attrNameLst>
                                      </p:cBhvr>
                                      <p:to>
                                        <p:strVal val="visible"/>
                                      </p:to>
                                    </p:set>
                                    <p:animEffect transition="in" filter="wipe(down)">
                                      <p:cBhvr>
                                        <p:cTn id="25" dur="1000"/>
                                        <p:tgtEl>
                                          <p:spTgt spid="30">
                                            <p:graphicEl>
                                              <a:chart seriesIdx="-4" categoryIdx="1" bldStep="category"/>
                                            </p:graphic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0">
                                            <p:graphicEl>
                                              <a:chart seriesIdx="-4" categoryIdx="2" bldStep="category"/>
                                            </p:graphicEl>
                                          </p:spTgt>
                                        </p:tgtEl>
                                        <p:attrNameLst>
                                          <p:attrName>style.visibility</p:attrName>
                                        </p:attrNameLst>
                                      </p:cBhvr>
                                      <p:to>
                                        <p:strVal val="visible"/>
                                      </p:to>
                                    </p:set>
                                    <p:animEffect transition="in" filter="wipe(down)">
                                      <p:cBhvr>
                                        <p:cTn id="36" dur="1000"/>
                                        <p:tgtEl>
                                          <p:spTgt spid="30">
                                            <p:graphicEl>
                                              <a:chart seriesIdx="-4" categoryIdx="2" bldStep="category"/>
                                            </p:graphic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Chart bld="category"/>
        </p:bldSub>
      </p:bldGraphic>
      <p:bldP spid="33" grpId="0" animBg="1"/>
      <p:bldP spid="37" grpId="0" animBg="1"/>
      <p:bldP spid="3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305" y="2321711"/>
            <a:ext cx="8642079" cy="1350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dirty="0" smtClean="0">
              <a:solidFill>
                <a:schemeClr val="tx1"/>
              </a:solidFill>
              <a:latin typeface="Calibri" panose="020F0502020204030204" pitchFamily="34" charset="0"/>
              <a:cs typeface="Calibri" panose="020F0502020204030204" pitchFamily="34" charset="0"/>
            </a:endParaRPr>
          </a:p>
          <a:p>
            <a:pPr algn="ctr"/>
            <a:r>
              <a:rPr lang="en-US" sz="2200" b="1" dirty="0" smtClean="0">
                <a:solidFill>
                  <a:schemeClr val="tx1"/>
                </a:solidFill>
                <a:latin typeface="Calibri" panose="020F0502020204030204" pitchFamily="34" charset="0"/>
                <a:cs typeface="Calibri" panose="020F0502020204030204" pitchFamily="34" charset="0"/>
              </a:rPr>
              <a:t>Improving the institutional framework for the healthcare sector </a:t>
            </a:r>
            <a:endParaRPr lang="en-US" sz="2200" b="1" dirty="0">
              <a:solidFill>
                <a:schemeClr val="tx1"/>
              </a:solidFill>
              <a:latin typeface="Calibri" panose="020F0502020204030204" pitchFamily="34" charset="0"/>
              <a:cs typeface="Calibri" panose="020F0502020204030204" pitchFamily="34" charset="0"/>
            </a:endParaRPr>
          </a:p>
        </p:txBody>
      </p:sp>
      <p:sp>
        <p:nvSpPr>
          <p:cNvPr id="11" name="Rectangle 10"/>
          <p:cNvSpPr/>
          <p:nvPr/>
        </p:nvSpPr>
        <p:spPr>
          <a:xfrm>
            <a:off x="236306" y="3734587"/>
            <a:ext cx="8661114" cy="1412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dirty="0" smtClean="0">
              <a:solidFill>
                <a:schemeClr val="tx1"/>
              </a:solidFill>
              <a:latin typeface="Calibri" panose="020F0502020204030204" pitchFamily="34" charset="0"/>
              <a:cs typeface="Calibri" panose="020F0502020204030204" pitchFamily="34" charset="0"/>
            </a:endParaRPr>
          </a:p>
          <a:p>
            <a:pPr algn="ctr"/>
            <a:r>
              <a:rPr lang="en-US" sz="2200" b="1" dirty="0" smtClean="0">
                <a:solidFill>
                  <a:schemeClr val="tx1"/>
                </a:solidFill>
                <a:latin typeface="Calibri" panose="020F0502020204030204" pitchFamily="34" charset="0"/>
                <a:cs typeface="Calibri" panose="020F0502020204030204" pitchFamily="34" charset="0"/>
              </a:rPr>
              <a:t>Developing an effective and comprehensive health insurance system </a:t>
            </a:r>
            <a:endParaRPr lang="en-US" sz="2200" b="1" dirty="0">
              <a:solidFill>
                <a:schemeClr val="tx1"/>
              </a:solidFill>
              <a:latin typeface="Calibri" panose="020F0502020204030204" pitchFamily="34" charset="0"/>
              <a:cs typeface="Calibri" panose="020F0502020204030204" pitchFamily="34" charset="0"/>
            </a:endParaRPr>
          </a:p>
        </p:txBody>
      </p:sp>
      <p:pic>
        <p:nvPicPr>
          <p:cNvPr id="14" name="Picture 2"/>
          <p:cNvPicPr>
            <a:picLocks noChangeAspect="1" noChangeArrowheads="1"/>
          </p:cNvPicPr>
          <p:nvPr/>
        </p:nvPicPr>
        <p:blipFill>
          <a:blip r:embed="rId2" cstate="print"/>
          <a:srcRect/>
          <a:stretch>
            <a:fillRect/>
          </a:stretch>
        </p:blipFill>
        <p:spPr bwMode="auto">
          <a:xfrm>
            <a:off x="1071538" y="335912"/>
            <a:ext cx="6952578" cy="1923184"/>
          </a:xfrm>
          <a:prstGeom prst="rect">
            <a:avLst/>
          </a:prstGeom>
          <a:noFill/>
          <a:ln w="9525">
            <a:noFill/>
            <a:miter lim="800000"/>
            <a:headEnd/>
            <a:tailEnd/>
          </a:ln>
        </p:spPr>
      </p:pic>
      <p:sp>
        <p:nvSpPr>
          <p:cNvPr id="15" name="Oval 14"/>
          <p:cNvSpPr/>
          <p:nvPr/>
        </p:nvSpPr>
        <p:spPr>
          <a:xfrm>
            <a:off x="1133322" y="2412214"/>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1</a:t>
            </a:r>
            <a:endParaRPr lang="en-US" b="1" dirty="0">
              <a:solidFill>
                <a:srgbClr val="0000CC"/>
              </a:solidFill>
            </a:endParaRPr>
          </a:p>
        </p:txBody>
      </p:sp>
      <p:sp>
        <p:nvSpPr>
          <p:cNvPr id="16" name="Oval 15"/>
          <p:cNvSpPr/>
          <p:nvPr/>
        </p:nvSpPr>
        <p:spPr>
          <a:xfrm>
            <a:off x="1071538" y="3887705"/>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2</a:t>
            </a:r>
            <a:endParaRPr lang="en-US" b="1" dirty="0">
              <a:solidFill>
                <a:srgbClr val="0000CC"/>
              </a:solidFill>
            </a:endParaRPr>
          </a:p>
        </p:txBody>
      </p:sp>
      <p:sp>
        <p:nvSpPr>
          <p:cNvPr id="17" name="Rectangle 16"/>
          <p:cNvSpPr/>
          <p:nvPr/>
        </p:nvSpPr>
        <p:spPr>
          <a:xfrm>
            <a:off x="236306" y="5209968"/>
            <a:ext cx="8661113" cy="1433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Calibri" panose="020F0502020204030204" pitchFamily="34" charset="0"/>
                <a:cs typeface="Calibri" panose="020F0502020204030204" pitchFamily="34" charset="0"/>
              </a:rPr>
              <a:t>Improving the operational  performance of the public health care system </a:t>
            </a:r>
            <a:endParaRPr lang="en-US" sz="2200" b="1" dirty="0">
              <a:solidFill>
                <a:schemeClr val="tx1"/>
              </a:solidFill>
              <a:latin typeface="Calibri" panose="020F0502020204030204" pitchFamily="34" charset="0"/>
              <a:cs typeface="Calibri" panose="020F0502020204030204" pitchFamily="34" charset="0"/>
            </a:endParaRPr>
          </a:p>
        </p:txBody>
      </p:sp>
      <p:sp>
        <p:nvSpPr>
          <p:cNvPr id="18" name="Oval 17"/>
          <p:cNvSpPr/>
          <p:nvPr/>
        </p:nvSpPr>
        <p:spPr>
          <a:xfrm>
            <a:off x="1054154" y="5307910"/>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00CC"/>
                </a:solidFill>
              </a:rPr>
              <a:t>3</a:t>
            </a:r>
            <a:endParaRPr lang="en-US" dirty="0">
              <a:solidFill>
                <a:srgbClr val="0000CC"/>
              </a:solidFill>
            </a:endParaRPr>
          </a:p>
        </p:txBody>
      </p:sp>
    </p:spTree>
    <p:extLst>
      <p:ext uri="{BB962C8B-B14F-4D97-AF65-F5344CB8AC3E}">
        <p14:creationId xmlns:p14="http://schemas.microsoft.com/office/powerpoint/2010/main" val="13888674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srcRect/>
          <a:stretch>
            <a:fillRect/>
          </a:stretch>
        </p:blipFill>
        <p:spPr bwMode="auto">
          <a:xfrm>
            <a:off x="1071538" y="335912"/>
            <a:ext cx="6952578" cy="1923184"/>
          </a:xfrm>
          <a:prstGeom prst="rect">
            <a:avLst/>
          </a:prstGeom>
          <a:noFill/>
          <a:ln w="9525">
            <a:noFill/>
            <a:miter lim="800000"/>
            <a:headEnd/>
            <a:tailEnd/>
          </a:ln>
        </p:spPr>
      </p:pic>
      <p:sp>
        <p:nvSpPr>
          <p:cNvPr id="9" name="Rectangle 8"/>
          <p:cNvSpPr/>
          <p:nvPr/>
        </p:nvSpPr>
        <p:spPr>
          <a:xfrm>
            <a:off x="236306" y="2342305"/>
            <a:ext cx="8661114" cy="1285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endParaRPr lang="en-US" sz="2200" b="1" dirty="0" smtClean="0">
              <a:solidFill>
                <a:schemeClr val="tx1"/>
              </a:solidFill>
              <a:latin typeface="Calibri" panose="020F0502020204030204" pitchFamily="34" charset="0"/>
              <a:cs typeface="Calibri" panose="020F0502020204030204" pitchFamily="34" charset="0"/>
            </a:endParaRPr>
          </a:p>
          <a:p>
            <a:pPr algn="ctr">
              <a:lnSpc>
                <a:spcPts val="2200"/>
              </a:lnSpc>
            </a:pPr>
            <a:r>
              <a:rPr lang="en-US" sz="2200" b="1" dirty="0" smtClean="0">
                <a:solidFill>
                  <a:schemeClr val="tx1"/>
                </a:solidFill>
                <a:latin typeface="Calibri" panose="020F0502020204030204" pitchFamily="34" charset="0"/>
                <a:cs typeface="Calibri" panose="020F0502020204030204" pitchFamily="34" charset="0"/>
              </a:rPr>
              <a:t>Improving the delivery  of emergency medical services </a:t>
            </a:r>
            <a:endParaRPr lang="en-US" sz="2200" b="1" dirty="0">
              <a:solidFill>
                <a:schemeClr val="tx1"/>
              </a:solidFill>
              <a:latin typeface="Calibri" panose="020F0502020204030204" pitchFamily="34" charset="0"/>
              <a:cs typeface="Calibri" panose="020F0502020204030204" pitchFamily="34" charset="0"/>
            </a:endParaRPr>
          </a:p>
        </p:txBody>
      </p:sp>
      <p:sp>
        <p:nvSpPr>
          <p:cNvPr id="10" name="Oval 9"/>
          <p:cNvSpPr/>
          <p:nvPr/>
        </p:nvSpPr>
        <p:spPr>
          <a:xfrm>
            <a:off x="1054154" y="2425256"/>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4</a:t>
            </a:r>
            <a:endParaRPr lang="en-US" b="1" dirty="0">
              <a:solidFill>
                <a:srgbClr val="0000CC"/>
              </a:solidFill>
            </a:endParaRPr>
          </a:p>
        </p:txBody>
      </p:sp>
      <p:sp>
        <p:nvSpPr>
          <p:cNvPr id="12" name="Rectangle 11"/>
          <p:cNvSpPr/>
          <p:nvPr/>
        </p:nvSpPr>
        <p:spPr>
          <a:xfrm>
            <a:off x="236306" y="3726130"/>
            <a:ext cx="8661114" cy="1203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Calibri" panose="020F0502020204030204" pitchFamily="34" charset="0"/>
                <a:cs typeface="Calibri" panose="020F0502020204030204" pitchFamily="34" charset="0"/>
              </a:rPr>
              <a:t>Improving education for professionals in the health field </a:t>
            </a:r>
            <a:endParaRPr lang="en-US" sz="2200" b="1" dirty="0">
              <a:solidFill>
                <a:schemeClr val="tx1"/>
              </a:solidFill>
              <a:latin typeface="Calibri" panose="020F0502020204030204" pitchFamily="34" charset="0"/>
              <a:cs typeface="Calibri" panose="020F0502020204030204" pitchFamily="34" charset="0"/>
            </a:endParaRPr>
          </a:p>
        </p:txBody>
      </p:sp>
      <p:sp>
        <p:nvSpPr>
          <p:cNvPr id="13" name="Oval 12"/>
          <p:cNvSpPr/>
          <p:nvPr/>
        </p:nvSpPr>
        <p:spPr>
          <a:xfrm>
            <a:off x="1071538" y="3760304"/>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5</a:t>
            </a:r>
            <a:endParaRPr lang="en-US" b="1" dirty="0">
              <a:solidFill>
                <a:srgbClr val="0000CC"/>
              </a:solidFill>
            </a:endParaRPr>
          </a:p>
        </p:txBody>
      </p:sp>
      <p:sp>
        <p:nvSpPr>
          <p:cNvPr id="19" name="Rectangle 18"/>
          <p:cNvSpPr/>
          <p:nvPr/>
        </p:nvSpPr>
        <p:spPr>
          <a:xfrm>
            <a:off x="236306" y="5072074"/>
            <a:ext cx="8661114" cy="1205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latin typeface="Calibri" panose="020F0502020204030204" pitchFamily="34" charset="0"/>
                <a:cs typeface="Calibri" panose="020F0502020204030204" pitchFamily="34" charset="0"/>
              </a:rPr>
              <a:t>Strengthening preventive efforts to combat NCDs </a:t>
            </a:r>
            <a:endParaRPr lang="en-US" sz="2200" b="1" dirty="0">
              <a:solidFill>
                <a:schemeClr val="tx1"/>
              </a:solidFill>
              <a:latin typeface="Calibri" panose="020F0502020204030204" pitchFamily="34" charset="0"/>
              <a:cs typeface="Calibri" panose="020F0502020204030204" pitchFamily="34" charset="0"/>
            </a:endParaRPr>
          </a:p>
        </p:txBody>
      </p:sp>
      <p:sp>
        <p:nvSpPr>
          <p:cNvPr id="20" name="Oval 19"/>
          <p:cNvSpPr/>
          <p:nvPr/>
        </p:nvSpPr>
        <p:spPr>
          <a:xfrm>
            <a:off x="1071538" y="5214950"/>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6</a:t>
            </a:r>
            <a:endParaRPr lang="en-US" b="1" dirty="0">
              <a:solidFill>
                <a:srgbClr val="0000CC"/>
              </a:solidFill>
            </a:endParaRPr>
          </a:p>
        </p:txBody>
      </p:sp>
    </p:spTree>
    <p:extLst>
      <p:ext uri="{BB962C8B-B14F-4D97-AF65-F5344CB8AC3E}">
        <p14:creationId xmlns:p14="http://schemas.microsoft.com/office/powerpoint/2010/main" val="2043189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print"/>
          <a:srcRect/>
          <a:stretch>
            <a:fillRect/>
          </a:stretch>
        </p:blipFill>
        <p:spPr bwMode="auto">
          <a:xfrm>
            <a:off x="1071538" y="335912"/>
            <a:ext cx="6952578" cy="1923184"/>
          </a:xfrm>
          <a:prstGeom prst="rect">
            <a:avLst/>
          </a:prstGeom>
          <a:noFill/>
          <a:ln w="9525">
            <a:noFill/>
            <a:miter lim="800000"/>
            <a:headEnd/>
            <a:tailEnd/>
          </a:ln>
        </p:spPr>
      </p:pic>
      <p:sp>
        <p:nvSpPr>
          <p:cNvPr id="11" name="Rectangle 10"/>
          <p:cNvSpPr/>
          <p:nvPr/>
        </p:nvSpPr>
        <p:spPr>
          <a:xfrm>
            <a:off x="236306" y="2401972"/>
            <a:ext cx="8661114" cy="1241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latin typeface="Calibri" panose="020F0502020204030204" pitchFamily="34" charset="0"/>
                <a:cs typeface="Calibri" panose="020F0502020204030204" pitchFamily="34" charset="0"/>
              </a:rPr>
              <a:t>Strengthening Partnerships and cooperation in the health sector </a:t>
            </a:r>
            <a:endParaRPr lang="en-US" sz="2000" b="1" dirty="0">
              <a:solidFill>
                <a:schemeClr val="tx1"/>
              </a:solidFill>
              <a:latin typeface="Calibri" panose="020F0502020204030204" pitchFamily="34" charset="0"/>
              <a:cs typeface="Calibri" panose="020F0502020204030204" pitchFamily="34" charset="0"/>
            </a:endParaRPr>
          </a:p>
        </p:txBody>
      </p:sp>
      <p:sp>
        <p:nvSpPr>
          <p:cNvPr id="16" name="Oval 15"/>
          <p:cNvSpPr/>
          <p:nvPr/>
        </p:nvSpPr>
        <p:spPr>
          <a:xfrm>
            <a:off x="857224" y="2443789"/>
            <a:ext cx="428628" cy="33598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00CC"/>
                </a:solidFill>
              </a:rPr>
              <a:t>7</a:t>
            </a:r>
            <a:endParaRPr lang="en-US" dirty="0">
              <a:solidFill>
                <a:srgbClr val="0000CC"/>
              </a:solidFill>
            </a:endParaRPr>
          </a:p>
        </p:txBody>
      </p:sp>
      <p:sp>
        <p:nvSpPr>
          <p:cNvPr id="17" name="Rectangle 16"/>
          <p:cNvSpPr/>
          <p:nvPr/>
        </p:nvSpPr>
        <p:spPr>
          <a:xfrm>
            <a:off x="236306" y="3786190"/>
            <a:ext cx="8661114" cy="11659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latin typeface="Calibri" panose="020F0502020204030204" pitchFamily="34" charset="0"/>
                <a:cs typeface="Calibri" panose="020F0502020204030204" pitchFamily="34" charset="0"/>
              </a:rPr>
              <a:t>Promoting Mental Health and drug abuse services</a:t>
            </a:r>
            <a:endParaRPr lang="en-US" sz="2000" b="1" dirty="0">
              <a:solidFill>
                <a:schemeClr val="tx1"/>
              </a:solidFill>
              <a:latin typeface="Calibri" panose="020F0502020204030204" pitchFamily="34" charset="0"/>
              <a:cs typeface="Calibri" panose="020F0502020204030204" pitchFamily="34" charset="0"/>
            </a:endParaRPr>
          </a:p>
        </p:txBody>
      </p:sp>
      <p:sp>
        <p:nvSpPr>
          <p:cNvPr id="18" name="Oval 17"/>
          <p:cNvSpPr/>
          <p:nvPr/>
        </p:nvSpPr>
        <p:spPr>
          <a:xfrm>
            <a:off x="857224" y="3887104"/>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00CC"/>
                </a:solidFill>
              </a:rPr>
              <a:t>8</a:t>
            </a:r>
            <a:endParaRPr lang="en-US" dirty="0">
              <a:solidFill>
                <a:srgbClr val="0000CC"/>
              </a:solidFill>
            </a:endParaRPr>
          </a:p>
        </p:txBody>
      </p:sp>
      <p:sp>
        <p:nvSpPr>
          <p:cNvPr id="21" name="Rectangle 20"/>
          <p:cNvSpPr/>
          <p:nvPr/>
        </p:nvSpPr>
        <p:spPr>
          <a:xfrm>
            <a:off x="236306" y="5095020"/>
            <a:ext cx="8661114" cy="11927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smtClean="0">
              <a:solidFill>
                <a:schemeClr val="tx1"/>
              </a:solidFill>
              <a:latin typeface="Calibri" panose="020F0502020204030204" pitchFamily="34" charset="0"/>
              <a:cs typeface="Calibri" panose="020F0502020204030204" pitchFamily="34" charset="0"/>
            </a:endParaRPr>
          </a:p>
          <a:p>
            <a:pPr algn="ctr"/>
            <a:r>
              <a:rPr lang="en-US" sz="2000" b="1" dirty="0" smtClean="0">
                <a:solidFill>
                  <a:schemeClr val="tx1"/>
                </a:solidFill>
                <a:latin typeface="Calibri" panose="020F0502020204030204" pitchFamily="34" charset="0"/>
                <a:cs typeface="Calibri" panose="020F0502020204030204" pitchFamily="34" charset="0"/>
              </a:rPr>
              <a:t>Controlling emerging and reemerging diseases</a:t>
            </a:r>
            <a:endParaRPr lang="en-US" sz="2000" b="1" dirty="0">
              <a:solidFill>
                <a:schemeClr val="tx1"/>
              </a:solidFill>
              <a:latin typeface="Calibri" panose="020F0502020204030204" pitchFamily="34" charset="0"/>
              <a:cs typeface="Calibri" panose="020F0502020204030204" pitchFamily="34" charset="0"/>
            </a:endParaRPr>
          </a:p>
        </p:txBody>
      </p:sp>
      <p:sp>
        <p:nvSpPr>
          <p:cNvPr id="22" name="Oval 21"/>
          <p:cNvSpPr/>
          <p:nvPr/>
        </p:nvSpPr>
        <p:spPr>
          <a:xfrm>
            <a:off x="857224" y="5214950"/>
            <a:ext cx="428628" cy="35719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00CC"/>
                </a:solidFill>
              </a:rPr>
              <a:t>9</a:t>
            </a:r>
            <a:endParaRPr lang="en-US" dirty="0">
              <a:solidFill>
                <a:srgbClr val="0000CC"/>
              </a:solidFill>
            </a:endParaRPr>
          </a:p>
        </p:txBody>
      </p:sp>
    </p:spTree>
    <p:extLst>
      <p:ext uri="{BB962C8B-B14F-4D97-AF65-F5344CB8AC3E}">
        <p14:creationId xmlns:p14="http://schemas.microsoft.com/office/powerpoint/2010/main" val="31327915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39552" y="1340768"/>
            <a:ext cx="8064896" cy="5400600"/>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5" name="Double Bracket 4"/>
          <p:cNvSpPr/>
          <p:nvPr/>
        </p:nvSpPr>
        <p:spPr>
          <a:xfrm>
            <a:off x="2571736" y="260648"/>
            <a:ext cx="4214842" cy="648072"/>
          </a:xfrm>
          <a:prstGeom prst="bracketPair">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1" anchor="ctr"/>
          <a:lstStyle/>
          <a:p>
            <a:pPr algn="ctr"/>
            <a:r>
              <a:rPr lang="en-US" sz="2400" b="1" dirty="0" smtClean="0">
                <a:latin typeface="Andalus" pitchFamily="18" charset="-78"/>
                <a:cs typeface="Andalus" pitchFamily="18" charset="-78"/>
              </a:rPr>
              <a:t>Key Performance Indicators</a:t>
            </a:r>
            <a:endParaRPr lang="ar-JO" sz="2400" b="1" dirty="0">
              <a:latin typeface="Andalus" pitchFamily="18" charset="-78"/>
              <a:cs typeface="Andalus" pitchFamily="18" charset="-78"/>
            </a:endParaRPr>
          </a:p>
        </p:txBody>
      </p:sp>
    </p:spTree>
    <p:extLst>
      <p:ext uri="{BB962C8B-B14F-4D97-AF65-F5344CB8AC3E}">
        <p14:creationId xmlns:p14="http://schemas.microsoft.com/office/powerpoint/2010/main" val="16279485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normAutofit/>
          </a:bodyPr>
          <a:lstStyle/>
          <a:p>
            <a:r>
              <a:rPr lang="en-US" dirty="0" smtClean="0">
                <a:solidFill>
                  <a:srgbClr val="FF0000"/>
                </a:solidFill>
              </a:rPr>
              <a:t>What's coming in the future??</a:t>
            </a:r>
            <a:endParaRPr lang="en-US" dirty="0">
              <a:solidFill>
                <a:srgbClr val="FF0000"/>
              </a:solidFill>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13232" y="1486743"/>
            <a:ext cx="7696477" cy="4686718"/>
          </a:xfrm>
          <a:prstGeom prst="rect">
            <a:avLst/>
          </a:prstGeom>
        </p:spPr>
      </p:pic>
    </p:spTree>
    <p:extLst>
      <p:ext uri="{BB962C8B-B14F-4D97-AF65-F5344CB8AC3E}">
        <p14:creationId xmlns:p14="http://schemas.microsoft.com/office/powerpoint/2010/main" val="221476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normAutofit/>
          </a:bodyPr>
          <a:lstStyle/>
          <a:p>
            <a:r>
              <a:rPr lang="en-US" dirty="0" smtClean="0">
                <a:solidFill>
                  <a:srgbClr val="FF0000"/>
                </a:solidFill>
              </a:rPr>
              <a:t>More Refugees?</a:t>
            </a:r>
            <a:endParaRPr lang="en-US" dirty="0">
              <a:solidFill>
                <a:srgbClr val="FF0000"/>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4580" b="13326"/>
          <a:stretch/>
        </p:blipFill>
        <p:spPr>
          <a:xfrm>
            <a:off x="259170" y="1715784"/>
            <a:ext cx="8627976" cy="4422507"/>
          </a:xfrm>
          <a:prstGeom prst="rect">
            <a:avLst/>
          </a:prstGeom>
        </p:spPr>
      </p:pic>
    </p:spTree>
    <p:extLst>
      <p:ext uri="{BB962C8B-B14F-4D97-AF65-F5344CB8AC3E}">
        <p14:creationId xmlns:p14="http://schemas.microsoft.com/office/powerpoint/2010/main" val="83115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2"/>
          <p:cNvGraphicFramePr>
            <a:graphicFrameLocks/>
          </p:cNvGraphicFramePr>
          <p:nvPr>
            <p:extLst>
              <p:ext uri="{D42A27DB-BD31-4B8C-83A1-F6EECF244321}">
                <p14:modId xmlns:p14="http://schemas.microsoft.com/office/powerpoint/2010/main" val="4160369289"/>
              </p:ext>
            </p:extLst>
          </p:nvPr>
        </p:nvGraphicFramePr>
        <p:xfrm>
          <a:off x="406400" y="1780106"/>
          <a:ext cx="8464550" cy="4710113"/>
        </p:xfrm>
        <a:graphic>
          <a:graphicData uri="http://schemas.openxmlformats.org/presentationml/2006/ole">
            <mc:AlternateContent xmlns:mc="http://schemas.openxmlformats.org/markup-compatibility/2006">
              <mc:Choice xmlns:v="urn:schemas-microsoft-com:vml" Requires="v">
                <p:oleObj spid="_x0000_s8232" name="Chart" r:id="rId3" imgW="8474174" imgH="4718713" progId="Excel.Chart.8">
                  <p:embed/>
                </p:oleObj>
              </mc:Choice>
              <mc:Fallback>
                <p:oleObj name="Chart" r:id="rId3" imgW="8474174" imgH="4718713"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 y="1780106"/>
                        <a:ext cx="8464550"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p:cNvSpPr/>
          <p:nvPr/>
        </p:nvSpPr>
        <p:spPr>
          <a:xfrm>
            <a:off x="0" y="3067106"/>
            <a:ext cx="461665" cy="1584176"/>
          </a:xfrm>
          <a:prstGeom prst="rect">
            <a:avLst/>
          </a:prstGeom>
        </p:spPr>
        <p:txBody>
          <a:bodyPr vert="vert270">
            <a:spAutoFit/>
          </a:bodyPr>
          <a:lstStyle/>
          <a:p>
            <a:pPr algn="r" rtl="1" eaLnBrk="1" fontAlgn="auto" hangingPunct="1">
              <a:spcBef>
                <a:spcPts val="0"/>
              </a:spcBef>
              <a:spcAft>
                <a:spcPts val="0"/>
              </a:spcAft>
              <a:defRPr/>
            </a:pPr>
            <a:r>
              <a:rPr lang="en-US" dirty="0">
                <a:solidFill>
                  <a:prstClr val="black"/>
                </a:solidFill>
                <a:latin typeface="Futura Std Book"/>
                <a:cs typeface="Arial"/>
              </a:rPr>
              <a:t> </a:t>
            </a:r>
            <a:r>
              <a:rPr lang="ar-JO" dirty="0">
                <a:solidFill>
                  <a:prstClr val="black"/>
                </a:solidFill>
                <a:latin typeface="Futura Std Book"/>
                <a:cs typeface="Arial"/>
              </a:rPr>
              <a:t> </a:t>
            </a:r>
            <a:r>
              <a:rPr lang="en-US" dirty="0">
                <a:solidFill>
                  <a:prstClr val="black"/>
                </a:solidFill>
                <a:latin typeface="Futura Std Book"/>
                <a:cs typeface="Arial"/>
              </a:rPr>
              <a:t>Millions</a:t>
            </a:r>
            <a:endParaRPr lang="ar-JO" dirty="0">
              <a:latin typeface="+mn-lt"/>
              <a:cs typeface="+mn-cs"/>
            </a:endParaRPr>
          </a:p>
        </p:txBody>
      </p:sp>
      <p:sp>
        <p:nvSpPr>
          <p:cNvPr id="7" name="Rectangle 3"/>
          <p:cNvSpPr txBox="1">
            <a:spLocks noGrp="1" noChangeArrowheads="1"/>
          </p:cNvSpPr>
          <p:nvPr>
            <p:ph type="title"/>
          </p:nvPr>
        </p:nvSpPr>
        <p:spPr>
          <a:xfrm>
            <a:off x="457200" y="182981"/>
            <a:ext cx="8229600" cy="1252728"/>
          </a:xfrm>
          <a:prstGeom prst="rect">
            <a:avLst/>
          </a:prstGeom>
        </p:spPr>
        <p:txBody>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rtl="0" fontAlgn="auto">
              <a:spcAft>
                <a:spcPts val="0"/>
              </a:spcAft>
              <a:defRPr/>
            </a:pPr>
            <a:r>
              <a:rPr lang="ar-JO" sz="2800" b="1" dirty="0">
                <a:cs typeface="Simplified Arabic" panose="02020603050405020304" pitchFamily="18" charset="-78"/>
              </a:rPr>
              <a:t>"</a:t>
            </a:r>
            <a:r>
              <a:rPr lang="en-US" sz="3600" b="1" dirty="0">
                <a:effectLst>
                  <a:outerShdw blurRad="38100" dist="38100" dir="2700000" algn="tl">
                    <a:srgbClr val="000000">
                      <a:alpha val="43137"/>
                    </a:srgbClr>
                  </a:outerShdw>
                </a:effectLst>
                <a:cs typeface="Simplified Arabic" panose="02020603050405020304" pitchFamily="18" charset="-78"/>
              </a:rPr>
              <a:t>Dramatic Increase</a:t>
            </a:r>
            <a:r>
              <a:rPr lang="ar-JO" sz="3600" b="1" dirty="0">
                <a:effectLst>
                  <a:outerShdw blurRad="38100" dist="38100" dir="2700000" algn="tl">
                    <a:srgbClr val="000000">
                      <a:alpha val="43137"/>
                    </a:srgbClr>
                  </a:outerShdw>
                </a:effectLst>
                <a:cs typeface="Simplified Arabic" panose="02020603050405020304" pitchFamily="18" charset="-78"/>
              </a:rPr>
              <a:t>“</a:t>
            </a:r>
            <a:r>
              <a:rPr lang="en-US" sz="3600" b="1" dirty="0">
                <a:effectLst>
                  <a:outerShdw blurRad="38100" dist="38100" dir="2700000" algn="tl">
                    <a:srgbClr val="000000">
                      <a:alpha val="43137"/>
                    </a:srgbClr>
                  </a:outerShdw>
                </a:effectLst>
                <a:cs typeface="Simplified Arabic" panose="02020603050405020304" pitchFamily="18" charset="-78"/>
              </a:rPr>
              <a:t> in Jordan’s Population</a:t>
            </a:r>
          </a:p>
        </p:txBody>
      </p:sp>
      <p:sp>
        <p:nvSpPr>
          <p:cNvPr id="8" name="Subtitle 10"/>
          <p:cNvSpPr txBox="1">
            <a:spLocks/>
          </p:cNvSpPr>
          <p:nvPr/>
        </p:nvSpPr>
        <p:spPr bwMode="auto">
          <a:xfrm>
            <a:off x="230832" y="1435709"/>
            <a:ext cx="55594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a:buFont typeface="Arial" panose="020B0604020202020204" pitchFamily="34" charset="0"/>
              <a:buNone/>
            </a:pPr>
            <a:r>
              <a:rPr lang="en-US" altLang="en-US" sz="2000" b="1" dirty="0">
                <a:solidFill>
                  <a:srgbClr val="000000"/>
                </a:solidFill>
                <a:latin typeface="Simplified Arabic" panose="02020603050405020304" pitchFamily="18" charset="-78"/>
                <a:cs typeface="Simplified Arabic" panose="02020603050405020304" pitchFamily="18" charset="-78"/>
              </a:rPr>
              <a:t>Population increased 10 folds in 6 decades</a:t>
            </a:r>
          </a:p>
        </p:txBody>
      </p:sp>
    </p:spTree>
    <p:extLst>
      <p:ext uri="{BB962C8B-B14F-4D97-AF65-F5344CB8AC3E}">
        <p14:creationId xmlns:p14="http://schemas.microsoft.com/office/powerpoint/2010/main" val="102558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228600"/>
            <a:ext cx="6915150" cy="990600"/>
          </a:xfrm>
        </p:spPr>
        <p:txBody>
          <a:bodyPr/>
          <a:lstStyle/>
          <a:p>
            <a:pPr>
              <a:defRPr/>
            </a:pPr>
            <a:r>
              <a:rPr lang="en-US" sz="3600" b="1" dirty="0">
                <a:solidFill>
                  <a:schemeClr val="tx1"/>
                </a:solidFill>
                <a:cs typeface="Times New Roman" pitchFamily="18" charset="0"/>
              </a:rPr>
              <a:t>Population Growth in Jordan </a:t>
            </a:r>
            <a:endParaRPr lang="en-US" sz="3600" b="1" dirty="0">
              <a:solidFill>
                <a:schemeClr val="tx1"/>
              </a:solidFill>
              <a:effectLst>
                <a:outerShdw blurRad="38100" dist="38100" dir="2700000" algn="tl">
                  <a:srgbClr val="C0C0C0"/>
                </a:outerShdw>
              </a:effectLst>
              <a:cs typeface="Times New Roman" pitchFamily="18" charset="0"/>
            </a:endParaRPr>
          </a:p>
        </p:txBody>
      </p:sp>
      <p:graphicFrame>
        <p:nvGraphicFramePr>
          <p:cNvPr id="70659" name="Chart 81"/>
          <p:cNvGraphicFramePr>
            <a:graphicFrameLocks/>
          </p:cNvGraphicFramePr>
          <p:nvPr/>
        </p:nvGraphicFramePr>
        <p:xfrm>
          <a:off x="-50800" y="1320800"/>
          <a:ext cx="8559800" cy="5130800"/>
        </p:xfrm>
        <a:graphic>
          <a:graphicData uri="http://schemas.openxmlformats.org/presentationml/2006/ole">
            <mc:AlternateContent xmlns:mc="http://schemas.openxmlformats.org/markup-compatibility/2006">
              <mc:Choice xmlns:v="urn:schemas-microsoft-com:vml" Requires="v">
                <p:oleObj spid="_x0000_s5165" name="Chart" r:id="rId4" imgW="8565622" imgH="5139373" progId="Excel.Chart.8">
                  <p:embed/>
                </p:oleObj>
              </mc:Choice>
              <mc:Fallback>
                <p:oleObj name="Chart" r:id="rId4" imgW="8565622" imgH="5139373"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1320800"/>
                        <a:ext cx="85598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0660" name="Rectangle 1"/>
          <p:cNvSpPr>
            <a:spLocks noChangeArrowheads="1"/>
          </p:cNvSpPr>
          <p:nvPr/>
        </p:nvSpPr>
        <p:spPr bwMode="auto">
          <a:xfrm>
            <a:off x="566382" y="6076165"/>
            <a:ext cx="838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rtl="0">
              <a:spcBef>
                <a:spcPct val="0"/>
              </a:spcBef>
              <a:buFontTx/>
              <a:buNone/>
            </a:pPr>
            <a:r>
              <a:rPr lang="en-US" altLang="en-US" sz="1100" dirty="0">
                <a:latin typeface="Times New Roman" panose="02020603050405020304" pitchFamily="18" charset="0"/>
                <a:cs typeface="Times New Roman" panose="02020603050405020304" pitchFamily="18" charset="0"/>
              </a:rPr>
              <a:t>Source : preliminary results of the national census conducted in November,2015, Department of Statistics 30-1-2016</a:t>
            </a:r>
          </a:p>
        </p:txBody>
      </p:sp>
    </p:spTree>
    <p:extLst>
      <p:ext uri="{BB962C8B-B14F-4D97-AF65-F5344CB8AC3E}">
        <p14:creationId xmlns:p14="http://schemas.microsoft.com/office/powerpoint/2010/main" val="285466382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bwMode="auto">
          <a:xfrm>
            <a:off x="259883" y="317633"/>
            <a:ext cx="7286625" cy="1285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b="1" dirty="0" smtClean="0">
                <a:solidFill>
                  <a:schemeClr val="tx1"/>
                </a:solidFill>
                <a:latin typeface="Times New Roman" panose="02020603050405020304" pitchFamily="18" charset="0"/>
                <a:cs typeface="Times New Roman" panose="02020603050405020304" pitchFamily="18" charset="0"/>
              </a:rPr>
              <a:t>Number of non Jordanian Distribution by Nationality</a:t>
            </a:r>
            <a:endParaRPr lang="ar-JO" altLang="en-US" sz="2800" b="1" dirty="0" smtClean="0">
              <a:solidFill>
                <a:schemeClr val="tx1"/>
              </a:solidFill>
              <a:latin typeface="Times New Roman" panose="02020603050405020304" pitchFamily="18" charset="0"/>
            </a:endParaRPr>
          </a:p>
        </p:txBody>
      </p:sp>
      <p:sp>
        <p:nvSpPr>
          <p:cNvPr id="7" name="TextBox 9"/>
          <p:cNvSpPr txBox="1">
            <a:spLocks noChangeArrowheads="1"/>
          </p:cNvSpPr>
          <p:nvPr/>
        </p:nvSpPr>
        <p:spPr bwMode="auto">
          <a:xfrm>
            <a:off x="152400" y="6162675"/>
            <a:ext cx="6629400" cy="254000"/>
          </a:xfrm>
          <a:prstGeom prst="rect">
            <a:avLst/>
          </a:prstGeom>
          <a:noFill/>
          <a:ln w="9525">
            <a:noFill/>
            <a:miter lim="800000"/>
            <a:headEnd/>
            <a:tailEnd/>
          </a:ln>
        </p:spPr>
        <p:txBody>
          <a:bodyPr>
            <a:spAutoFit/>
          </a:bodyPr>
          <a:lstStyle/>
          <a:p>
            <a:pPr eaLnBrk="1" fontAlgn="auto" hangingPunct="1">
              <a:spcBef>
                <a:spcPts val="0"/>
              </a:spcBef>
              <a:spcAft>
                <a:spcPts val="0"/>
              </a:spcAft>
              <a:defRPr/>
            </a:pPr>
            <a:r>
              <a:rPr lang="en-US" sz="1050" kern="0" dirty="0">
                <a:solidFill>
                  <a:sysClr val="windowText" lastClr="000000"/>
                </a:solidFill>
                <a:latin typeface="Times New Roman" pitchFamily="18" charset="0"/>
                <a:cs typeface="Times New Roman" pitchFamily="18" charset="0"/>
              </a:rPr>
              <a:t>Source : preliminary results of the national census conducted in November,2015, Department of Statistics 30-1-2016</a:t>
            </a:r>
          </a:p>
        </p:txBody>
      </p:sp>
      <p:sp>
        <p:nvSpPr>
          <p:cNvPr id="9" name="Slide Number Placeholder 4"/>
          <p:cNvSpPr>
            <a:spLocks noGrp="1"/>
          </p:cNvSpPr>
          <p:nvPr>
            <p:ph type="sldNum" sz="quarter" idx="12"/>
          </p:nvPr>
        </p:nvSpPr>
        <p:spPr>
          <a:xfrm>
            <a:off x="8534400" y="6416675"/>
            <a:ext cx="609600" cy="365125"/>
          </a:xfrm>
        </p:spPr>
        <p:txBody>
          <a:bodyPr/>
          <a:lstStyle/>
          <a:p>
            <a:pPr>
              <a:defRPr/>
            </a:pPr>
            <a:fld id="{DB1C7852-EFCE-489C-9EB6-234C4B0563C0}" type="slidenum">
              <a:rPr lang="en-US" sz="1000" kern="0" smtClean="0">
                <a:solidFill>
                  <a:schemeClr val="bg1">
                    <a:lumMod val="50000"/>
                  </a:schemeClr>
                </a:solidFill>
                <a:latin typeface="Times New Roman" pitchFamily="18" charset="0"/>
                <a:cs typeface="Times New Roman" pitchFamily="18" charset="0"/>
              </a:rPr>
              <a:pPr>
                <a:defRPr/>
              </a:pPr>
              <a:t>7</a:t>
            </a:fld>
            <a:endParaRPr lang="en-US" sz="1800" kern="0" dirty="0">
              <a:solidFill>
                <a:schemeClr val="bg1">
                  <a:lumMod val="50000"/>
                </a:schemeClr>
              </a:solidFill>
              <a:latin typeface="Times New Roman" pitchFamily="18" charset="0"/>
              <a:cs typeface="Times New Roman"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71083704"/>
              </p:ext>
            </p:extLst>
          </p:nvPr>
        </p:nvGraphicFramePr>
        <p:xfrm>
          <a:off x="152400" y="1371600"/>
          <a:ext cx="8763000" cy="4819650"/>
        </p:xfrm>
        <a:graphic>
          <a:graphicData uri="http://schemas.openxmlformats.org/drawingml/2006/table">
            <a:tbl>
              <a:tblPr firstRow="1" firstCol="1" bandRow="1">
                <a:tableStyleId>{5C22544A-7EE6-4342-B048-85BDC9FD1C3A}</a:tableStyleId>
              </a:tblPr>
              <a:tblGrid>
                <a:gridCol w="4381500">
                  <a:extLst>
                    <a:ext uri="{9D8B030D-6E8A-4147-A177-3AD203B41FA5}"/>
                  </a:extLst>
                </a:gridCol>
                <a:gridCol w="4381500">
                  <a:extLst>
                    <a:ext uri="{9D8B030D-6E8A-4147-A177-3AD203B41FA5}"/>
                  </a:extLst>
                </a:gridCol>
              </a:tblGrid>
              <a:tr h="533370">
                <a:tc>
                  <a:txBody>
                    <a:bodyPr/>
                    <a:lstStyle/>
                    <a:p>
                      <a:pPr algn="ctr">
                        <a:lnSpc>
                          <a:spcPct val="115000"/>
                        </a:lnSpc>
                        <a:spcAft>
                          <a:spcPts val="0"/>
                        </a:spcAft>
                        <a:tabLst>
                          <a:tab pos="171450" algn="l"/>
                        </a:tabLst>
                      </a:pPr>
                      <a:r>
                        <a:rPr lang="en-US" sz="2000" b="1" dirty="0">
                          <a:solidFill>
                            <a:schemeClr val="tx1"/>
                          </a:solidFill>
                          <a:effectLst/>
                        </a:rPr>
                        <a:t>Nationality</a:t>
                      </a:r>
                      <a:endParaRPr lang="en-US" sz="2800" b="1" dirty="0">
                        <a:solidFill>
                          <a:schemeClr val="tx1"/>
                        </a:solidFill>
                        <a:effectLst/>
                        <a:latin typeface="Calibri"/>
                        <a:ea typeface="Calibri"/>
                        <a:cs typeface="Arial"/>
                      </a:endParaRPr>
                    </a:p>
                  </a:txBody>
                  <a:tcPr marL="68580" marR="68580" marT="0" marB="0" anchor="ctr"/>
                </a:tc>
                <a:tc>
                  <a:txBody>
                    <a:bodyPr/>
                    <a:lstStyle/>
                    <a:p>
                      <a:pPr algn="ctr" rtl="0">
                        <a:lnSpc>
                          <a:spcPct val="115000"/>
                        </a:lnSpc>
                        <a:spcAft>
                          <a:spcPts val="0"/>
                        </a:spcAft>
                        <a:tabLst>
                          <a:tab pos="171450" algn="l"/>
                        </a:tabLst>
                      </a:pPr>
                      <a:r>
                        <a:rPr lang="en-US" sz="2000" b="1" dirty="0">
                          <a:solidFill>
                            <a:schemeClr val="tx1"/>
                          </a:solidFill>
                          <a:effectLst/>
                        </a:rPr>
                        <a:t>Number</a:t>
                      </a:r>
                      <a:endParaRPr lang="en-US" sz="2800" b="1" dirty="0">
                        <a:solidFill>
                          <a:schemeClr val="tx1"/>
                        </a:solidFill>
                        <a:effectLst/>
                        <a:latin typeface="Calibri"/>
                        <a:ea typeface="Calibri"/>
                        <a:cs typeface="Arial"/>
                      </a:endParaRPr>
                    </a:p>
                  </a:txBody>
                  <a:tcPr marL="68580" marR="68580" marT="0" marB="0" anchor="ctr"/>
                </a:tc>
                <a:extLst>
                  <a:ext uri="{0D108BD9-81ED-4DB2-BD59-A6C34878D82A}"/>
                </a:extLst>
              </a:tr>
              <a:tr h="536411">
                <a:tc>
                  <a:txBody>
                    <a:bodyPr/>
                    <a:lstStyle/>
                    <a:p>
                      <a:pPr marL="182880" algn="l">
                        <a:lnSpc>
                          <a:spcPct val="115000"/>
                        </a:lnSpc>
                        <a:spcAft>
                          <a:spcPts val="0"/>
                        </a:spcAft>
                        <a:tabLst>
                          <a:tab pos="171450" algn="l"/>
                        </a:tabLst>
                      </a:pPr>
                      <a:r>
                        <a:rPr lang="en-US" sz="2000" b="1" smtClean="0">
                          <a:solidFill>
                            <a:schemeClr val="tx1"/>
                          </a:solidFill>
                          <a:effectLst/>
                        </a:rPr>
                        <a:t>Egyptians</a:t>
                      </a:r>
                      <a:endParaRPr lang="en-US" sz="2800" b="1" dirty="0">
                        <a:solidFill>
                          <a:schemeClr val="tx1"/>
                        </a:solidFill>
                        <a:effectLst/>
                        <a:latin typeface="Calibri"/>
                        <a:ea typeface="Calibri"/>
                        <a:cs typeface="Arial"/>
                      </a:endParaRPr>
                    </a:p>
                  </a:txBody>
                  <a:tcPr marL="68580" marR="68580" marT="0" marB="0" anchor="ctr"/>
                </a:tc>
                <a:tc>
                  <a:txBody>
                    <a:bodyPr/>
                    <a:lstStyle/>
                    <a:p>
                      <a:pPr marL="822960" algn="ctr" rtl="1">
                        <a:lnSpc>
                          <a:spcPct val="115000"/>
                        </a:lnSpc>
                        <a:spcAft>
                          <a:spcPts val="0"/>
                        </a:spcAft>
                      </a:pPr>
                      <a:r>
                        <a:rPr lang="en-US" sz="2000" b="1" dirty="0" smtClean="0">
                          <a:solidFill>
                            <a:schemeClr val="tx1"/>
                          </a:solidFill>
                          <a:effectLst/>
                        </a:rPr>
                        <a:t>636,270</a:t>
                      </a:r>
                      <a:endParaRPr lang="en-US" sz="2800" b="1" dirty="0">
                        <a:solidFill>
                          <a:schemeClr val="tx1"/>
                        </a:solidFill>
                        <a:effectLst/>
                        <a:latin typeface="Calibri"/>
                        <a:ea typeface="Calibri"/>
                        <a:cs typeface="Arial"/>
                      </a:endParaRPr>
                    </a:p>
                  </a:txBody>
                  <a:tcPr marL="68580" marR="68580" marT="0" marB="0" anchor="ctr"/>
                </a:tc>
                <a:extLst>
                  <a:ext uri="{0D108BD9-81ED-4DB2-BD59-A6C34878D82A}"/>
                </a:extLst>
              </a:tr>
              <a:tr h="454133">
                <a:tc>
                  <a:txBody>
                    <a:bodyPr/>
                    <a:lstStyle/>
                    <a:p>
                      <a:pPr marL="182880" algn="l">
                        <a:lnSpc>
                          <a:spcPct val="115000"/>
                        </a:lnSpc>
                        <a:spcAft>
                          <a:spcPts val="0"/>
                        </a:spcAft>
                        <a:tabLst>
                          <a:tab pos="171450" algn="l"/>
                        </a:tabLst>
                      </a:pPr>
                      <a:r>
                        <a:rPr lang="en-US" sz="2000" b="1" dirty="0" smtClean="0">
                          <a:solidFill>
                            <a:schemeClr val="tx1"/>
                          </a:solidFill>
                          <a:effectLst/>
                        </a:rPr>
                        <a:t>Iraqis</a:t>
                      </a:r>
                      <a:endParaRPr lang="en-US" sz="2800" b="1" dirty="0">
                        <a:solidFill>
                          <a:schemeClr val="tx1"/>
                        </a:solidFill>
                        <a:effectLst/>
                        <a:latin typeface="Calibri"/>
                        <a:ea typeface="Calibri"/>
                        <a:cs typeface="Arial"/>
                      </a:endParaRPr>
                    </a:p>
                  </a:txBody>
                  <a:tcPr marL="68580" marR="68580" marT="0" marB="0" anchor="ctr"/>
                </a:tc>
                <a:tc>
                  <a:txBody>
                    <a:bodyPr/>
                    <a:lstStyle/>
                    <a:p>
                      <a:pPr marL="822960" algn="ctr" rtl="1">
                        <a:lnSpc>
                          <a:spcPct val="115000"/>
                        </a:lnSpc>
                        <a:spcAft>
                          <a:spcPts val="0"/>
                        </a:spcAft>
                      </a:pPr>
                      <a:r>
                        <a:rPr lang="en-US" sz="2000" b="1" dirty="0" smtClean="0">
                          <a:solidFill>
                            <a:schemeClr val="tx1"/>
                          </a:solidFill>
                          <a:effectLst/>
                        </a:rPr>
                        <a:t>130,911</a:t>
                      </a:r>
                      <a:endParaRPr lang="en-US" sz="2800" b="1" dirty="0">
                        <a:solidFill>
                          <a:schemeClr val="tx1"/>
                        </a:solidFill>
                        <a:effectLst/>
                        <a:latin typeface="Calibri"/>
                        <a:ea typeface="Calibri"/>
                        <a:cs typeface="Arial"/>
                      </a:endParaRPr>
                    </a:p>
                  </a:txBody>
                  <a:tcPr marL="68580" marR="68580" marT="0" marB="0" anchor="ctr"/>
                </a:tc>
                <a:extLst>
                  <a:ext uri="{0D108BD9-81ED-4DB2-BD59-A6C34878D82A}"/>
                </a:extLst>
              </a:tr>
              <a:tr h="549775">
                <a:tc>
                  <a:txBody>
                    <a:bodyPr/>
                    <a:lstStyle/>
                    <a:p>
                      <a:pPr marL="182880" algn="l">
                        <a:lnSpc>
                          <a:spcPct val="115000"/>
                        </a:lnSpc>
                        <a:spcAft>
                          <a:spcPts val="0"/>
                        </a:spcAft>
                        <a:tabLst>
                          <a:tab pos="171450" algn="l"/>
                        </a:tabLst>
                      </a:pPr>
                      <a:r>
                        <a:rPr lang="en-US" sz="2000" b="1" dirty="0">
                          <a:solidFill>
                            <a:schemeClr val="tx1"/>
                          </a:solidFill>
                          <a:effectLst/>
                        </a:rPr>
                        <a:t>Palestinians</a:t>
                      </a:r>
                      <a:endParaRPr lang="en-US" sz="2800" b="1" dirty="0">
                        <a:solidFill>
                          <a:schemeClr val="tx1"/>
                        </a:solidFill>
                        <a:effectLst/>
                        <a:latin typeface="Calibri"/>
                        <a:ea typeface="Calibri"/>
                        <a:cs typeface="Arial"/>
                      </a:endParaRPr>
                    </a:p>
                  </a:txBody>
                  <a:tcPr marL="68580" marR="68580" marT="0" marB="0" anchor="ctr"/>
                </a:tc>
                <a:tc>
                  <a:txBody>
                    <a:bodyPr/>
                    <a:lstStyle/>
                    <a:p>
                      <a:pPr marL="822960" algn="ctr" rtl="1">
                        <a:lnSpc>
                          <a:spcPct val="115000"/>
                        </a:lnSpc>
                        <a:spcAft>
                          <a:spcPts val="0"/>
                        </a:spcAft>
                      </a:pPr>
                      <a:r>
                        <a:rPr lang="en-US" sz="2000" b="1" dirty="0" smtClean="0">
                          <a:solidFill>
                            <a:schemeClr val="tx1"/>
                          </a:solidFill>
                          <a:effectLst/>
                        </a:rPr>
                        <a:t>634,182</a:t>
                      </a:r>
                      <a:endParaRPr lang="en-US" sz="2800" b="1" dirty="0">
                        <a:solidFill>
                          <a:schemeClr val="tx1"/>
                        </a:solidFill>
                        <a:effectLst/>
                        <a:latin typeface="Calibri"/>
                        <a:ea typeface="Calibri"/>
                        <a:cs typeface="Arial"/>
                      </a:endParaRPr>
                    </a:p>
                  </a:txBody>
                  <a:tcPr marL="68580" marR="68580" marT="0" marB="0" anchor="ctr"/>
                </a:tc>
                <a:extLst>
                  <a:ext uri="{0D108BD9-81ED-4DB2-BD59-A6C34878D82A}"/>
                </a:extLst>
              </a:tr>
              <a:tr h="516965">
                <a:tc>
                  <a:txBody>
                    <a:bodyPr/>
                    <a:lstStyle/>
                    <a:p>
                      <a:pPr marL="182880" algn="l">
                        <a:lnSpc>
                          <a:spcPct val="115000"/>
                        </a:lnSpc>
                        <a:spcAft>
                          <a:spcPts val="0"/>
                        </a:spcAft>
                        <a:tabLst>
                          <a:tab pos="171450" algn="l"/>
                        </a:tabLst>
                      </a:pPr>
                      <a:r>
                        <a:rPr lang="en-US" sz="2000" b="1" dirty="0">
                          <a:solidFill>
                            <a:schemeClr val="tx1"/>
                          </a:solidFill>
                          <a:effectLst/>
                        </a:rPr>
                        <a:t>Syrians</a:t>
                      </a:r>
                      <a:endParaRPr lang="en-US" sz="2800" b="1" dirty="0">
                        <a:solidFill>
                          <a:schemeClr val="tx1"/>
                        </a:solidFill>
                        <a:effectLst/>
                        <a:latin typeface="Calibri"/>
                        <a:ea typeface="Calibri"/>
                        <a:cs typeface="Arial"/>
                      </a:endParaRPr>
                    </a:p>
                  </a:txBody>
                  <a:tcPr marL="68580" marR="68580" marT="0" marB="0" anchor="ctr"/>
                </a:tc>
                <a:tc>
                  <a:txBody>
                    <a:bodyPr/>
                    <a:lstStyle/>
                    <a:p>
                      <a:pPr marL="822960" algn="ctr" rtl="1">
                        <a:lnSpc>
                          <a:spcPct val="115000"/>
                        </a:lnSpc>
                        <a:spcAft>
                          <a:spcPts val="0"/>
                        </a:spcAft>
                      </a:pPr>
                      <a:r>
                        <a:rPr lang="en-US" sz="2000" b="1" dirty="0" smtClean="0">
                          <a:solidFill>
                            <a:srgbClr val="FF0000"/>
                          </a:solidFill>
                          <a:effectLst/>
                        </a:rPr>
                        <a:t>1,265,514</a:t>
                      </a:r>
                      <a:endParaRPr lang="en-US" sz="2800" b="1" dirty="0">
                        <a:solidFill>
                          <a:srgbClr val="FF0000"/>
                        </a:solidFill>
                        <a:effectLst/>
                        <a:latin typeface="Calibri"/>
                        <a:ea typeface="Calibri"/>
                        <a:cs typeface="Arial"/>
                      </a:endParaRPr>
                    </a:p>
                  </a:txBody>
                  <a:tcPr marL="68580" marR="68580" marT="0" marB="0" anchor="ctr"/>
                </a:tc>
                <a:extLst>
                  <a:ext uri="{0D108BD9-81ED-4DB2-BD59-A6C34878D82A}"/>
                </a:extLst>
              </a:tr>
              <a:tr h="533370">
                <a:tc>
                  <a:txBody>
                    <a:bodyPr/>
                    <a:lstStyle/>
                    <a:p>
                      <a:pPr marL="182880" algn="l">
                        <a:lnSpc>
                          <a:spcPct val="115000"/>
                        </a:lnSpc>
                        <a:spcAft>
                          <a:spcPts val="0"/>
                        </a:spcAft>
                        <a:tabLst>
                          <a:tab pos="171450" algn="l"/>
                        </a:tabLst>
                      </a:pPr>
                      <a:r>
                        <a:rPr lang="en-US" sz="2000" b="1" kern="1200" dirty="0">
                          <a:solidFill>
                            <a:schemeClr val="tx1"/>
                          </a:solidFill>
                          <a:effectLst/>
                          <a:latin typeface="+mn-lt"/>
                          <a:ea typeface="+mn-ea"/>
                          <a:cs typeface="+mn-cs"/>
                        </a:rPr>
                        <a:t>Yemeni</a:t>
                      </a:r>
                    </a:p>
                  </a:txBody>
                  <a:tcPr marL="68580" marR="68580" marT="0" marB="0" anchor="ctr"/>
                </a:tc>
                <a:tc>
                  <a:txBody>
                    <a:bodyPr/>
                    <a:lstStyle/>
                    <a:p>
                      <a:pPr marL="822960" algn="ctr" rtl="1">
                        <a:lnSpc>
                          <a:spcPct val="115000"/>
                        </a:lnSpc>
                        <a:spcAft>
                          <a:spcPts val="0"/>
                        </a:spcAft>
                      </a:pPr>
                      <a:r>
                        <a:rPr lang="en-US" sz="2000" b="1" kern="1200" dirty="0" smtClean="0">
                          <a:solidFill>
                            <a:schemeClr val="tx1"/>
                          </a:solidFill>
                          <a:effectLst/>
                          <a:latin typeface="+mn-lt"/>
                          <a:ea typeface="+mn-ea"/>
                          <a:cs typeface="+mn-cs"/>
                        </a:rPr>
                        <a:t>31,163</a:t>
                      </a:r>
                      <a:endParaRPr lang="en-US" sz="2000" b="1" kern="1200" dirty="0">
                        <a:solidFill>
                          <a:schemeClr val="tx1"/>
                        </a:solidFill>
                        <a:effectLst/>
                        <a:latin typeface="+mn-lt"/>
                        <a:ea typeface="+mn-ea"/>
                        <a:cs typeface="+mn-cs"/>
                      </a:endParaRPr>
                    </a:p>
                  </a:txBody>
                  <a:tcPr marL="68580" marR="68580" marT="0" marB="0" anchor="ctr"/>
                </a:tc>
                <a:extLst>
                  <a:ext uri="{0D108BD9-81ED-4DB2-BD59-A6C34878D82A}"/>
                </a:extLst>
              </a:tr>
              <a:tr h="549775">
                <a:tc>
                  <a:txBody>
                    <a:bodyPr/>
                    <a:lstStyle/>
                    <a:p>
                      <a:pPr marL="182880" algn="l">
                        <a:lnSpc>
                          <a:spcPct val="115000"/>
                        </a:lnSpc>
                        <a:spcAft>
                          <a:spcPts val="0"/>
                        </a:spcAft>
                        <a:tabLst>
                          <a:tab pos="171450" algn="l"/>
                        </a:tabLst>
                      </a:pPr>
                      <a:r>
                        <a:rPr lang="en-US" sz="2000" b="1" kern="1200" dirty="0">
                          <a:solidFill>
                            <a:schemeClr val="tx1"/>
                          </a:solidFill>
                          <a:effectLst/>
                          <a:latin typeface="+mn-lt"/>
                          <a:ea typeface="+mn-ea"/>
                          <a:cs typeface="+mn-cs"/>
                        </a:rPr>
                        <a:t>Libyan</a:t>
                      </a:r>
                    </a:p>
                  </a:txBody>
                  <a:tcPr marL="68580" marR="68580" marT="0" marB="0" anchor="ctr"/>
                </a:tc>
                <a:tc>
                  <a:txBody>
                    <a:bodyPr/>
                    <a:lstStyle/>
                    <a:p>
                      <a:pPr marL="822960" algn="ctr" rtl="1">
                        <a:lnSpc>
                          <a:spcPct val="115000"/>
                        </a:lnSpc>
                        <a:spcAft>
                          <a:spcPts val="0"/>
                        </a:spcAft>
                      </a:pPr>
                      <a:r>
                        <a:rPr lang="en-US" sz="2000" b="1" kern="1200" dirty="0" smtClean="0">
                          <a:solidFill>
                            <a:schemeClr val="tx1"/>
                          </a:solidFill>
                          <a:effectLst/>
                          <a:latin typeface="+mn-lt"/>
                          <a:ea typeface="+mn-ea"/>
                          <a:cs typeface="+mn-cs"/>
                        </a:rPr>
                        <a:t>22,700</a:t>
                      </a:r>
                      <a:endParaRPr lang="en-US" sz="2000" b="1" kern="1200" dirty="0">
                        <a:solidFill>
                          <a:schemeClr val="tx1"/>
                        </a:solidFill>
                        <a:effectLst/>
                        <a:latin typeface="+mn-lt"/>
                        <a:ea typeface="+mn-ea"/>
                        <a:cs typeface="+mn-cs"/>
                      </a:endParaRPr>
                    </a:p>
                  </a:txBody>
                  <a:tcPr marL="68580" marR="68580" marT="0" marB="0" anchor="ctr"/>
                </a:tc>
                <a:extLst>
                  <a:ext uri="{0D108BD9-81ED-4DB2-BD59-A6C34878D82A}"/>
                </a:extLst>
              </a:tr>
              <a:tr h="506390">
                <a:tc>
                  <a:txBody>
                    <a:bodyPr/>
                    <a:lstStyle/>
                    <a:p>
                      <a:pPr marL="182880" algn="l">
                        <a:lnSpc>
                          <a:spcPct val="115000"/>
                        </a:lnSpc>
                        <a:spcAft>
                          <a:spcPts val="0"/>
                        </a:spcAft>
                        <a:tabLst>
                          <a:tab pos="171450" algn="l"/>
                        </a:tabLst>
                      </a:pPr>
                      <a:r>
                        <a:rPr lang="en-US" sz="2000" b="1" dirty="0">
                          <a:solidFill>
                            <a:schemeClr val="tx1"/>
                          </a:solidFill>
                          <a:effectLst/>
                        </a:rPr>
                        <a:t>Other Nationalities</a:t>
                      </a:r>
                      <a:endParaRPr lang="en-US" sz="2800" b="1" dirty="0">
                        <a:solidFill>
                          <a:schemeClr val="tx1"/>
                        </a:solidFill>
                        <a:effectLst/>
                        <a:latin typeface="Calibri"/>
                        <a:ea typeface="Calibri"/>
                        <a:cs typeface="Arial"/>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822960" algn="ctr" rtl="1">
                        <a:lnSpc>
                          <a:spcPct val="115000"/>
                        </a:lnSpc>
                        <a:spcAft>
                          <a:spcPts val="0"/>
                        </a:spcAft>
                      </a:pPr>
                      <a:r>
                        <a:rPr lang="en-US" sz="2000" b="1" kern="1200" dirty="0" smtClean="0">
                          <a:solidFill>
                            <a:schemeClr val="tx1"/>
                          </a:solidFill>
                          <a:effectLst/>
                          <a:latin typeface="+mn-lt"/>
                          <a:ea typeface="+mn-ea"/>
                          <a:cs typeface="+mn-cs"/>
                        </a:rPr>
                        <a:t>197,385</a:t>
                      </a:r>
                      <a:endParaRPr lang="en-US" sz="2000" b="1" kern="1200" dirty="0">
                        <a:solidFill>
                          <a:schemeClr val="tx1"/>
                        </a:solidFill>
                        <a:effectLst/>
                        <a:latin typeface="+mn-lt"/>
                        <a:ea typeface="+mn-ea"/>
                        <a:cs typeface="+mn-cs"/>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extLst>
              </a:tr>
              <a:tr h="639461">
                <a:tc>
                  <a:txBody>
                    <a:bodyPr/>
                    <a:lstStyle/>
                    <a:p>
                      <a:pPr marL="182880" algn="l">
                        <a:lnSpc>
                          <a:spcPct val="115000"/>
                        </a:lnSpc>
                        <a:spcAft>
                          <a:spcPts val="0"/>
                        </a:spcAft>
                        <a:tabLst>
                          <a:tab pos="171450" algn="l"/>
                        </a:tabLst>
                      </a:pPr>
                      <a:r>
                        <a:rPr lang="en-US" sz="2000" b="1" dirty="0">
                          <a:solidFill>
                            <a:srgbClr val="FF0000"/>
                          </a:solidFill>
                          <a:effectLst/>
                        </a:rPr>
                        <a:t>Total of Non Jordanians</a:t>
                      </a:r>
                      <a:endParaRPr lang="en-US" sz="2800" b="1" dirty="0">
                        <a:solidFill>
                          <a:srgbClr val="FF0000"/>
                        </a:solidFill>
                        <a:effectLst/>
                        <a:latin typeface="Calibri"/>
                        <a:ea typeface="Calibri"/>
                        <a:cs typeface="Arial"/>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822960" algn="ctr" rtl="1">
                        <a:lnSpc>
                          <a:spcPct val="115000"/>
                        </a:lnSpc>
                        <a:spcAft>
                          <a:spcPts val="0"/>
                        </a:spcAft>
                      </a:pPr>
                      <a:r>
                        <a:rPr lang="en-US" sz="2000" b="1" dirty="0" smtClean="0">
                          <a:solidFill>
                            <a:srgbClr val="FF0000"/>
                          </a:solidFill>
                          <a:effectLst/>
                        </a:rPr>
                        <a:t>2918,125</a:t>
                      </a:r>
                      <a:endParaRPr lang="en-US" sz="2800" b="1" dirty="0">
                        <a:solidFill>
                          <a:srgbClr val="FF0000"/>
                        </a:solidFill>
                        <a:effectLst/>
                        <a:latin typeface="Calibri"/>
                        <a:ea typeface="Calibri"/>
                        <a:cs typeface="Arial"/>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extLst>
              </a:tr>
            </a:tbl>
          </a:graphicData>
        </a:graphic>
      </p:graphicFrame>
    </p:spTree>
    <p:extLst>
      <p:ext uri="{BB962C8B-B14F-4D97-AF65-F5344CB8AC3E}">
        <p14:creationId xmlns:p14="http://schemas.microsoft.com/office/powerpoint/2010/main" val="295198296"/>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xfrm>
            <a:off x="0" y="152400"/>
            <a:ext cx="7286625" cy="1133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r>
              <a:rPr lang="en-US" altLang="en-US" sz="3200" b="1" dirty="0" smtClean="0">
                <a:solidFill>
                  <a:schemeClr val="tx1"/>
                </a:solidFill>
                <a:cs typeface="Times New Roman" panose="02020603050405020304" pitchFamily="18" charset="0"/>
              </a:rPr>
              <a:t>Population Distribution by Nationality</a:t>
            </a:r>
            <a:r>
              <a:rPr lang="en-US" altLang="en-US" sz="3200" b="1" dirty="0" smtClean="0">
                <a:solidFill>
                  <a:schemeClr val="tx1"/>
                </a:solidFill>
                <a:latin typeface="Times New Roman" panose="02020603050405020304" pitchFamily="18" charset="0"/>
                <a:cs typeface="Times New Roman" panose="02020603050405020304" pitchFamily="18" charset="0"/>
              </a:rPr>
              <a:t/>
            </a:r>
            <a:br>
              <a:rPr lang="en-US" altLang="en-US" sz="3200" b="1" dirty="0" smtClean="0">
                <a:solidFill>
                  <a:schemeClr val="tx1"/>
                </a:solidFill>
                <a:latin typeface="Times New Roman" panose="02020603050405020304" pitchFamily="18" charset="0"/>
                <a:cs typeface="Times New Roman" panose="02020603050405020304" pitchFamily="18" charset="0"/>
              </a:rPr>
            </a:br>
            <a:r>
              <a:rPr lang="en-US" altLang="en-US" sz="1800" dirty="0" smtClean="0">
                <a:solidFill>
                  <a:schemeClr val="tx1"/>
                </a:solidFill>
                <a:cs typeface="Times New Roman" panose="02020603050405020304" pitchFamily="18" charset="0"/>
              </a:rPr>
              <a:t>( Census 2015)</a:t>
            </a:r>
            <a:endParaRPr lang="ar-JO" altLang="en-US" sz="1800" b="1" dirty="0" smtClean="0">
              <a:solidFill>
                <a:schemeClr val="tx1"/>
              </a:solidFill>
              <a:latin typeface="Times New Roman" panose="02020603050405020304" pitchFamily="18" charset="0"/>
            </a:endParaRPr>
          </a:p>
        </p:txBody>
      </p:sp>
      <p:sp>
        <p:nvSpPr>
          <p:cNvPr id="9" name="Slide Number Placeholder 4"/>
          <p:cNvSpPr>
            <a:spLocks noGrp="1"/>
          </p:cNvSpPr>
          <p:nvPr>
            <p:ph type="sldNum" sz="quarter" idx="12"/>
          </p:nvPr>
        </p:nvSpPr>
        <p:spPr>
          <a:xfrm>
            <a:off x="8534400" y="6416675"/>
            <a:ext cx="609600" cy="365125"/>
          </a:xfrm>
        </p:spPr>
        <p:txBody>
          <a:bodyPr/>
          <a:lstStyle/>
          <a:p>
            <a:pPr>
              <a:defRPr/>
            </a:pPr>
            <a:fld id="{ED1EF3E8-C67B-4307-9E11-7D04DCF4912B}" type="slidenum">
              <a:rPr lang="en-US" sz="1000" smtClean="0">
                <a:solidFill>
                  <a:schemeClr val="bg1">
                    <a:lumMod val="50000"/>
                  </a:schemeClr>
                </a:solidFill>
                <a:latin typeface="Times New Roman" pitchFamily="18" charset="0"/>
                <a:cs typeface="Times New Roman" pitchFamily="18" charset="0"/>
              </a:rPr>
              <a:pPr>
                <a:defRPr/>
              </a:pPr>
              <a:t>8</a:t>
            </a:fld>
            <a:endParaRPr lang="en-US" dirty="0">
              <a:solidFill>
                <a:schemeClr val="bg1">
                  <a:lumMod val="50000"/>
                </a:schemeClr>
              </a:solidFill>
              <a:latin typeface="Times New Roman" pitchFamily="18" charset="0"/>
              <a:cs typeface="Times New Roman" pitchFamily="18" charset="0"/>
            </a:endParaRPr>
          </a:p>
        </p:txBody>
      </p:sp>
      <p:graphicFrame>
        <p:nvGraphicFramePr>
          <p:cNvPr id="79877" name="Chart 10"/>
          <p:cNvGraphicFramePr>
            <a:graphicFrameLocks/>
          </p:cNvGraphicFramePr>
          <p:nvPr/>
        </p:nvGraphicFramePr>
        <p:xfrm>
          <a:off x="-127000" y="1854200"/>
          <a:ext cx="4673600" cy="4368800"/>
        </p:xfrm>
        <a:graphic>
          <a:graphicData uri="http://schemas.openxmlformats.org/presentationml/2006/ole">
            <mc:AlternateContent xmlns:mc="http://schemas.openxmlformats.org/markup-compatibility/2006">
              <mc:Choice xmlns:v="urn:schemas-microsoft-com:vml" Requires="v">
                <p:oleObj spid="_x0000_s6232" name="Chart" r:id="rId4" imgW="4676037" imgH="4371211" progId="Excel.Chart.8">
                  <p:embed/>
                </p:oleObj>
              </mc:Choice>
              <mc:Fallback>
                <p:oleObj name="Chart" r:id="rId4" imgW="4676037" imgH="4371211"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00" y="1854200"/>
                        <a:ext cx="46736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9878" name="Chart 12"/>
          <p:cNvGraphicFramePr>
            <a:graphicFrameLocks/>
          </p:cNvGraphicFramePr>
          <p:nvPr>
            <p:extLst>
              <p:ext uri="{D42A27DB-BD31-4B8C-83A1-F6EECF244321}">
                <p14:modId xmlns:p14="http://schemas.microsoft.com/office/powerpoint/2010/main" val="888286664"/>
              </p:ext>
            </p:extLst>
          </p:nvPr>
        </p:nvGraphicFramePr>
        <p:xfrm>
          <a:off x="3965608" y="1285875"/>
          <a:ext cx="5000592" cy="5013325"/>
        </p:xfrm>
        <a:graphic>
          <a:graphicData uri="http://schemas.openxmlformats.org/presentationml/2006/ole">
            <mc:AlternateContent xmlns:mc="http://schemas.openxmlformats.org/markup-compatibility/2006">
              <mc:Choice xmlns:v="urn:schemas-microsoft-com:vml" Requires="v">
                <p:oleObj spid="_x0000_s6233" name="Chart" r:id="rId6" imgW="4676037" imgH="4602879" progId="Excel.Chart.8">
                  <p:embed/>
                </p:oleObj>
              </mc:Choice>
              <mc:Fallback>
                <p:oleObj name="Chart" r:id="rId6" imgW="4676037" imgH="4602879"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5608" y="1285875"/>
                        <a:ext cx="5000592" cy="5013325"/>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289153909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fr-FR" sz="3800" b="1" dirty="0">
                <a:solidFill>
                  <a:schemeClr val="tx1"/>
                </a:solidFill>
              </a:rPr>
              <a:t>Impact on Jordan’s Population </a:t>
            </a:r>
            <a:r>
              <a:rPr lang="fr-FR" sz="3100" b="1" dirty="0">
                <a:solidFill>
                  <a:schemeClr val="tx1"/>
                </a:solidFill>
              </a:rPr>
              <a:t>(</a:t>
            </a:r>
            <a:r>
              <a:rPr lang="fr-FR" sz="3100" b="1" dirty="0" err="1">
                <a:solidFill>
                  <a:schemeClr val="tx1"/>
                </a:solidFill>
              </a:rPr>
              <a:t>cont</a:t>
            </a:r>
            <a:r>
              <a:rPr lang="fr-FR" sz="3100" b="1" dirty="0">
                <a:solidFill>
                  <a:schemeClr val="tx1"/>
                </a:solidFill>
              </a:rPr>
              <a:t>.)</a:t>
            </a:r>
            <a:endParaRPr lang="en-US" sz="3100" b="1" dirty="0">
              <a:solidFill>
                <a:schemeClr val="tx1"/>
              </a:solidFill>
            </a:endParaRPr>
          </a:p>
        </p:txBody>
      </p:sp>
      <p:graphicFrame>
        <p:nvGraphicFramePr>
          <p:cNvPr id="12" name="Content Placeholder 11"/>
          <p:cNvGraphicFramePr>
            <a:graphicFrameLocks noGrp="1"/>
          </p:cNvGraphicFramePr>
          <p:nvPr>
            <p:ph idx="1"/>
            <p:extLst/>
          </p:nvPr>
        </p:nvGraphicFramePr>
        <p:xfrm>
          <a:off x="4215865" y="1588169"/>
          <a:ext cx="4229634" cy="439669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4047424" y="3147413"/>
            <a:ext cx="1674796" cy="1200329"/>
          </a:xfrm>
          <a:prstGeom prst="rect">
            <a:avLst/>
          </a:prstGeom>
          <a:noFill/>
        </p:spPr>
        <p:txBody>
          <a:bodyPr wrap="square" rtlCol="0">
            <a:spAutoFit/>
          </a:bodyPr>
          <a:lstStyle/>
          <a:p>
            <a:pPr algn="ctr"/>
            <a:r>
              <a:rPr lang="en-US" sz="2400" b="1" dirty="0" smtClean="0">
                <a:solidFill>
                  <a:prstClr val="black"/>
                </a:solidFill>
                <a:latin typeface="Arial" panose="020B0604020202020204" pitchFamily="34" charset="0"/>
                <a:cs typeface="Arial" panose="020B0604020202020204" pitchFamily="34" charset="0"/>
              </a:rPr>
              <a:t>1.3  million Syrians</a:t>
            </a:r>
            <a:endParaRPr lang="en-US" sz="2400" b="1" dirty="0">
              <a:solidFill>
                <a:prstClr val="black"/>
              </a:solidFill>
              <a:latin typeface="Arial" panose="020B0604020202020204" pitchFamily="34" charset="0"/>
              <a:cs typeface="Arial" panose="020B0604020202020204" pitchFamily="34" charset="0"/>
            </a:endParaRPr>
          </a:p>
        </p:txBody>
      </p:sp>
      <p:sp>
        <p:nvSpPr>
          <p:cNvPr id="24" name="TextBox 23"/>
          <p:cNvSpPr txBox="1"/>
          <p:nvPr/>
        </p:nvSpPr>
        <p:spPr>
          <a:xfrm>
            <a:off x="5979769" y="2104728"/>
            <a:ext cx="2559650" cy="1323439"/>
          </a:xfrm>
          <a:prstGeom prst="rect">
            <a:avLst/>
          </a:prstGeom>
          <a:noFill/>
        </p:spPr>
        <p:txBody>
          <a:bodyPr wrap="square" rtlCol="0">
            <a:spAutoFit/>
          </a:bodyPr>
          <a:lstStyle/>
          <a:p>
            <a:r>
              <a:rPr lang="en-US" sz="2000" b="1" dirty="0" smtClean="0">
                <a:solidFill>
                  <a:prstClr val="white"/>
                </a:solidFill>
                <a:latin typeface="Arial" panose="020B0604020202020204" pitchFamily="34" charset="0"/>
                <a:cs typeface="Arial" panose="020B0604020202020204" pitchFamily="34" charset="0"/>
              </a:rPr>
              <a:t>8.2 million Jordanians and </a:t>
            </a:r>
            <a:r>
              <a:rPr lang="en-US" sz="2000" b="1" dirty="0" err="1" smtClean="0">
                <a:solidFill>
                  <a:prstClr val="white"/>
                </a:solidFill>
                <a:latin typeface="Arial" panose="020B0604020202020204" pitchFamily="34" charset="0"/>
                <a:cs typeface="Arial" panose="020B0604020202020204" pitchFamily="34" charset="0"/>
              </a:rPr>
              <a:t>and</a:t>
            </a:r>
            <a:r>
              <a:rPr lang="en-US" sz="2000" b="1" dirty="0" smtClean="0">
                <a:solidFill>
                  <a:prstClr val="white"/>
                </a:solidFill>
                <a:latin typeface="Arial" panose="020B0604020202020204" pitchFamily="34" charset="0"/>
                <a:cs typeface="Arial" panose="020B0604020202020204" pitchFamily="34" charset="0"/>
              </a:rPr>
              <a:t> other Nationalities</a:t>
            </a:r>
            <a:endParaRPr lang="en-US" sz="2000" b="1" dirty="0">
              <a:solidFill>
                <a:prstClr val="white"/>
              </a:solidFill>
              <a:latin typeface="Arial" panose="020B0604020202020204" pitchFamily="34" charset="0"/>
              <a:cs typeface="Arial" panose="020B0604020202020204" pitchFamily="34" charset="0"/>
            </a:endParaRPr>
          </a:p>
        </p:txBody>
      </p:sp>
      <p:sp>
        <p:nvSpPr>
          <p:cNvPr id="27" name="TextBox 26"/>
          <p:cNvSpPr txBox="1"/>
          <p:nvPr/>
        </p:nvSpPr>
        <p:spPr>
          <a:xfrm>
            <a:off x="2348564" y="3050167"/>
            <a:ext cx="1674796" cy="830997"/>
          </a:xfrm>
          <a:prstGeom prst="rect">
            <a:avLst/>
          </a:prstGeom>
          <a:noFill/>
        </p:spPr>
        <p:txBody>
          <a:bodyPr wrap="square" rtlCol="0">
            <a:spAutoFit/>
          </a:bodyPr>
          <a:lstStyle/>
          <a:p>
            <a:pPr algn="ctr"/>
            <a:r>
              <a:rPr lang="en-US" sz="2400" b="1" dirty="0" smtClean="0">
                <a:solidFill>
                  <a:prstClr val="white"/>
                </a:solidFill>
                <a:latin typeface="Arial" panose="020B0604020202020204" pitchFamily="34" charset="0"/>
                <a:cs typeface="Arial" panose="020B0604020202020204" pitchFamily="34" charset="0"/>
              </a:rPr>
              <a:t>1 million WRA</a:t>
            </a:r>
            <a:endParaRPr lang="en-US" sz="2400" b="1" dirty="0">
              <a:solidFill>
                <a:prstClr val="white"/>
              </a:solidFill>
              <a:latin typeface="Arial" panose="020B0604020202020204" pitchFamily="34" charset="0"/>
              <a:cs typeface="Arial" panose="020B0604020202020204" pitchFamily="34" charset="0"/>
            </a:endParaRPr>
          </a:p>
        </p:txBody>
      </p:sp>
      <p:sp>
        <p:nvSpPr>
          <p:cNvPr id="49" name="TextBox 48"/>
          <p:cNvSpPr txBox="1"/>
          <p:nvPr/>
        </p:nvSpPr>
        <p:spPr>
          <a:xfrm>
            <a:off x="866272" y="2450002"/>
            <a:ext cx="1482291" cy="1200329"/>
          </a:xfrm>
          <a:prstGeom prst="rect">
            <a:avLst/>
          </a:prstGeom>
          <a:noFill/>
        </p:spPr>
        <p:txBody>
          <a:bodyPr wrap="square" rtlCol="0">
            <a:spAutoFit/>
          </a:bodyPr>
          <a:lstStyle/>
          <a:p>
            <a:pPr algn="ctr"/>
            <a:r>
              <a:rPr lang="en-US" sz="2400" b="1" dirty="0" smtClean="0">
                <a:solidFill>
                  <a:prstClr val="white"/>
                </a:solidFill>
                <a:latin typeface="Arial" panose="020B0604020202020204" pitchFamily="34" charset="0"/>
                <a:cs typeface="Arial" panose="020B0604020202020204" pitchFamily="34" charset="0"/>
              </a:rPr>
              <a:t>0.8 million Others</a:t>
            </a:r>
            <a:endParaRPr lang="en-US" sz="2400" b="1" dirty="0">
              <a:solidFill>
                <a:prstClr val="white"/>
              </a:solidFill>
              <a:latin typeface="Arial" panose="020B0604020202020204" pitchFamily="34" charset="0"/>
              <a:cs typeface="Arial" panose="020B0604020202020204" pitchFamily="34" charset="0"/>
            </a:endParaRPr>
          </a:p>
        </p:txBody>
      </p:sp>
      <p:graphicFrame>
        <p:nvGraphicFramePr>
          <p:cNvPr id="16" name="Content Placeholder 11"/>
          <p:cNvGraphicFramePr>
            <a:graphicFrameLocks/>
          </p:cNvGraphicFramePr>
          <p:nvPr>
            <p:extLst>
              <p:ext uri="{D42A27DB-BD31-4B8C-83A1-F6EECF244321}">
                <p14:modId xmlns:p14="http://schemas.microsoft.com/office/powerpoint/2010/main" val="2334229734"/>
              </p:ext>
            </p:extLst>
          </p:nvPr>
        </p:nvGraphicFramePr>
        <p:xfrm>
          <a:off x="713232" y="1896173"/>
          <a:ext cx="3310128" cy="3749041"/>
        </p:xfrm>
        <a:graphic>
          <a:graphicData uri="http://schemas.openxmlformats.org/drawingml/2006/chart">
            <c:chart xmlns:c="http://schemas.openxmlformats.org/drawingml/2006/chart" xmlns:r="http://schemas.openxmlformats.org/officeDocument/2006/relationships" r:id="rId4"/>
          </a:graphicData>
        </a:graphic>
      </p:graphicFrame>
      <p:cxnSp>
        <p:nvCxnSpPr>
          <p:cNvPr id="15" name="Straight Connector 14"/>
          <p:cNvCxnSpPr/>
          <p:nvPr/>
        </p:nvCxnSpPr>
        <p:spPr>
          <a:xfrm flipH="1" flipV="1">
            <a:off x="2704701" y="2139696"/>
            <a:ext cx="1756088" cy="718252"/>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H="1">
            <a:off x="2704701" y="4609070"/>
            <a:ext cx="1756089" cy="793908"/>
          </a:xfrm>
          <a:prstGeom prst="line">
            <a:avLst/>
          </a:prstGeom>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48190" y="2495901"/>
            <a:ext cx="2553082" cy="1138773"/>
          </a:xfrm>
          <a:prstGeom prst="rect">
            <a:avLst/>
          </a:prstGeom>
          <a:noFill/>
        </p:spPr>
        <p:txBody>
          <a:bodyPr wrap="square" rtlCol="0">
            <a:spAutoFit/>
          </a:bodyPr>
          <a:lstStyle/>
          <a:p>
            <a:pPr algn="ctr"/>
            <a:r>
              <a:rPr lang="en-US" sz="2800" b="1" dirty="0" smtClean="0">
                <a:solidFill>
                  <a:prstClr val="black"/>
                </a:solidFill>
                <a:latin typeface="Arial" panose="020B0604020202020204" pitchFamily="34" charset="0"/>
                <a:cs typeface="Arial" panose="020B0604020202020204" pitchFamily="34" charset="0"/>
              </a:rPr>
              <a:t>91% </a:t>
            </a:r>
          </a:p>
          <a:p>
            <a:pPr algn="ctr"/>
            <a:r>
              <a:rPr lang="en-US" sz="2000" b="1" dirty="0" smtClean="0">
                <a:solidFill>
                  <a:prstClr val="black"/>
                </a:solidFill>
                <a:latin typeface="Arial" panose="020B0604020202020204" pitchFamily="34" charset="0"/>
                <a:cs typeface="Arial" panose="020B0604020202020204" pitchFamily="34" charset="0"/>
              </a:rPr>
              <a:t>in host communities</a:t>
            </a:r>
            <a:endParaRPr lang="en-US" sz="2000" b="1" dirty="0">
              <a:solidFill>
                <a:prstClr val="black"/>
              </a:solidFill>
              <a:latin typeface="Arial" panose="020B0604020202020204" pitchFamily="34" charset="0"/>
              <a:cs typeface="Arial" panose="020B0604020202020204" pitchFamily="34" charset="0"/>
            </a:endParaRPr>
          </a:p>
        </p:txBody>
      </p:sp>
      <p:sp>
        <p:nvSpPr>
          <p:cNvPr id="18" name="TextBox 25"/>
          <p:cNvSpPr txBox="1"/>
          <p:nvPr/>
        </p:nvSpPr>
        <p:spPr>
          <a:xfrm>
            <a:off x="2704701" y="3264292"/>
            <a:ext cx="1586740"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2000" b="1" dirty="0" smtClean="0">
                <a:solidFill>
                  <a:schemeClr val="bg1"/>
                </a:solidFill>
                <a:latin typeface="Arial" panose="020B0604020202020204" pitchFamily="34" charset="0"/>
                <a:cs typeface="Arial" panose="020B0604020202020204" pitchFamily="34" charset="0"/>
              </a:rPr>
              <a:t>9% </a:t>
            </a:r>
          </a:p>
          <a:p>
            <a:pPr algn="ctr"/>
            <a:r>
              <a:rPr lang="en-US" sz="1600" b="1" dirty="0" smtClean="0">
                <a:solidFill>
                  <a:schemeClr val="bg1"/>
                </a:solidFill>
                <a:latin typeface="Arial" panose="020B0604020202020204" pitchFamily="34" charset="0"/>
                <a:cs typeface="Arial" panose="020B0604020202020204" pitchFamily="34" charset="0"/>
              </a:rPr>
              <a:t>in camps</a:t>
            </a:r>
            <a:endParaRPr lang="en-US"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153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Batang"/>
      <a:ea typeface=""/>
      <a:cs typeface="Arial"/>
    </a:majorFont>
    <a:minorFont>
      <a:latin typeface="Batang"/>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Waveform.thmx</Template>
  <TotalTime>2055</TotalTime>
  <Words>3017</Words>
  <Application>Microsoft Office PowerPoint</Application>
  <PresentationFormat>On-screen Show (4:3)</PresentationFormat>
  <Paragraphs>460</Paragraphs>
  <Slides>45</Slides>
  <Notes>30</Notes>
  <HiddenSlides>0</HiddenSlides>
  <MMClips>0</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2</vt:i4>
      </vt:variant>
      <vt:variant>
        <vt:lpstr>Slide Titles</vt:lpstr>
      </vt:variant>
      <vt:variant>
        <vt:i4>45</vt:i4>
      </vt:variant>
    </vt:vector>
  </HeadingPairs>
  <TitlesOfParts>
    <vt:vector size="63" baseType="lpstr">
      <vt:lpstr>SimSun</vt:lpstr>
      <vt:lpstr>Andalus</vt:lpstr>
      <vt:lpstr>Arabic Transparent</vt:lpstr>
      <vt:lpstr>Arial</vt:lpstr>
      <vt:lpstr>Calibri</vt:lpstr>
      <vt:lpstr>Candara</vt:lpstr>
      <vt:lpstr>Century Gothic</vt:lpstr>
      <vt:lpstr>Futura Std Book</vt:lpstr>
      <vt:lpstr>Garamond</vt:lpstr>
      <vt:lpstr>Simplified Arabic</vt:lpstr>
      <vt:lpstr>Symbol</vt:lpstr>
      <vt:lpstr>Tahoma</vt:lpstr>
      <vt:lpstr>Times New Roman</vt:lpstr>
      <vt:lpstr>Wingdings</vt:lpstr>
      <vt:lpstr>Waveform</vt:lpstr>
      <vt:lpstr>سمة Office</vt:lpstr>
      <vt:lpstr>Microsoft Excel 97-2003 Worksheet</vt:lpstr>
      <vt:lpstr>Chart</vt:lpstr>
      <vt:lpstr>UHC in Countries in Conflicts: What is the situation : Jordan</vt:lpstr>
      <vt:lpstr>PowerPoint Presentation</vt:lpstr>
      <vt:lpstr>Refugees</vt:lpstr>
      <vt:lpstr>Impact on Jordan’s Population</vt:lpstr>
      <vt:lpstr>"Dramatic Increase“ in Jordan’s Population</vt:lpstr>
      <vt:lpstr>Population Growth in Jordan </vt:lpstr>
      <vt:lpstr>Number of non Jordanian Distribution by Nationality</vt:lpstr>
      <vt:lpstr>Population Distribution by Nationality ( Census 2015)</vt:lpstr>
      <vt:lpstr>Impact on Jordan’s Population (cont.)</vt:lpstr>
      <vt:lpstr>Impact on Jordan’s Population (cont.)</vt:lpstr>
      <vt:lpstr>Jordan’s Population Pyramid</vt:lpstr>
      <vt:lpstr>Jordan Population Pyramids</vt:lpstr>
      <vt:lpstr>PowerPoint Presentation</vt:lpstr>
      <vt:lpstr>PowerPoint Presentation</vt:lpstr>
      <vt:lpstr>PowerPoint Presentation</vt:lpstr>
      <vt:lpstr>Demographic Indicators</vt:lpstr>
      <vt:lpstr>Health Indicators</vt:lpstr>
      <vt:lpstr>PowerPoint Presentation</vt:lpstr>
      <vt:lpstr>Reproductive Health Indicators </vt:lpstr>
      <vt:lpstr>PowerPoint Presentation</vt:lpstr>
      <vt:lpstr>PowerPoint Presentation</vt:lpstr>
      <vt:lpstr>PowerPoint Presentation</vt:lpstr>
      <vt:lpstr>PowerPoint Presentation</vt:lpstr>
      <vt:lpstr>PowerPoint Presentation</vt:lpstr>
      <vt:lpstr>PowerPoint Presentation</vt:lpstr>
      <vt:lpstr> Distribution of  Health Care Expenditure (JD)  1.881 Billion JD = 2.65 Billion US $</vt:lpstr>
      <vt:lpstr>UHC challenges related to refugees</vt:lpstr>
      <vt:lpstr>UHC challenges related to refugees</vt:lpstr>
      <vt:lpstr>Cost Barriers</vt:lpstr>
      <vt:lpstr>Jordan’s Response Plan</vt:lpstr>
      <vt:lpstr>Opportunities</vt:lpstr>
      <vt:lpstr>JRP 2016-2018 Objectives</vt:lpstr>
      <vt:lpstr>Integrating into Host Communities</vt:lpstr>
      <vt:lpstr>Integrating into Host Communities (cont.)</vt:lpstr>
      <vt:lpstr>Integrating into Host Communities (cont.)</vt:lpstr>
      <vt:lpstr>Portfolio of High Priority  Health Care Services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What's coming in the future??</vt:lpstr>
      <vt:lpstr>More Refugees?</vt:lpstr>
    </vt:vector>
  </TitlesOfParts>
  <Company>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DR Ibraheem</cp:lastModifiedBy>
  <cp:revision>72</cp:revision>
  <dcterms:created xsi:type="dcterms:W3CDTF">2012-10-08T14:55:03Z</dcterms:created>
  <dcterms:modified xsi:type="dcterms:W3CDTF">2016-11-12T23:00:58Z</dcterms:modified>
</cp:coreProperties>
</file>