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Default Extension="pptx" ContentType="application/vnd.openxmlformats-officedocument.presentationml.presentation"/>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Default Extension="jpeg" ContentType="image/jpeg"/>
  <Override PartName="/ppt/slideLayouts/slideLayout3.xml" ContentType="application/vnd.openxmlformats-officedocument.presentationml.slideLayout+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gif" ContentType="image/gif"/>
  <Default Extension="vml" ContentType="application/vnd.openxmlformats-officedocument.vmlDrawing"/>
  <Default Extension="tiff" ContentType="image/tiff"/>
  <Override PartName="/ppt/slides/slide8.xml" ContentType="application/vnd.openxmlformats-officedocument.presentationml.slide+xml"/>
  <Override PartName="/ppt/slides/slide49.xml" ContentType="application/vnd.openxmlformats-officedocument.presentationml.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8" r:id="rId3"/>
    <p:sldId id="297" r:id="rId4"/>
    <p:sldId id="298" r:id="rId5"/>
    <p:sldId id="299" r:id="rId6"/>
    <p:sldId id="271" r:id="rId7"/>
    <p:sldId id="267" r:id="rId8"/>
    <p:sldId id="259" r:id="rId9"/>
    <p:sldId id="260" r:id="rId10"/>
    <p:sldId id="261" r:id="rId11"/>
    <p:sldId id="262" r:id="rId12"/>
    <p:sldId id="263" r:id="rId13"/>
    <p:sldId id="264" r:id="rId14"/>
    <p:sldId id="265" r:id="rId15"/>
    <p:sldId id="266" r:id="rId16"/>
    <p:sldId id="285" r:id="rId17"/>
    <p:sldId id="286" r:id="rId18"/>
    <p:sldId id="287" r:id="rId19"/>
    <p:sldId id="303" r:id="rId20"/>
    <p:sldId id="312" r:id="rId21"/>
    <p:sldId id="313" r:id="rId22"/>
    <p:sldId id="314" r:id="rId23"/>
    <p:sldId id="315" r:id="rId24"/>
    <p:sldId id="316" r:id="rId25"/>
    <p:sldId id="317" r:id="rId26"/>
    <p:sldId id="318" r:id="rId27"/>
    <p:sldId id="319" r:id="rId28"/>
    <p:sldId id="320" r:id="rId29"/>
    <p:sldId id="321" r:id="rId30"/>
    <p:sldId id="322" r:id="rId31"/>
    <p:sldId id="323" r:id="rId32"/>
    <p:sldId id="324" r:id="rId33"/>
    <p:sldId id="336" r:id="rId34"/>
    <p:sldId id="325" r:id="rId35"/>
    <p:sldId id="326" r:id="rId36"/>
    <p:sldId id="329" r:id="rId37"/>
    <p:sldId id="327" r:id="rId38"/>
    <p:sldId id="328" r:id="rId39"/>
    <p:sldId id="330" r:id="rId40"/>
    <p:sldId id="331" r:id="rId41"/>
    <p:sldId id="332" r:id="rId42"/>
    <p:sldId id="333" r:id="rId43"/>
    <p:sldId id="334" r:id="rId44"/>
    <p:sldId id="337" r:id="rId45"/>
    <p:sldId id="311" r:id="rId46"/>
    <p:sldId id="304" r:id="rId47"/>
    <p:sldId id="305" r:id="rId48"/>
    <p:sldId id="306" r:id="rId49"/>
    <p:sldId id="307" r:id="rId50"/>
    <p:sldId id="308" r:id="rId51"/>
    <p:sldId id="309" r:id="rId52"/>
    <p:sldId id="310" r:id="rId53"/>
    <p:sldId id="272" r:id="rId54"/>
    <p:sldId id="273" r:id="rId55"/>
    <p:sldId id="274" r:id="rId56"/>
    <p:sldId id="275" r:id="rId57"/>
    <p:sldId id="276" r:id="rId58"/>
    <p:sldId id="277" r:id="rId59"/>
    <p:sldId id="284" r:id="rId60"/>
    <p:sldId id="300" r:id="rId61"/>
    <p:sldId id="301" r:id="rId62"/>
    <p:sldId id="302" r:id="rId63"/>
    <p:sldId id="280" r:id="rId64"/>
    <p:sldId id="268" r:id="rId65"/>
  </p:sldIdLst>
  <p:sldSz cx="9144000" cy="6858000" type="screen4x3"/>
  <p:notesSz cx="6797675" cy="987425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FCFCC"/>
    <a:srgbClr val="D34817"/>
    <a:srgbClr val="F7E9E7"/>
    <a:srgbClr val="006666"/>
    <a:srgbClr val="008080"/>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457" autoAdjust="0"/>
    <p:restoredTop sz="94624" autoAdjust="0"/>
  </p:normalViewPr>
  <p:slideViewPr>
    <p:cSldViewPr>
      <p:cViewPr varScale="1">
        <p:scale>
          <a:sx n="91" d="100"/>
          <a:sy n="91" d="100"/>
        </p:scale>
        <p:origin x="-936" y="-114"/>
      </p:cViewPr>
      <p:guideLst>
        <p:guide orient="horz" pos="2160"/>
        <p:guide pos="2880"/>
      </p:guideLst>
    </p:cSldViewPr>
  </p:slideViewPr>
  <p:outlineViewPr>
    <p:cViewPr>
      <p:scale>
        <a:sx n="33" d="100"/>
        <a:sy n="33" d="100"/>
      </p:scale>
      <p:origin x="0" y="31788"/>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1.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988F1E3C-D788-4D1E-B3B3-DD68E19FCC3D}" type="datetimeFigureOut">
              <a:rPr lang="en-US" smtClean="0"/>
              <a:pPr/>
              <a:t>11/13/2016</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0D6CF445-1CF8-4505-841F-D3289B1C64A2}"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transition>
    <p:wip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88F1E3C-D788-4D1E-B3B3-DD68E19FCC3D}" type="datetimeFigureOut">
              <a:rPr lang="en-US" smtClean="0"/>
              <a:pPr/>
              <a:t>11/13/2016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D6CF445-1CF8-4505-841F-D3289B1C64A2}" type="slidenum">
              <a:rPr lang="en-US" smtClean="0"/>
              <a:pPr/>
              <a:t>‹#›</a:t>
            </a:fld>
            <a:endParaRPr lang="en-US"/>
          </a:p>
        </p:txBody>
      </p:sp>
    </p:spTree>
  </p:cSld>
  <p:clrMapOvr>
    <a:masterClrMapping/>
  </p:clrMapOvr>
  <p:transition>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88F1E3C-D788-4D1E-B3B3-DD68E19FCC3D}" type="datetimeFigureOut">
              <a:rPr lang="en-US" smtClean="0"/>
              <a:pPr/>
              <a:t>11/13/2016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D6CF445-1CF8-4505-841F-D3289B1C64A2}" type="slidenum">
              <a:rPr lang="en-US" smtClean="0"/>
              <a:pPr/>
              <a:t>‹#›</a:t>
            </a:fld>
            <a:endParaRPr lang="en-US"/>
          </a:p>
        </p:txBody>
      </p:sp>
    </p:spTree>
  </p:cSld>
  <p:clrMapOvr>
    <a:masterClrMapping/>
  </p:clrMapOvr>
  <p:transition>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988F1E3C-D788-4D1E-B3B3-DD68E19FCC3D}" type="datetimeFigureOut">
              <a:rPr lang="en-US" smtClean="0"/>
              <a:pPr/>
              <a:t>11/13/2016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D6CF445-1CF8-4505-841F-D3289B1C64A2}"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transition>
    <p:wip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988F1E3C-D788-4D1E-B3B3-DD68E19FCC3D}" type="datetimeFigureOut">
              <a:rPr lang="en-US" smtClean="0"/>
              <a:pPr/>
              <a:t>11/13/2016</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0D6CF445-1CF8-4505-841F-D3289B1C64A2}"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transition>
    <p:wip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988F1E3C-D788-4D1E-B3B3-DD68E19FCC3D}" type="datetimeFigureOut">
              <a:rPr lang="en-US" smtClean="0"/>
              <a:pPr/>
              <a:t>11/13/2016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D6CF445-1CF8-4505-841F-D3289B1C64A2}"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transition>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988F1E3C-D788-4D1E-B3B3-DD68E19FCC3D}" type="datetimeFigureOut">
              <a:rPr lang="en-US" smtClean="0"/>
              <a:pPr/>
              <a:t>11/13/2016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D6CF445-1CF8-4505-841F-D3289B1C64A2}"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transition>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988F1E3C-D788-4D1E-B3B3-DD68E19FCC3D}" type="datetimeFigureOut">
              <a:rPr lang="en-US" smtClean="0"/>
              <a:pPr/>
              <a:t>11/13/2016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D6CF445-1CF8-4505-841F-D3289B1C64A2}" type="slidenum">
              <a:rPr lang="en-US" smtClean="0"/>
              <a:pPr/>
              <a:t>‹#›</a:t>
            </a:fld>
            <a:endParaRPr lang="en-US"/>
          </a:p>
        </p:txBody>
      </p:sp>
    </p:spTree>
  </p:cSld>
  <p:clrMapOvr>
    <a:masterClrMapping/>
  </p:clrMapOvr>
  <p:transition>
    <p:wip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88F1E3C-D788-4D1E-B3B3-DD68E19FCC3D}" type="datetimeFigureOut">
              <a:rPr lang="en-US" smtClean="0"/>
              <a:pPr/>
              <a:t>11/13/2016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D6CF445-1CF8-4505-841F-D3289B1C64A2}" type="slidenum">
              <a:rPr lang="en-US" smtClean="0"/>
              <a:pPr/>
              <a:t>‹#›</a:t>
            </a:fld>
            <a:endParaRPr lang="en-US"/>
          </a:p>
        </p:txBody>
      </p:sp>
    </p:spTree>
  </p:cSld>
  <p:clrMapOvr>
    <a:masterClrMapping/>
  </p:clrMapOvr>
  <p:transition>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988F1E3C-D788-4D1E-B3B3-DD68E19FCC3D}" type="datetimeFigureOut">
              <a:rPr lang="en-US" smtClean="0"/>
              <a:pPr/>
              <a:t>11/13/2016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D6CF445-1CF8-4505-841F-D3289B1C64A2}"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transition>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988F1E3C-D788-4D1E-B3B3-DD68E19FCC3D}" type="datetimeFigureOut">
              <a:rPr lang="en-US" smtClean="0"/>
              <a:pPr/>
              <a:t>11/13/2016</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0D6CF445-1CF8-4505-841F-D3289B1C64A2}"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transition>
    <p:wip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988F1E3C-D788-4D1E-B3B3-DD68E19FCC3D}" type="datetimeFigureOut">
              <a:rPr lang="en-US" smtClean="0"/>
              <a:pPr/>
              <a:t>11/13/2016</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0D6CF445-1CF8-4505-841F-D3289B1C64A2}"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p:wipe/>
  </p:transition>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package" Target="../embeddings/Microsoft_Office_PowerPoint_Presentation1.pptx"/><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2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package" Target="../embeddings/Microsoft_Office_PowerPoint_Presentation2.pptx"/><Relationship Id="rId2" Type="http://schemas.openxmlformats.org/officeDocument/2006/relationships/slideLayout" Target="../slideLayouts/slideLayout2.xml"/><Relationship Id="rId1" Type="http://schemas.openxmlformats.org/officeDocument/2006/relationships/vmlDrawing" Target="../drawings/vmlDrawing2.vml"/></Relationships>
</file>

<file path=ppt/slides/_rels/slide31.xml.rels><?xml version="1.0" encoding="UTF-8" standalone="yes"?>
<Relationships xmlns="http://schemas.openxmlformats.org/package/2006/relationships"><Relationship Id="rId3" Type="http://schemas.openxmlformats.org/officeDocument/2006/relationships/package" Target="../embeddings/Microsoft_Office_PowerPoint_Presentation3.pptx"/><Relationship Id="rId2" Type="http://schemas.openxmlformats.org/officeDocument/2006/relationships/slideLayout" Target="../slideLayouts/slideLayout2.xml"/><Relationship Id="rId1" Type="http://schemas.openxmlformats.org/officeDocument/2006/relationships/vmlDrawing" Target="../drawings/vmlDrawing3.vml"/></Relationships>
</file>

<file path=ppt/slides/_rels/slide32.xml.rels><?xml version="1.0" encoding="UTF-8" standalone="yes"?>
<Relationships xmlns="http://schemas.openxmlformats.org/package/2006/relationships"><Relationship Id="rId3" Type="http://schemas.openxmlformats.org/officeDocument/2006/relationships/package" Target="../embeddings/Microsoft_Office_PowerPoint_Presentation4.pptx"/><Relationship Id="rId2" Type="http://schemas.openxmlformats.org/officeDocument/2006/relationships/slideLayout" Target="../slideLayouts/slideLayout2.xml"/><Relationship Id="rId1" Type="http://schemas.openxmlformats.org/officeDocument/2006/relationships/vmlDrawing" Target="../drawings/vmlDrawing4.vml"/></Relationships>
</file>

<file path=ppt/slides/_rels/slide33.xml.rels><?xml version="1.0" encoding="UTF-8" standalone="yes"?>
<Relationships xmlns="http://schemas.openxmlformats.org/package/2006/relationships"><Relationship Id="rId3" Type="http://schemas.openxmlformats.org/officeDocument/2006/relationships/package" Target="../embeddings/Microsoft_Office_PowerPoint_Presentation5.pptx"/><Relationship Id="rId2" Type="http://schemas.openxmlformats.org/officeDocument/2006/relationships/slideLayout" Target="../slideLayouts/slideLayout2.xml"/><Relationship Id="rId1" Type="http://schemas.openxmlformats.org/officeDocument/2006/relationships/vmlDrawing" Target="../drawings/vmlDrawing5.vml"/></Relationships>
</file>

<file path=ppt/slides/_rels/slide34.xml.rels><?xml version="1.0" encoding="UTF-8" standalone="yes"?>
<Relationships xmlns="http://schemas.openxmlformats.org/package/2006/relationships"><Relationship Id="rId3" Type="http://schemas.openxmlformats.org/officeDocument/2006/relationships/package" Target="../embeddings/Microsoft_Office_PowerPoint_Presentation6.pptx"/><Relationship Id="rId2" Type="http://schemas.openxmlformats.org/officeDocument/2006/relationships/slideLayout" Target="../slideLayouts/slideLayout2.xml"/><Relationship Id="rId1" Type="http://schemas.openxmlformats.org/officeDocument/2006/relationships/vmlDrawing" Target="../drawings/vmlDrawing6.vml"/></Relationships>
</file>

<file path=ppt/slides/_rels/slide35.xml.rels><?xml version="1.0" encoding="UTF-8" standalone="yes"?>
<Relationships xmlns="http://schemas.openxmlformats.org/package/2006/relationships"><Relationship Id="rId3" Type="http://schemas.openxmlformats.org/officeDocument/2006/relationships/package" Target="../embeddings/Microsoft_Office_PowerPoint_Presentation7.pptx"/><Relationship Id="rId2" Type="http://schemas.openxmlformats.org/officeDocument/2006/relationships/slideLayout" Target="../slideLayouts/slideLayout2.xml"/><Relationship Id="rId1" Type="http://schemas.openxmlformats.org/officeDocument/2006/relationships/vmlDrawing" Target="../drawings/vmlDrawing7.vml"/></Relationships>
</file>

<file path=ppt/slides/_rels/slide3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9.tiff"/><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package" Target="../embeddings/Microsoft_Office_PowerPoint_Presentation8.pptx"/><Relationship Id="rId2" Type="http://schemas.openxmlformats.org/officeDocument/2006/relationships/slideLayout" Target="../slideLayouts/slideLayout2.xml"/><Relationship Id="rId1" Type="http://schemas.openxmlformats.org/officeDocument/2006/relationships/vmlDrawing" Target="../drawings/vmlDrawing8.vml"/></Relationships>
</file>

<file path=ppt/slides/_rels/slide39.xml.rels><?xml version="1.0" encoding="UTF-8" standalone="yes"?>
<Relationships xmlns="http://schemas.openxmlformats.org/package/2006/relationships"><Relationship Id="rId3" Type="http://schemas.openxmlformats.org/officeDocument/2006/relationships/package" Target="../embeddings/Microsoft_Office_PowerPoint_Presentation9.pptx"/><Relationship Id="rId2" Type="http://schemas.openxmlformats.org/officeDocument/2006/relationships/slideLayout" Target="../slideLayouts/slideLayout2.xml"/><Relationship Id="rId1" Type="http://schemas.openxmlformats.org/officeDocument/2006/relationships/vmlDrawing" Target="../drawings/vmlDrawing9.v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package" Target="../embeddings/Microsoft_Office_PowerPoint_Presentation10.pptx"/><Relationship Id="rId2" Type="http://schemas.openxmlformats.org/officeDocument/2006/relationships/slideLayout" Target="../slideLayouts/slideLayout2.xml"/><Relationship Id="rId1" Type="http://schemas.openxmlformats.org/officeDocument/2006/relationships/vmlDrawing" Target="../drawings/vmlDrawing10.vml"/></Relationships>
</file>

<file path=ppt/slides/_rels/slide41.xml.rels><?xml version="1.0" encoding="UTF-8" standalone="yes"?>
<Relationships xmlns="http://schemas.openxmlformats.org/package/2006/relationships"><Relationship Id="rId3" Type="http://schemas.openxmlformats.org/officeDocument/2006/relationships/package" Target="../embeddings/Microsoft_Office_PowerPoint_Presentation11.pptx"/><Relationship Id="rId2" Type="http://schemas.openxmlformats.org/officeDocument/2006/relationships/slideLayout" Target="../slideLayouts/slideLayout2.xml"/><Relationship Id="rId1" Type="http://schemas.openxmlformats.org/officeDocument/2006/relationships/vmlDrawing" Target="../drawings/vmlDrawing11.vml"/></Relationships>
</file>

<file path=ppt/slides/_rels/slide4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371600" y="4077072"/>
            <a:ext cx="6400800" cy="1561728"/>
          </a:xfrm>
        </p:spPr>
        <p:txBody>
          <a:bodyPr>
            <a:normAutofit lnSpcReduction="10000"/>
          </a:bodyPr>
          <a:lstStyle/>
          <a:p>
            <a:r>
              <a:rPr lang="en-US" sz="1800" b="1" dirty="0" smtClean="0">
                <a:solidFill>
                  <a:srgbClr val="00602B"/>
                </a:solidFill>
                <a:latin typeface="Andalus" pitchFamily="18" charset="-78"/>
                <a:cs typeface="Andalus" pitchFamily="18" charset="-78"/>
              </a:rPr>
              <a:t>BY</a:t>
            </a:r>
          </a:p>
          <a:p>
            <a:r>
              <a:rPr lang="en-US" sz="2800" b="1" dirty="0" smtClean="0">
                <a:solidFill>
                  <a:srgbClr val="00602B"/>
                </a:solidFill>
                <a:latin typeface="Andalus" pitchFamily="18" charset="-78"/>
                <a:cs typeface="Andalus" pitchFamily="18" charset="-78"/>
              </a:rPr>
              <a:t>Dr. </a:t>
            </a:r>
            <a:r>
              <a:rPr lang="en-US" sz="2800" b="1" dirty="0" err="1" smtClean="0">
                <a:solidFill>
                  <a:srgbClr val="00602B"/>
                </a:solidFill>
                <a:latin typeface="Andalus" pitchFamily="18" charset="-78"/>
                <a:cs typeface="Andalus" pitchFamily="18" charset="-78"/>
              </a:rPr>
              <a:t>Rihab</a:t>
            </a:r>
            <a:r>
              <a:rPr lang="en-US" sz="2800" b="1" dirty="0" smtClean="0">
                <a:solidFill>
                  <a:srgbClr val="00602B"/>
                </a:solidFill>
                <a:latin typeface="Andalus" pitchFamily="18" charset="-78"/>
                <a:cs typeface="Andalus" pitchFamily="18" charset="-78"/>
              </a:rPr>
              <a:t> </a:t>
            </a:r>
            <a:r>
              <a:rPr lang="en-US" sz="2800" b="1" dirty="0" err="1" smtClean="0">
                <a:solidFill>
                  <a:srgbClr val="00602B"/>
                </a:solidFill>
                <a:latin typeface="Andalus" pitchFamily="18" charset="-78"/>
                <a:cs typeface="Andalus" pitchFamily="18" charset="-78"/>
              </a:rPr>
              <a:t>AlWotayan</a:t>
            </a:r>
            <a:endParaRPr lang="en-US" sz="2800" b="1" dirty="0" smtClean="0">
              <a:solidFill>
                <a:srgbClr val="00602B"/>
              </a:solidFill>
              <a:latin typeface="Andalus" pitchFamily="18" charset="-78"/>
              <a:cs typeface="Andalus" pitchFamily="18" charset="-78"/>
            </a:endParaRPr>
          </a:p>
          <a:p>
            <a:r>
              <a:rPr lang="en-US" sz="1800" b="1" dirty="0" smtClean="0">
                <a:solidFill>
                  <a:srgbClr val="00602B"/>
                </a:solidFill>
                <a:latin typeface="Andalus" pitchFamily="18" charset="-78"/>
                <a:cs typeface="Andalus" pitchFamily="18" charset="-78"/>
              </a:rPr>
              <a:t>Director of Primary Health Care Department</a:t>
            </a:r>
          </a:p>
          <a:p>
            <a:r>
              <a:rPr lang="en-US" sz="1800" b="1" dirty="0" smtClean="0">
                <a:solidFill>
                  <a:srgbClr val="00602B"/>
                </a:solidFill>
                <a:latin typeface="Andalus" pitchFamily="18" charset="-78"/>
                <a:cs typeface="Andalus" pitchFamily="18" charset="-78"/>
              </a:rPr>
              <a:t>Ministry of Health - Kuwait</a:t>
            </a:r>
            <a:endParaRPr lang="en-US" sz="1800" b="1" dirty="0" smtClean="0">
              <a:latin typeface="Andalus" pitchFamily="18" charset="-78"/>
              <a:cs typeface="Andalus" pitchFamily="18" charset="-78"/>
            </a:endParaRPr>
          </a:p>
          <a:p>
            <a:endParaRPr lang="en-US" dirty="0"/>
          </a:p>
        </p:txBody>
      </p:sp>
      <p:sp>
        <p:nvSpPr>
          <p:cNvPr id="2" name="Title 1"/>
          <p:cNvSpPr>
            <a:spLocks noGrp="1"/>
          </p:cNvSpPr>
          <p:nvPr>
            <p:ph type="ctrTitle"/>
          </p:nvPr>
        </p:nvSpPr>
        <p:spPr>
          <a:xfrm>
            <a:off x="395536" y="1556792"/>
            <a:ext cx="8229600" cy="1563179"/>
          </a:xfrm>
        </p:spPr>
        <p:txBody>
          <a:bodyPr>
            <a:noAutofit/>
          </a:bodyPr>
          <a:lstStyle/>
          <a:p>
            <a:r>
              <a:rPr lang="en-US" sz="5400" b="1" dirty="0" smtClean="0">
                <a:latin typeface="Andalus" pitchFamily="18" charset="-78"/>
                <a:cs typeface="Andalus" pitchFamily="18" charset="-78"/>
              </a:rPr>
              <a:t>Universal Health Coverage</a:t>
            </a:r>
            <a:br>
              <a:rPr lang="en-US" sz="5400" b="1" dirty="0" smtClean="0">
                <a:latin typeface="Andalus" pitchFamily="18" charset="-78"/>
                <a:cs typeface="Andalus" pitchFamily="18" charset="-78"/>
              </a:rPr>
            </a:br>
            <a:r>
              <a:rPr lang="en-US" sz="5400" b="1" dirty="0" smtClean="0">
                <a:latin typeface="Andalus" pitchFamily="18" charset="-78"/>
                <a:cs typeface="Andalus" pitchFamily="18" charset="-78"/>
              </a:rPr>
              <a:t>Kuwait</a:t>
            </a:r>
            <a:endParaRPr lang="en-US" sz="5400" b="1" dirty="0">
              <a:latin typeface="Andalus" pitchFamily="18" charset="-78"/>
              <a:cs typeface="Andalus" pitchFamily="18" charset="-78"/>
            </a:endParaRPr>
          </a:p>
        </p:txBody>
      </p:sp>
    </p:spTree>
  </p:cSld>
  <p:clrMapOvr>
    <a:masterClrMapping/>
  </p:clrMapOvr>
  <p:transition>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rtl="1"/>
            <a:r>
              <a:rPr lang="en-US" sz="2800" b="1" dirty="0" smtClean="0">
                <a:solidFill>
                  <a:srgbClr val="006666"/>
                </a:solidFill>
              </a:rPr>
              <a:t>Population per Physician in PHC Centers according to Section and Health Region 2015</a:t>
            </a:r>
            <a:endParaRPr lang="en-US" sz="2800" b="1" dirty="0">
              <a:solidFill>
                <a:srgbClr val="006666"/>
              </a:solidFill>
            </a:endParaRPr>
          </a:p>
        </p:txBody>
      </p:sp>
      <p:graphicFrame>
        <p:nvGraphicFramePr>
          <p:cNvPr id="4" name="Content Placeholder 3"/>
          <p:cNvGraphicFramePr>
            <a:graphicFrameLocks noGrp="1"/>
          </p:cNvGraphicFramePr>
          <p:nvPr>
            <p:ph sz="quarter" idx="1"/>
          </p:nvPr>
        </p:nvGraphicFramePr>
        <p:xfrm>
          <a:off x="1403648" y="1700808"/>
          <a:ext cx="6217920" cy="3139440"/>
        </p:xfrm>
        <a:graphic>
          <a:graphicData uri="http://schemas.openxmlformats.org/drawingml/2006/table">
            <a:tbl>
              <a:tblPr firstRow="1" bandRow="1">
                <a:tableStyleId>{5C22544A-7EE6-4342-B048-85BDC9FD1C3A}</a:tableStyleId>
              </a:tblPr>
              <a:tblGrid>
                <a:gridCol w="1554480"/>
                <a:gridCol w="1554480"/>
                <a:gridCol w="1554480"/>
                <a:gridCol w="1554480"/>
              </a:tblGrid>
              <a:tr h="370840">
                <a:tc>
                  <a:txBody>
                    <a:bodyPr/>
                    <a:lstStyle/>
                    <a:p>
                      <a:r>
                        <a:rPr lang="en-US" dirty="0" smtClean="0"/>
                        <a:t>Health Region</a:t>
                      </a:r>
                      <a:endParaRPr lang="en-US" dirty="0"/>
                    </a:p>
                  </a:txBody>
                  <a:tcPr/>
                </a:tc>
                <a:tc>
                  <a:txBody>
                    <a:bodyPr/>
                    <a:lstStyle/>
                    <a:p>
                      <a:r>
                        <a:rPr lang="en-US" dirty="0" smtClean="0"/>
                        <a:t>General</a:t>
                      </a:r>
                      <a:r>
                        <a:rPr lang="en-US" baseline="0" dirty="0" smtClean="0"/>
                        <a:t> Practice</a:t>
                      </a:r>
                      <a:endParaRPr lang="en-US" dirty="0"/>
                    </a:p>
                  </a:txBody>
                  <a:tcPr/>
                </a:tc>
                <a:tc>
                  <a:txBody>
                    <a:bodyPr/>
                    <a:lstStyle/>
                    <a:p>
                      <a:r>
                        <a:rPr lang="en-US" dirty="0" smtClean="0"/>
                        <a:t>Diabetes care</a:t>
                      </a:r>
                      <a:endParaRPr lang="en-US" dirty="0"/>
                    </a:p>
                  </a:txBody>
                  <a:tcPr/>
                </a:tc>
                <a:tc>
                  <a:txBody>
                    <a:bodyPr/>
                    <a:lstStyle/>
                    <a:p>
                      <a:r>
                        <a:rPr lang="en-US" dirty="0" smtClean="0"/>
                        <a:t>Maternal and Women Health</a:t>
                      </a:r>
                      <a:endParaRPr lang="en-US" dirty="0"/>
                    </a:p>
                  </a:txBody>
                  <a:tcPr/>
                </a:tc>
              </a:tr>
              <a:tr h="370840">
                <a:tc>
                  <a:txBody>
                    <a:bodyPr/>
                    <a:lstStyle/>
                    <a:p>
                      <a:r>
                        <a:rPr lang="en-US" b="1" dirty="0" smtClean="0"/>
                        <a:t>Capital</a:t>
                      </a:r>
                      <a:endParaRPr lang="en-US" b="1" dirty="0"/>
                    </a:p>
                  </a:txBody>
                  <a:tcPr/>
                </a:tc>
                <a:tc>
                  <a:txBody>
                    <a:bodyPr/>
                    <a:lstStyle/>
                    <a:p>
                      <a:pPr algn="ctr"/>
                      <a:r>
                        <a:rPr lang="en-US" b="1" dirty="0" smtClean="0"/>
                        <a:t>2,527</a:t>
                      </a:r>
                      <a:endParaRPr lang="en-US" b="1" dirty="0"/>
                    </a:p>
                  </a:txBody>
                  <a:tcPr/>
                </a:tc>
                <a:tc>
                  <a:txBody>
                    <a:bodyPr/>
                    <a:lstStyle/>
                    <a:p>
                      <a:pPr algn="ctr"/>
                      <a:r>
                        <a:rPr lang="en-US" b="1" dirty="0" smtClean="0"/>
                        <a:t>17,244</a:t>
                      </a:r>
                      <a:endParaRPr lang="en-US" b="1" dirty="0"/>
                    </a:p>
                  </a:txBody>
                  <a:tcPr/>
                </a:tc>
                <a:tc>
                  <a:txBody>
                    <a:bodyPr/>
                    <a:lstStyle/>
                    <a:p>
                      <a:pPr algn="ctr"/>
                      <a:r>
                        <a:rPr lang="en-US" b="1" dirty="0" smtClean="0"/>
                        <a:t>9,014</a:t>
                      </a:r>
                      <a:endParaRPr lang="en-US" b="1" dirty="0"/>
                    </a:p>
                  </a:txBody>
                  <a:tcPr/>
                </a:tc>
              </a:tr>
              <a:tr h="370840">
                <a:tc>
                  <a:txBody>
                    <a:bodyPr/>
                    <a:lstStyle/>
                    <a:p>
                      <a:r>
                        <a:rPr lang="en-US" b="1" dirty="0" err="1" smtClean="0"/>
                        <a:t>Hawally</a:t>
                      </a:r>
                      <a:endParaRPr lang="en-US" b="1" dirty="0"/>
                    </a:p>
                  </a:txBody>
                  <a:tcPr/>
                </a:tc>
                <a:tc>
                  <a:txBody>
                    <a:bodyPr/>
                    <a:lstStyle/>
                    <a:p>
                      <a:pPr algn="ctr"/>
                      <a:r>
                        <a:rPr lang="en-US" b="1" dirty="0" smtClean="0"/>
                        <a:t>4,107</a:t>
                      </a:r>
                      <a:endParaRPr lang="en-US" b="1" dirty="0"/>
                    </a:p>
                  </a:txBody>
                  <a:tcPr/>
                </a:tc>
                <a:tc>
                  <a:txBody>
                    <a:bodyPr/>
                    <a:lstStyle/>
                    <a:p>
                      <a:pPr algn="ctr"/>
                      <a:r>
                        <a:rPr lang="en-US" b="1" dirty="0" smtClean="0"/>
                        <a:t>22,386</a:t>
                      </a:r>
                      <a:endParaRPr lang="en-US" b="1" dirty="0"/>
                    </a:p>
                  </a:txBody>
                  <a:tcPr/>
                </a:tc>
                <a:tc>
                  <a:txBody>
                    <a:bodyPr/>
                    <a:lstStyle/>
                    <a:p>
                      <a:pPr algn="ctr"/>
                      <a:r>
                        <a:rPr lang="en-US" b="1" dirty="0" smtClean="0"/>
                        <a:t>10,121</a:t>
                      </a:r>
                      <a:endParaRPr lang="en-US" b="1" dirty="0"/>
                    </a:p>
                  </a:txBody>
                  <a:tcPr/>
                </a:tc>
              </a:tr>
              <a:tr h="370840">
                <a:tc>
                  <a:txBody>
                    <a:bodyPr/>
                    <a:lstStyle/>
                    <a:p>
                      <a:r>
                        <a:rPr lang="en-US" b="1" dirty="0" err="1" smtClean="0"/>
                        <a:t>Farwanyia</a:t>
                      </a:r>
                      <a:endParaRPr lang="en-US" b="1" dirty="0"/>
                    </a:p>
                  </a:txBody>
                  <a:tcPr/>
                </a:tc>
                <a:tc>
                  <a:txBody>
                    <a:bodyPr/>
                    <a:lstStyle/>
                    <a:p>
                      <a:pPr algn="ctr"/>
                      <a:r>
                        <a:rPr lang="en-US" b="1" dirty="0" smtClean="0"/>
                        <a:t>5,106</a:t>
                      </a:r>
                      <a:endParaRPr lang="en-US" b="1" dirty="0"/>
                    </a:p>
                  </a:txBody>
                  <a:tcPr/>
                </a:tc>
                <a:tc>
                  <a:txBody>
                    <a:bodyPr/>
                    <a:lstStyle/>
                    <a:p>
                      <a:pPr algn="ctr"/>
                      <a:r>
                        <a:rPr lang="en-US" b="1" dirty="0" smtClean="0"/>
                        <a:t>24,011</a:t>
                      </a:r>
                      <a:endParaRPr lang="en-US" b="1" dirty="0"/>
                    </a:p>
                  </a:txBody>
                  <a:tcPr/>
                </a:tc>
                <a:tc>
                  <a:txBody>
                    <a:bodyPr/>
                    <a:lstStyle/>
                    <a:p>
                      <a:pPr algn="ctr"/>
                      <a:r>
                        <a:rPr lang="en-US" b="1" dirty="0" smtClean="0"/>
                        <a:t>8,622</a:t>
                      </a:r>
                      <a:endParaRPr lang="en-US" b="1" dirty="0"/>
                    </a:p>
                  </a:txBody>
                  <a:tcPr/>
                </a:tc>
              </a:tr>
              <a:tr h="370840">
                <a:tc>
                  <a:txBody>
                    <a:bodyPr/>
                    <a:lstStyle/>
                    <a:p>
                      <a:r>
                        <a:rPr lang="en-US" b="1" dirty="0" err="1" smtClean="0"/>
                        <a:t>Ahmadi</a:t>
                      </a:r>
                      <a:endParaRPr lang="en-US" b="1" dirty="0"/>
                    </a:p>
                  </a:txBody>
                  <a:tcPr/>
                </a:tc>
                <a:tc>
                  <a:txBody>
                    <a:bodyPr/>
                    <a:lstStyle/>
                    <a:p>
                      <a:pPr algn="ctr"/>
                      <a:r>
                        <a:rPr lang="en-US" b="1" dirty="0" smtClean="0"/>
                        <a:t>5,222</a:t>
                      </a:r>
                      <a:endParaRPr lang="en-US" b="1" dirty="0"/>
                    </a:p>
                  </a:txBody>
                  <a:tcPr/>
                </a:tc>
                <a:tc>
                  <a:txBody>
                    <a:bodyPr/>
                    <a:lstStyle/>
                    <a:p>
                      <a:pPr algn="ctr"/>
                      <a:r>
                        <a:rPr lang="en-US" b="1" dirty="0" smtClean="0"/>
                        <a:t>40,227</a:t>
                      </a:r>
                      <a:endParaRPr lang="en-US" b="1" dirty="0"/>
                    </a:p>
                  </a:txBody>
                  <a:tcPr/>
                </a:tc>
                <a:tc>
                  <a:txBody>
                    <a:bodyPr/>
                    <a:lstStyle/>
                    <a:p>
                      <a:pPr algn="ctr"/>
                      <a:r>
                        <a:rPr lang="en-US" b="1" dirty="0" smtClean="0"/>
                        <a:t>13,490</a:t>
                      </a:r>
                      <a:endParaRPr lang="en-US" b="1" dirty="0"/>
                    </a:p>
                  </a:txBody>
                  <a:tcPr/>
                </a:tc>
              </a:tr>
              <a:tr h="370840">
                <a:tc>
                  <a:txBody>
                    <a:bodyPr/>
                    <a:lstStyle/>
                    <a:p>
                      <a:r>
                        <a:rPr lang="en-US" b="1" dirty="0" err="1" smtClean="0"/>
                        <a:t>Jahra</a:t>
                      </a:r>
                      <a:endParaRPr lang="en-US" b="1" dirty="0"/>
                    </a:p>
                  </a:txBody>
                  <a:tcPr/>
                </a:tc>
                <a:tc>
                  <a:txBody>
                    <a:bodyPr/>
                    <a:lstStyle/>
                    <a:p>
                      <a:pPr algn="ctr"/>
                      <a:r>
                        <a:rPr lang="en-US" b="1" dirty="0" smtClean="0"/>
                        <a:t>3,303</a:t>
                      </a:r>
                      <a:endParaRPr lang="en-US" b="1" dirty="0"/>
                    </a:p>
                  </a:txBody>
                  <a:tcPr/>
                </a:tc>
                <a:tc>
                  <a:txBody>
                    <a:bodyPr/>
                    <a:lstStyle/>
                    <a:p>
                      <a:pPr algn="ctr"/>
                      <a:r>
                        <a:rPr lang="en-US" b="1" dirty="0" smtClean="0"/>
                        <a:t>32,149</a:t>
                      </a:r>
                      <a:endParaRPr lang="en-US" b="1" dirty="0"/>
                    </a:p>
                  </a:txBody>
                  <a:tcPr/>
                </a:tc>
                <a:tc>
                  <a:txBody>
                    <a:bodyPr/>
                    <a:lstStyle/>
                    <a:p>
                      <a:pPr algn="ctr"/>
                      <a:r>
                        <a:rPr lang="en-US" b="1" dirty="0" smtClean="0"/>
                        <a:t>12,228</a:t>
                      </a:r>
                      <a:endParaRPr lang="en-US" b="1" dirty="0"/>
                    </a:p>
                  </a:txBody>
                  <a:tcPr/>
                </a:tc>
              </a:tr>
              <a:tr h="370840">
                <a:tc>
                  <a:txBody>
                    <a:bodyPr/>
                    <a:lstStyle/>
                    <a:p>
                      <a:r>
                        <a:rPr lang="en-US" b="1" dirty="0" smtClean="0"/>
                        <a:t>Total</a:t>
                      </a:r>
                      <a:endParaRPr lang="en-US" b="1" dirty="0"/>
                    </a:p>
                  </a:txBody>
                  <a:tcPr/>
                </a:tc>
                <a:tc>
                  <a:txBody>
                    <a:bodyPr/>
                    <a:lstStyle/>
                    <a:p>
                      <a:pPr algn="ctr"/>
                      <a:r>
                        <a:rPr lang="en-US" b="1" dirty="0" smtClean="0"/>
                        <a:t>4,082</a:t>
                      </a:r>
                      <a:endParaRPr lang="en-US" b="1" dirty="0"/>
                    </a:p>
                  </a:txBody>
                  <a:tcPr/>
                </a:tc>
                <a:tc>
                  <a:txBody>
                    <a:bodyPr/>
                    <a:lstStyle/>
                    <a:p>
                      <a:pPr algn="ctr"/>
                      <a:r>
                        <a:rPr lang="en-US" b="1" dirty="0" smtClean="0"/>
                        <a:t>25,667</a:t>
                      </a:r>
                      <a:endParaRPr lang="en-US" b="1" dirty="0"/>
                    </a:p>
                  </a:txBody>
                  <a:tcPr/>
                </a:tc>
                <a:tc>
                  <a:txBody>
                    <a:bodyPr/>
                    <a:lstStyle/>
                    <a:p>
                      <a:pPr algn="ctr"/>
                      <a:r>
                        <a:rPr lang="en-US" b="1" dirty="0" smtClean="0"/>
                        <a:t>10,391</a:t>
                      </a:r>
                      <a:endParaRPr lang="en-US" b="1" dirty="0"/>
                    </a:p>
                  </a:txBody>
                  <a:tcPr/>
                </a:tc>
              </a:tr>
            </a:tbl>
          </a:graphicData>
        </a:graphic>
      </p:graphicFrame>
    </p:spTree>
  </p:cSld>
  <p:clrMapOvr>
    <a:masterClrMapping/>
  </p:clrMapOvr>
  <p:transition>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rtl="1"/>
            <a:r>
              <a:rPr lang="en-US" sz="2800" b="1" dirty="0" smtClean="0">
                <a:solidFill>
                  <a:srgbClr val="006666"/>
                </a:solidFill>
              </a:rPr>
              <a:t>Annual Rate of Individual PHC Visits 2015</a:t>
            </a:r>
            <a:br>
              <a:rPr lang="en-US" sz="2800" b="1" dirty="0" smtClean="0">
                <a:solidFill>
                  <a:srgbClr val="006666"/>
                </a:solidFill>
              </a:rPr>
            </a:br>
            <a:r>
              <a:rPr lang="en-US" sz="2800" b="1" dirty="0" smtClean="0">
                <a:solidFill>
                  <a:srgbClr val="006666"/>
                </a:solidFill>
              </a:rPr>
              <a:t>(General Practice and Pediatrics)</a:t>
            </a:r>
            <a:endParaRPr lang="en-US" sz="2800" b="1" dirty="0">
              <a:solidFill>
                <a:srgbClr val="006666"/>
              </a:solidFill>
            </a:endParaRPr>
          </a:p>
        </p:txBody>
      </p:sp>
      <p:graphicFrame>
        <p:nvGraphicFramePr>
          <p:cNvPr id="4" name="Content Placeholder 3"/>
          <p:cNvGraphicFramePr>
            <a:graphicFrameLocks noGrp="1"/>
          </p:cNvGraphicFramePr>
          <p:nvPr>
            <p:ph sz="quarter" idx="1"/>
          </p:nvPr>
        </p:nvGraphicFramePr>
        <p:xfrm>
          <a:off x="1403648" y="1700808"/>
          <a:ext cx="6217920" cy="2865120"/>
        </p:xfrm>
        <a:graphic>
          <a:graphicData uri="http://schemas.openxmlformats.org/drawingml/2006/table">
            <a:tbl>
              <a:tblPr firstRow="1" bandRow="1">
                <a:tableStyleId>{5C22544A-7EE6-4342-B048-85BDC9FD1C3A}</a:tableStyleId>
              </a:tblPr>
              <a:tblGrid>
                <a:gridCol w="1554480"/>
                <a:gridCol w="1554480"/>
                <a:gridCol w="1554480"/>
                <a:gridCol w="1554480"/>
              </a:tblGrid>
              <a:tr h="370840">
                <a:tc>
                  <a:txBody>
                    <a:bodyPr/>
                    <a:lstStyle/>
                    <a:p>
                      <a:r>
                        <a:rPr lang="en-US" dirty="0" smtClean="0"/>
                        <a:t>Health Region</a:t>
                      </a:r>
                      <a:endParaRPr lang="en-US" dirty="0"/>
                    </a:p>
                  </a:txBody>
                  <a:tcPr/>
                </a:tc>
                <a:tc>
                  <a:txBody>
                    <a:bodyPr/>
                    <a:lstStyle/>
                    <a:p>
                      <a:r>
                        <a:rPr lang="en-US" dirty="0" smtClean="0"/>
                        <a:t>Kuwaiti</a:t>
                      </a:r>
                      <a:endParaRPr lang="en-US" dirty="0"/>
                    </a:p>
                  </a:txBody>
                  <a:tcPr/>
                </a:tc>
                <a:tc>
                  <a:txBody>
                    <a:bodyPr/>
                    <a:lstStyle/>
                    <a:p>
                      <a:r>
                        <a:rPr lang="en-US" dirty="0" smtClean="0"/>
                        <a:t>Non-Kuwaiti</a:t>
                      </a:r>
                      <a:endParaRPr lang="en-US" dirty="0"/>
                    </a:p>
                  </a:txBody>
                  <a:tcPr/>
                </a:tc>
                <a:tc>
                  <a:txBody>
                    <a:bodyPr/>
                    <a:lstStyle/>
                    <a:p>
                      <a:r>
                        <a:rPr lang="en-US" dirty="0" smtClean="0"/>
                        <a:t>Average</a:t>
                      </a:r>
                      <a:endParaRPr lang="en-US" dirty="0"/>
                    </a:p>
                  </a:txBody>
                  <a:tcPr/>
                </a:tc>
              </a:tr>
              <a:tr h="370840">
                <a:tc>
                  <a:txBody>
                    <a:bodyPr/>
                    <a:lstStyle/>
                    <a:p>
                      <a:r>
                        <a:rPr lang="en-US" b="1" dirty="0" smtClean="0"/>
                        <a:t>Capital</a:t>
                      </a:r>
                      <a:endParaRPr lang="en-US" b="1" dirty="0"/>
                    </a:p>
                  </a:txBody>
                  <a:tcPr/>
                </a:tc>
                <a:tc>
                  <a:txBody>
                    <a:bodyPr/>
                    <a:lstStyle/>
                    <a:p>
                      <a:pPr algn="ctr"/>
                      <a:r>
                        <a:rPr lang="en-US" b="1" dirty="0" smtClean="0"/>
                        <a:t>7.0</a:t>
                      </a:r>
                      <a:endParaRPr lang="en-US" b="1" dirty="0"/>
                    </a:p>
                  </a:txBody>
                  <a:tcPr/>
                </a:tc>
                <a:tc>
                  <a:txBody>
                    <a:bodyPr/>
                    <a:lstStyle/>
                    <a:p>
                      <a:pPr algn="ctr"/>
                      <a:r>
                        <a:rPr lang="en-US" b="1" dirty="0" smtClean="0"/>
                        <a:t>2.0</a:t>
                      </a:r>
                      <a:endParaRPr lang="en-US" b="1" dirty="0"/>
                    </a:p>
                  </a:txBody>
                  <a:tcPr/>
                </a:tc>
                <a:tc>
                  <a:txBody>
                    <a:bodyPr/>
                    <a:lstStyle/>
                    <a:p>
                      <a:pPr algn="ctr"/>
                      <a:r>
                        <a:rPr lang="en-US" b="1" dirty="0" smtClean="0"/>
                        <a:t>4.2</a:t>
                      </a:r>
                      <a:endParaRPr lang="en-US" b="1" dirty="0"/>
                    </a:p>
                  </a:txBody>
                  <a:tcPr/>
                </a:tc>
              </a:tr>
              <a:tr h="370840">
                <a:tc>
                  <a:txBody>
                    <a:bodyPr/>
                    <a:lstStyle/>
                    <a:p>
                      <a:r>
                        <a:rPr lang="en-US" b="1" dirty="0" err="1" smtClean="0"/>
                        <a:t>Hawally</a:t>
                      </a:r>
                      <a:endParaRPr lang="en-US" b="1" dirty="0"/>
                    </a:p>
                  </a:txBody>
                  <a:tcPr/>
                </a:tc>
                <a:tc>
                  <a:txBody>
                    <a:bodyPr/>
                    <a:lstStyle/>
                    <a:p>
                      <a:pPr algn="ctr"/>
                      <a:r>
                        <a:rPr lang="en-US" b="1" dirty="0" smtClean="0"/>
                        <a:t>10.9</a:t>
                      </a:r>
                      <a:endParaRPr lang="en-US" b="1" dirty="0"/>
                    </a:p>
                  </a:txBody>
                  <a:tcPr/>
                </a:tc>
                <a:tc>
                  <a:txBody>
                    <a:bodyPr/>
                    <a:lstStyle/>
                    <a:p>
                      <a:pPr algn="ctr"/>
                      <a:r>
                        <a:rPr lang="en-US" b="1" dirty="0" smtClean="0"/>
                        <a:t>2.4</a:t>
                      </a:r>
                      <a:endParaRPr lang="en-US" b="1" dirty="0"/>
                    </a:p>
                  </a:txBody>
                  <a:tcPr/>
                </a:tc>
                <a:tc>
                  <a:txBody>
                    <a:bodyPr/>
                    <a:lstStyle/>
                    <a:p>
                      <a:pPr algn="ctr"/>
                      <a:r>
                        <a:rPr lang="en-US" b="1" dirty="0" smtClean="0"/>
                        <a:t>4.4</a:t>
                      </a:r>
                      <a:endParaRPr lang="en-US" b="1" dirty="0"/>
                    </a:p>
                  </a:txBody>
                  <a:tcPr/>
                </a:tc>
              </a:tr>
              <a:tr h="370840">
                <a:tc>
                  <a:txBody>
                    <a:bodyPr/>
                    <a:lstStyle/>
                    <a:p>
                      <a:r>
                        <a:rPr lang="en-US" b="1" dirty="0" err="1" smtClean="0"/>
                        <a:t>Farwanyia</a:t>
                      </a:r>
                      <a:endParaRPr lang="en-US" b="1" dirty="0"/>
                    </a:p>
                  </a:txBody>
                  <a:tcPr/>
                </a:tc>
                <a:tc>
                  <a:txBody>
                    <a:bodyPr/>
                    <a:lstStyle/>
                    <a:p>
                      <a:pPr algn="ctr"/>
                      <a:r>
                        <a:rPr lang="en-US" b="1" dirty="0" smtClean="0"/>
                        <a:t>10.8</a:t>
                      </a:r>
                      <a:endParaRPr lang="en-US" b="1" dirty="0"/>
                    </a:p>
                  </a:txBody>
                  <a:tcPr/>
                </a:tc>
                <a:tc>
                  <a:txBody>
                    <a:bodyPr/>
                    <a:lstStyle/>
                    <a:p>
                      <a:pPr algn="ctr"/>
                      <a:r>
                        <a:rPr lang="en-US" b="1" dirty="0" smtClean="0"/>
                        <a:t>2.0</a:t>
                      </a:r>
                      <a:endParaRPr lang="en-US" b="1" dirty="0"/>
                    </a:p>
                  </a:txBody>
                  <a:tcPr/>
                </a:tc>
                <a:tc>
                  <a:txBody>
                    <a:bodyPr/>
                    <a:lstStyle/>
                    <a:p>
                      <a:pPr algn="ctr"/>
                      <a:r>
                        <a:rPr lang="en-US" b="1" dirty="0" smtClean="0"/>
                        <a:t>3.8</a:t>
                      </a:r>
                      <a:endParaRPr lang="en-US" b="1" dirty="0"/>
                    </a:p>
                  </a:txBody>
                  <a:tcPr/>
                </a:tc>
              </a:tr>
              <a:tr h="370840">
                <a:tc>
                  <a:txBody>
                    <a:bodyPr/>
                    <a:lstStyle/>
                    <a:p>
                      <a:r>
                        <a:rPr lang="en-US" b="1" dirty="0" err="1" smtClean="0"/>
                        <a:t>Ahmadi</a:t>
                      </a:r>
                      <a:endParaRPr lang="en-US" b="1" dirty="0"/>
                    </a:p>
                  </a:txBody>
                  <a:tcPr/>
                </a:tc>
                <a:tc>
                  <a:txBody>
                    <a:bodyPr/>
                    <a:lstStyle/>
                    <a:p>
                      <a:pPr algn="ctr"/>
                      <a:r>
                        <a:rPr lang="en-US" b="1" dirty="0" smtClean="0"/>
                        <a:t>7.8</a:t>
                      </a:r>
                      <a:endParaRPr lang="en-US" b="1" dirty="0"/>
                    </a:p>
                  </a:txBody>
                  <a:tcPr/>
                </a:tc>
                <a:tc>
                  <a:txBody>
                    <a:bodyPr/>
                    <a:lstStyle/>
                    <a:p>
                      <a:pPr algn="ctr"/>
                      <a:r>
                        <a:rPr lang="en-US" b="1" dirty="0" smtClean="0"/>
                        <a:t>1.4</a:t>
                      </a:r>
                      <a:endParaRPr lang="en-US" b="1" dirty="0"/>
                    </a:p>
                  </a:txBody>
                  <a:tcPr/>
                </a:tc>
                <a:tc>
                  <a:txBody>
                    <a:bodyPr/>
                    <a:lstStyle/>
                    <a:p>
                      <a:pPr algn="ctr"/>
                      <a:r>
                        <a:rPr lang="en-US" b="1" dirty="0" smtClean="0"/>
                        <a:t>3.9</a:t>
                      </a:r>
                      <a:endParaRPr lang="en-US" b="1" dirty="0"/>
                    </a:p>
                  </a:txBody>
                  <a:tcPr/>
                </a:tc>
              </a:tr>
              <a:tr h="370840">
                <a:tc>
                  <a:txBody>
                    <a:bodyPr/>
                    <a:lstStyle/>
                    <a:p>
                      <a:r>
                        <a:rPr lang="en-US" b="1" dirty="0" err="1" smtClean="0"/>
                        <a:t>Jahra</a:t>
                      </a:r>
                      <a:endParaRPr lang="en-US" b="1" dirty="0"/>
                    </a:p>
                  </a:txBody>
                  <a:tcPr/>
                </a:tc>
                <a:tc>
                  <a:txBody>
                    <a:bodyPr/>
                    <a:lstStyle/>
                    <a:p>
                      <a:pPr algn="ctr"/>
                      <a:r>
                        <a:rPr lang="en-US" b="1" dirty="0" smtClean="0"/>
                        <a:t>11.6</a:t>
                      </a:r>
                      <a:endParaRPr lang="en-US" b="1" dirty="0"/>
                    </a:p>
                  </a:txBody>
                  <a:tcPr/>
                </a:tc>
                <a:tc>
                  <a:txBody>
                    <a:bodyPr/>
                    <a:lstStyle/>
                    <a:p>
                      <a:pPr algn="ctr"/>
                      <a:r>
                        <a:rPr lang="en-US" b="1" dirty="0" smtClean="0"/>
                        <a:t>3.2</a:t>
                      </a:r>
                      <a:endParaRPr lang="en-US" b="1" dirty="0"/>
                    </a:p>
                  </a:txBody>
                  <a:tcPr/>
                </a:tc>
                <a:tc>
                  <a:txBody>
                    <a:bodyPr/>
                    <a:lstStyle/>
                    <a:p>
                      <a:pPr algn="ctr"/>
                      <a:r>
                        <a:rPr lang="en-US" b="1" dirty="0" smtClean="0"/>
                        <a:t>6.0</a:t>
                      </a:r>
                      <a:endParaRPr lang="en-US" b="1" dirty="0"/>
                    </a:p>
                  </a:txBody>
                  <a:tcPr/>
                </a:tc>
              </a:tr>
              <a:tr h="370840">
                <a:tc>
                  <a:txBody>
                    <a:bodyPr/>
                    <a:lstStyle/>
                    <a:p>
                      <a:r>
                        <a:rPr lang="en-US" b="1" dirty="0" smtClean="0"/>
                        <a:t>Total</a:t>
                      </a:r>
                      <a:endParaRPr lang="en-US" b="1" dirty="0"/>
                    </a:p>
                  </a:txBody>
                  <a:tcPr/>
                </a:tc>
                <a:tc>
                  <a:txBody>
                    <a:bodyPr/>
                    <a:lstStyle/>
                    <a:p>
                      <a:pPr algn="ctr"/>
                      <a:r>
                        <a:rPr lang="en-US" b="1" dirty="0" smtClean="0"/>
                        <a:t>9.2</a:t>
                      </a:r>
                      <a:endParaRPr lang="en-US" b="1" dirty="0"/>
                    </a:p>
                  </a:txBody>
                  <a:tcPr/>
                </a:tc>
                <a:tc>
                  <a:txBody>
                    <a:bodyPr/>
                    <a:lstStyle/>
                    <a:p>
                      <a:pPr algn="ctr"/>
                      <a:r>
                        <a:rPr lang="en-US" b="1" dirty="0" smtClean="0"/>
                        <a:t>2.1</a:t>
                      </a:r>
                      <a:endParaRPr lang="en-US" b="1" dirty="0"/>
                    </a:p>
                  </a:txBody>
                  <a:tcPr/>
                </a:tc>
                <a:tc>
                  <a:txBody>
                    <a:bodyPr/>
                    <a:lstStyle/>
                    <a:p>
                      <a:pPr algn="ctr"/>
                      <a:r>
                        <a:rPr lang="en-US" b="1" dirty="0" smtClean="0"/>
                        <a:t>4.3</a:t>
                      </a:r>
                      <a:endParaRPr lang="en-US" b="1" dirty="0"/>
                    </a:p>
                  </a:txBody>
                  <a:tcPr/>
                </a:tc>
              </a:tr>
            </a:tbl>
          </a:graphicData>
        </a:graphic>
      </p:graphicFrame>
    </p:spTree>
  </p:cSld>
  <p:clrMapOvr>
    <a:masterClrMapping/>
  </p:clrMapOvr>
  <p:transition>
    <p:wip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7584" y="274638"/>
            <a:ext cx="7859216" cy="1143000"/>
          </a:xfrm>
        </p:spPr>
        <p:txBody>
          <a:bodyPr>
            <a:noAutofit/>
          </a:bodyPr>
          <a:lstStyle/>
          <a:p>
            <a:pPr algn="ctr" rtl="1"/>
            <a:r>
              <a:rPr lang="en-US" sz="2800" b="1" dirty="0" smtClean="0">
                <a:solidFill>
                  <a:srgbClr val="006666"/>
                </a:solidFill>
              </a:rPr>
              <a:t>Comparison of Annual Rate of Individual PHC Visits 2014 - 2015</a:t>
            </a:r>
            <a:endParaRPr lang="en-US" sz="2800" b="1" dirty="0">
              <a:solidFill>
                <a:srgbClr val="006666"/>
              </a:solidFill>
            </a:endParaRPr>
          </a:p>
        </p:txBody>
      </p:sp>
      <p:graphicFrame>
        <p:nvGraphicFramePr>
          <p:cNvPr id="4" name="Content Placeholder 3"/>
          <p:cNvGraphicFramePr>
            <a:graphicFrameLocks noGrp="1"/>
          </p:cNvGraphicFramePr>
          <p:nvPr>
            <p:ph sz="quarter" idx="1"/>
          </p:nvPr>
        </p:nvGraphicFramePr>
        <p:xfrm>
          <a:off x="1403648" y="1700808"/>
          <a:ext cx="6217920" cy="2865120"/>
        </p:xfrm>
        <a:graphic>
          <a:graphicData uri="http://schemas.openxmlformats.org/drawingml/2006/table">
            <a:tbl>
              <a:tblPr firstRow="1" bandRow="1">
                <a:tableStyleId>{5C22544A-7EE6-4342-B048-85BDC9FD1C3A}</a:tableStyleId>
              </a:tblPr>
              <a:tblGrid>
                <a:gridCol w="1554480"/>
                <a:gridCol w="1554480"/>
                <a:gridCol w="1554480"/>
                <a:gridCol w="1554480"/>
              </a:tblGrid>
              <a:tr h="370840">
                <a:tc>
                  <a:txBody>
                    <a:bodyPr/>
                    <a:lstStyle/>
                    <a:p>
                      <a:r>
                        <a:rPr lang="en-US" dirty="0" smtClean="0"/>
                        <a:t>Health Region</a:t>
                      </a:r>
                      <a:endParaRPr lang="en-US" dirty="0"/>
                    </a:p>
                  </a:txBody>
                  <a:tcPr/>
                </a:tc>
                <a:tc>
                  <a:txBody>
                    <a:bodyPr/>
                    <a:lstStyle/>
                    <a:p>
                      <a:r>
                        <a:rPr lang="en-US" dirty="0" smtClean="0"/>
                        <a:t>Year 2014</a:t>
                      </a:r>
                      <a:endParaRPr lang="en-US" dirty="0"/>
                    </a:p>
                  </a:txBody>
                  <a:tcPr/>
                </a:tc>
                <a:tc>
                  <a:txBody>
                    <a:bodyPr/>
                    <a:lstStyle/>
                    <a:p>
                      <a:r>
                        <a:rPr lang="en-US" dirty="0" smtClean="0"/>
                        <a:t>Year 2015</a:t>
                      </a:r>
                      <a:endParaRPr lang="en-US" dirty="0"/>
                    </a:p>
                  </a:txBody>
                  <a:tcPr/>
                </a:tc>
                <a:tc>
                  <a:txBody>
                    <a:bodyPr/>
                    <a:lstStyle/>
                    <a:p>
                      <a:r>
                        <a:rPr lang="en-US" dirty="0" smtClean="0"/>
                        <a:t>Rate of change</a:t>
                      </a:r>
                      <a:endParaRPr lang="en-US" dirty="0"/>
                    </a:p>
                  </a:txBody>
                  <a:tcPr/>
                </a:tc>
              </a:tr>
              <a:tr h="370840">
                <a:tc>
                  <a:txBody>
                    <a:bodyPr/>
                    <a:lstStyle/>
                    <a:p>
                      <a:r>
                        <a:rPr lang="en-US" b="1" dirty="0" smtClean="0"/>
                        <a:t>Capital</a:t>
                      </a:r>
                      <a:endParaRPr lang="en-US" b="1" dirty="0"/>
                    </a:p>
                  </a:txBody>
                  <a:tcPr/>
                </a:tc>
                <a:tc>
                  <a:txBody>
                    <a:bodyPr/>
                    <a:lstStyle/>
                    <a:p>
                      <a:pPr algn="ctr"/>
                      <a:r>
                        <a:rPr lang="en-US" b="1" dirty="0" smtClean="0"/>
                        <a:t>4.0</a:t>
                      </a:r>
                      <a:endParaRPr lang="en-US" b="1" dirty="0"/>
                    </a:p>
                  </a:txBody>
                  <a:tcPr/>
                </a:tc>
                <a:tc>
                  <a:txBody>
                    <a:bodyPr/>
                    <a:lstStyle/>
                    <a:p>
                      <a:pPr algn="ctr"/>
                      <a:r>
                        <a:rPr lang="en-US" b="1" dirty="0" smtClean="0"/>
                        <a:t>4.2</a:t>
                      </a:r>
                      <a:endParaRPr lang="en-US" b="1" dirty="0"/>
                    </a:p>
                  </a:txBody>
                  <a:tcPr/>
                </a:tc>
                <a:tc>
                  <a:txBody>
                    <a:bodyPr/>
                    <a:lstStyle/>
                    <a:p>
                      <a:pPr algn="ctr"/>
                      <a:r>
                        <a:rPr lang="en-US" b="1" dirty="0" smtClean="0"/>
                        <a:t>+5</a:t>
                      </a:r>
                      <a:endParaRPr lang="en-US" b="1" dirty="0"/>
                    </a:p>
                  </a:txBody>
                  <a:tcPr/>
                </a:tc>
              </a:tr>
              <a:tr h="370840">
                <a:tc>
                  <a:txBody>
                    <a:bodyPr/>
                    <a:lstStyle/>
                    <a:p>
                      <a:r>
                        <a:rPr lang="en-US" b="1" dirty="0" err="1" smtClean="0"/>
                        <a:t>Hawally</a:t>
                      </a:r>
                      <a:endParaRPr lang="en-US" b="1" dirty="0"/>
                    </a:p>
                  </a:txBody>
                  <a:tcPr/>
                </a:tc>
                <a:tc>
                  <a:txBody>
                    <a:bodyPr/>
                    <a:lstStyle/>
                    <a:p>
                      <a:pPr algn="ctr"/>
                      <a:r>
                        <a:rPr lang="en-US" b="1" dirty="0" smtClean="0"/>
                        <a:t>4.5</a:t>
                      </a:r>
                      <a:endParaRPr lang="en-US" b="1" dirty="0"/>
                    </a:p>
                  </a:txBody>
                  <a:tcPr/>
                </a:tc>
                <a:tc>
                  <a:txBody>
                    <a:bodyPr/>
                    <a:lstStyle/>
                    <a:p>
                      <a:pPr algn="ctr"/>
                      <a:r>
                        <a:rPr lang="en-US" b="1" dirty="0" smtClean="0"/>
                        <a:t>4.4</a:t>
                      </a:r>
                      <a:endParaRPr lang="en-US" b="1" dirty="0"/>
                    </a:p>
                  </a:txBody>
                  <a:tcPr/>
                </a:tc>
                <a:tc>
                  <a:txBody>
                    <a:bodyPr/>
                    <a:lstStyle/>
                    <a:p>
                      <a:pPr algn="ctr"/>
                      <a:r>
                        <a:rPr lang="en-US" b="1" dirty="0" smtClean="0"/>
                        <a:t>-2.2</a:t>
                      </a:r>
                      <a:endParaRPr lang="en-US" b="1" dirty="0"/>
                    </a:p>
                  </a:txBody>
                  <a:tcPr/>
                </a:tc>
              </a:tr>
              <a:tr h="370840">
                <a:tc>
                  <a:txBody>
                    <a:bodyPr/>
                    <a:lstStyle/>
                    <a:p>
                      <a:r>
                        <a:rPr lang="en-US" b="1" dirty="0" err="1" smtClean="0"/>
                        <a:t>Farwanyia</a:t>
                      </a:r>
                      <a:endParaRPr lang="en-US" b="1" dirty="0"/>
                    </a:p>
                  </a:txBody>
                  <a:tcPr/>
                </a:tc>
                <a:tc>
                  <a:txBody>
                    <a:bodyPr/>
                    <a:lstStyle/>
                    <a:p>
                      <a:pPr algn="ctr"/>
                      <a:r>
                        <a:rPr lang="en-US" b="1" dirty="0" smtClean="0"/>
                        <a:t>3.8</a:t>
                      </a:r>
                      <a:endParaRPr lang="en-US" b="1" dirty="0"/>
                    </a:p>
                  </a:txBody>
                  <a:tcPr/>
                </a:tc>
                <a:tc>
                  <a:txBody>
                    <a:bodyPr/>
                    <a:lstStyle/>
                    <a:p>
                      <a:pPr algn="ctr"/>
                      <a:r>
                        <a:rPr lang="en-US" b="1" dirty="0" smtClean="0"/>
                        <a:t>3.8</a:t>
                      </a:r>
                      <a:endParaRPr lang="en-US" b="1" dirty="0"/>
                    </a:p>
                  </a:txBody>
                  <a:tcPr/>
                </a:tc>
                <a:tc>
                  <a:txBody>
                    <a:bodyPr/>
                    <a:lstStyle/>
                    <a:p>
                      <a:pPr algn="ctr"/>
                      <a:r>
                        <a:rPr lang="en-US" b="1" dirty="0" smtClean="0"/>
                        <a:t>0</a:t>
                      </a:r>
                      <a:endParaRPr lang="en-US" b="1" dirty="0"/>
                    </a:p>
                  </a:txBody>
                  <a:tcPr/>
                </a:tc>
              </a:tr>
              <a:tr h="370840">
                <a:tc>
                  <a:txBody>
                    <a:bodyPr/>
                    <a:lstStyle/>
                    <a:p>
                      <a:r>
                        <a:rPr lang="en-US" b="1" dirty="0" err="1" smtClean="0"/>
                        <a:t>Ahmadi</a:t>
                      </a:r>
                      <a:endParaRPr lang="en-US" b="1" dirty="0"/>
                    </a:p>
                  </a:txBody>
                  <a:tcPr/>
                </a:tc>
                <a:tc>
                  <a:txBody>
                    <a:bodyPr/>
                    <a:lstStyle/>
                    <a:p>
                      <a:pPr algn="ctr"/>
                      <a:r>
                        <a:rPr lang="en-US" b="1" dirty="0" smtClean="0"/>
                        <a:t>4.1</a:t>
                      </a:r>
                      <a:endParaRPr lang="en-US" b="1" dirty="0"/>
                    </a:p>
                  </a:txBody>
                  <a:tcPr/>
                </a:tc>
                <a:tc>
                  <a:txBody>
                    <a:bodyPr/>
                    <a:lstStyle/>
                    <a:p>
                      <a:pPr algn="ctr"/>
                      <a:r>
                        <a:rPr lang="en-US" b="1" dirty="0" smtClean="0"/>
                        <a:t>3.9</a:t>
                      </a:r>
                      <a:endParaRPr lang="en-US" b="1" dirty="0"/>
                    </a:p>
                  </a:txBody>
                  <a:tcPr/>
                </a:tc>
                <a:tc>
                  <a:txBody>
                    <a:bodyPr/>
                    <a:lstStyle/>
                    <a:p>
                      <a:pPr algn="ctr"/>
                      <a:r>
                        <a:rPr lang="en-US" b="1" dirty="0" smtClean="0"/>
                        <a:t>-4.9</a:t>
                      </a:r>
                      <a:endParaRPr lang="en-US" b="1" dirty="0"/>
                    </a:p>
                  </a:txBody>
                  <a:tcPr/>
                </a:tc>
              </a:tr>
              <a:tr h="370840">
                <a:tc>
                  <a:txBody>
                    <a:bodyPr/>
                    <a:lstStyle/>
                    <a:p>
                      <a:r>
                        <a:rPr lang="en-US" b="1" dirty="0" err="1" smtClean="0"/>
                        <a:t>Jahra</a:t>
                      </a:r>
                      <a:endParaRPr lang="en-US" b="1" dirty="0"/>
                    </a:p>
                  </a:txBody>
                  <a:tcPr/>
                </a:tc>
                <a:tc>
                  <a:txBody>
                    <a:bodyPr/>
                    <a:lstStyle/>
                    <a:p>
                      <a:pPr algn="ctr"/>
                      <a:r>
                        <a:rPr lang="en-US" b="1" dirty="0" smtClean="0"/>
                        <a:t>5.8</a:t>
                      </a:r>
                      <a:endParaRPr lang="en-US" b="1" dirty="0"/>
                    </a:p>
                  </a:txBody>
                  <a:tcPr/>
                </a:tc>
                <a:tc>
                  <a:txBody>
                    <a:bodyPr/>
                    <a:lstStyle/>
                    <a:p>
                      <a:pPr algn="ctr"/>
                      <a:r>
                        <a:rPr lang="en-US" b="1" dirty="0" smtClean="0"/>
                        <a:t>6.0</a:t>
                      </a:r>
                      <a:endParaRPr lang="en-US" b="1" dirty="0"/>
                    </a:p>
                  </a:txBody>
                  <a:tcPr/>
                </a:tc>
                <a:tc>
                  <a:txBody>
                    <a:bodyPr/>
                    <a:lstStyle/>
                    <a:p>
                      <a:pPr algn="ctr"/>
                      <a:r>
                        <a:rPr lang="en-US" b="1" dirty="0" smtClean="0"/>
                        <a:t>+3.4</a:t>
                      </a:r>
                      <a:endParaRPr lang="en-US" b="1" dirty="0"/>
                    </a:p>
                  </a:txBody>
                  <a:tcPr/>
                </a:tc>
              </a:tr>
              <a:tr h="370840">
                <a:tc>
                  <a:txBody>
                    <a:bodyPr/>
                    <a:lstStyle/>
                    <a:p>
                      <a:r>
                        <a:rPr lang="en-US" b="1" dirty="0" smtClean="0"/>
                        <a:t>Total</a:t>
                      </a:r>
                      <a:endParaRPr lang="en-US" b="1" dirty="0"/>
                    </a:p>
                  </a:txBody>
                  <a:tcPr/>
                </a:tc>
                <a:tc>
                  <a:txBody>
                    <a:bodyPr/>
                    <a:lstStyle/>
                    <a:p>
                      <a:pPr algn="ctr"/>
                      <a:r>
                        <a:rPr lang="en-US" b="1" dirty="0" smtClean="0"/>
                        <a:t>4.3</a:t>
                      </a:r>
                      <a:endParaRPr lang="en-US" b="1" dirty="0"/>
                    </a:p>
                  </a:txBody>
                  <a:tcPr/>
                </a:tc>
                <a:tc>
                  <a:txBody>
                    <a:bodyPr/>
                    <a:lstStyle/>
                    <a:p>
                      <a:pPr algn="ctr"/>
                      <a:r>
                        <a:rPr lang="en-US" b="1" dirty="0" smtClean="0"/>
                        <a:t>4.3</a:t>
                      </a:r>
                      <a:endParaRPr lang="en-US" b="1" dirty="0"/>
                    </a:p>
                  </a:txBody>
                  <a:tcPr/>
                </a:tc>
                <a:tc>
                  <a:txBody>
                    <a:bodyPr/>
                    <a:lstStyle/>
                    <a:p>
                      <a:pPr algn="ctr"/>
                      <a:r>
                        <a:rPr lang="en-US" b="1" dirty="0" smtClean="0"/>
                        <a:t>0</a:t>
                      </a:r>
                      <a:endParaRPr lang="en-US" b="1" dirty="0"/>
                    </a:p>
                  </a:txBody>
                  <a:tcPr/>
                </a:tc>
              </a:tr>
            </a:tbl>
          </a:graphicData>
        </a:graphic>
      </p:graphicFrame>
    </p:spTree>
  </p:cSld>
  <p:clrMapOvr>
    <a:masterClrMapping/>
  </p:clrMapOvr>
  <p:transition>
    <p:wip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274638"/>
            <a:ext cx="8280920" cy="1143000"/>
          </a:xfrm>
        </p:spPr>
        <p:txBody>
          <a:bodyPr>
            <a:noAutofit/>
          </a:bodyPr>
          <a:lstStyle/>
          <a:p>
            <a:pPr algn="ctr" rtl="1"/>
            <a:r>
              <a:rPr lang="en-US" sz="2800" b="1" dirty="0" smtClean="0">
                <a:solidFill>
                  <a:srgbClr val="006666"/>
                </a:solidFill>
              </a:rPr>
              <a:t>Rate of Daily Visits per PHC Center and per Physician  2015</a:t>
            </a:r>
            <a:endParaRPr lang="en-US" sz="2800" b="1" dirty="0">
              <a:solidFill>
                <a:srgbClr val="006666"/>
              </a:solidFill>
            </a:endParaRPr>
          </a:p>
        </p:txBody>
      </p:sp>
      <p:graphicFrame>
        <p:nvGraphicFramePr>
          <p:cNvPr id="4" name="Content Placeholder 3"/>
          <p:cNvGraphicFramePr>
            <a:graphicFrameLocks noGrp="1"/>
          </p:cNvGraphicFramePr>
          <p:nvPr>
            <p:ph sz="quarter" idx="1"/>
          </p:nvPr>
        </p:nvGraphicFramePr>
        <p:xfrm>
          <a:off x="395536" y="1700808"/>
          <a:ext cx="8496943" cy="3931920"/>
        </p:xfrm>
        <a:graphic>
          <a:graphicData uri="http://schemas.openxmlformats.org/drawingml/2006/table">
            <a:tbl>
              <a:tblPr firstRow="1" bandRow="1">
                <a:tableStyleId>{5C22544A-7EE6-4342-B048-85BDC9FD1C3A}</a:tableStyleId>
              </a:tblPr>
              <a:tblGrid>
                <a:gridCol w="1224136"/>
                <a:gridCol w="1348335"/>
                <a:gridCol w="1243953"/>
                <a:gridCol w="1224136"/>
                <a:gridCol w="1028685"/>
                <a:gridCol w="1213849"/>
                <a:gridCol w="1213849"/>
              </a:tblGrid>
              <a:tr h="370840">
                <a:tc>
                  <a:txBody>
                    <a:bodyPr/>
                    <a:lstStyle/>
                    <a:p>
                      <a:r>
                        <a:rPr lang="en-US" dirty="0" smtClean="0"/>
                        <a:t>Health Region</a:t>
                      </a:r>
                      <a:endParaRPr lang="en-US" dirty="0"/>
                    </a:p>
                  </a:txBody>
                  <a:tcPr/>
                </a:tc>
                <a:tc>
                  <a:txBody>
                    <a:bodyPr/>
                    <a:lstStyle/>
                    <a:p>
                      <a:r>
                        <a:rPr lang="en-US" sz="1600" dirty="0" smtClean="0"/>
                        <a:t>Population</a:t>
                      </a:r>
                      <a:endParaRPr lang="en-US" sz="1600" dirty="0"/>
                    </a:p>
                  </a:txBody>
                  <a:tcPr/>
                </a:tc>
                <a:tc>
                  <a:txBody>
                    <a:bodyPr/>
                    <a:lstStyle/>
                    <a:p>
                      <a:r>
                        <a:rPr lang="en-US" sz="1600" dirty="0" smtClean="0"/>
                        <a:t>Physicians</a:t>
                      </a:r>
                      <a:endParaRPr lang="en-US" sz="1600" dirty="0"/>
                    </a:p>
                  </a:txBody>
                  <a:tcPr/>
                </a:tc>
                <a:tc>
                  <a:txBody>
                    <a:bodyPr/>
                    <a:lstStyle/>
                    <a:p>
                      <a:r>
                        <a:rPr lang="en-US" sz="1600" dirty="0" smtClean="0"/>
                        <a:t>Population per</a:t>
                      </a:r>
                      <a:r>
                        <a:rPr lang="en-US" sz="1600" baseline="0" dirty="0" smtClean="0"/>
                        <a:t> Physician</a:t>
                      </a:r>
                      <a:endParaRPr lang="en-US" sz="1600" dirty="0"/>
                    </a:p>
                  </a:txBody>
                  <a:tcPr/>
                </a:tc>
                <a:tc>
                  <a:txBody>
                    <a:bodyPr/>
                    <a:lstStyle/>
                    <a:p>
                      <a:r>
                        <a:rPr lang="en-US" sz="1600" dirty="0" smtClean="0"/>
                        <a:t>Annual</a:t>
                      </a:r>
                      <a:r>
                        <a:rPr lang="en-US" sz="1600" baseline="0" dirty="0" smtClean="0"/>
                        <a:t> Visits</a:t>
                      </a:r>
                      <a:endParaRPr lang="en-US" sz="1600" dirty="0"/>
                    </a:p>
                  </a:txBody>
                  <a:tcPr/>
                </a:tc>
                <a:tc>
                  <a:txBody>
                    <a:bodyPr/>
                    <a:lstStyle/>
                    <a:p>
                      <a:r>
                        <a:rPr lang="en-US" sz="1600" dirty="0" smtClean="0"/>
                        <a:t>Average Daily Visits per PHC Center</a:t>
                      </a:r>
                      <a:endParaRPr lang="en-US" sz="1600" dirty="0"/>
                    </a:p>
                  </a:txBody>
                  <a:tcPr/>
                </a:tc>
                <a:tc>
                  <a:txBody>
                    <a:bodyPr/>
                    <a:lstStyle/>
                    <a:p>
                      <a:r>
                        <a:rPr lang="en-US" sz="1600" dirty="0" smtClean="0"/>
                        <a:t>Average Daily Visits per Physician</a:t>
                      </a:r>
                      <a:endParaRPr lang="en-US" sz="1600" dirty="0"/>
                    </a:p>
                  </a:txBody>
                  <a:tcPr/>
                </a:tc>
              </a:tr>
              <a:tr h="370840">
                <a:tc>
                  <a:txBody>
                    <a:bodyPr/>
                    <a:lstStyle/>
                    <a:p>
                      <a:r>
                        <a:rPr lang="en-US" b="1" dirty="0" smtClean="0"/>
                        <a:t>Capital</a:t>
                      </a:r>
                      <a:endParaRPr lang="en-US" b="1" dirty="0"/>
                    </a:p>
                  </a:txBody>
                  <a:tcPr/>
                </a:tc>
                <a:tc>
                  <a:txBody>
                    <a:bodyPr/>
                    <a:lstStyle/>
                    <a:p>
                      <a:pPr algn="ctr"/>
                      <a:r>
                        <a:rPr lang="en-US" b="1" dirty="0" smtClean="0"/>
                        <a:t>586283</a:t>
                      </a:r>
                      <a:endParaRPr lang="en-US" b="1" dirty="0"/>
                    </a:p>
                  </a:txBody>
                  <a:tcPr anchor="ctr"/>
                </a:tc>
                <a:tc>
                  <a:txBody>
                    <a:bodyPr/>
                    <a:lstStyle/>
                    <a:p>
                      <a:pPr algn="ctr"/>
                      <a:r>
                        <a:rPr lang="en-US" b="1" dirty="0" smtClean="0"/>
                        <a:t>232</a:t>
                      </a:r>
                      <a:endParaRPr lang="en-US" b="1" dirty="0"/>
                    </a:p>
                  </a:txBody>
                  <a:tcPr anchor="ctr"/>
                </a:tc>
                <a:tc>
                  <a:txBody>
                    <a:bodyPr/>
                    <a:lstStyle/>
                    <a:p>
                      <a:pPr algn="ctr"/>
                      <a:r>
                        <a:rPr lang="en-US" b="1" dirty="0" smtClean="0"/>
                        <a:t>2527</a:t>
                      </a:r>
                      <a:endParaRPr lang="en-US" b="1" dirty="0"/>
                    </a:p>
                  </a:txBody>
                  <a:tcPr anchor="ctr"/>
                </a:tc>
                <a:tc>
                  <a:txBody>
                    <a:bodyPr/>
                    <a:lstStyle/>
                    <a:p>
                      <a:pPr algn="ctr"/>
                      <a:r>
                        <a:rPr lang="en-US" b="1" dirty="0" smtClean="0"/>
                        <a:t>2471414</a:t>
                      </a:r>
                      <a:endParaRPr lang="en-US" b="1" dirty="0"/>
                    </a:p>
                  </a:txBody>
                  <a:tcPr anchor="ctr"/>
                </a:tc>
                <a:tc>
                  <a:txBody>
                    <a:bodyPr/>
                    <a:lstStyle/>
                    <a:p>
                      <a:pPr algn="ctr"/>
                      <a:r>
                        <a:rPr lang="en-US" b="1" dirty="0" smtClean="0"/>
                        <a:t>392</a:t>
                      </a:r>
                      <a:endParaRPr lang="en-US" b="1" dirty="0"/>
                    </a:p>
                  </a:txBody>
                  <a:tcPr anchor="ctr"/>
                </a:tc>
                <a:tc>
                  <a:txBody>
                    <a:bodyPr/>
                    <a:lstStyle/>
                    <a:p>
                      <a:pPr algn="ctr"/>
                      <a:r>
                        <a:rPr lang="en-US" b="1" dirty="0" smtClean="0"/>
                        <a:t>39</a:t>
                      </a:r>
                      <a:endParaRPr lang="en-US" b="1" dirty="0"/>
                    </a:p>
                  </a:txBody>
                  <a:tcPr anchor="ctr"/>
                </a:tc>
              </a:tr>
              <a:tr h="370840">
                <a:tc>
                  <a:txBody>
                    <a:bodyPr/>
                    <a:lstStyle/>
                    <a:p>
                      <a:r>
                        <a:rPr lang="en-US" b="1" dirty="0" err="1" smtClean="0"/>
                        <a:t>Hawally</a:t>
                      </a:r>
                      <a:endParaRPr lang="en-US" b="1" dirty="0"/>
                    </a:p>
                  </a:txBody>
                  <a:tcPr/>
                </a:tc>
                <a:tc>
                  <a:txBody>
                    <a:bodyPr/>
                    <a:lstStyle/>
                    <a:p>
                      <a:pPr algn="ctr"/>
                      <a:r>
                        <a:rPr lang="en-US" b="1" dirty="0" smtClean="0"/>
                        <a:t>895427</a:t>
                      </a:r>
                      <a:endParaRPr lang="en-US" b="1" dirty="0"/>
                    </a:p>
                  </a:txBody>
                  <a:tcPr anchor="ctr"/>
                </a:tc>
                <a:tc>
                  <a:txBody>
                    <a:bodyPr/>
                    <a:lstStyle/>
                    <a:p>
                      <a:pPr algn="ctr"/>
                      <a:r>
                        <a:rPr lang="en-US" b="1" dirty="0" smtClean="0"/>
                        <a:t>218</a:t>
                      </a:r>
                      <a:endParaRPr lang="en-US" b="1" dirty="0"/>
                    </a:p>
                  </a:txBody>
                  <a:tcPr anchor="ctr"/>
                </a:tc>
                <a:tc>
                  <a:txBody>
                    <a:bodyPr/>
                    <a:lstStyle/>
                    <a:p>
                      <a:pPr algn="ctr"/>
                      <a:r>
                        <a:rPr lang="en-US" b="1" dirty="0" smtClean="0"/>
                        <a:t>4107</a:t>
                      </a:r>
                      <a:endParaRPr lang="en-US" b="1" dirty="0"/>
                    </a:p>
                  </a:txBody>
                  <a:tcPr anchor="ctr"/>
                </a:tc>
                <a:tc>
                  <a:txBody>
                    <a:bodyPr/>
                    <a:lstStyle/>
                    <a:p>
                      <a:pPr algn="ctr"/>
                      <a:r>
                        <a:rPr lang="en-US" b="1" dirty="0" smtClean="0"/>
                        <a:t>3958952</a:t>
                      </a:r>
                      <a:endParaRPr lang="en-US" b="1" dirty="0"/>
                    </a:p>
                  </a:txBody>
                  <a:tcPr anchor="ctr"/>
                </a:tc>
                <a:tc>
                  <a:txBody>
                    <a:bodyPr/>
                    <a:lstStyle/>
                    <a:p>
                      <a:pPr algn="ctr"/>
                      <a:r>
                        <a:rPr lang="en-US" b="1" dirty="0" smtClean="0"/>
                        <a:t>921</a:t>
                      </a:r>
                      <a:endParaRPr lang="en-US" b="1" dirty="0"/>
                    </a:p>
                  </a:txBody>
                  <a:tcPr anchor="ctr"/>
                </a:tc>
                <a:tc>
                  <a:txBody>
                    <a:bodyPr/>
                    <a:lstStyle/>
                    <a:p>
                      <a:pPr algn="ctr"/>
                      <a:r>
                        <a:rPr lang="en-US" b="1" dirty="0" smtClean="0"/>
                        <a:t>59</a:t>
                      </a:r>
                      <a:endParaRPr lang="en-US" b="1" dirty="0"/>
                    </a:p>
                  </a:txBody>
                  <a:tcPr anchor="ctr"/>
                </a:tc>
              </a:tr>
              <a:tr h="370840">
                <a:tc>
                  <a:txBody>
                    <a:bodyPr/>
                    <a:lstStyle/>
                    <a:p>
                      <a:r>
                        <a:rPr lang="en-US" b="1" dirty="0" err="1" smtClean="0"/>
                        <a:t>Farwanyia</a:t>
                      </a:r>
                      <a:endParaRPr lang="en-US" b="1" dirty="0"/>
                    </a:p>
                  </a:txBody>
                  <a:tcPr/>
                </a:tc>
                <a:tc>
                  <a:txBody>
                    <a:bodyPr/>
                    <a:lstStyle/>
                    <a:p>
                      <a:pPr algn="ctr"/>
                      <a:r>
                        <a:rPr lang="en-US" b="1" dirty="0" smtClean="0"/>
                        <a:t>1128524</a:t>
                      </a:r>
                      <a:endParaRPr lang="en-US" b="1" dirty="0"/>
                    </a:p>
                  </a:txBody>
                  <a:tcPr anchor="ctr"/>
                </a:tc>
                <a:tc>
                  <a:txBody>
                    <a:bodyPr/>
                    <a:lstStyle/>
                    <a:p>
                      <a:pPr algn="ctr"/>
                      <a:r>
                        <a:rPr lang="en-US" b="1" dirty="0" smtClean="0"/>
                        <a:t>221</a:t>
                      </a:r>
                      <a:endParaRPr lang="en-US" b="1" dirty="0"/>
                    </a:p>
                  </a:txBody>
                  <a:tcPr anchor="ctr"/>
                </a:tc>
                <a:tc>
                  <a:txBody>
                    <a:bodyPr/>
                    <a:lstStyle/>
                    <a:p>
                      <a:pPr algn="ctr"/>
                      <a:r>
                        <a:rPr lang="en-US" b="1" dirty="0" smtClean="0"/>
                        <a:t>5106</a:t>
                      </a:r>
                      <a:endParaRPr lang="en-US" b="1" dirty="0"/>
                    </a:p>
                  </a:txBody>
                  <a:tcPr anchor="ctr"/>
                </a:tc>
                <a:tc>
                  <a:txBody>
                    <a:bodyPr/>
                    <a:lstStyle/>
                    <a:p>
                      <a:pPr algn="ctr"/>
                      <a:r>
                        <a:rPr lang="en-US" b="1" dirty="0" smtClean="0"/>
                        <a:t>4294290</a:t>
                      </a:r>
                      <a:endParaRPr lang="en-US" b="1" dirty="0"/>
                    </a:p>
                  </a:txBody>
                  <a:tcPr anchor="ctr"/>
                </a:tc>
                <a:tc>
                  <a:txBody>
                    <a:bodyPr/>
                    <a:lstStyle/>
                    <a:p>
                      <a:pPr algn="ctr"/>
                      <a:r>
                        <a:rPr lang="en-US" b="1" dirty="0" smtClean="0"/>
                        <a:t>682</a:t>
                      </a:r>
                      <a:endParaRPr lang="en-US" b="1" dirty="0"/>
                    </a:p>
                  </a:txBody>
                  <a:tcPr anchor="ctr"/>
                </a:tc>
                <a:tc>
                  <a:txBody>
                    <a:bodyPr/>
                    <a:lstStyle/>
                    <a:p>
                      <a:pPr algn="ctr"/>
                      <a:r>
                        <a:rPr lang="en-US" b="1" dirty="0" smtClean="0"/>
                        <a:t>65</a:t>
                      </a:r>
                      <a:endParaRPr lang="en-US" b="1" dirty="0"/>
                    </a:p>
                  </a:txBody>
                  <a:tcPr anchor="ctr"/>
                </a:tc>
              </a:tr>
              <a:tr h="370840">
                <a:tc>
                  <a:txBody>
                    <a:bodyPr/>
                    <a:lstStyle/>
                    <a:p>
                      <a:r>
                        <a:rPr lang="en-US" b="1" dirty="0" err="1" smtClean="0"/>
                        <a:t>Ahmadi</a:t>
                      </a:r>
                      <a:endParaRPr lang="en-US" b="1" dirty="0"/>
                    </a:p>
                  </a:txBody>
                  <a:tcPr/>
                </a:tc>
                <a:tc>
                  <a:txBody>
                    <a:bodyPr/>
                    <a:lstStyle/>
                    <a:p>
                      <a:pPr algn="ctr"/>
                      <a:r>
                        <a:rPr lang="en-US" b="1" dirty="0" smtClean="0"/>
                        <a:t>1086123</a:t>
                      </a:r>
                      <a:endParaRPr lang="en-US" b="1" dirty="0"/>
                    </a:p>
                  </a:txBody>
                  <a:tcPr anchor="ctr"/>
                </a:tc>
                <a:tc>
                  <a:txBody>
                    <a:bodyPr/>
                    <a:lstStyle/>
                    <a:p>
                      <a:pPr algn="ctr"/>
                      <a:r>
                        <a:rPr lang="en-US" b="1" dirty="0" smtClean="0"/>
                        <a:t>208</a:t>
                      </a:r>
                      <a:endParaRPr lang="en-US" b="1" dirty="0"/>
                    </a:p>
                  </a:txBody>
                  <a:tcPr anchor="ctr"/>
                </a:tc>
                <a:tc>
                  <a:txBody>
                    <a:bodyPr/>
                    <a:lstStyle/>
                    <a:p>
                      <a:pPr algn="ctr"/>
                      <a:r>
                        <a:rPr lang="en-US" b="1" dirty="0" smtClean="0"/>
                        <a:t>5222</a:t>
                      </a:r>
                      <a:endParaRPr lang="en-US" b="1" dirty="0"/>
                    </a:p>
                  </a:txBody>
                  <a:tcPr anchor="ctr"/>
                </a:tc>
                <a:tc>
                  <a:txBody>
                    <a:bodyPr/>
                    <a:lstStyle/>
                    <a:p>
                      <a:pPr algn="ctr"/>
                      <a:r>
                        <a:rPr lang="en-US" b="1" dirty="0" smtClean="0"/>
                        <a:t>4190901</a:t>
                      </a:r>
                      <a:endParaRPr lang="en-US" b="1" dirty="0"/>
                    </a:p>
                  </a:txBody>
                  <a:tcPr anchor="ctr"/>
                </a:tc>
                <a:tc>
                  <a:txBody>
                    <a:bodyPr/>
                    <a:lstStyle/>
                    <a:p>
                      <a:pPr algn="ctr"/>
                      <a:r>
                        <a:rPr lang="en-US" b="1" dirty="0" smtClean="0"/>
                        <a:t>657</a:t>
                      </a:r>
                      <a:endParaRPr lang="en-US" b="1" dirty="0"/>
                    </a:p>
                  </a:txBody>
                  <a:tcPr anchor="ctr"/>
                </a:tc>
                <a:tc>
                  <a:txBody>
                    <a:bodyPr/>
                    <a:lstStyle/>
                    <a:p>
                      <a:pPr algn="ctr"/>
                      <a:r>
                        <a:rPr lang="en-US" b="1" dirty="0" smtClean="0"/>
                        <a:t>69</a:t>
                      </a:r>
                      <a:endParaRPr lang="en-US" b="1" dirty="0"/>
                    </a:p>
                  </a:txBody>
                  <a:tcPr anchor="ctr"/>
                </a:tc>
              </a:tr>
              <a:tr h="370840">
                <a:tc>
                  <a:txBody>
                    <a:bodyPr/>
                    <a:lstStyle/>
                    <a:p>
                      <a:r>
                        <a:rPr lang="en-US" b="1" dirty="0" err="1" smtClean="0"/>
                        <a:t>Jahra</a:t>
                      </a:r>
                      <a:endParaRPr lang="en-US" b="1" dirty="0"/>
                    </a:p>
                  </a:txBody>
                  <a:tcPr/>
                </a:tc>
                <a:tc>
                  <a:txBody>
                    <a:bodyPr/>
                    <a:lstStyle/>
                    <a:p>
                      <a:pPr algn="ctr"/>
                      <a:r>
                        <a:rPr lang="en-US" b="1" dirty="0" smtClean="0"/>
                        <a:t>482240</a:t>
                      </a:r>
                      <a:endParaRPr lang="en-US" b="1" dirty="0"/>
                    </a:p>
                  </a:txBody>
                  <a:tcPr anchor="ctr"/>
                </a:tc>
                <a:tc>
                  <a:txBody>
                    <a:bodyPr/>
                    <a:lstStyle/>
                    <a:p>
                      <a:pPr algn="ctr"/>
                      <a:r>
                        <a:rPr lang="en-US" b="1" dirty="0" smtClean="0"/>
                        <a:t>146</a:t>
                      </a:r>
                      <a:endParaRPr lang="en-US" b="1" dirty="0"/>
                    </a:p>
                  </a:txBody>
                  <a:tcPr anchor="ctr"/>
                </a:tc>
                <a:tc>
                  <a:txBody>
                    <a:bodyPr/>
                    <a:lstStyle/>
                    <a:p>
                      <a:pPr algn="ctr"/>
                      <a:r>
                        <a:rPr lang="en-US" b="1" dirty="0" smtClean="0"/>
                        <a:t>3303</a:t>
                      </a:r>
                      <a:endParaRPr lang="en-US" b="1" dirty="0"/>
                    </a:p>
                  </a:txBody>
                  <a:tcPr anchor="ctr"/>
                </a:tc>
                <a:tc>
                  <a:txBody>
                    <a:bodyPr/>
                    <a:lstStyle/>
                    <a:p>
                      <a:pPr algn="ctr"/>
                      <a:r>
                        <a:rPr lang="en-US" b="1" dirty="0" smtClean="0"/>
                        <a:t>2911567</a:t>
                      </a:r>
                      <a:endParaRPr lang="en-US" b="1" dirty="0"/>
                    </a:p>
                  </a:txBody>
                  <a:tcPr anchor="ctr"/>
                </a:tc>
                <a:tc>
                  <a:txBody>
                    <a:bodyPr/>
                    <a:lstStyle/>
                    <a:p>
                      <a:pPr algn="ctr"/>
                      <a:r>
                        <a:rPr lang="en-US" b="1" dirty="0" smtClean="0"/>
                        <a:t>740</a:t>
                      </a:r>
                      <a:endParaRPr lang="en-US" b="1" dirty="0"/>
                    </a:p>
                  </a:txBody>
                  <a:tcPr anchor="ctr"/>
                </a:tc>
                <a:tc>
                  <a:txBody>
                    <a:bodyPr/>
                    <a:lstStyle/>
                    <a:p>
                      <a:pPr algn="ctr"/>
                      <a:r>
                        <a:rPr lang="en-US" b="1" dirty="0" smtClean="0"/>
                        <a:t>71</a:t>
                      </a:r>
                      <a:endParaRPr lang="en-US" b="1" dirty="0"/>
                    </a:p>
                  </a:txBody>
                  <a:tcPr anchor="ctr"/>
                </a:tc>
              </a:tr>
              <a:tr h="370840">
                <a:tc>
                  <a:txBody>
                    <a:bodyPr/>
                    <a:lstStyle/>
                    <a:p>
                      <a:r>
                        <a:rPr lang="en-US" sz="1800" b="1" dirty="0" smtClean="0"/>
                        <a:t>Non-specified</a:t>
                      </a:r>
                      <a:endParaRPr lang="en-US" sz="1800" b="1" dirty="0"/>
                    </a:p>
                  </a:txBody>
                  <a:tcPr/>
                </a:tc>
                <a:tc>
                  <a:txBody>
                    <a:bodyPr/>
                    <a:lstStyle/>
                    <a:p>
                      <a:pPr algn="ctr"/>
                      <a:r>
                        <a:rPr lang="en-US" b="1" dirty="0" smtClean="0"/>
                        <a:t>5061</a:t>
                      </a:r>
                      <a:endParaRPr lang="en-US" b="1" dirty="0"/>
                    </a:p>
                  </a:txBody>
                  <a:tcPr anchor="ctr"/>
                </a:tc>
                <a:tc>
                  <a:txBody>
                    <a:bodyPr/>
                    <a:lstStyle/>
                    <a:p>
                      <a:pPr algn="ctr"/>
                      <a:r>
                        <a:rPr lang="en-US" b="1" dirty="0" smtClean="0"/>
                        <a:t>-</a:t>
                      </a:r>
                      <a:endParaRPr lang="en-US" b="1" dirty="0"/>
                    </a:p>
                  </a:txBody>
                  <a:tcPr anchor="ctr"/>
                </a:tc>
                <a:tc>
                  <a:txBody>
                    <a:bodyPr/>
                    <a:lstStyle/>
                    <a:p>
                      <a:pPr algn="ctr"/>
                      <a:r>
                        <a:rPr lang="en-US" b="1" dirty="0" smtClean="0"/>
                        <a:t>-</a:t>
                      </a:r>
                      <a:endParaRPr lang="en-US" b="1" dirty="0"/>
                    </a:p>
                  </a:txBody>
                  <a:tcPr anchor="ctr"/>
                </a:tc>
                <a:tc>
                  <a:txBody>
                    <a:bodyPr/>
                    <a:lstStyle/>
                    <a:p>
                      <a:pPr algn="ctr"/>
                      <a:r>
                        <a:rPr lang="en-US" b="1" dirty="0" smtClean="0"/>
                        <a:t>-</a:t>
                      </a:r>
                      <a:endParaRPr lang="en-US" b="1" dirty="0"/>
                    </a:p>
                  </a:txBody>
                  <a:tcPr anchor="ctr"/>
                </a:tc>
                <a:tc>
                  <a:txBody>
                    <a:bodyPr/>
                    <a:lstStyle/>
                    <a:p>
                      <a:pPr algn="ctr"/>
                      <a:r>
                        <a:rPr lang="en-US" b="1" dirty="0" smtClean="0"/>
                        <a:t>-</a:t>
                      </a:r>
                      <a:endParaRPr lang="en-US" b="1" dirty="0"/>
                    </a:p>
                  </a:txBody>
                  <a:tcPr anchor="ctr"/>
                </a:tc>
                <a:tc>
                  <a:txBody>
                    <a:bodyPr/>
                    <a:lstStyle/>
                    <a:p>
                      <a:pPr algn="ctr"/>
                      <a:r>
                        <a:rPr lang="en-US" b="1" dirty="0" smtClean="0"/>
                        <a:t>-</a:t>
                      </a:r>
                      <a:endParaRPr lang="en-US" b="1" dirty="0"/>
                    </a:p>
                  </a:txBody>
                  <a:tcPr anchor="ctr"/>
                </a:tc>
              </a:tr>
              <a:tr h="370840">
                <a:tc>
                  <a:txBody>
                    <a:bodyPr/>
                    <a:lstStyle/>
                    <a:p>
                      <a:r>
                        <a:rPr lang="en-US" b="1" dirty="0" smtClean="0"/>
                        <a:t>Total</a:t>
                      </a:r>
                      <a:endParaRPr lang="en-US" b="1" dirty="0"/>
                    </a:p>
                  </a:txBody>
                  <a:tcPr/>
                </a:tc>
                <a:tc>
                  <a:txBody>
                    <a:bodyPr/>
                    <a:lstStyle/>
                    <a:p>
                      <a:pPr algn="ctr"/>
                      <a:r>
                        <a:rPr lang="en-US" b="1" dirty="0" smtClean="0"/>
                        <a:t>4183658</a:t>
                      </a:r>
                      <a:endParaRPr lang="en-US" b="1" dirty="0"/>
                    </a:p>
                  </a:txBody>
                  <a:tcPr anchor="ctr"/>
                </a:tc>
                <a:tc>
                  <a:txBody>
                    <a:bodyPr/>
                    <a:lstStyle/>
                    <a:p>
                      <a:pPr algn="ctr"/>
                      <a:r>
                        <a:rPr lang="en-US" b="1" dirty="0" smtClean="0"/>
                        <a:t>1025</a:t>
                      </a:r>
                      <a:endParaRPr lang="en-US" b="1" dirty="0"/>
                    </a:p>
                  </a:txBody>
                  <a:tcPr anchor="ctr"/>
                </a:tc>
                <a:tc>
                  <a:txBody>
                    <a:bodyPr/>
                    <a:lstStyle/>
                    <a:p>
                      <a:pPr algn="ctr"/>
                      <a:r>
                        <a:rPr lang="en-US" b="1" dirty="0" smtClean="0"/>
                        <a:t>4082</a:t>
                      </a:r>
                      <a:endParaRPr lang="en-US" b="1" dirty="0"/>
                    </a:p>
                  </a:txBody>
                  <a:tcPr anchor="ctr"/>
                </a:tc>
                <a:tc>
                  <a:txBody>
                    <a:bodyPr/>
                    <a:lstStyle/>
                    <a:p>
                      <a:pPr algn="ctr"/>
                      <a:r>
                        <a:rPr lang="en-US" b="1" dirty="0" smtClean="0"/>
                        <a:t>17827124</a:t>
                      </a:r>
                      <a:endParaRPr lang="en-US" b="1" dirty="0"/>
                    </a:p>
                  </a:txBody>
                  <a:tcPr anchor="ctr"/>
                </a:tc>
                <a:tc>
                  <a:txBody>
                    <a:bodyPr/>
                    <a:lstStyle/>
                    <a:p>
                      <a:pPr algn="ctr"/>
                      <a:r>
                        <a:rPr lang="en-US" b="1" dirty="0" smtClean="0"/>
                        <a:t>654</a:t>
                      </a:r>
                      <a:endParaRPr lang="en-US" b="1" dirty="0"/>
                    </a:p>
                  </a:txBody>
                  <a:tcPr anchor="ctr"/>
                </a:tc>
                <a:tc>
                  <a:txBody>
                    <a:bodyPr/>
                    <a:lstStyle/>
                    <a:p>
                      <a:pPr algn="ctr"/>
                      <a:r>
                        <a:rPr lang="en-US" b="1" dirty="0" smtClean="0"/>
                        <a:t>60</a:t>
                      </a:r>
                      <a:endParaRPr lang="en-US" b="1" dirty="0"/>
                    </a:p>
                  </a:txBody>
                  <a:tcPr anchor="ctr"/>
                </a:tc>
              </a:tr>
            </a:tbl>
          </a:graphicData>
        </a:graphic>
      </p:graphicFrame>
    </p:spTree>
  </p:cSld>
  <p:clrMapOvr>
    <a:masterClrMapping/>
  </p:clrMapOvr>
  <p:transition>
    <p:wip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rtl="1"/>
            <a:r>
              <a:rPr lang="en-US" sz="2800" b="1" dirty="0" smtClean="0">
                <a:solidFill>
                  <a:srgbClr val="006666"/>
                </a:solidFill>
              </a:rPr>
              <a:t>Average Population per PHC Centers according to Health Region 2015</a:t>
            </a:r>
            <a:endParaRPr lang="en-US" sz="2800" b="1" dirty="0">
              <a:solidFill>
                <a:srgbClr val="006666"/>
              </a:solidFill>
            </a:endParaRPr>
          </a:p>
        </p:txBody>
      </p:sp>
      <p:graphicFrame>
        <p:nvGraphicFramePr>
          <p:cNvPr id="4" name="Content Placeholder 3"/>
          <p:cNvGraphicFramePr>
            <a:graphicFrameLocks noGrp="1"/>
          </p:cNvGraphicFramePr>
          <p:nvPr>
            <p:ph sz="quarter" idx="1"/>
          </p:nvPr>
        </p:nvGraphicFramePr>
        <p:xfrm>
          <a:off x="1403648" y="1556792"/>
          <a:ext cx="6217920" cy="3784600"/>
        </p:xfrm>
        <a:graphic>
          <a:graphicData uri="http://schemas.openxmlformats.org/drawingml/2006/table">
            <a:tbl>
              <a:tblPr firstRow="1" bandRow="1">
                <a:tableStyleId>{5C22544A-7EE6-4342-B048-85BDC9FD1C3A}</a:tableStyleId>
              </a:tblPr>
              <a:tblGrid>
                <a:gridCol w="1554480"/>
                <a:gridCol w="1554480"/>
                <a:gridCol w="1554480"/>
                <a:gridCol w="1554480"/>
              </a:tblGrid>
              <a:tr h="370840">
                <a:tc>
                  <a:txBody>
                    <a:bodyPr/>
                    <a:lstStyle/>
                    <a:p>
                      <a:r>
                        <a:rPr lang="en-US" dirty="0" smtClean="0"/>
                        <a:t>Health Region</a:t>
                      </a:r>
                      <a:endParaRPr lang="en-US" dirty="0"/>
                    </a:p>
                  </a:txBody>
                  <a:tcPr/>
                </a:tc>
                <a:tc>
                  <a:txBody>
                    <a:bodyPr/>
                    <a:lstStyle/>
                    <a:p>
                      <a:r>
                        <a:rPr lang="en-US" dirty="0" smtClean="0"/>
                        <a:t>Population</a:t>
                      </a:r>
                      <a:endParaRPr lang="en-US" dirty="0"/>
                    </a:p>
                  </a:txBody>
                  <a:tcPr/>
                </a:tc>
                <a:tc>
                  <a:txBody>
                    <a:bodyPr/>
                    <a:lstStyle/>
                    <a:p>
                      <a:r>
                        <a:rPr lang="en-US" dirty="0" smtClean="0"/>
                        <a:t>Number of Health Centers</a:t>
                      </a:r>
                      <a:endParaRPr lang="en-US" dirty="0"/>
                    </a:p>
                  </a:txBody>
                  <a:tcPr/>
                </a:tc>
                <a:tc>
                  <a:txBody>
                    <a:bodyPr/>
                    <a:lstStyle/>
                    <a:p>
                      <a:r>
                        <a:rPr lang="en-US" dirty="0" smtClean="0"/>
                        <a:t>Average Population</a:t>
                      </a:r>
                      <a:r>
                        <a:rPr lang="en-US" baseline="0" dirty="0" smtClean="0"/>
                        <a:t> per Health Center</a:t>
                      </a:r>
                      <a:endParaRPr lang="en-US" dirty="0"/>
                    </a:p>
                  </a:txBody>
                  <a:tcPr/>
                </a:tc>
              </a:tr>
              <a:tr h="370840">
                <a:tc>
                  <a:txBody>
                    <a:bodyPr/>
                    <a:lstStyle/>
                    <a:p>
                      <a:r>
                        <a:rPr lang="en-US" b="1" dirty="0" smtClean="0"/>
                        <a:t>Capital</a:t>
                      </a:r>
                      <a:endParaRPr lang="en-US" b="1" dirty="0"/>
                    </a:p>
                  </a:txBody>
                  <a:tcPr/>
                </a:tc>
                <a:tc>
                  <a:txBody>
                    <a:bodyPr/>
                    <a:lstStyle/>
                    <a:p>
                      <a:pPr algn="ctr"/>
                      <a:r>
                        <a:rPr lang="en-US" b="1" dirty="0" smtClean="0"/>
                        <a:t>586283</a:t>
                      </a:r>
                      <a:endParaRPr lang="en-US" b="1" dirty="0"/>
                    </a:p>
                  </a:txBody>
                  <a:tcPr anchor="ctr"/>
                </a:tc>
                <a:tc>
                  <a:txBody>
                    <a:bodyPr/>
                    <a:lstStyle/>
                    <a:p>
                      <a:pPr algn="ctr"/>
                      <a:r>
                        <a:rPr lang="en-US" b="1" dirty="0" smtClean="0"/>
                        <a:t>25</a:t>
                      </a:r>
                      <a:endParaRPr lang="en-US" b="1" dirty="0"/>
                    </a:p>
                  </a:txBody>
                  <a:tcPr/>
                </a:tc>
                <a:tc>
                  <a:txBody>
                    <a:bodyPr/>
                    <a:lstStyle/>
                    <a:p>
                      <a:pPr algn="ctr"/>
                      <a:r>
                        <a:rPr lang="en-US" b="1" dirty="0" smtClean="0"/>
                        <a:t>23451</a:t>
                      </a:r>
                      <a:endParaRPr lang="en-US" b="1" dirty="0"/>
                    </a:p>
                  </a:txBody>
                  <a:tcPr/>
                </a:tc>
              </a:tr>
              <a:tr h="370840">
                <a:tc>
                  <a:txBody>
                    <a:bodyPr/>
                    <a:lstStyle/>
                    <a:p>
                      <a:r>
                        <a:rPr lang="en-US" b="1" dirty="0" err="1" smtClean="0"/>
                        <a:t>Hawally</a:t>
                      </a:r>
                      <a:endParaRPr lang="en-US" b="1" dirty="0"/>
                    </a:p>
                  </a:txBody>
                  <a:tcPr/>
                </a:tc>
                <a:tc>
                  <a:txBody>
                    <a:bodyPr/>
                    <a:lstStyle/>
                    <a:p>
                      <a:pPr algn="ctr"/>
                      <a:r>
                        <a:rPr lang="en-US" b="1" dirty="0" smtClean="0"/>
                        <a:t>895427</a:t>
                      </a:r>
                      <a:endParaRPr lang="en-US" b="1" dirty="0"/>
                    </a:p>
                  </a:txBody>
                  <a:tcPr anchor="ctr"/>
                </a:tc>
                <a:tc>
                  <a:txBody>
                    <a:bodyPr/>
                    <a:lstStyle/>
                    <a:p>
                      <a:pPr algn="ctr"/>
                      <a:r>
                        <a:rPr lang="en-US" b="1" dirty="0" smtClean="0"/>
                        <a:t>16</a:t>
                      </a:r>
                      <a:endParaRPr lang="en-US" b="1" dirty="0"/>
                    </a:p>
                  </a:txBody>
                  <a:tcPr/>
                </a:tc>
                <a:tc>
                  <a:txBody>
                    <a:bodyPr/>
                    <a:lstStyle/>
                    <a:p>
                      <a:pPr algn="ctr"/>
                      <a:r>
                        <a:rPr lang="en-US" b="1" dirty="0" smtClean="0"/>
                        <a:t>55964</a:t>
                      </a:r>
                      <a:endParaRPr lang="en-US" b="1" dirty="0"/>
                    </a:p>
                  </a:txBody>
                  <a:tcPr/>
                </a:tc>
              </a:tr>
              <a:tr h="370840">
                <a:tc>
                  <a:txBody>
                    <a:bodyPr/>
                    <a:lstStyle/>
                    <a:p>
                      <a:r>
                        <a:rPr lang="en-US" b="1" dirty="0" err="1" smtClean="0"/>
                        <a:t>Farwanyia</a:t>
                      </a:r>
                      <a:endParaRPr lang="en-US" b="1" dirty="0"/>
                    </a:p>
                  </a:txBody>
                  <a:tcPr/>
                </a:tc>
                <a:tc>
                  <a:txBody>
                    <a:bodyPr/>
                    <a:lstStyle/>
                    <a:p>
                      <a:pPr algn="ctr"/>
                      <a:r>
                        <a:rPr lang="en-US" b="1" dirty="0" smtClean="0"/>
                        <a:t>1128524</a:t>
                      </a:r>
                      <a:endParaRPr lang="en-US" b="1" dirty="0"/>
                    </a:p>
                  </a:txBody>
                  <a:tcPr anchor="ctr"/>
                </a:tc>
                <a:tc>
                  <a:txBody>
                    <a:bodyPr/>
                    <a:lstStyle/>
                    <a:p>
                      <a:pPr algn="ctr"/>
                      <a:r>
                        <a:rPr lang="en-US" b="1" dirty="0" smtClean="0"/>
                        <a:t>22</a:t>
                      </a:r>
                      <a:endParaRPr lang="en-US" b="1" dirty="0"/>
                    </a:p>
                  </a:txBody>
                  <a:tcPr/>
                </a:tc>
                <a:tc>
                  <a:txBody>
                    <a:bodyPr/>
                    <a:lstStyle/>
                    <a:p>
                      <a:pPr algn="ctr"/>
                      <a:r>
                        <a:rPr lang="en-US" b="1" dirty="0" smtClean="0"/>
                        <a:t>51297</a:t>
                      </a:r>
                      <a:endParaRPr lang="en-US" b="1" dirty="0"/>
                    </a:p>
                  </a:txBody>
                  <a:tcPr/>
                </a:tc>
              </a:tr>
              <a:tr h="370840">
                <a:tc>
                  <a:txBody>
                    <a:bodyPr/>
                    <a:lstStyle/>
                    <a:p>
                      <a:r>
                        <a:rPr lang="en-US" b="1" dirty="0" err="1" smtClean="0"/>
                        <a:t>Ahmadi</a:t>
                      </a:r>
                      <a:endParaRPr lang="en-US" b="1" dirty="0"/>
                    </a:p>
                  </a:txBody>
                  <a:tcPr/>
                </a:tc>
                <a:tc>
                  <a:txBody>
                    <a:bodyPr/>
                    <a:lstStyle/>
                    <a:p>
                      <a:pPr algn="ctr"/>
                      <a:r>
                        <a:rPr lang="en-US" b="1" dirty="0" smtClean="0"/>
                        <a:t>1086123</a:t>
                      </a:r>
                      <a:endParaRPr lang="en-US" b="1" dirty="0"/>
                    </a:p>
                  </a:txBody>
                  <a:tcPr anchor="ctr"/>
                </a:tc>
                <a:tc>
                  <a:txBody>
                    <a:bodyPr/>
                    <a:lstStyle/>
                    <a:p>
                      <a:pPr algn="ctr"/>
                      <a:r>
                        <a:rPr lang="en-US" b="1" dirty="0" smtClean="0"/>
                        <a:t>24</a:t>
                      </a:r>
                      <a:endParaRPr lang="en-US" b="1" dirty="0"/>
                    </a:p>
                  </a:txBody>
                  <a:tcPr/>
                </a:tc>
                <a:tc>
                  <a:txBody>
                    <a:bodyPr/>
                    <a:lstStyle/>
                    <a:p>
                      <a:pPr algn="ctr"/>
                      <a:r>
                        <a:rPr lang="en-US" b="1" dirty="0" smtClean="0"/>
                        <a:t>45255</a:t>
                      </a:r>
                      <a:endParaRPr lang="en-US" b="1" dirty="0"/>
                    </a:p>
                  </a:txBody>
                  <a:tcPr/>
                </a:tc>
              </a:tr>
              <a:tr h="370840">
                <a:tc>
                  <a:txBody>
                    <a:bodyPr/>
                    <a:lstStyle/>
                    <a:p>
                      <a:r>
                        <a:rPr lang="en-US" b="1" dirty="0" err="1" smtClean="0"/>
                        <a:t>Jahra</a:t>
                      </a:r>
                      <a:endParaRPr lang="en-US" b="1" dirty="0"/>
                    </a:p>
                  </a:txBody>
                  <a:tcPr/>
                </a:tc>
                <a:tc>
                  <a:txBody>
                    <a:bodyPr/>
                    <a:lstStyle/>
                    <a:p>
                      <a:pPr algn="ctr"/>
                      <a:r>
                        <a:rPr lang="en-US" b="1" dirty="0" smtClean="0"/>
                        <a:t>482240</a:t>
                      </a:r>
                      <a:endParaRPr lang="en-US" b="1" dirty="0"/>
                    </a:p>
                  </a:txBody>
                  <a:tcPr anchor="ctr"/>
                </a:tc>
                <a:tc>
                  <a:txBody>
                    <a:bodyPr/>
                    <a:lstStyle/>
                    <a:p>
                      <a:pPr algn="ctr"/>
                      <a:r>
                        <a:rPr lang="en-US" b="1" dirty="0" smtClean="0"/>
                        <a:t>13</a:t>
                      </a:r>
                      <a:endParaRPr lang="en-US" b="1" dirty="0"/>
                    </a:p>
                  </a:txBody>
                  <a:tcPr/>
                </a:tc>
                <a:tc>
                  <a:txBody>
                    <a:bodyPr/>
                    <a:lstStyle/>
                    <a:p>
                      <a:pPr algn="ctr"/>
                      <a:r>
                        <a:rPr lang="en-US" b="1" dirty="0" smtClean="0"/>
                        <a:t>482240</a:t>
                      </a:r>
                      <a:endParaRPr lang="en-US" b="1" dirty="0"/>
                    </a:p>
                  </a:txBody>
                  <a:tcPr/>
                </a:tc>
              </a:tr>
              <a:tr h="370840">
                <a:tc>
                  <a:txBody>
                    <a:bodyPr/>
                    <a:lstStyle/>
                    <a:p>
                      <a:r>
                        <a:rPr lang="en-US" b="1" dirty="0" smtClean="0"/>
                        <a:t>Non-specified</a:t>
                      </a:r>
                      <a:endParaRPr lang="en-US" b="1" dirty="0"/>
                    </a:p>
                  </a:txBody>
                  <a:tcPr/>
                </a:tc>
                <a:tc>
                  <a:txBody>
                    <a:bodyPr/>
                    <a:lstStyle/>
                    <a:p>
                      <a:pPr algn="ctr"/>
                      <a:r>
                        <a:rPr lang="en-US" b="1" dirty="0" smtClean="0"/>
                        <a:t>5061</a:t>
                      </a:r>
                      <a:endParaRPr lang="en-US" b="1" dirty="0"/>
                    </a:p>
                  </a:txBody>
                  <a:tcPr anchor="ctr"/>
                </a:tc>
                <a:tc>
                  <a:txBody>
                    <a:bodyPr/>
                    <a:lstStyle/>
                    <a:p>
                      <a:pPr algn="ctr"/>
                      <a:endParaRPr lang="en-US" b="1" dirty="0"/>
                    </a:p>
                  </a:txBody>
                  <a:tcPr/>
                </a:tc>
                <a:tc>
                  <a:txBody>
                    <a:bodyPr/>
                    <a:lstStyle/>
                    <a:p>
                      <a:pPr algn="ctr"/>
                      <a:endParaRPr lang="en-US" b="1" dirty="0"/>
                    </a:p>
                  </a:txBody>
                  <a:tcPr/>
                </a:tc>
              </a:tr>
              <a:tr h="370840">
                <a:tc>
                  <a:txBody>
                    <a:bodyPr/>
                    <a:lstStyle/>
                    <a:p>
                      <a:r>
                        <a:rPr lang="en-US" b="1" dirty="0" smtClean="0"/>
                        <a:t>Total</a:t>
                      </a:r>
                      <a:endParaRPr lang="en-US" b="1" dirty="0"/>
                    </a:p>
                  </a:txBody>
                  <a:tcPr/>
                </a:tc>
                <a:tc>
                  <a:txBody>
                    <a:bodyPr/>
                    <a:lstStyle/>
                    <a:p>
                      <a:pPr algn="ctr"/>
                      <a:r>
                        <a:rPr lang="en-US" b="1" dirty="0" smtClean="0"/>
                        <a:t>4183658</a:t>
                      </a:r>
                      <a:endParaRPr lang="en-US" b="1" dirty="0"/>
                    </a:p>
                  </a:txBody>
                  <a:tcPr anchor="ctr"/>
                </a:tc>
                <a:tc>
                  <a:txBody>
                    <a:bodyPr/>
                    <a:lstStyle/>
                    <a:p>
                      <a:pPr algn="ctr"/>
                      <a:r>
                        <a:rPr lang="en-US" b="1" dirty="0" smtClean="0"/>
                        <a:t>100</a:t>
                      </a:r>
                      <a:endParaRPr lang="en-US" b="1" dirty="0"/>
                    </a:p>
                  </a:txBody>
                  <a:tcPr/>
                </a:tc>
                <a:tc>
                  <a:txBody>
                    <a:bodyPr/>
                    <a:lstStyle/>
                    <a:p>
                      <a:pPr algn="ctr"/>
                      <a:r>
                        <a:rPr lang="en-US" b="1" dirty="0" smtClean="0"/>
                        <a:t>41837</a:t>
                      </a:r>
                      <a:endParaRPr lang="en-US" b="1" dirty="0"/>
                    </a:p>
                  </a:txBody>
                  <a:tcPr/>
                </a:tc>
              </a:tr>
            </a:tbl>
          </a:graphicData>
        </a:graphic>
      </p:graphicFrame>
      <p:sp>
        <p:nvSpPr>
          <p:cNvPr id="5" name="TextBox 4"/>
          <p:cNvSpPr txBox="1"/>
          <p:nvPr/>
        </p:nvSpPr>
        <p:spPr>
          <a:xfrm>
            <a:off x="1403648" y="5517232"/>
            <a:ext cx="6120680" cy="523220"/>
          </a:xfrm>
          <a:prstGeom prst="rect">
            <a:avLst/>
          </a:prstGeom>
          <a:noFill/>
        </p:spPr>
        <p:txBody>
          <a:bodyPr wrap="square" rtlCol="0">
            <a:spAutoFit/>
          </a:bodyPr>
          <a:lstStyle/>
          <a:p>
            <a:pPr algn="just"/>
            <a:r>
              <a:rPr lang="en-US" sz="1400" b="1" dirty="0" smtClean="0"/>
              <a:t>Note: Number of health centers is the total number (including centers under renovation) providing GP and pediatric services during workdays</a:t>
            </a:r>
            <a:endParaRPr lang="en-US" sz="1400" b="1" dirty="0"/>
          </a:p>
        </p:txBody>
      </p:sp>
    </p:spTree>
  </p:cSld>
  <p:clrMapOvr>
    <a:masterClrMapping/>
  </p:clrMapOvr>
  <p:transition>
    <p:wip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74638"/>
            <a:ext cx="7772400" cy="850106"/>
          </a:xfrm>
        </p:spPr>
        <p:txBody>
          <a:bodyPr>
            <a:noAutofit/>
          </a:bodyPr>
          <a:lstStyle/>
          <a:p>
            <a:pPr algn="ctr" rtl="1"/>
            <a:r>
              <a:rPr lang="en-US" sz="2800" b="1" dirty="0" smtClean="0">
                <a:solidFill>
                  <a:srgbClr val="006666"/>
                </a:solidFill>
              </a:rPr>
              <a:t>Work Hours of Health Centers 2015</a:t>
            </a:r>
            <a:endParaRPr lang="en-US" sz="2800" b="1" dirty="0">
              <a:solidFill>
                <a:srgbClr val="006666"/>
              </a:solidFill>
            </a:endParaRPr>
          </a:p>
        </p:txBody>
      </p:sp>
      <p:graphicFrame>
        <p:nvGraphicFramePr>
          <p:cNvPr id="4" name="Content Placeholder 3"/>
          <p:cNvGraphicFramePr>
            <a:graphicFrameLocks noGrp="1"/>
          </p:cNvGraphicFramePr>
          <p:nvPr>
            <p:ph sz="quarter" idx="1"/>
          </p:nvPr>
        </p:nvGraphicFramePr>
        <p:xfrm>
          <a:off x="395536" y="1484784"/>
          <a:ext cx="8208914" cy="3413760"/>
        </p:xfrm>
        <a:graphic>
          <a:graphicData uri="http://schemas.openxmlformats.org/drawingml/2006/table">
            <a:tbl>
              <a:tblPr firstRow="1" bandRow="1">
                <a:tableStyleId>{5C22544A-7EE6-4342-B048-85BDC9FD1C3A}</a:tableStyleId>
              </a:tblPr>
              <a:tblGrid>
                <a:gridCol w="1280290"/>
                <a:gridCol w="1065114"/>
                <a:gridCol w="1172702"/>
                <a:gridCol w="1172702"/>
                <a:gridCol w="1172702"/>
                <a:gridCol w="1172702"/>
                <a:gridCol w="1172702"/>
              </a:tblGrid>
              <a:tr h="370840">
                <a:tc>
                  <a:txBody>
                    <a:bodyPr/>
                    <a:lstStyle/>
                    <a:p>
                      <a:r>
                        <a:rPr lang="en-US" dirty="0" smtClean="0"/>
                        <a:t>Health Region</a:t>
                      </a:r>
                      <a:endParaRPr lang="en-US" dirty="0"/>
                    </a:p>
                  </a:txBody>
                  <a:tcPr/>
                </a:tc>
                <a:tc>
                  <a:txBody>
                    <a:bodyPr/>
                    <a:lstStyle/>
                    <a:p>
                      <a:r>
                        <a:rPr lang="en-US" dirty="0" smtClean="0"/>
                        <a:t>Number of Health Centers</a:t>
                      </a:r>
                      <a:endParaRPr lang="en-US" dirty="0"/>
                    </a:p>
                  </a:txBody>
                  <a:tcPr/>
                </a:tc>
                <a:tc>
                  <a:txBody>
                    <a:bodyPr/>
                    <a:lstStyle/>
                    <a:p>
                      <a:r>
                        <a:rPr lang="en-US" dirty="0" smtClean="0"/>
                        <a:t>7 Hours</a:t>
                      </a:r>
                    </a:p>
                    <a:p>
                      <a:r>
                        <a:rPr lang="en-US" dirty="0" smtClean="0"/>
                        <a:t>7AM-2PM</a:t>
                      </a:r>
                      <a:endParaRPr lang="en-US" dirty="0"/>
                    </a:p>
                  </a:txBody>
                  <a:tcPr/>
                </a:tc>
                <a:tc>
                  <a:txBody>
                    <a:bodyPr/>
                    <a:lstStyle/>
                    <a:p>
                      <a:r>
                        <a:rPr lang="en-US" dirty="0" smtClean="0"/>
                        <a:t>14 Hours</a:t>
                      </a:r>
                    </a:p>
                    <a:p>
                      <a:r>
                        <a:rPr lang="en-US" dirty="0" smtClean="0"/>
                        <a:t>7AM-9PM</a:t>
                      </a:r>
                      <a:endParaRPr lang="en-US" dirty="0"/>
                    </a:p>
                  </a:txBody>
                  <a:tcPr/>
                </a:tc>
                <a:tc>
                  <a:txBody>
                    <a:bodyPr/>
                    <a:lstStyle/>
                    <a:p>
                      <a:r>
                        <a:rPr lang="en-US" dirty="0" smtClean="0"/>
                        <a:t>17 Hours</a:t>
                      </a:r>
                    </a:p>
                    <a:p>
                      <a:r>
                        <a:rPr lang="en-US" dirty="0" smtClean="0"/>
                        <a:t>7AM-12 Midnight</a:t>
                      </a:r>
                      <a:endParaRPr lang="en-US" dirty="0"/>
                    </a:p>
                  </a:txBody>
                  <a:tcPr/>
                </a:tc>
                <a:tc>
                  <a:txBody>
                    <a:bodyPr/>
                    <a:lstStyle/>
                    <a:p>
                      <a:r>
                        <a:rPr lang="en-US" dirty="0" smtClean="0"/>
                        <a:t>24 Hours</a:t>
                      </a:r>
                      <a:endParaRPr lang="en-US" dirty="0"/>
                    </a:p>
                  </a:txBody>
                  <a:tcPr/>
                </a:tc>
                <a:tc>
                  <a:txBody>
                    <a:bodyPr/>
                    <a:lstStyle/>
                    <a:p>
                      <a:r>
                        <a:rPr lang="en-US" dirty="0" smtClean="0"/>
                        <a:t>Weekends and Holidays</a:t>
                      </a:r>
                      <a:endParaRPr lang="en-US" dirty="0"/>
                    </a:p>
                  </a:txBody>
                  <a:tcPr/>
                </a:tc>
              </a:tr>
              <a:tr h="370840">
                <a:tc>
                  <a:txBody>
                    <a:bodyPr/>
                    <a:lstStyle/>
                    <a:p>
                      <a:r>
                        <a:rPr lang="en-US" b="1" dirty="0" smtClean="0"/>
                        <a:t>Capital</a:t>
                      </a:r>
                      <a:endParaRPr lang="en-US" b="1" dirty="0"/>
                    </a:p>
                  </a:txBody>
                  <a:tcPr/>
                </a:tc>
                <a:tc>
                  <a:txBody>
                    <a:bodyPr/>
                    <a:lstStyle/>
                    <a:p>
                      <a:pPr algn="ctr"/>
                      <a:r>
                        <a:rPr lang="en-US" b="1" dirty="0" smtClean="0"/>
                        <a:t>23</a:t>
                      </a:r>
                      <a:endParaRPr lang="en-US" b="1" dirty="0"/>
                    </a:p>
                  </a:txBody>
                  <a:tcPr/>
                </a:tc>
                <a:tc>
                  <a:txBody>
                    <a:bodyPr/>
                    <a:lstStyle/>
                    <a:p>
                      <a:pPr algn="ctr"/>
                      <a:r>
                        <a:rPr lang="en-US" b="1" dirty="0" smtClean="0"/>
                        <a:t>2</a:t>
                      </a:r>
                      <a:endParaRPr lang="en-US" b="1" dirty="0"/>
                    </a:p>
                  </a:txBody>
                  <a:tcPr/>
                </a:tc>
                <a:tc>
                  <a:txBody>
                    <a:bodyPr/>
                    <a:lstStyle/>
                    <a:p>
                      <a:pPr algn="ctr"/>
                      <a:r>
                        <a:rPr lang="en-US" b="1" dirty="0" smtClean="0"/>
                        <a:t>-</a:t>
                      </a:r>
                      <a:endParaRPr lang="en-US" b="1" dirty="0"/>
                    </a:p>
                  </a:txBody>
                  <a:tcPr/>
                </a:tc>
                <a:tc>
                  <a:txBody>
                    <a:bodyPr/>
                    <a:lstStyle/>
                    <a:p>
                      <a:pPr algn="ctr"/>
                      <a:r>
                        <a:rPr lang="en-US" b="1" dirty="0" smtClean="0"/>
                        <a:t>18</a:t>
                      </a:r>
                      <a:endParaRPr lang="en-US" b="1" dirty="0"/>
                    </a:p>
                  </a:txBody>
                  <a:tcPr/>
                </a:tc>
                <a:tc>
                  <a:txBody>
                    <a:bodyPr/>
                    <a:lstStyle/>
                    <a:p>
                      <a:pPr algn="ctr"/>
                      <a:r>
                        <a:rPr lang="en-US" b="1" dirty="0" smtClean="0"/>
                        <a:t>3</a:t>
                      </a:r>
                      <a:endParaRPr lang="en-US" b="1" dirty="0"/>
                    </a:p>
                  </a:txBody>
                  <a:tcPr/>
                </a:tc>
                <a:tc>
                  <a:txBody>
                    <a:bodyPr/>
                    <a:lstStyle/>
                    <a:p>
                      <a:pPr algn="ctr"/>
                      <a:r>
                        <a:rPr lang="en-US" b="1" dirty="0" smtClean="0"/>
                        <a:t>5</a:t>
                      </a:r>
                      <a:endParaRPr lang="en-US" b="1" dirty="0"/>
                    </a:p>
                  </a:txBody>
                  <a:tcPr/>
                </a:tc>
              </a:tr>
              <a:tr h="370840">
                <a:tc>
                  <a:txBody>
                    <a:bodyPr/>
                    <a:lstStyle/>
                    <a:p>
                      <a:r>
                        <a:rPr lang="en-US" b="1" dirty="0" err="1" smtClean="0"/>
                        <a:t>Hawally</a:t>
                      </a:r>
                      <a:endParaRPr lang="en-US" b="1" dirty="0"/>
                    </a:p>
                  </a:txBody>
                  <a:tcPr/>
                </a:tc>
                <a:tc>
                  <a:txBody>
                    <a:bodyPr/>
                    <a:lstStyle/>
                    <a:p>
                      <a:pPr algn="ctr"/>
                      <a:r>
                        <a:rPr lang="en-US" b="1" dirty="0" smtClean="0"/>
                        <a:t>16</a:t>
                      </a:r>
                      <a:endParaRPr lang="en-US" b="1" dirty="0"/>
                    </a:p>
                  </a:txBody>
                  <a:tcPr/>
                </a:tc>
                <a:tc>
                  <a:txBody>
                    <a:bodyPr/>
                    <a:lstStyle/>
                    <a:p>
                      <a:pPr algn="ctr"/>
                      <a:r>
                        <a:rPr lang="en-US" b="1" dirty="0" smtClean="0"/>
                        <a:t>1</a:t>
                      </a:r>
                      <a:endParaRPr lang="en-US" b="1" dirty="0"/>
                    </a:p>
                  </a:txBody>
                  <a:tcPr/>
                </a:tc>
                <a:tc>
                  <a:txBody>
                    <a:bodyPr/>
                    <a:lstStyle/>
                    <a:p>
                      <a:pPr algn="ctr"/>
                      <a:r>
                        <a:rPr lang="en-US" b="1" dirty="0" smtClean="0"/>
                        <a:t>-</a:t>
                      </a:r>
                      <a:endParaRPr lang="en-US" b="1" dirty="0"/>
                    </a:p>
                  </a:txBody>
                  <a:tcPr/>
                </a:tc>
                <a:tc>
                  <a:txBody>
                    <a:bodyPr/>
                    <a:lstStyle/>
                    <a:p>
                      <a:pPr algn="ctr"/>
                      <a:r>
                        <a:rPr lang="en-US" b="1" dirty="0" smtClean="0"/>
                        <a:t>10</a:t>
                      </a:r>
                      <a:endParaRPr lang="en-US" b="1" dirty="0"/>
                    </a:p>
                  </a:txBody>
                  <a:tcPr/>
                </a:tc>
                <a:tc>
                  <a:txBody>
                    <a:bodyPr/>
                    <a:lstStyle/>
                    <a:p>
                      <a:pPr algn="ctr"/>
                      <a:r>
                        <a:rPr lang="en-US" b="1" dirty="0" smtClean="0"/>
                        <a:t>5</a:t>
                      </a:r>
                      <a:endParaRPr lang="en-US" b="1" dirty="0"/>
                    </a:p>
                  </a:txBody>
                  <a:tcPr/>
                </a:tc>
                <a:tc>
                  <a:txBody>
                    <a:bodyPr/>
                    <a:lstStyle/>
                    <a:p>
                      <a:pPr algn="ctr"/>
                      <a:r>
                        <a:rPr lang="en-US" b="1" dirty="0" smtClean="0"/>
                        <a:t>7</a:t>
                      </a:r>
                      <a:endParaRPr lang="en-US" b="1" dirty="0"/>
                    </a:p>
                  </a:txBody>
                  <a:tcPr/>
                </a:tc>
              </a:tr>
              <a:tr h="370840">
                <a:tc>
                  <a:txBody>
                    <a:bodyPr/>
                    <a:lstStyle/>
                    <a:p>
                      <a:r>
                        <a:rPr lang="en-US" b="1" dirty="0" err="1" smtClean="0"/>
                        <a:t>Farwanyia</a:t>
                      </a:r>
                      <a:endParaRPr lang="en-US" b="1" dirty="0"/>
                    </a:p>
                  </a:txBody>
                  <a:tcPr/>
                </a:tc>
                <a:tc>
                  <a:txBody>
                    <a:bodyPr/>
                    <a:lstStyle/>
                    <a:p>
                      <a:pPr algn="ctr"/>
                      <a:r>
                        <a:rPr lang="en-US" b="1" dirty="0" smtClean="0"/>
                        <a:t>21</a:t>
                      </a:r>
                      <a:endParaRPr lang="en-US" b="1" dirty="0"/>
                    </a:p>
                  </a:txBody>
                  <a:tcPr/>
                </a:tc>
                <a:tc>
                  <a:txBody>
                    <a:bodyPr/>
                    <a:lstStyle/>
                    <a:p>
                      <a:pPr algn="ctr"/>
                      <a:r>
                        <a:rPr lang="en-US" b="1" dirty="0" smtClean="0"/>
                        <a:t>1</a:t>
                      </a:r>
                      <a:endParaRPr lang="en-US" b="1" dirty="0"/>
                    </a:p>
                  </a:txBody>
                  <a:tcPr/>
                </a:tc>
                <a:tc>
                  <a:txBody>
                    <a:bodyPr/>
                    <a:lstStyle/>
                    <a:p>
                      <a:pPr algn="ctr"/>
                      <a:r>
                        <a:rPr lang="en-US" b="1" dirty="0" smtClean="0"/>
                        <a:t>2</a:t>
                      </a:r>
                      <a:endParaRPr lang="en-US" b="1" dirty="0"/>
                    </a:p>
                  </a:txBody>
                  <a:tcPr/>
                </a:tc>
                <a:tc>
                  <a:txBody>
                    <a:bodyPr/>
                    <a:lstStyle/>
                    <a:p>
                      <a:pPr algn="ctr"/>
                      <a:r>
                        <a:rPr lang="en-US" b="1" dirty="0" smtClean="0"/>
                        <a:t>14</a:t>
                      </a:r>
                      <a:endParaRPr lang="en-US" b="1" dirty="0"/>
                    </a:p>
                  </a:txBody>
                  <a:tcPr/>
                </a:tc>
                <a:tc>
                  <a:txBody>
                    <a:bodyPr/>
                    <a:lstStyle/>
                    <a:p>
                      <a:pPr algn="ctr"/>
                      <a:r>
                        <a:rPr lang="en-US" b="1" dirty="0" smtClean="0"/>
                        <a:t>4</a:t>
                      </a:r>
                      <a:endParaRPr lang="en-US" b="1" dirty="0"/>
                    </a:p>
                  </a:txBody>
                  <a:tcPr/>
                </a:tc>
                <a:tc>
                  <a:txBody>
                    <a:bodyPr/>
                    <a:lstStyle/>
                    <a:p>
                      <a:pPr algn="ctr"/>
                      <a:r>
                        <a:rPr lang="en-US" b="1" dirty="0" smtClean="0"/>
                        <a:t>9</a:t>
                      </a:r>
                      <a:endParaRPr lang="en-US" b="1" dirty="0"/>
                    </a:p>
                  </a:txBody>
                  <a:tcPr/>
                </a:tc>
              </a:tr>
              <a:tr h="370840">
                <a:tc>
                  <a:txBody>
                    <a:bodyPr/>
                    <a:lstStyle/>
                    <a:p>
                      <a:r>
                        <a:rPr lang="en-US" b="1" dirty="0" err="1" smtClean="0"/>
                        <a:t>Ahmadi</a:t>
                      </a:r>
                      <a:endParaRPr lang="en-US" b="1" dirty="0"/>
                    </a:p>
                  </a:txBody>
                  <a:tcPr/>
                </a:tc>
                <a:tc>
                  <a:txBody>
                    <a:bodyPr/>
                    <a:lstStyle/>
                    <a:p>
                      <a:pPr algn="ctr"/>
                      <a:r>
                        <a:rPr lang="en-US" b="1" dirty="0" smtClean="0"/>
                        <a:t>22</a:t>
                      </a:r>
                      <a:endParaRPr lang="en-US" b="1" dirty="0"/>
                    </a:p>
                  </a:txBody>
                  <a:tcPr/>
                </a:tc>
                <a:tc>
                  <a:txBody>
                    <a:bodyPr/>
                    <a:lstStyle/>
                    <a:p>
                      <a:pPr algn="ctr"/>
                      <a:r>
                        <a:rPr lang="en-US" b="1" dirty="0" smtClean="0"/>
                        <a:t>1</a:t>
                      </a:r>
                      <a:endParaRPr lang="en-US" b="1" dirty="0"/>
                    </a:p>
                  </a:txBody>
                  <a:tcPr/>
                </a:tc>
                <a:tc>
                  <a:txBody>
                    <a:bodyPr/>
                    <a:lstStyle/>
                    <a:p>
                      <a:pPr algn="ctr"/>
                      <a:r>
                        <a:rPr lang="en-US" b="1" dirty="0" smtClean="0"/>
                        <a:t>-</a:t>
                      </a:r>
                      <a:endParaRPr lang="en-US" b="1" dirty="0"/>
                    </a:p>
                  </a:txBody>
                  <a:tcPr/>
                </a:tc>
                <a:tc>
                  <a:txBody>
                    <a:bodyPr/>
                    <a:lstStyle/>
                    <a:p>
                      <a:pPr algn="ctr"/>
                      <a:r>
                        <a:rPr lang="en-US" b="1" dirty="0" smtClean="0"/>
                        <a:t>13</a:t>
                      </a:r>
                      <a:endParaRPr lang="en-US" b="1" dirty="0"/>
                    </a:p>
                  </a:txBody>
                  <a:tcPr/>
                </a:tc>
                <a:tc>
                  <a:txBody>
                    <a:bodyPr/>
                    <a:lstStyle/>
                    <a:p>
                      <a:pPr algn="ctr"/>
                      <a:r>
                        <a:rPr lang="en-US" b="1" dirty="0" smtClean="0"/>
                        <a:t>8</a:t>
                      </a:r>
                      <a:endParaRPr lang="en-US" b="1" dirty="0"/>
                    </a:p>
                  </a:txBody>
                  <a:tcPr/>
                </a:tc>
                <a:tc>
                  <a:txBody>
                    <a:bodyPr/>
                    <a:lstStyle/>
                    <a:p>
                      <a:pPr algn="ctr"/>
                      <a:r>
                        <a:rPr lang="en-US" b="1" dirty="0" smtClean="0"/>
                        <a:t>12</a:t>
                      </a:r>
                      <a:endParaRPr lang="en-US" b="1" dirty="0"/>
                    </a:p>
                  </a:txBody>
                  <a:tcPr/>
                </a:tc>
              </a:tr>
              <a:tr h="370840">
                <a:tc>
                  <a:txBody>
                    <a:bodyPr/>
                    <a:lstStyle/>
                    <a:p>
                      <a:r>
                        <a:rPr lang="en-US" b="1" dirty="0" err="1" smtClean="0"/>
                        <a:t>Jahra</a:t>
                      </a:r>
                      <a:endParaRPr lang="en-US" b="1" dirty="0"/>
                    </a:p>
                  </a:txBody>
                  <a:tcPr/>
                </a:tc>
                <a:tc>
                  <a:txBody>
                    <a:bodyPr/>
                    <a:lstStyle/>
                    <a:p>
                      <a:pPr algn="ctr"/>
                      <a:r>
                        <a:rPr lang="en-US" b="1" dirty="0" smtClean="0"/>
                        <a:t>14</a:t>
                      </a:r>
                      <a:endParaRPr lang="en-US" b="1" dirty="0"/>
                    </a:p>
                  </a:txBody>
                  <a:tcPr/>
                </a:tc>
                <a:tc>
                  <a:txBody>
                    <a:bodyPr/>
                    <a:lstStyle/>
                    <a:p>
                      <a:pPr algn="ctr"/>
                      <a:r>
                        <a:rPr lang="en-US" b="1" dirty="0" smtClean="0"/>
                        <a:t>-</a:t>
                      </a:r>
                      <a:endParaRPr lang="en-US" b="1" dirty="0"/>
                    </a:p>
                  </a:txBody>
                  <a:tcPr/>
                </a:tc>
                <a:tc>
                  <a:txBody>
                    <a:bodyPr/>
                    <a:lstStyle/>
                    <a:p>
                      <a:pPr algn="ctr"/>
                      <a:r>
                        <a:rPr lang="en-US" b="1" dirty="0" smtClean="0"/>
                        <a:t>2</a:t>
                      </a:r>
                      <a:endParaRPr lang="en-US" b="1" dirty="0"/>
                    </a:p>
                  </a:txBody>
                  <a:tcPr/>
                </a:tc>
                <a:tc>
                  <a:txBody>
                    <a:bodyPr/>
                    <a:lstStyle/>
                    <a:p>
                      <a:pPr algn="ctr"/>
                      <a:r>
                        <a:rPr lang="en-US" b="1" dirty="0" smtClean="0"/>
                        <a:t>8</a:t>
                      </a:r>
                      <a:endParaRPr lang="en-US" b="1" dirty="0"/>
                    </a:p>
                  </a:txBody>
                  <a:tcPr/>
                </a:tc>
                <a:tc>
                  <a:txBody>
                    <a:bodyPr/>
                    <a:lstStyle/>
                    <a:p>
                      <a:pPr algn="ctr"/>
                      <a:r>
                        <a:rPr lang="en-US" b="1" dirty="0" smtClean="0"/>
                        <a:t>4</a:t>
                      </a:r>
                      <a:endParaRPr lang="en-US" b="1" dirty="0"/>
                    </a:p>
                  </a:txBody>
                  <a:tcPr/>
                </a:tc>
                <a:tc>
                  <a:txBody>
                    <a:bodyPr/>
                    <a:lstStyle/>
                    <a:p>
                      <a:pPr algn="ctr"/>
                      <a:r>
                        <a:rPr lang="en-US" b="1" dirty="0" smtClean="0"/>
                        <a:t>6</a:t>
                      </a:r>
                      <a:endParaRPr lang="en-US" b="1" dirty="0"/>
                    </a:p>
                  </a:txBody>
                  <a:tcPr/>
                </a:tc>
              </a:tr>
              <a:tr h="370840">
                <a:tc>
                  <a:txBody>
                    <a:bodyPr/>
                    <a:lstStyle/>
                    <a:p>
                      <a:r>
                        <a:rPr lang="en-US" b="1" dirty="0" smtClean="0"/>
                        <a:t>Total</a:t>
                      </a:r>
                      <a:endParaRPr lang="en-US" b="1" dirty="0"/>
                    </a:p>
                  </a:txBody>
                  <a:tcPr/>
                </a:tc>
                <a:tc>
                  <a:txBody>
                    <a:bodyPr/>
                    <a:lstStyle/>
                    <a:p>
                      <a:pPr algn="ctr"/>
                      <a:r>
                        <a:rPr lang="en-US" b="1" dirty="0" smtClean="0"/>
                        <a:t>96</a:t>
                      </a:r>
                      <a:endParaRPr lang="en-US" b="1" dirty="0"/>
                    </a:p>
                  </a:txBody>
                  <a:tcPr/>
                </a:tc>
                <a:tc>
                  <a:txBody>
                    <a:bodyPr/>
                    <a:lstStyle/>
                    <a:p>
                      <a:pPr algn="ctr"/>
                      <a:r>
                        <a:rPr lang="en-US" b="1" dirty="0" smtClean="0"/>
                        <a:t>5</a:t>
                      </a:r>
                      <a:endParaRPr lang="en-US" b="1" dirty="0"/>
                    </a:p>
                  </a:txBody>
                  <a:tcPr/>
                </a:tc>
                <a:tc>
                  <a:txBody>
                    <a:bodyPr/>
                    <a:lstStyle/>
                    <a:p>
                      <a:pPr algn="ctr"/>
                      <a:r>
                        <a:rPr lang="en-US" b="1" dirty="0" smtClean="0"/>
                        <a:t>4</a:t>
                      </a:r>
                      <a:endParaRPr lang="en-US" b="1" dirty="0"/>
                    </a:p>
                  </a:txBody>
                  <a:tcPr/>
                </a:tc>
                <a:tc>
                  <a:txBody>
                    <a:bodyPr/>
                    <a:lstStyle/>
                    <a:p>
                      <a:pPr algn="ctr"/>
                      <a:r>
                        <a:rPr lang="en-US" b="1" dirty="0" smtClean="0"/>
                        <a:t>63</a:t>
                      </a:r>
                      <a:endParaRPr lang="en-US" b="1" dirty="0"/>
                    </a:p>
                  </a:txBody>
                  <a:tcPr/>
                </a:tc>
                <a:tc>
                  <a:txBody>
                    <a:bodyPr/>
                    <a:lstStyle/>
                    <a:p>
                      <a:pPr algn="ctr"/>
                      <a:r>
                        <a:rPr lang="en-US" b="1" dirty="0" smtClean="0"/>
                        <a:t>24</a:t>
                      </a:r>
                      <a:endParaRPr lang="en-US" b="1" dirty="0"/>
                    </a:p>
                  </a:txBody>
                  <a:tcPr/>
                </a:tc>
                <a:tc>
                  <a:txBody>
                    <a:bodyPr/>
                    <a:lstStyle/>
                    <a:p>
                      <a:pPr algn="ctr"/>
                      <a:r>
                        <a:rPr lang="en-US" b="1" dirty="0" smtClean="0"/>
                        <a:t>39</a:t>
                      </a:r>
                      <a:endParaRPr lang="en-US" b="1" dirty="0"/>
                    </a:p>
                  </a:txBody>
                  <a:tcPr/>
                </a:tc>
              </a:tr>
            </a:tbl>
          </a:graphicData>
        </a:graphic>
      </p:graphicFrame>
      <p:sp>
        <p:nvSpPr>
          <p:cNvPr id="5" name="TextBox 4"/>
          <p:cNvSpPr txBox="1"/>
          <p:nvPr/>
        </p:nvSpPr>
        <p:spPr>
          <a:xfrm>
            <a:off x="467544" y="5085184"/>
            <a:ext cx="6120680" cy="307777"/>
          </a:xfrm>
          <a:prstGeom prst="rect">
            <a:avLst/>
          </a:prstGeom>
          <a:noFill/>
        </p:spPr>
        <p:txBody>
          <a:bodyPr wrap="square" rtlCol="0">
            <a:spAutoFit/>
          </a:bodyPr>
          <a:lstStyle/>
          <a:p>
            <a:pPr algn="just"/>
            <a:r>
              <a:rPr lang="en-US" sz="1400" b="1" dirty="0" smtClean="0"/>
              <a:t>Note: Number of health centers is the actual number of working centers</a:t>
            </a:r>
            <a:endParaRPr lang="en-US" sz="1400" b="1" dirty="0"/>
          </a:p>
        </p:txBody>
      </p:sp>
    </p:spTree>
  </p:cSld>
  <p:clrMapOvr>
    <a:masterClrMapping/>
  </p:clrMapOvr>
  <p:transition>
    <p:wip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74638"/>
            <a:ext cx="7772400" cy="922114"/>
          </a:xfrm>
        </p:spPr>
        <p:txBody>
          <a:bodyPr>
            <a:noAutofit/>
          </a:bodyPr>
          <a:lstStyle/>
          <a:p>
            <a:pPr algn="ctr" rtl="1"/>
            <a:r>
              <a:rPr lang="en-US" sz="2800" b="1" dirty="0" smtClean="0">
                <a:solidFill>
                  <a:srgbClr val="006666"/>
                </a:solidFill>
              </a:rPr>
              <a:t>Percentage of Children (below 12 Years) Visits to PHC Centers in each health area (2010-2015)</a:t>
            </a:r>
            <a:endParaRPr lang="en-US" sz="2800" b="1" dirty="0">
              <a:solidFill>
                <a:srgbClr val="006666"/>
              </a:solidFill>
            </a:endParaRPr>
          </a:p>
        </p:txBody>
      </p:sp>
      <p:graphicFrame>
        <p:nvGraphicFramePr>
          <p:cNvPr id="5" name="Table 4"/>
          <p:cNvGraphicFramePr>
            <a:graphicFrameLocks noGrp="1"/>
          </p:cNvGraphicFramePr>
          <p:nvPr/>
        </p:nvGraphicFramePr>
        <p:xfrm>
          <a:off x="179512" y="1628800"/>
          <a:ext cx="8784978" cy="4176458"/>
        </p:xfrm>
        <a:graphic>
          <a:graphicData uri="http://schemas.openxmlformats.org/drawingml/2006/table">
            <a:tbl>
              <a:tblPr/>
              <a:tblGrid>
                <a:gridCol w="587140"/>
                <a:gridCol w="591161"/>
                <a:gridCol w="585129"/>
                <a:gridCol w="585129"/>
                <a:gridCol w="585129"/>
                <a:gridCol w="585129"/>
                <a:gridCol w="585129"/>
                <a:gridCol w="585129"/>
                <a:gridCol w="585129"/>
                <a:gridCol w="585129"/>
                <a:gridCol w="585129"/>
                <a:gridCol w="585129"/>
                <a:gridCol w="585129"/>
                <a:gridCol w="585129"/>
                <a:gridCol w="585129"/>
              </a:tblGrid>
              <a:tr h="331466">
                <a:tc>
                  <a:txBody>
                    <a:bodyPr/>
                    <a:lstStyle/>
                    <a:p>
                      <a:pPr algn="l" fontAlgn="ctr"/>
                      <a:r>
                        <a:rPr lang="en-US" sz="1100" b="0" i="0" u="none" strike="noStrike" dirty="0">
                          <a:solidFill>
                            <a:srgbClr val="000000"/>
                          </a:solidFill>
                          <a:latin typeface="Calibri"/>
                        </a:rPr>
                        <a:t> </a:t>
                      </a:r>
                    </a:p>
                  </a:txBody>
                  <a:tcPr marL="4172" marR="4172" marT="4172" marB="0" anchor="ctr">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34817"/>
                    </a:solidFill>
                  </a:tcPr>
                </a:tc>
                <a:tc gridSpan="2">
                  <a:txBody>
                    <a:bodyPr/>
                    <a:lstStyle/>
                    <a:p>
                      <a:pPr algn="ctr" fontAlgn="ctr"/>
                      <a:r>
                        <a:rPr lang="en-US" sz="1100" b="1" i="0" u="none" strike="noStrike" dirty="0">
                          <a:solidFill>
                            <a:srgbClr val="000000"/>
                          </a:solidFill>
                          <a:latin typeface="Calibri"/>
                        </a:rPr>
                        <a:t>2010</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34817"/>
                    </a:solidFill>
                  </a:tcPr>
                </a:tc>
                <a:tc hMerge="1">
                  <a:txBody>
                    <a:bodyPr/>
                    <a:lstStyle/>
                    <a:p>
                      <a:endParaRPr lang="en-US"/>
                    </a:p>
                  </a:txBody>
                  <a:tcPr/>
                </a:tc>
                <a:tc gridSpan="2">
                  <a:txBody>
                    <a:bodyPr/>
                    <a:lstStyle/>
                    <a:p>
                      <a:pPr algn="ctr" fontAlgn="ctr"/>
                      <a:r>
                        <a:rPr lang="en-US" sz="1100" b="1" i="0" u="none" strike="noStrike" dirty="0">
                          <a:solidFill>
                            <a:srgbClr val="000000"/>
                          </a:solidFill>
                          <a:latin typeface="Calibri"/>
                        </a:rPr>
                        <a:t>2011</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34817"/>
                    </a:solidFill>
                  </a:tcPr>
                </a:tc>
                <a:tc hMerge="1">
                  <a:txBody>
                    <a:bodyPr/>
                    <a:lstStyle/>
                    <a:p>
                      <a:endParaRPr lang="en-US"/>
                    </a:p>
                  </a:txBody>
                  <a:tcPr/>
                </a:tc>
                <a:tc gridSpan="2">
                  <a:txBody>
                    <a:bodyPr/>
                    <a:lstStyle/>
                    <a:p>
                      <a:pPr algn="ctr" fontAlgn="ctr"/>
                      <a:r>
                        <a:rPr lang="en-US" sz="1100" b="1" i="0" u="none" strike="noStrike" dirty="0">
                          <a:solidFill>
                            <a:srgbClr val="000000"/>
                          </a:solidFill>
                          <a:latin typeface="Calibri"/>
                        </a:rPr>
                        <a:t>2012</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34817"/>
                    </a:solidFill>
                  </a:tcPr>
                </a:tc>
                <a:tc hMerge="1">
                  <a:txBody>
                    <a:bodyPr/>
                    <a:lstStyle/>
                    <a:p>
                      <a:endParaRPr lang="en-US"/>
                    </a:p>
                  </a:txBody>
                  <a:tcPr/>
                </a:tc>
                <a:tc gridSpan="2">
                  <a:txBody>
                    <a:bodyPr/>
                    <a:lstStyle/>
                    <a:p>
                      <a:pPr algn="ctr" fontAlgn="ctr"/>
                      <a:r>
                        <a:rPr lang="en-US" sz="1100" b="1" i="0" u="none" strike="noStrike" dirty="0">
                          <a:solidFill>
                            <a:srgbClr val="000000"/>
                          </a:solidFill>
                          <a:latin typeface="Calibri"/>
                        </a:rPr>
                        <a:t>2013</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34817"/>
                    </a:solidFill>
                  </a:tcPr>
                </a:tc>
                <a:tc hMerge="1">
                  <a:txBody>
                    <a:bodyPr/>
                    <a:lstStyle/>
                    <a:p>
                      <a:endParaRPr lang="en-US"/>
                    </a:p>
                  </a:txBody>
                  <a:tcPr/>
                </a:tc>
                <a:tc gridSpan="2">
                  <a:txBody>
                    <a:bodyPr/>
                    <a:lstStyle/>
                    <a:p>
                      <a:pPr algn="ctr" fontAlgn="ctr"/>
                      <a:r>
                        <a:rPr lang="en-US" sz="1100" b="1" i="0" u="none" strike="noStrike" dirty="0">
                          <a:solidFill>
                            <a:srgbClr val="000000"/>
                          </a:solidFill>
                          <a:latin typeface="Calibri"/>
                        </a:rPr>
                        <a:t>2014</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34817"/>
                    </a:solidFill>
                  </a:tcPr>
                </a:tc>
                <a:tc hMerge="1">
                  <a:txBody>
                    <a:bodyPr/>
                    <a:lstStyle/>
                    <a:p>
                      <a:endParaRPr lang="en-US"/>
                    </a:p>
                  </a:txBody>
                  <a:tcPr/>
                </a:tc>
                <a:tc gridSpan="2">
                  <a:txBody>
                    <a:bodyPr/>
                    <a:lstStyle/>
                    <a:p>
                      <a:pPr algn="ctr" fontAlgn="ctr"/>
                      <a:r>
                        <a:rPr lang="en-US" sz="1100" b="1" i="0" u="none" strike="noStrike" dirty="0">
                          <a:solidFill>
                            <a:srgbClr val="000000"/>
                          </a:solidFill>
                          <a:latin typeface="Calibri"/>
                        </a:rPr>
                        <a:t>2015</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34817"/>
                    </a:solidFill>
                  </a:tcPr>
                </a:tc>
                <a:tc hMerge="1">
                  <a:txBody>
                    <a:bodyPr/>
                    <a:lstStyle/>
                    <a:p>
                      <a:endParaRPr lang="en-US"/>
                    </a:p>
                  </a:txBody>
                  <a:tcPr/>
                </a:tc>
                <a:tc gridSpan="2">
                  <a:txBody>
                    <a:bodyPr/>
                    <a:lstStyle/>
                    <a:p>
                      <a:pPr algn="ctr" fontAlgn="ctr"/>
                      <a:r>
                        <a:rPr lang="en-US" sz="1100" b="1" i="0" u="none" strike="noStrike" dirty="0">
                          <a:solidFill>
                            <a:srgbClr val="000000"/>
                          </a:solidFill>
                          <a:latin typeface="Calibri"/>
                        </a:rPr>
                        <a:t>Total</a:t>
                      </a:r>
                    </a:p>
                  </a:txBody>
                  <a:tcPr marL="4172" marR="4172" marT="4172" marB="0" anchor="ctr">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34817"/>
                    </a:solidFill>
                  </a:tcPr>
                </a:tc>
                <a:tc hMerge="1">
                  <a:txBody>
                    <a:bodyPr/>
                    <a:lstStyle/>
                    <a:p>
                      <a:endParaRPr lang="en-US"/>
                    </a:p>
                  </a:txBody>
                  <a:tcPr/>
                </a:tc>
              </a:tr>
              <a:tr h="320416">
                <a:tc rowSpan="2">
                  <a:txBody>
                    <a:bodyPr/>
                    <a:lstStyle/>
                    <a:p>
                      <a:pPr algn="ctr" fontAlgn="ctr"/>
                      <a:r>
                        <a:rPr lang="en-US" sz="1100" b="1" i="0" u="none" strike="noStrike" dirty="0">
                          <a:solidFill>
                            <a:srgbClr val="000000"/>
                          </a:solidFill>
                          <a:latin typeface="Calibri"/>
                        </a:rPr>
                        <a:t>Capital</a:t>
                      </a:r>
                    </a:p>
                  </a:txBody>
                  <a:tcPr marL="4172" marR="4172" marT="4172" marB="0" anchor="ctr">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r" fontAlgn="ctr"/>
                      <a:r>
                        <a:rPr lang="en-US" sz="1100" b="0" i="0" u="none" strike="noStrike" dirty="0">
                          <a:solidFill>
                            <a:srgbClr val="000000"/>
                          </a:solidFill>
                          <a:latin typeface="Calibri"/>
                        </a:rPr>
                        <a:t>419053</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ctr" fontAlgn="ctr"/>
                      <a:r>
                        <a:rPr lang="en-US" sz="1100" b="1" i="0" u="none" strike="noStrike">
                          <a:solidFill>
                            <a:srgbClr val="000000"/>
                          </a:solidFill>
                          <a:latin typeface="Calibri"/>
                        </a:rPr>
                        <a:t>20.5%</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r" fontAlgn="ctr"/>
                      <a:r>
                        <a:rPr lang="en-US" sz="1100" b="0" i="0" u="none" strike="noStrike">
                          <a:solidFill>
                            <a:srgbClr val="000000"/>
                          </a:solidFill>
                          <a:latin typeface="Calibri"/>
                        </a:rPr>
                        <a:t>393753</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ctr" fontAlgn="ctr"/>
                      <a:r>
                        <a:rPr lang="en-US" sz="1100" b="1" i="0" u="none" strike="noStrike">
                          <a:solidFill>
                            <a:srgbClr val="000000"/>
                          </a:solidFill>
                          <a:latin typeface="Calibri"/>
                        </a:rPr>
                        <a:t>18.8%</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r" fontAlgn="ctr"/>
                      <a:r>
                        <a:rPr lang="en-US" sz="1100" b="0" i="0" u="none" strike="noStrike">
                          <a:solidFill>
                            <a:srgbClr val="000000"/>
                          </a:solidFill>
                          <a:latin typeface="Calibri"/>
                        </a:rPr>
                        <a:t>388787</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ctr" fontAlgn="ctr"/>
                      <a:r>
                        <a:rPr lang="en-US" sz="1100" b="1" i="0" u="none" strike="noStrike">
                          <a:solidFill>
                            <a:srgbClr val="000000"/>
                          </a:solidFill>
                          <a:latin typeface="Calibri"/>
                        </a:rPr>
                        <a:t>17.2%</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r" fontAlgn="ctr"/>
                      <a:r>
                        <a:rPr lang="en-US" sz="1100" b="0" i="0" u="none" strike="noStrike">
                          <a:solidFill>
                            <a:srgbClr val="000000"/>
                          </a:solidFill>
                          <a:latin typeface="Calibri"/>
                        </a:rPr>
                        <a:t>420544</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ctr" fontAlgn="ctr"/>
                      <a:r>
                        <a:rPr lang="en-US" sz="1100" b="1" i="0" u="none" strike="noStrike">
                          <a:solidFill>
                            <a:srgbClr val="000000"/>
                          </a:solidFill>
                          <a:latin typeface="Calibri"/>
                        </a:rPr>
                        <a:t>17.4%</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r" fontAlgn="ctr"/>
                      <a:r>
                        <a:rPr lang="en-US" sz="1100" b="0" i="0" u="none" strike="noStrike">
                          <a:solidFill>
                            <a:srgbClr val="000000"/>
                          </a:solidFill>
                          <a:latin typeface="Calibri"/>
                        </a:rPr>
                        <a:t>387369</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ctr" fontAlgn="ctr"/>
                      <a:r>
                        <a:rPr lang="en-US" sz="1100" b="1" i="0" u="none" strike="noStrike">
                          <a:solidFill>
                            <a:srgbClr val="000000"/>
                          </a:solidFill>
                          <a:latin typeface="Calibri"/>
                        </a:rPr>
                        <a:t>16.6%</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r" fontAlgn="ctr"/>
                      <a:r>
                        <a:rPr lang="en-US" sz="1100" b="0" i="0" u="none" strike="noStrike">
                          <a:solidFill>
                            <a:srgbClr val="000000"/>
                          </a:solidFill>
                          <a:latin typeface="Calibri"/>
                        </a:rPr>
                        <a:t>370210</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ctr" fontAlgn="ctr"/>
                      <a:r>
                        <a:rPr lang="en-US" sz="1100" b="1" i="0" u="none" strike="noStrike">
                          <a:solidFill>
                            <a:srgbClr val="000000"/>
                          </a:solidFill>
                          <a:latin typeface="Calibri"/>
                        </a:rPr>
                        <a:t>16.4%</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r" fontAlgn="ctr"/>
                      <a:r>
                        <a:rPr lang="en-US" sz="1100" b="0" i="0" u="none" strike="noStrike">
                          <a:solidFill>
                            <a:srgbClr val="000000"/>
                          </a:solidFill>
                          <a:latin typeface="Calibri"/>
                        </a:rPr>
                        <a:t>2379716</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ctr" fontAlgn="ctr"/>
                      <a:r>
                        <a:rPr lang="en-US" sz="1100" b="1" i="0" u="none" strike="noStrike" dirty="0">
                          <a:solidFill>
                            <a:srgbClr val="000000"/>
                          </a:solidFill>
                          <a:latin typeface="Calibri"/>
                        </a:rPr>
                        <a:t>17.7%</a:t>
                      </a:r>
                    </a:p>
                  </a:txBody>
                  <a:tcPr marL="4172" marR="4172" marT="4172" marB="0" anchor="ctr">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r>
              <a:tr h="320416">
                <a:tc vMerge="1">
                  <a:txBody>
                    <a:bodyPr/>
                    <a:lstStyle/>
                    <a:p>
                      <a:endParaRPr lang="en-US"/>
                    </a:p>
                  </a:txBody>
                  <a:tcPr/>
                </a:tc>
                <a:tc>
                  <a:txBody>
                    <a:bodyPr/>
                    <a:lstStyle/>
                    <a:p>
                      <a:pPr algn="r" fontAlgn="ctr"/>
                      <a:r>
                        <a:rPr lang="en-US" sz="1100" b="0" i="0" u="none" strike="noStrike" dirty="0">
                          <a:solidFill>
                            <a:srgbClr val="000000"/>
                          </a:solidFill>
                          <a:latin typeface="Calibri"/>
                        </a:rPr>
                        <a:t>2042070</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ctr" fontAlgn="ctr"/>
                      <a:r>
                        <a:rPr lang="en-US" sz="1100" b="1" i="0" u="none" strike="noStrike" dirty="0">
                          <a:solidFill>
                            <a:srgbClr val="000000"/>
                          </a:solidFill>
                          <a:latin typeface="Calibri"/>
                        </a:rPr>
                        <a:t> </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r" fontAlgn="ctr"/>
                      <a:r>
                        <a:rPr lang="en-US" sz="1100" b="0" i="0" u="none" strike="noStrike" dirty="0">
                          <a:solidFill>
                            <a:srgbClr val="000000"/>
                          </a:solidFill>
                          <a:latin typeface="Calibri"/>
                        </a:rPr>
                        <a:t>2097549</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ctr" fontAlgn="ctr"/>
                      <a:r>
                        <a:rPr lang="en-US" sz="1100" b="1" i="0" u="none" strike="noStrike" dirty="0">
                          <a:solidFill>
                            <a:srgbClr val="000000"/>
                          </a:solidFill>
                          <a:latin typeface="Calibri"/>
                        </a:rPr>
                        <a:t> </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r" fontAlgn="ctr"/>
                      <a:r>
                        <a:rPr lang="en-US" sz="1100" b="0" i="0" u="none" strike="noStrike" dirty="0">
                          <a:solidFill>
                            <a:srgbClr val="000000"/>
                          </a:solidFill>
                          <a:latin typeface="Calibri"/>
                        </a:rPr>
                        <a:t>2254516</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ctr" fontAlgn="ctr"/>
                      <a:r>
                        <a:rPr lang="en-US" sz="1100" b="1" i="0" u="none" strike="noStrike" dirty="0">
                          <a:solidFill>
                            <a:srgbClr val="000000"/>
                          </a:solidFill>
                          <a:latin typeface="Calibri"/>
                        </a:rPr>
                        <a:t> </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r" fontAlgn="ctr"/>
                      <a:r>
                        <a:rPr lang="en-US" sz="1100" b="0" i="0" u="none" strike="noStrike" dirty="0">
                          <a:solidFill>
                            <a:srgbClr val="000000"/>
                          </a:solidFill>
                          <a:latin typeface="Calibri"/>
                        </a:rPr>
                        <a:t>2410581</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ctr" fontAlgn="ctr"/>
                      <a:r>
                        <a:rPr lang="en-US" sz="1100" b="1" i="0" u="none" strike="noStrike" dirty="0">
                          <a:solidFill>
                            <a:srgbClr val="000000"/>
                          </a:solidFill>
                          <a:latin typeface="Calibri"/>
                        </a:rPr>
                        <a:t> </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r" fontAlgn="ctr"/>
                      <a:r>
                        <a:rPr lang="en-US" sz="1100" b="0" i="0" u="none" strike="noStrike" dirty="0">
                          <a:solidFill>
                            <a:srgbClr val="000000"/>
                          </a:solidFill>
                          <a:latin typeface="Calibri"/>
                        </a:rPr>
                        <a:t>2340196</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ctr" fontAlgn="ctr"/>
                      <a:r>
                        <a:rPr lang="en-US" sz="1100" b="1" i="0" u="none" strike="noStrike" dirty="0">
                          <a:solidFill>
                            <a:srgbClr val="000000"/>
                          </a:solidFill>
                          <a:latin typeface="Calibri"/>
                        </a:rPr>
                        <a:t> </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r" fontAlgn="ctr"/>
                      <a:r>
                        <a:rPr lang="en-US" sz="1100" b="0" i="0" u="none" strike="noStrike" dirty="0">
                          <a:solidFill>
                            <a:srgbClr val="000000"/>
                          </a:solidFill>
                          <a:latin typeface="Calibri"/>
                        </a:rPr>
                        <a:t>2264208</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ctr" fontAlgn="ctr"/>
                      <a:r>
                        <a:rPr lang="en-US" sz="1100" b="1" i="0" u="none" strike="noStrike" dirty="0">
                          <a:solidFill>
                            <a:srgbClr val="000000"/>
                          </a:solidFill>
                          <a:latin typeface="Calibri"/>
                        </a:rPr>
                        <a:t> </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r" fontAlgn="ctr"/>
                      <a:r>
                        <a:rPr lang="en-US" sz="1100" b="0" i="0" u="none" strike="noStrike" dirty="0">
                          <a:solidFill>
                            <a:srgbClr val="000000"/>
                          </a:solidFill>
                          <a:latin typeface="Calibri"/>
                        </a:rPr>
                        <a:t>13409120</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ctr" fontAlgn="ctr"/>
                      <a:r>
                        <a:rPr lang="en-US" sz="1100" b="1" i="0" u="none" strike="noStrike" dirty="0">
                          <a:solidFill>
                            <a:srgbClr val="000000"/>
                          </a:solidFill>
                          <a:latin typeface="Calibri"/>
                        </a:rPr>
                        <a:t> </a:t>
                      </a:r>
                    </a:p>
                  </a:txBody>
                  <a:tcPr marL="4172" marR="4172" marT="4172" marB="0" anchor="ctr">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r>
              <a:tr h="320416">
                <a:tc rowSpan="2">
                  <a:txBody>
                    <a:bodyPr/>
                    <a:lstStyle/>
                    <a:p>
                      <a:pPr algn="ctr" fontAlgn="ctr"/>
                      <a:r>
                        <a:rPr lang="en-US" sz="1100" b="1" i="0" u="none" strike="noStrike" dirty="0" err="1">
                          <a:solidFill>
                            <a:srgbClr val="000000"/>
                          </a:solidFill>
                          <a:latin typeface="Calibri"/>
                        </a:rPr>
                        <a:t>Hawally</a:t>
                      </a:r>
                      <a:endParaRPr lang="en-US" sz="1100" b="1" i="0" u="none" strike="noStrike" dirty="0">
                        <a:solidFill>
                          <a:srgbClr val="000000"/>
                        </a:solidFill>
                        <a:latin typeface="Calibri"/>
                      </a:endParaRPr>
                    </a:p>
                  </a:txBody>
                  <a:tcPr marL="4172" marR="4172" marT="4172" marB="0" anchor="ctr">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r" fontAlgn="ctr"/>
                      <a:r>
                        <a:rPr lang="en-US" sz="1100" b="0" i="0" u="none" strike="noStrike" dirty="0">
                          <a:solidFill>
                            <a:srgbClr val="000000"/>
                          </a:solidFill>
                          <a:latin typeface="Calibri"/>
                        </a:rPr>
                        <a:t>657269</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ctr" fontAlgn="ctr"/>
                      <a:r>
                        <a:rPr lang="en-US" sz="1100" b="1" i="0" u="none" strike="noStrike" dirty="0">
                          <a:solidFill>
                            <a:srgbClr val="000000"/>
                          </a:solidFill>
                          <a:latin typeface="Calibri"/>
                        </a:rPr>
                        <a:t>25.7%</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r" fontAlgn="ctr"/>
                      <a:r>
                        <a:rPr lang="en-US" sz="1100" b="0" i="0" u="none" strike="noStrike" dirty="0">
                          <a:solidFill>
                            <a:srgbClr val="000000"/>
                          </a:solidFill>
                          <a:latin typeface="Calibri"/>
                        </a:rPr>
                        <a:t>666316</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ctr" fontAlgn="ctr"/>
                      <a:r>
                        <a:rPr lang="en-US" sz="1100" b="1" i="0" u="none" strike="noStrike">
                          <a:solidFill>
                            <a:srgbClr val="000000"/>
                          </a:solidFill>
                          <a:latin typeface="Calibri"/>
                        </a:rPr>
                        <a:t>24.5%</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r" fontAlgn="ctr"/>
                      <a:r>
                        <a:rPr lang="en-US" sz="1100" b="0" i="0" u="none" strike="noStrike">
                          <a:solidFill>
                            <a:srgbClr val="000000"/>
                          </a:solidFill>
                          <a:latin typeface="Calibri"/>
                        </a:rPr>
                        <a:t>629013</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ctr" fontAlgn="ctr"/>
                      <a:r>
                        <a:rPr lang="en-US" sz="1100" b="1" i="0" u="none" strike="noStrike">
                          <a:solidFill>
                            <a:srgbClr val="000000"/>
                          </a:solidFill>
                          <a:latin typeface="Calibri"/>
                        </a:rPr>
                        <a:t>22.7%</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r" fontAlgn="ctr"/>
                      <a:r>
                        <a:rPr lang="en-US" sz="1100" b="0" i="0" u="none" strike="noStrike">
                          <a:solidFill>
                            <a:srgbClr val="000000"/>
                          </a:solidFill>
                          <a:latin typeface="Calibri"/>
                        </a:rPr>
                        <a:t>694703</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ctr" fontAlgn="ctr"/>
                      <a:r>
                        <a:rPr lang="en-US" sz="1100" b="1" i="0" u="none" strike="noStrike">
                          <a:solidFill>
                            <a:srgbClr val="000000"/>
                          </a:solidFill>
                          <a:latin typeface="Calibri"/>
                        </a:rPr>
                        <a:t>22.4%</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r" fontAlgn="ctr"/>
                      <a:r>
                        <a:rPr lang="en-US" sz="1100" b="0" i="0" u="none" strike="noStrike">
                          <a:solidFill>
                            <a:srgbClr val="000000"/>
                          </a:solidFill>
                          <a:latin typeface="Calibri"/>
                        </a:rPr>
                        <a:t>668815</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ctr" fontAlgn="ctr"/>
                      <a:r>
                        <a:rPr lang="en-US" sz="1100" b="1" i="0" u="none" strike="noStrike">
                          <a:solidFill>
                            <a:srgbClr val="000000"/>
                          </a:solidFill>
                          <a:latin typeface="Calibri"/>
                        </a:rPr>
                        <a:t>21.4%</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r" fontAlgn="ctr"/>
                      <a:r>
                        <a:rPr lang="en-US" sz="1100" b="0" i="0" u="none" strike="noStrike">
                          <a:solidFill>
                            <a:srgbClr val="000000"/>
                          </a:solidFill>
                          <a:latin typeface="Calibri"/>
                        </a:rPr>
                        <a:t>660569</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ctr" fontAlgn="ctr"/>
                      <a:r>
                        <a:rPr lang="en-US" sz="1100" b="1" i="0" u="none" strike="noStrike">
                          <a:solidFill>
                            <a:srgbClr val="000000"/>
                          </a:solidFill>
                          <a:latin typeface="Calibri"/>
                        </a:rPr>
                        <a:t>20.5%</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r" fontAlgn="ctr"/>
                      <a:r>
                        <a:rPr lang="en-US" sz="1100" b="0" i="0" u="none" strike="noStrike">
                          <a:solidFill>
                            <a:srgbClr val="000000"/>
                          </a:solidFill>
                          <a:latin typeface="Calibri"/>
                        </a:rPr>
                        <a:t>3976685</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ctr" fontAlgn="ctr"/>
                      <a:r>
                        <a:rPr lang="en-US" sz="1100" b="1" i="0" u="none" strike="noStrike" dirty="0">
                          <a:solidFill>
                            <a:srgbClr val="000000"/>
                          </a:solidFill>
                          <a:latin typeface="Calibri"/>
                        </a:rPr>
                        <a:t>22.7%</a:t>
                      </a:r>
                    </a:p>
                  </a:txBody>
                  <a:tcPr marL="4172" marR="4172" marT="4172" marB="0" anchor="ctr">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r>
              <a:tr h="320416">
                <a:tc vMerge="1">
                  <a:txBody>
                    <a:bodyPr/>
                    <a:lstStyle/>
                    <a:p>
                      <a:endParaRPr lang="en-US"/>
                    </a:p>
                  </a:txBody>
                  <a:tcPr/>
                </a:tc>
                <a:tc>
                  <a:txBody>
                    <a:bodyPr/>
                    <a:lstStyle/>
                    <a:p>
                      <a:pPr algn="r" fontAlgn="ctr"/>
                      <a:r>
                        <a:rPr lang="en-US" sz="1100" b="0" i="0" u="none" strike="noStrike" dirty="0">
                          <a:solidFill>
                            <a:srgbClr val="000000"/>
                          </a:solidFill>
                          <a:latin typeface="Calibri"/>
                        </a:rPr>
                        <a:t>2554411</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ctr" fontAlgn="ctr"/>
                      <a:r>
                        <a:rPr lang="en-US" sz="1100" b="1" i="0" u="none" strike="noStrike" dirty="0">
                          <a:solidFill>
                            <a:srgbClr val="000000"/>
                          </a:solidFill>
                          <a:latin typeface="Calibri"/>
                        </a:rPr>
                        <a:t> </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r" fontAlgn="ctr"/>
                      <a:r>
                        <a:rPr lang="en-US" sz="1100" b="0" i="0" u="none" strike="noStrike" dirty="0">
                          <a:solidFill>
                            <a:srgbClr val="000000"/>
                          </a:solidFill>
                          <a:latin typeface="Calibri"/>
                        </a:rPr>
                        <a:t>2721068</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ctr" fontAlgn="ctr"/>
                      <a:r>
                        <a:rPr lang="en-US" sz="1100" b="1" i="0" u="none" strike="noStrike" dirty="0">
                          <a:solidFill>
                            <a:srgbClr val="000000"/>
                          </a:solidFill>
                          <a:latin typeface="Calibri"/>
                        </a:rPr>
                        <a:t> </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r" fontAlgn="ctr"/>
                      <a:r>
                        <a:rPr lang="en-US" sz="1100" b="0" i="0" u="none" strike="noStrike" dirty="0">
                          <a:solidFill>
                            <a:srgbClr val="000000"/>
                          </a:solidFill>
                          <a:latin typeface="Calibri"/>
                        </a:rPr>
                        <a:t>2774750</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ctr" fontAlgn="ctr"/>
                      <a:r>
                        <a:rPr lang="en-US" sz="1100" b="1" i="0" u="none" strike="noStrike" dirty="0">
                          <a:solidFill>
                            <a:srgbClr val="000000"/>
                          </a:solidFill>
                          <a:latin typeface="Calibri"/>
                        </a:rPr>
                        <a:t> </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r" fontAlgn="ctr"/>
                      <a:r>
                        <a:rPr lang="en-US" sz="1100" b="0" i="0" u="none" strike="noStrike" dirty="0">
                          <a:solidFill>
                            <a:srgbClr val="000000"/>
                          </a:solidFill>
                          <a:latin typeface="Calibri"/>
                        </a:rPr>
                        <a:t>3099657</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ctr" fontAlgn="ctr"/>
                      <a:r>
                        <a:rPr lang="en-US" sz="1100" b="1" i="0" u="none" strike="noStrike" dirty="0">
                          <a:solidFill>
                            <a:srgbClr val="000000"/>
                          </a:solidFill>
                          <a:latin typeface="Calibri"/>
                        </a:rPr>
                        <a:t> </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r" fontAlgn="ctr"/>
                      <a:r>
                        <a:rPr lang="en-US" sz="1100" b="0" i="0" u="none" strike="noStrike" dirty="0">
                          <a:solidFill>
                            <a:srgbClr val="000000"/>
                          </a:solidFill>
                          <a:latin typeface="Calibri"/>
                        </a:rPr>
                        <a:t>3129814</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ctr" fontAlgn="ctr"/>
                      <a:r>
                        <a:rPr lang="en-US" sz="1100" b="1" i="0" u="none" strike="noStrike" dirty="0">
                          <a:solidFill>
                            <a:srgbClr val="000000"/>
                          </a:solidFill>
                          <a:latin typeface="Calibri"/>
                        </a:rPr>
                        <a:t> </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r" fontAlgn="ctr"/>
                      <a:r>
                        <a:rPr lang="en-US" sz="1100" b="0" i="0" u="none" strike="noStrike" dirty="0">
                          <a:solidFill>
                            <a:srgbClr val="000000"/>
                          </a:solidFill>
                          <a:latin typeface="Calibri"/>
                        </a:rPr>
                        <a:t>3222462</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ctr" fontAlgn="ctr"/>
                      <a:r>
                        <a:rPr lang="en-US" sz="1100" b="1" i="0" u="none" strike="noStrike" dirty="0">
                          <a:solidFill>
                            <a:srgbClr val="000000"/>
                          </a:solidFill>
                          <a:latin typeface="Calibri"/>
                        </a:rPr>
                        <a:t> </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r" fontAlgn="ctr"/>
                      <a:r>
                        <a:rPr lang="en-US" sz="1100" b="0" i="0" u="none" strike="noStrike" dirty="0">
                          <a:solidFill>
                            <a:srgbClr val="000000"/>
                          </a:solidFill>
                          <a:latin typeface="Calibri"/>
                        </a:rPr>
                        <a:t>17502162</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ctr" fontAlgn="ctr"/>
                      <a:r>
                        <a:rPr lang="en-US" sz="1100" b="1" i="0" u="none" strike="noStrike" dirty="0">
                          <a:solidFill>
                            <a:srgbClr val="000000"/>
                          </a:solidFill>
                          <a:latin typeface="Calibri"/>
                        </a:rPr>
                        <a:t> </a:t>
                      </a:r>
                    </a:p>
                  </a:txBody>
                  <a:tcPr marL="4172" marR="4172" marT="4172" marB="0" anchor="ctr">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r>
              <a:tr h="320416">
                <a:tc rowSpan="2">
                  <a:txBody>
                    <a:bodyPr/>
                    <a:lstStyle/>
                    <a:p>
                      <a:pPr algn="ctr" fontAlgn="ctr"/>
                      <a:r>
                        <a:rPr lang="en-US" sz="1050" b="1" i="0" u="none" strike="noStrike" dirty="0" err="1">
                          <a:solidFill>
                            <a:srgbClr val="000000"/>
                          </a:solidFill>
                          <a:latin typeface="Calibri"/>
                        </a:rPr>
                        <a:t>Farwanyia</a:t>
                      </a:r>
                      <a:endParaRPr lang="en-US" sz="1050" b="1" i="0" u="none" strike="noStrike" dirty="0">
                        <a:solidFill>
                          <a:srgbClr val="000000"/>
                        </a:solidFill>
                        <a:latin typeface="Calibri"/>
                      </a:endParaRPr>
                    </a:p>
                  </a:txBody>
                  <a:tcPr marL="4172" marR="4172" marT="4172" marB="0" anchor="ctr">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r" fontAlgn="ctr"/>
                      <a:r>
                        <a:rPr lang="en-US" sz="1100" b="0" i="0" u="none" strike="noStrike">
                          <a:solidFill>
                            <a:srgbClr val="000000"/>
                          </a:solidFill>
                          <a:latin typeface="Calibri"/>
                        </a:rPr>
                        <a:t>776902</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ctr" fontAlgn="ctr"/>
                      <a:r>
                        <a:rPr lang="en-US" sz="1100" b="1" i="0" u="none" strike="noStrike">
                          <a:solidFill>
                            <a:srgbClr val="000000"/>
                          </a:solidFill>
                          <a:latin typeface="Calibri"/>
                        </a:rPr>
                        <a:t>26.7%</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r" fontAlgn="ctr"/>
                      <a:r>
                        <a:rPr lang="en-US" sz="1100" b="0" i="0" u="none" strike="noStrike">
                          <a:solidFill>
                            <a:srgbClr val="000000"/>
                          </a:solidFill>
                          <a:latin typeface="Calibri"/>
                        </a:rPr>
                        <a:t>735273</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ctr" fontAlgn="ctr"/>
                      <a:r>
                        <a:rPr lang="en-US" sz="1100" b="1" i="0" u="none" strike="noStrike" dirty="0">
                          <a:solidFill>
                            <a:srgbClr val="000000"/>
                          </a:solidFill>
                          <a:latin typeface="Calibri"/>
                        </a:rPr>
                        <a:t>24.1%</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r" fontAlgn="ctr"/>
                      <a:r>
                        <a:rPr lang="en-US" sz="1100" b="0" i="0" u="none" strike="noStrike" dirty="0">
                          <a:solidFill>
                            <a:srgbClr val="000000"/>
                          </a:solidFill>
                          <a:latin typeface="Calibri"/>
                        </a:rPr>
                        <a:t>709811</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ctr" fontAlgn="ctr"/>
                      <a:r>
                        <a:rPr lang="en-US" sz="1100" b="1" i="0" u="none" strike="noStrike">
                          <a:solidFill>
                            <a:srgbClr val="000000"/>
                          </a:solidFill>
                          <a:latin typeface="Calibri"/>
                        </a:rPr>
                        <a:t>22.6%</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r" fontAlgn="ctr"/>
                      <a:r>
                        <a:rPr lang="en-US" sz="1100" b="0" i="0" u="none" strike="noStrike">
                          <a:solidFill>
                            <a:srgbClr val="000000"/>
                          </a:solidFill>
                          <a:latin typeface="Calibri"/>
                        </a:rPr>
                        <a:t>769455</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ctr" fontAlgn="ctr"/>
                      <a:r>
                        <a:rPr lang="en-US" sz="1100" b="1" i="0" u="none" strike="noStrike">
                          <a:solidFill>
                            <a:srgbClr val="000000"/>
                          </a:solidFill>
                          <a:latin typeface="Calibri"/>
                        </a:rPr>
                        <a:t>22.9%</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r" fontAlgn="ctr"/>
                      <a:r>
                        <a:rPr lang="en-US" sz="1100" b="0" i="0" u="none" strike="noStrike">
                          <a:solidFill>
                            <a:srgbClr val="000000"/>
                          </a:solidFill>
                          <a:latin typeface="Calibri"/>
                        </a:rPr>
                        <a:t>765124</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ctr" fontAlgn="ctr"/>
                      <a:r>
                        <a:rPr lang="en-US" sz="1100" b="1" i="0" u="none" strike="noStrike">
                          <a:solidFill>
                            <a:srgbClr val="000000"/>
                          </a:solidFill>
                          <a:latin typeface="Calibri"/>
                        </a:rPr>
                        <a:t>22.2%</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r" fontAlgn="ctr"/>
                      <a:r>
                        <a:rPr lang="en-US" sz="1100" b="0" i="0" u="none" strike="noStrike">
                          <a:solidFill>
                            <a:srgbClr val="000000"/>
                          </a:solidFill>
                          <a:latin typeface="Calibri"/>
                        </a:rPr>
                        <a:t>787987</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ctr" fontAlgn="ctr"/>
                      <a:r>
                        <a:rPr lang="en-US" sz="1100" b="1" i="0" u="none" strike="noStrike">
                          <a:solidFill>
                            <a:srgbClr val="000000"/>
                          </a:solidFill>
                          <a:latin typeface="Calibri"/>
                        </a:rPr>
                        <a:t>21.4%</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r" fontAlgn="ctr"/>
                      <a:r>
                        <a:rPr lang="en-US" sz="1100" b="0" i="0" u="none" strike="noStrike" dirty="0">
                          <a:solidFill>
                            <a:srgbClr val="000000"/>
                          </a:solidFill>
                          <a:latin typeface="Calibri"/>
                        </a:rPr>
                        <a:t>4544552</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ctr" fontAlgn="ctr"/>
                      <a:r>
                        <a:rPr lang="en-US" sz="1100" b="1" i="0" u="none" strike="noStrike" dirty="0">
                          <a:solidFill>
                            <a:srgbClr val="000000"/>
                          </a:solidFill>
                          <a:latin typeface="Calibri"/>
                        </a:rPr>
                        <a:t>23.2%</a:t>
                      </a:r>
                    </a:p>
                  </a:txBody>
                  <a:tcPr marL="4172" marR="4172" marT="4172" marB="0" anchor="ctr">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r>
              <a:tr h="320416">
                <a:tc vMerge="1">
                  <a:txBody>
                    <a:bodyPr/>
                    <a:lstStyle/>
                    <a:p>
                      <a:endParaRPr lang="en-US"/>
                    </a:p>
                  </a:txBody>
                  <a:tcPr/>
                </a:tc>
                <a:tc>
                  <a:txBody>
                    <a:bodyPr/>
                    <a:lstStyle/>
                    <a:p>
                      <a:pPr algn="r" fontAlgn="ctr"/>
                      <a:r>
                        <a:rPr lang="en-US" sz="1100" b="0" i="0" u="none" strike="noStrike" dirty="0">
                          <a:solidFill>
                            <a:srgbClr val="000000"/>
                          </a:solidFill>
                          <a:latin typeface="Calibri"/>
                        </a:rPr>
                        <a:t>2914121</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ctr" fontAlgn="ctr"/>
                      <a:r>
                        <a:rPr lang="en-US" sz="1100" b="1" i="0" u="none" strike="noStrike" dirty="0">
                          <a:solidFill>
                            <a:srgbClr val="000000"/>
                          </a:solidFill>
                          <a:latin typeface="Calibri"/>
                        </a:rPr>
                        <a:t> </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r" fontAlgn="ctr"/>
                      <a:r>
                        <a:rPr lang="en-US" sz="1100" b="0" i="0" u="none" strike="noStrike" dirty="0">
                          <a:solidFill>
                            <a:srgbClr val="000000"/>
                          </a:solidFill>
                          <a:latin typeface="Calibri"/>
                        </a:rPr>
                        <a:t>3049128</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ctr" fontAlgn="ctr"/>
                      <a:r>
                        <a:rPr lang="en-US" sz="1100" b="1" i="0" u="none" strike="noStrike" dirty="0">
                          <a:solidFill>
                            <a:srgbClr val="000000"/>
                          </a:solidFill>
                          <a:latin typeface="Calibri"/>
                        </a:rPr>
                        <a:t> </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r" fontAlgn="ctr"/>
                      <a:r>
                        <a:rPr lang="en-US" sz="1100" b="0" i="0" u="none" strike="noStrike" dirty="0">
                          <a:solidFill>
                            <a:srgbClr val="000000"/>
                          </a:solidFill>
                          <a:latin typeface="Calibri"/>
                        </a:rPr>
                        <a:t>3144015</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ctr" fontAlgn="ctr"/>
                      <a:r>
                        <a:rPr lang="en-US" sz="1100" b="1" i="0" u="none" strike="noStrike" dirty="0">
                          <a:solidFill>
                            <a:srgbClr val="000000"/>
                          </a:solidFill>
                          <a:latin typeface="Calibri"/>
                        </a:rPr>
                        <a:t> </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r" fontAlgn="ctr"/>
                      <a:r>
                        <a:rPr lang="en-US" sz="1100" b="0" i="0" u="none" strike="noStrike" dirty="0">
                          <a:solidFill>
                            <a:srgbClr val="000000"/>
                          </a:solidFill>
                          <a:latin typeface="Calibri"/>
                        </a:rPr>
                        <a:t>3365510</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ctr" fontAlgn="ctr"/>
                      <a:r>
                        <a:rPr lang="en-US" sz="1100" b="1" i="0" u="none" strike="noStrike" dirty="0">
                          <a:solidFill>
                            <a:srgbClr val="000000"/>
                          </a:solidFill>
                          <a:latin typeface="Calibri"/>
                        </a:rPr>
                        <a:t> </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r" fontAlgn="ctr"/>
                      <a:r>
                        <a:rPr lang="en-US" sz="1100" b="0" i="0" u="none" strike="noStrike" dirty="0">
                          <a:solidFill>
                            <a:srgbClr val="000000"/>
                          </a:solidFill>
                          <a:latin typeface="Calibri"/>
                        </a:rPr>
                        <a:t>3449813</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ctr" fontAlgn="ctr"/>
                      <a:r>
                        <a:rPr lang="en-US" sz="1100" b="1" i="0" u="none" strike="noStrike" dirty="0">
                          <a:solidFill>
                            <a:srgbClr val="000000"/>
                          </a:solidFill>
                          <a:latin typeface="Calibri"/>
                        </a:rPr>
                        <a:t> </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r" fontAlgn="ctr"/>
                      <a:r>
                        <a:rPr lang="en-US" sz="1100" b="0" i="0" u="none" strike="noStrike" dirty="0">
                          <a:solidFill>
                            <a:srgbClr val="000000"/>
                          </a:solidFill>
                          <a:latin typeface="Calibri"/>
                        </a:rPr>
                        <a:t>3677161</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ctr" fontAlgn="ctr"/>
                      <a:r>
                        <a:rPr lang="en-US" sz="1100" b="1" i="0" u="none" strike="noStrike" dirty="0">
                          <a:solidFill>
                            <a:srgbClr val="000000"/>
                          </a:solidFill>
                          <a:latin typeface="Calibri"/>
                        </a:rPr>
                        <a:t> </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r" fontAlgn="ctr"/>
                      <a:r>
                        <a:rPr lang="en-US" sz="1100" b="0" i="0" u="none" strike="noStrike" dirty="0">
                          <a:solidFill>
                            <a:srgbClr val="000000"/>
                          </a:solidFill>
                          <a:latin typeface="Calibri"/>
                        </a:rPr>
                        <a:t>19599748</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ctr" fontAlgn="ctr"/>
                      <a:r>
                        <a:rPr lang="en-US" sz="1100" b="1" i="0" u="none" strike="noStrike" dirty="0">
                          <a:solidFill>
                            <a:srgbClr val="000000"/>
                          </a:solidFill>
                          <a:latin typeface="Calibri"/>
                        </a:rPr>
                        <a:t> </a:t>
                      </a:r>
                    </a:p>
                  </a:txBody>
                  <a:tcPr marL="4172" marR="4172" marT="4172" marB="0" anchor="ctr">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r>
              <a:tr h="320416">
                <a:tc rowSpan="2">
                  <a:txBody>
                    <a:bodyPr/>
                    <a:lstStyle/>
                    <a:p>
                      <a:pPr algn="ctr" fontAlgn="ctr"/>
                      <a:r>
                        <a:rPr lang="en-US" sz="1100" b="1" i="0" u="none" strike="noStrike" dirty="0" err="1">
                          <a:solidFill>
                            <a:srgbClr val="000000"/>
                          </a:solidFill>
                          <a:latin typeface="Calibri"/>
                        </a:rPr>
                        <a:t>Ahmadi</a:t>
                      </a:r>
                      <a:endParaRPr lang="en-US" sz="1100" b="1" i="0" u="none" strike="noStrike" dirty="0">
                        <a:solidFill>
                          <a:srgbClr val="000000"/>
                        </a:solidFill>
                        <a:latin typeface="Calibri"/>
                      </a:endParaRPr>
                    </a:p>
                  </a:txBody>
                  <a:tcPr marL="4172" marR="4172" marT="4172" marB="0" anchor="ctr">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r" fontAlgn="ctr"/>
                      <a:r>
                        <a:rPr lang="en-US" sz="1100" b="0" i="0" u="none" strike="noStrike">
                          <a:solidFill>
                            <a:srgbClr val="000000"/>
                          </a:solidFill>
                          <a:latin typeface="Calibri"/>
                        </a:rPr>
                        <a:t>922766</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ctr" fontAlgn="ctr"/>
                      <a:r>
                        <a:rPr lang="en-US" sz="1100" b="1" i="0" u="none" strike="noStrike">
                          <a:solidFill>
                            <a:srgbClr val="000000"/>
                          </a:solidFill>
                          <a:latin typeface="Calibri"/>
                        </a:rPr>
                        <a:t>33.3%</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r" fontAlgn="ctr"/>
                      <a:r>
                        <a:rPr lang="en-US" sz="1100" b="0" i="0" u="none" strike="noStrike">
                          <a:solidFill>
                            <a:srgbClr val="000000"/>
                          </a:solidFill>
                          <a:latin typeface="Calibri"/>
                        </a:rPr>
                        <a:t>988048</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ctr" fontAlgn="ctr"/>
                      <a:r>
                        <a:rPr lang="en-US" sz="1100" b="1" i="0" u="none" strike="noStrike">
                          <a:solidFill>
                            <a:srgbClr val="000000"/>
                          </a:solidFill>
                          <a:latin typeface="Calibri"/>
                        </a:rPr>
                        <a:t>30.9%</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r" fontAlgn="ctr"/>
                      <a:r>
                        <a:rPr lang="en-US" sz="1100" b="0" i="0" u="none" strike="noStrike">
                          <a:solidFill>
                            <a:srgbClr val="000000"/>
                          </a:solidFill>
                          <a:latin typeface="Calibri"/>
                        </a:rPr>
                        <a:t>989935</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ctr" fontAlgn="ctr"/>
                      <a:r>
                        <a:rPr lang="en-US" sz="1100" b="1" i="0" u="none" strike="noStrike" dirty="0">
                          <a:solidFill>
                            <a:srgbClr val="000000"/>
                          </a:solidFill>
                          <a:latin typeface="Calibri"/>
                        </a:rPr>
                        <a:t>28.8%</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r" fontAlgn="ctr"/>
                      <a:r>
                        <a:rPr lang="en-US" sz="1100" b="0" i="0" u="none" strike="noStrike" dirty="0">
                          <a:solidFill>
                            <a:srgbClr val="000000"/>
                          </a:solidFill>
                          <a:latin typeface="Calibri"/>
                        </a:rPr>
                        <a:t>1023664</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ctr" fontAlgn="ctr"/>
                      <a:r>
                        <a:rPr lang="en-US" sz="1100" b="1" i="0" u="none" strike="noStrike" dirty="0">
                          <a:solidFill>
                            <a:srgbClr val="000000"/>
                          </a:solidFill>
                          <a:latin typeface="Calibri"/>
                        </a:rPr>
                        <a:t>29.1%</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r" fontAlgn="ctr"/>
                      <a:r>
                        <a:rPr lang="en-US" sz="1100" b="0" i="0" u="none" strike="noStrike">
                          <a:solidFill>
                            <a:srgbClr val="000000"/>
                          </a:solidFill>
                          <a:latin typeface="Calibri"/>
                        </a:rPr>
                        <a:t>987586</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ctr" fontAlgn="ctr"/>
                      <a:r>
                        <a:rPr lang="en-US" sz="1100" b="1" i="0" u="none" strike="noStrike">
                          <a:solidFill>
                            <a:srgbClr val="000000"/>
                          </a:solidFill>
                          <a:latin typeface="Calibri"/>
                        </a:rPr>
                        <a:t>28.4%</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r" fontAlgn="ctr"/>
                      <a:r>
                        <a:rPr lang="en-US" sz="1100" b="0" i="0" u="none" strike="noStrike">
                          <a:solidFill>
                            <a:srgbClr val="000000"/>
                          </a:solidFill>
                          <a:latin typeface="Calibri"/>
                        </a:rPr>
                        <a:t>1006531</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ctr" fontAlgn="ctr"/>
                      <a:r>
                        <a:rPr lang="en-US" sz="1100" b="1" i="0" u="none" strike="noStrike">
                          <a:solidFill>
                            <a:srgbClr val="000000"/>
                          </a:solidFill>
                          <a:latin typeface="Calibri"/>
                        </a:rPr>
                        <a:t>27.4%</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r" fontAlgn="ctr"/>
                      <a:r>
                        <a:rPr lang="en-US" sz="1100" b="0" i="0" u="none" strike="noStrike">
                          <a:solidFill>
                            <a:srgbClr val="000000"/>
                          </a:solidFill>
                          <a:latin typeface="Calibri"/>
                        </a:rPr>
                        <a:t>5918530</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ctr" fontAlgn="ctr"/>
                      <a:r>
                        <a:rPr lang="en-US" sz="1100" b="1" i="0" u="none" strike="noStrike" dirty="0">
                          <a:solidFill>
                            <a:srgbClr val="000000"/>
                          </a:solidFill>
                          <a:latin typeface="Calibri"/>
                        </a:rPr>
                        <a:t>29.5%</a:t>
                      </a:r>
                    </a:p>
                  </a:txBody>
                  <a:tcPr marL="4172" marR="4172" marT="4172" marB="0" anchor="ctr">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r>
              <a:tr h="320416">
                <a:tc vMerge="1">
                  <a:txBody>
                    <a:bodyPr/>
                    <a:lstStyle/>
                    <a:p>
                      <a:endParaRPr lang="en-US"/>
                    </a:p>
                  </a:txBody>
                  <a:tcPr/>
                </a:tc>
                <a:tc>
                  <a:txBody>
                    <a:bodyPr/>
                    <a:lstStyle/>
                    <a:p>
                      <a:pPr algn="r" fontAlgn="ctr"/>
                      <a:r>
                        <a:rPr lang="en-US" sz="1100" b="0" i="0" u="none" strike="noStrike" dirty="0">
                          <a:solidFill>
                            <a:srgbClr val="000000"/>
                          </a:solidFill>
                          <a:latin typeface="Calibri"/>
                        </a:rPr>
                        <a:t>2772661</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ctr" fontAlgn="ctr"/>
                      <a:r>
                        <a:rPr lang="en-US" sz="1100" b="1" i="0" u="none" strike="noStrike" dirty="0">
                          <a:solidFill>
                            <a:srgbClr val="000000"/>
                          </a:solidFill>
                          <a:latin typeface="Calibri"/>
                        </a:rPr>
                        <a:t> </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r" fontAlgn="ctr"/>
                      <a:r>
                        <a:rPr lang="en-US" sz="1100" b="0" i="0" u="none" strike="noStrike" dirty="0">
                          <a:solidFill>
                            <a:srgbClr val="000000"/>
                          </a:solidFill>
                          <a:latin typeface="Calibri"/>
                        </a:rPr>
                        <a:t>3194073</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ctr" fontAlgn="ctr"/>
                      <a:r>
                        <a:rPr lang="en-US" sz="1100" b="1" i="0" u="none" strike="noStrike" dirty="0">
                          <a:solidFill>
                            <a:srgbClr val="000000"/>
                          </a:solidFill>
                          <a:latin typeface="Calibri"/>
                        </a:rPr>
                        <a:t> </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r" fontAlgn="ctr"/>
                      <a:r>
                        <a:rPr lang="en-US" sz="1100" b="0" i="0" u="none" strike="noStrike" dirty="0">
                          <a:solidFill>
                            <a:srgbClr val="000000"/>
                          </a:solidFill>
                          <a:latin typeface="Calibri"/>
                        </a:rPr>
                        <a:t>3434543</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ctr" fontAlgn="ctr"/>
                      <a:r>
                        <a:rPr lang="en-US" sz="1100" b="1" i="0" u="none" strike="noStrike" dirty="0">
                          <a:solidFill>
                            <a:srgbClr val="000000"/>
                          </a:solidFill>
                          <a:latin typeface="Calibri"/>
                        </a:rPr>
                        <a:t> </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r" fontAlgn="ctr"/>
                      <a:r>
                        <a:rPr lang="en-US" sz="1100" b="0" i="0" u="none" strike="noStrike" dirty="0">
                          <a:solidFill>
                            <a:srgbClr val="000000"/>
                          </a:solidFill>
                          <a:latin typeface="Calibri"/>
                        </a:rPr>
                        <a:t>3522481</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ctr" fontAlgn="ctr"/>
                      <a:r>
                        <a:rPr lang="en-US" sz="1100" b="1" i="0" u="none" strike="noStrike" dirty="0">
                          <a:solidFill>
                            <a:srgbClr val="000000"/>
                          </a:solidFill>
                          <a:latin typeface="Calibri"/>
                        </a:rPr>
                        <a:t> </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r" fontAlgn="ctr"/>
                      <a:r>
                        <a:rPr lang="en-US" sz="1100" b="0" i="0" u="none" strike="noStrike" dirty="0">
                          <a:solidFill>
                            <a:srgbClr val="000000"/>
                          </a:solidFill>
                          <a:latin typeface="Calibri"/>
                        </a:rPr>
                        <a:t>3477536</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ctr" fontAlgn="ctr"/>
                      <a:r>
                        <a:rPr lang="en-US" sz="1100" b="1" i="0" u="none" strike="noStrike" dirty="0">
                          <a:solidFill>
                            <a:srgbClr val="000000"/>
                          </a:solidFill>
                          <a:latin typeface="Calibri"/>
                        </a:rPr>
                        <a:t> </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r" fontAlgn="ctr"/>
                      <a:r>
                        <a:rPr lang="en-US" sz="1100" b="0" i="0" u="none" strike="noStrike" dirty="0">
                          <a:solidFill>
                            <a:srgbClr val="000000"/>
                          </a:solidFill>
                          <a:latin typeface="Calibri"/>
                        </a:rPr>
                        <a:t>3668276</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ctr" fontAlgn="ctr"/>
                      <a:r>
                        <a:rPr lang="en-US" sz="1100" b="1" i="0" u="none" strike="noStrike" dirty="0">
                          <a:solidFill>
                            <a:srgbClr val="000000"/>
                          </a:solidFill>
                          <a:latin typeface="Calibri"/>
                        </a:rPr>
                        <a:t> </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r" fontAlgn="ctr"/>
                      <a:r>
                        <a:rPr lang="en-US" sz="1100" b="0" i="0" u="none" strike="noStrike" dirty="0">
                          <a:solidFill>
                            <a:srgbClr val="000000"/>
                          </a:solidFill>
                          <a:latin typeface="Calibri"/>
                        </a:rPr>
                        <a:t>20069570</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ctr" fontAlgn="ctr"/>
                      <a:r>
                        <a:rPr lang="en-US" sz="1100" b="1" i="0" u="none" strike="noStrike" dirty="0">
                          <a:solidFill>
                            <a:srgbClr val="000000"/>
                          </a:solidFill>
                          <a:latin typeface="Calibri"/>
                        </a:rPr>
                        <a:t> </a:t>
                      </a:r>
                    </a:p>
                  </a:txBody>
                  <a:tcPr marL="4172" marR="4172" marT="4172" marB="0" anchor="ctr">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r>
              <a:tr h="320416">
                <a:tc rowSpan="2">
                  <a:txBody>
                    <a:bodyPr/>
                    <a:lstStyle/>
                    <a:p>
                      <a:pPr algn="ctr" fontAlgn="ctr"/>
                      <a:r>
                        <a:rPr lang="en-US" sz="1100" b="1" i="0" u="none" strike="noStrike" dirty="0" err="1">
                          <a:solidFill>
                            <a:srgbClr val="000000"/>
                          </a:solidFill>
                          <a:latin typeface="Calibri"/>
                        </a:rPr>
                        <a:t>Jahra</a:t>
                      </a:r>
                      <a:endParaRPr lang="en-US" sz="1100" b="1" i="0" u="none" strike="noStrike" dirty="0">
                        <a:solidFill>
                          <a:srgbClr val="000000"/>
                        </a:solidFill>
                        <a:latin typeface="Calibri"/>
                      </a:endParaRPr>
                    </a:p>
                  </a:txBody>
                  <a:tcPr marL="4172" marR="4172" marT="4172" marB="0" anchor="ctr">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r" fontAlgn="ctr"/>
                      <a:r>
                        <a:rPr lang="en-US" sz="1100" b="0" i="0" u="none" strike="noStrike">
                          <a:solidFill>
                            <a:srgbClr val="000000"/>
                          </a:solidFill>
                          <a:latin typeface="Calibri"/>
                        </a:rPr>
                        <a:t>403660</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ctr" fontAlgn="ctr"/>
                      <a:r>
                        <a:rPr lang="en-US" sz="1100" b="1" i="0" u="none" strike="noStrike">
                          <a:solidFill>
                            <a:srgbClr val="000000"/>
                          </a:solidFill>
                          <a:latin typeface="Calibri"/>
                        </a:rPr>
                        <a:t>32.3%</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r" fontAlgn="ctr"/>
                      <a:r>
                        <a:rPr lang="en-US" sz="1100" b="0" i="0" u="none" strike="noStrike">
                          <a:solidFill>
                            <a:srgbClr val="000000"/>
                          </a:solidFill>
                          <a:latin typeface="Calibri"/>
                        </a:rPr>
                        <a:t>569200</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ctr" fontAlgn="ctr"/>
                      <a:r>
                        <a:rPr lang="en-US" sz="1100" b="1" i="0" u="none" strike="noStrike">
                          <a:solidFill>
                            <a:srgbClr val="000000"/>
                          </a:solidFill>
                          <a:latin typeface="Calibri"/>
                        </a:rPr>
                        <a:t>32.0%</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r" fontAlgn="ctr"/>
                      <a:r>
                        <a:rPr lang="en-US" sz="1100" b="0" i="0" u="none" strike="noStrike">
                          <a:solidFill>
                            <a:srgbClr val="000000"/>
                          </a:solidFill>
                          <a:latin typeface="Calibri"/>
                        </a:rPr>
                        <a:t>553466</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ctr" fontAlgn="ctr"/>
                      <a:r>
                        <a:rPr lang="en-US" sz="1100" b="1" i="0" u="none" strike="noStrike">
                          <a:solidFill>
                            <a:srgbClr val="000000"/>
                          </a:solidFill>
                          <a:latin typeface="Calibri"/>
                        </a:rPr>
                        <a:t>31.0%</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r" fontAlgn="ctr"/>
                      <a:r>
                        <a:rPr lang="en-US" sz="1100" b="0" i="0" u="none" strike="noStrike">
                          <a:solidFill>
                            <a:srgbClr val="000000"/>
                          </a:solidFill>
                          <a:latin typeface="Calibri"/>
                        </a:rPr>
                        <a:t>549294</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ctr" fontAlgn="ctr"/>
                      <a:r>
                        <a:rPr lang="en-US" sz="1100" b="1" i="0" u="none" strike="noStrike">
                          <a:solidFill>
                            <a:srgbClr val="000000"/>
                          </a:solidFill>
                          <a:latin typeface="Calibri"/>
                        </a:rPr>
                        <a:t>30.0%</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r" fontAlgn="ctr"/>
                      <a:r>
                        <a:rPr lang="en-US" sz="1100" b="0" i="0" u="none" strike="noStrike" dirty="0">
                          <a:solidFill>
                            <a:srgbClr val="000000"/>
                          </a:solidFill>
                          <a:latin typeface="Calibri"/>
                        </a:rPr>
                        <a:t>557849</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ctr" fontAlgn="ctr"/>
                      <a:r>
                        <a:rPr lang="en-US" sz="1100" b="1" i="0" u="none" strike="noStrike" dirty="0">
                          <a:solidFill>
                            <a:srgbClr val="000000"/>
                          </a:solidFill>
                          <a:latin typeface="Calibri"/>
                        </a:rPr>
                        <a:t>29.8%</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r" fontAlgn="ctr"/>
                      <a:r>
                        <a:rPr lang="en-US" sz="1100" b="0" i="0" u="none" strike="noStrike">
                          <a:solidFill>
                            <a:srgbClr val="000000"/>
                          </a:solidFill>
                          <a:latin typeface="Calibri"/>
                        </a:rPr>
                        <a:t>539150</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ctr" fontAlgn="ctr"/>
                      <a:r>
                        <a:rPr lang="en-US" sz="1100" b="1" i="0" u="none" strike="noStrike">
                          <a:solidFill>
                            <a:srgbClr val="000000"/>
                          </a:solidFill>
                          <a:latin typeface="Calibri"/>
                        </a:rPr>
                        <a:t>29.1%</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r" fontAlgn="ctr"/>
                      <a:r>
                        <a:rPr lang="en-US" sz="1100" b="0" i="0" u="none" strike="noStrike">
                          <a:solidFill>
                            <a:srgbClr val="000000"/>
                          </a:solidFill>
                          <a:latin typeface="Calibri"/>
                        </a:rPr>
                        <a:t>3172619</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ctr" fontAlgn="ctr"/>
                      <a:r>
                        <a:rPr lang="en-US" sz="1100" b="1" i="0" u="none" strike="noStrike" dirty="0">
                          <a:solidFill>
                            <a:srgbClr val="000000"/>
                          </a:solidFill>
                          <a:latin typeface="Calibri"/>
                        </a:rPr>
                        <a:t>30.6%</a:t>
                      </a:r>
                    </a:p>
                  </a:txBody>
                  <a:tcPr marL="4172" marR="4172" marT="4172" marB="0" anchor="ctr">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r>
              <a:tr h="320416">
                <a:tc vMerge="1">
                  <a:txBody>
                    <a:bodyPr/>
                    <a:lstStyle/>
                    <a:p>
                      <a:endParaRPr lang="en-US"/>
                    </a:p>
                  </a:txBody>
                  <a:tcPr/>
                </a:tc>
                <a:tc>
                  <a:txBody>
                    <a:bodyPr/>
                    <a:lstStyle/>
                    <a:p>
                      <a:pPr algn="r" fontAlgn="ctr"/>
                      <a:r>
                        <a:rPr lang="en-US" sz="1100" b="0" i="0" u="none" strike="noStrike" dirty="0">
                          <a:solidFill>
                            <a:srgbClr val="000000"/>
                          </a:solidFill>
                          <a:latin typeface="Calibri"/>
                        </a:rPr>
                        <a:t>1249491</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ctr" fontAlgn="ctr"/>
                      <a:r>
                        <a:rPr lang="en-US" sz="1100" b="1" i="0" u="none" strike="noStrike" dirty="0">
                          <a:solidFill>
                            <a:srgbClr val="000000"/>
                          </a:solidFill>
                          <a:latin typeface="Calibri"/>
                        </a:rPr>
                        <a:t> </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r" fontAlgn="ctr"/>
                      <a:r>
                        <a:rPr lang="en-US" sz="1100" b="0" i="0" u="none" strike="noStrike" dirty="0">
                          <a:solidFill>
                            <a:srgbClr val="000000"/>
                          </a:solidFill>
                          <a:latin typeface="Calibri"/>
                        </a:rPr>
                        <a:t>1776490</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ctr" fontAlgn="ctr"/>
                      <a:r>
                        <a:rPr lang="en-US" sz="1100" b="1" i="0" u="none" strike="noStrike" dirty="0">
                          <a:solidFill>
                            <a:srgbClr val="000000"/>
                          </a:solidFill>
                          <a:latin typeface="Calibri"/>
                        </a:rPr>
                        <a:t> </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r" fontAlgn="ctr"/>
                      <a:r>
                        <a:rPr lang="en-US" sz="1100" b="0" i="0" u="none" strike="noStrike" dirty="0">
                          <a:solidFill>
                            <a:srgbClr val="000000"/>
                          </a:solidFill>
                          <a:latin typeface="Calibri"/>
                        </a:rPr>
                        <a:t>1783131</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ctr" fontAlgn="ctr"/>
                      <a:r>
                        <a:rPr lang="en-US" sz="1100" b="1" i="0" u="none" strike="noStrike" dirty="0">
                          <a:solidFill>
                            <a:srgbClr val="000000"/>
                          </a:solidFill>
                          <a:latin typeface="Calibri"/>
                        </a:rPr>
                        <a:t> </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r" fontAlgn="ctr"/>
                      <a:r>
                        <a:rPr lang="en-US" sz="1100" b="0" i="0" u="none" strike="noStrike" dirty="0">
                          <a:solidFill>
                            <a:srgbClr val="000000"/>
                          </a:solidFill>
                          <a:latin typeface="Calibri"/>
                        </a:rPr>
                        <a:t>1830498</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ctr" fontAlgn="ctr"/>
                      <a:r>
                        <a:rPr lang="en-US" sz="1100" b="1" i="0" u="none" strike="noStrike" dirty="0">
                          <a:solidFill>
                            <a:srgbClr val="000000"/>
                          </a:solidFill>
                          <a:latin typeface="Calibri"/>
                        </a:rPr>
                        <a:t> </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r" fontAlgn="ctr"/>
                      <a:r>
                        <a:rPr lang="en-US" sz="1100" b="0" i="0" u="none" strike="noStrike" dirty="0">
                          <a:solidFill>
                            <a:srgbClr val="000000"/>
                          </a:solidFill>
                          <a:latin typeface="Calibri"/>
                        </a:rPr>
                        <a:t>1872530</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ctr" fontAlgn="ctr"/>
                      <a:r>
                        <a:rPr lang="en-US" sz="1100" b="1" i="0" u="none" strike="noStrike" dirty="0">
                          <a:solidFill>
                            <a:srgbClr val="000000"/>
                          </a:solidFill>
                          <a:latin typeface="Calibri"/>
                        </a:rPr>
                        <a:t> </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r" fontAlgn="ctr"/>
                      <a:r>
                        <a:rPr lang="en-US" sz="1100" b="0" i="0" u="none" strike="noStrike" dirty="0">
                          <a:solidFill>
                            <a:srgbClr val="000000"/>
                          </a:solidFill>
                          <a:latin typeface="Calibri"/>
                        </a:rPr>
                        <a:t>1852257</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ctr" fontAlgn="ctr"/>
                      <a:r>
                        <a:rPr lang="en-US" sz="1100" b="1" i="0" u="none" strike="noStrike" dirty="0">
                          <a:solidFill>
                            <a:srgbClr val="000000"/>
                          </a:solidFill>
                          <a:latin typeface="Calibri"/>
                        </a:rPr>
                        <a:t> </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r" fontAlgn="ctr"/>
                      <a:r>
                        <a:rPr lang="en-US" sz="1100" b="0" i="0" u="none" strike="noStrike" dirty="0">
                          <a:solidFill>
                            <a:srgbClr val="000000"/>
                          </a:solidFill>
                          <a:latin typeface="Calibri"/>
                        </a:rPr>
                        <a:t>10364397</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ctr" fontAlgn="ctr"/>
                      <a:r>
                        <a:rPr lang="en-US" sz="1100" b="1" i="0" u="none" strike="noStrike" dirty="0">
                          <a:solidFill>
                            <a:srgbClr val="000000"/>
                          </a:solidFill>
                          <a:latin typeface="Calibri"/>
                        </a:rPr>
                        <a:t> </a:t>
                      </a:r>
                    </a:p>
                  </a:txBody>
                  <a:tcPr marL="4172" marR="4172" marT="4172" marB="0" anchor="ctr">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r>
              <a:tr h="320416">
                <a:tc rowSpan="2">
                  <a:txBody>
                    <a:bodyPr/>
                    <a:lstStyle/>
                    <a:p>
                      <a:pPr algn="ctr" fontAlgn="ctr"/>
                      <a:r>
                        <a:rPr lang="en-US" sz="1100" b="1" i="0" u="none" strike="noStrike" dirty="0">
                          <a:solidFill>
                            <a:srgbClr val="FF0000"/>
                          </a:solidFill>
                          <a:latin typeface="Calibri"/>
                        </a:rPr>
                        <a:t>Total</a:t>
                      </a:r>
                    </a:p>
                  </a:txBody>
                  <a:tcPr marL="4172" marR="4172" marT="4172" marB="0" anchor="ctr">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EFCFCC"/>
                    </a:solidFill>
                  </a:tcPr>
                </a:tc>
                <a:tc>
                  <a:txBody>
                    <a:bodyPr/>
                    <a:lstStyle/>
                    <a:p>
                      <a:pPr algn="r" fontAlgn="ctr"/>
                      <a:r>
                        <a:rPr lang="en-US" sz="1100" b="1" i="0" u="none" strike="noStrike" dirty="0" smtClean="0">
                          <a:solidFill>
                            <a:srgbClr val="FF0000"/>
                          </a:solidFill>
                          <a:latin typeface="Calibri"/>
                        </a:rPr>
                        <a:t>3179650</a:t>
                      </a:r>
                      <a:endParaRPr lang="en-US" sz="1100" b="1" i="0" u="none" strike="noStrike" dirty="0">
                        <a:solidFill>
                          <a:srgbClr val="FF0000"/>
                        </a:solidFill>
                        <a:latin typeface="Calibri"/>
                      </a:endParaRP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ctr" fontAlgn="ctr"/>
                      <a:r>
                        <a:rPr lang="en-US" sz="1100" b="1" i="0" u="none" strike="noStrike">
                          <a:solidFill>
                            <a:srgbClr val="FF0000"/>
                          </a:solidFill>
                          <a:latin typeface="Calibri"/>
                        </a:rPr>
                        <a:t>27.6%</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r" fontAlgn="ctr"/>
                      <a:r>
                        <a:rPr lang="en-US" sz="1100" b="1" i="0" u="none" strike="noStrike" dirty="0" smtClean="0">
                          <a:solidFill>
                            <a:srgbClr val="FF0000"/>
                          </a:solidFill>
                          <a:latin typeface="Calibri"/>
                        </a:rPr>
                        <a:t>3352590</a:t>
                      </a:r>
                      <a:endParaRPr lang="en-US" sz="1100" b="1" i="0" u="none" strike="noStrike" dirty="0">
                        <a:solidFill>
                          <a:srgbClr val="FF0000"/>
                        </a:solidFill>
                        <a:latin typeface="Calibri"/>
                      </a:endParaRP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ctr" fontAlgn="ctr"/>
                      <a:r>
                        <a:rPr lang="en-US" sz="1100" b="1" i="0" u="none" strike="noStrike">
                          <a:solidFill>
                            <a:srgbClr val="FF0000"/>
                          </a:solidFill>
                          <a:latin typeface="Calibri"/>
                        </a:rPr>
                        <a:t>26.1%</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r" fontAlgn="ctr"/>
                      <a:r>
                        <a:rPr lang="en-US" sz="1100" b="1" i="0" u="none" strike="noStrike" dirty="0" smtClean="0">
                          <a:solidFill>
                            <a:srgbClr val="FF0000"/>
                          </a:solidFill>
                          <a:latin typeface="Calibri"/>
                        </a:rPr>
                        <a:t>3271012</a:t>
                      </a:r>
                      <a:endParaRPr lang="en-US" sz="1100" b="1" i="0" u="none" strike="noStrike" dirty="0">
                        <a:solidFill>
                          <a:srgbClr val="FF0000"/>
                        </a:solidFill>
                        <a:latin typeface="Calibri"/>
                      </a:endParaRP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ctr" fontAlgn="ctr"/>
                      <a:r>
                        <a:rPr lang="en-US" sz="1100" b="1" i="0" u="none" strike="noStrike">
                          <a:solidFill>
                            <a:srgbClr val="FF0000"/>
                          </a:solidFill>
                          <a:latin typeface="Calibri"/>
                        </a:rPr>
                        <a:t>24.4%</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r" fontAlgn="ctr"/>
                      <a:r>
                        <a:rPr lang="en-US" sz="1100" b="1" i="0" u="none" strike="noStrike" dirty="0" smtClean="0">
                          <a:solidFill>
                            <a:srgbClr val="FF0000"/>
                          </a:solidFill>
                          <a:latin typeface="Calibri"/>
                        </a:rPr>
                        <a:t>3457660</a:t>
                      </a:r>
                      <a:endParaRPr lang="en-US" sz="1100" b="1" i="0" u="none" strike="noStrike" dirty="0">
                        <a:solidFill>
                          <a:srgbClr val="FF0000"/>
                        </a:solidFill>
                        <a:latin typeface="Calibri"/>
                      </a:endParaRP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ctr" fontAlgn="ctr"/>
                      <a:r>
                        <a:rPr lang="en-US" sz="1100" b="1" i="0" u="none" strike="noStrike">
                          <a:solidFill>
                            <a:srgbClr val="FF0000"/>
                          </a:solidFill>
                          <a:latin typeface="Calibri"/>
                        </a:rPr>
                        <a:t>24.3%</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r" fontAlgn="ctr"/>
                      <a:r>
                        <a:rPr lang="en-US" sz="1100" b="1" i="0" u="none" strike="noStrike" dirty="0" smtClean="0">
                          <a:solidFill>
                            <a:srgbClr val="FF0000"/>
                          </a:solidFill>
                          <a:latin typeface="Calibri"/>
                        </a:rPr>
                        <a:t>3366743</a:t>
                      </a:r>
                      <a:endParaRPr lang="en-US" sz="1100" b="1" i="0" u="none" strike="noStrike" dirty="0">
                        <a:solidFill>
                          <a:srgbClr val="FF0000"/>
                        </a:solidFill>
                        <a:latin typeface="Calibri"/>
                      </a:endParaRP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ctr" fontAlgn="ctr"/>
                      <a:r>
                        <a:rPr lang="en-US" sz="1100" b="1" i="0" u="none" strike="noStrike">
                          <a:solidFill>
                            <a:srgbClr val="FF0000"/>
                          </a:solidFill>
                          <a:latin typeface="Calibri"/>
                        </a:rPr>
                        <a:t>23.6%</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r" fontAlgn="ctr"/>
                      <a:r>
                        <a:rPr lang="en-US" sz="1100" b="1" i="0" u="none" strike="noStrike" dirty="0" smtClean="0">
                          <a:solidFill>
                            <a:srgbClr val="FF0000"/>
                          </a:solidFill>
                          <a:latin typeface="Calibri"/>
                        </a:rPr>
                        <a:t>3364447</a:t>
                      </a:r>
                      <a:endParaRPr lang="en-US" sz="1100" b="1" i="0" u="none" strike="noStrike" dirty="0">
                        <a:solidFill>
                          <a:srgbClr val="FF0000"/>
                        </a:solidFill>
                        <a:latin typeface="Calibri"/>
                      </a:endParaRP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ctr" fontAlgn="ctr"/>
                      <a:r>
                        <a:rPr lang="en-US" sz="1100" b="1" i="0" u="none" strike="noStrike" dirty="0">
                          <a:solidFill>
                            <a:srgbClr val="FF0000"/>
                          </a:solidFill>
                          <a:latin typeface="Calibri"/>
                        </a:rPr>
                        <a:t>22.9%</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r" fontAlgn="ctr"/>
                      <a:r>
                        <a:rPr lang="en-US" sz="1100" b="1" i="0" u="none" strike="noStrike" dirty="0" smtClean="0">
                          <a:solidFill>
                            <a:srgbClr val="FF0000"/>
                          </a:solidFill>
                          <a:latin typeface="Calibri"/>
                        </a:rPr>
                        <a:t>19992102</a:t>
                      </a:r>
                      <a:endParaRPr lang="en-US" sz="1100" b="1" i="0" u="none" strike="noStrike" dirty="0">
                        <a:solidFill>
                          <a:srgbClr val="FF0000"/>
                        </a:solidFill>
                        <a:latin typeface="Calibri"/>
                      </a:endParaRP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ctr" fontAlgn="ctr"/>
                      <a:r>
                        <a:rPr lang="en-US" sz="1100" b="1" i="0" u="none" strike="noStrike" dirty="0">
                          <a:solidFill>
                            <a:srgbClr val="FF0000"/>
                          </a:solidFill>
                          <a:latin typeface="Calibri"/>
                        </a:rPr>
                        <a:t>24.7%</a:t>
                      </a:r>
                    </a:p>
                  </a:txBody>
                  <a:tcPr marL="4172" marR="4172" marT="4172" marB="0" anchor="ctr">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r>
              <a:tr h="320416">
                <a:tc vMerge="1">
                  <a:txBody>
                    <a:bodyPr/>
                    <a:lstStyle/>
                    <a:p>
                      <a:endParaRPr lang="en-US"/>
                    </a:p>
                  </a:txBody>
                  <a:tcPr/>
                </a:tc>
                <a:tc>
                  <a:txBody>
                    <a:bodyPr/>
                    <a:lstStyle/>
                    <a:p>
                      <a:pPr algn="r" fontAlgn="ctr"/>
                      <a:r>
                        <a:rPr lang="en-US" sz="1100" b="1" i="0" u="none" strike="noStrike" dirty="0">
                          <a:solidFill>
                            <a:srgbClr val="FF0000"/>
                          </a:solidFill>
                          <a:latin typeface="Calibri"/>
                        </a:rPr>
                        <a:t>11532754</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7E9E7"/>
                    </a:solidFill>
                  </a:tcPr>
                </a:tc>
                <a:tc>
                  <a:txBody>
                    <a:bodyPr/>
                    <a:lstStyle/>
                    <a:p>
                      <a:pPr algn="ctr" fontAlgn="ctr"/>
                      <a:r>
                        <a:rPr lang="en-US" sz="1100" b="1" i="0" u="none" strike="noStrike" dirty="0">
                          <a:solidFill>
                            <a:srgbClr val="FF0000"/>
                          </a:solidFill>
                          <a:latin typeface="Calibri"/>
                        </a:rPr>
                        <a:t> </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7E9E7"/>
                    </a:solidFill>
                  </a:tcPr>
                </a:tc>
                <a:tc>
                  <a:txBody>
                    <a:bodyPr/>
                    <a:lstStyle/>
                    <a:p>
                      <a:pPr algn="r" fontAlgn="ctr"/>
                      <a:r>
                        <a:rPr lang="en-US" sz="1100" b="1" i="0" u="none" strike="noStrike" dirty="0">
                          <a:solidFill>
                            <a:srgbClr val="FF0000"/>
                          </a:solidFill>
                          <a:latin typeface="Calibri"/>
                        </a:rPr>
                        <a:t>12838308</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7E9E7"/>
                    </a:solidFill>
                  </a:tcPr>
                </a:tc>
                <a:tc>
                  <a:txBody>
                    <a:bodyPr/>
                    <a:lstStyle/>
                    <a:p>
                      <a:pPr algn="ctr" fontAlgn="ctr"/>
                      <a:r>
                        <a:rPr lang="en-US" sz="1100" b="1" i="0" u="none" strike="noStrike" dirty="0">
                          <a:solidFill>
                            <a:srgbClr val="FF0000"/>
                          </a:solidFill>
                          <a:latin typeface="Calibri"/>
                        </a:rPr>
                        <a:t> </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7E9E7"/>
                    </a:solidFill>
                  </a:tcPr>
                </a:tc>
                <a:tc>
                  <a:txBody>
                    <a:bodyPr/>
                    <a:lstStyle/>
                    <a:p>
                      <a:pPr algn="r" fontAlgn="ctr"/>
                      <a:r>
                        <a:rPr lang="en-US" sz="1100" b="1" i="0" u="none" strike="noStrike" dirty="0">
                          <a:solidFill>
                            <a:srgbClr val="FF0000"/>
                          </a:solidFill>
                          <a:latin typeface="Calibri"/>
                        </a:rPr>
                        <a:t>13390955</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7E9E7"/>
                    </a:solidFill>
                  </a:tcPr>
                </a:tc>
                <a:tc>
                  <a:txBody>
                    <a:bodyPr/>
                    <a:lstStyle/>
                    <a:p>
                      <a:pPr algn="ctr" fontAlgn="ctr"/>
                      <a:r>
                        <a:rPr lang="en-US" sz="1100" b="1" i="0" u="none" strike="noStrike" dirty="0">
                          <a:solidFill>
                            <a:srgbClr val="FF0000"/>
                          </a:solidFill>
                          <a:latin typeface="Calibri"/>
                        </a:rPr>
                        <a:t> </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7E9E7"/>
                    </a:solidFill>
                  </a:tcPr>
                </a:tc>
                <a:tc>
                  <a:txBody>
                    <a:bodyPr/>
                    <a:lstStyle/>
                    <a:p>
                      <a:pPr algn="r" fontAlgn="ctr"/>
                      <a:r>
                        <a:rPr lang="en-US" sz="1100" b="1" i="0" u="none" strike="noStrike" dirty="0" smtClean="0">
                          <a:solidFill>
                            <a:srgbClr val="FF0000"/>
                          </a:solidFill>
                          <a:latin typeface="Calibri"/>
                        </a:rPr>
                        <a:t>14228727</a:t>
                      </a:r>
                      <a:endParaRPr lang="en-US" sz="1100" b="1" i="0" u="none" strike="noStrike" dirty="0">
                        <a:solidFill>
                          <a:srgbClr val="FF0000"/>
                        </a:solidFill>
                        <a:latin typeface="Calibri"/>
                      </a:endParaRP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7E9E7"/>
                    </a:solidFill>
                  </a:tcPr>
                </a:tc>
                <a:tc>
                  <a:txBody>
                    <a:bodyPr/>
                    <a:lstStyle/>
                    <a:p>
                      <a:pPr algn="ctr" fontAlgn="ctr"/>
                      <a:r>
                        <a:rPr lang="en-US" sz="1100" b="1" i="0" u="none" strike="noStrike" dirty="0">
                          <a:solidFill>
                            <a:srgbClr val="FF0000"/>
                          </a:solidFill>
                          <a:latin typeface="Calibri"/>
                        </a:rPr>
                        <a:t> </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7E9E7"/>
                    </a:solidFill>
                  </a:tcPr>
                </a:tc>
                <a:tc>
                  <a:txBody>
                    <a:bodyPr/>
                    <a:lstStyle/>
                    <a:p>
                      <a:pPr algn="r" fontAlgn="ctr"/>
                      <a:r>
                        <a:rPr lang="en-US" sz="1100" b="1" i="0" u="none" strike="noStrike" dirty="0" smtClean="0">
                          <a:solidFill>
                            <a:srgbClr val="FF0000"/>
                          </a:solidFill>
                          <a:latin typeface="Calibri"/>
                        </a:rPr>
                        <a:t>14269889</a:t>
                      </a:r>
                      <a:endParaRPr lang="en-US" sz="1100" b="1" i="0" u="none" strike="noStrike" dirty="0">
                        <a:solidFill>
                          <a:srgbClr val="FF0000"/>
                        </a:solidFill>
                        <a:latin typeface="Calibri"/>
                      </a:endParaRP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7E9E7"/>
                    </a:solidFill>
                  </a:tcPr>
                </a:tc>
                <a:tc>
                  <a:txBody>
                    <a:bodyPr/>
                    <a:lstStyle/>
                    <a:p>
                      <a:pPr algn="ctr" fontAlgn="ctr"/>
                      <a:r>
                        <a:rPr lang="en-US" sz="1100" b="1" i="0" u="none" strike="noStrike" dirty="0">
                          <a:solidFill>
                            <a:srgbClr val="FF0000"/>
                          </a:solidFill>
                          <a:latin typeface="Calibri"/>
                        </a:rPr>
                        <a:t> </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7E9E7"/>
                    </a:solidFill>
                  </a:tcPr>
                </a:tc>
                <a:tc>
                  <a:txBody>
                    <a:bodyPr/>
                    <a:lstStyle/>
                    <a:p>
                      <a:pPr algn="r" fontAlgn="ctr"/>
                      <a:r>
                        <a:rPr lang="en-US" sz="1100" b="1" i="0" u="none" strike="noStrike" dirty="0" smtClean="0">
                          <a:solidFill>
                            <a:srgbClr val="FF0000"/>
                          </a:solidFill>
                          <a:latin typeface="Calibri"/>
                        </a:rPr>
                        <a:t>14684364</a:t>
                      </a:r>
                      <a:endParaRPr lang="en-US" sz="1100" b="1" i="0" u="none" strike="noStrike" dirty="0">
                        <a:solidFill>
                          <a:srgbClr val="FF0000"/>
                        </a:solidFill>
                        <a:latin typeface="Calibri"/>
                      </a:endParaRP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7E9E7"/>
                    </a:solidFill>
                  </a:tcPr>
                </a:tc>
                <a:tc>
                  <a:txBody>
                    <a:bodyPr/>
                    <a:lstStyle/>
                    <a:p>
                      <a:pPr algn="ctr" fontAlgn="ctr"/>
                      <a:r>
                        <a:rPr lang="en-US" sz="1100" b="1" i="0" u="none" strike="noStrike" dirty="0">
                          <a:solidFill>
                            <a:srgbClr val="FF0000"/>
                          </a:solidFill>
                          <a:latin typeface="Calibri"/>
                        </a:rPr>
                        <a:t> </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7E9E7"/>
                    </a:solidFill>
                  </a:tcPr>
                </a:tc>
                <a:tc>
                  <a:txBody>
                    <a:bodyPr/>
                    <a:lstStyle/>
                    <a:p>
                      <a:pPr algn="r" fontAlgn="ctr"/>
                      <a:r>
                        <a:rPr lang="en-US" sz="1100" b="1" i="0" u="none" strike="noStrike" dirty="0" smtClean="0">
                          <a:solidFill>
                            <a:srgbClr val="FF0000"/>
                          </a:solidFill>
                          <a:latin typeface="Calibri"/>
                        </a:rPr>
                        <a:t>80944997</a:t>
                      </a:r>
                      <a:endParaRPr lang="en-US" sz="1100" b="1" i="0" u="none" strike="noStrike" dirty="0">
                        <a:solidFill>
                          <a:srgbClr val="FF0000"/>
                        </a:solidFill>
                        <a:latin typeface="Calibri"/>
                      </a:endParaRP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7E9E7"/>
                    </a:solidFill>
                  </a:tcPr>
                </a:tc>
                <a:tc>
                  <a:txBody>
                    <a:bodyPr/>
                    <a:lstStyle/>
                    <a:p>
                      <a:pPr algn="ctr" fontAlgn="ctr"/>
                      <a:r>
                        <a:rPr lang="en-US" sz="1100" b="1" i="0" u="none" strike="noStrike" dirty="0">
                          <a:solidFill>
                            <a:srgbClr val="000000"/>
                          </a:solidFill>
                          <a:latin typeface="Calibri"/>
                        </a:rPr>
                        <a:t> </a:t>
                      </a:r>
                    </a:p>
                  </a:txBody>
                  <a:tcPr marL="4172" marR="4172" marT="4172" marB="0" anchor="ctr">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7E9E7"/>
                    </a:solidFill>
                  </a:tcPr>
                </a:tc>
              </a:tr>
            </a:tbl>
          </a:graphicData>
        </a:graphic>
      </p:graphicFrame>
    </p:spTree>
  </p:cSld>
  <p:clrMapOvr>
    <a:masterClrMapping/>
  </p:clrMapOvr>
  <p:transition>
    <p:wip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74638"/>
            <a:ext cx="7772400" cy="922114"/>
          </a:xfrm>
        </p:spPr>
        <p:txBody>
          <a:bodyPr>
            <a:noAutofit/>
          </a:bodyPr>
          <a:lstStyle/>
          <a:p>
            <a:pPr algn="ctr" rtl="1"/>
            <a:r>
              <a:rPr lang="en-US" sz="2800" b="1" dirty="0" smtClean="0">
                <a:solidFill>
                  <a:srgbClr val="006666"/>
                </a:solidFill>
              </a:rPr>
              <a:t>Percentage of Adult (12-64 Years) Visits to PHC Centers in each health area (2010-2015)</a:t>
            </a:r>
            <a:endParaRPr lang="en-US" sz="2800" b="1" dirty="0">
              <a:solidFill>
                <a:srgbClr val="006666"/>
              </a:solidFill>
            </a:endParaRPr>
          </a:p>
        </p:txBody>
      </p:sp>
      <p:graphicFrame>
        <p:nvGraphicFramePr>
          <p:cNvPr id="6" name="Table 5"/>
          <p:cNvGraphicFramePr>
            <a:graphicFrameLocks noGrp="1"/>
          </p:cNvGraphicFramePr>
          <p:nvPr/>
        </p:nvGraphicFramePr>
        <p:xfrm>
          <a:off x="107499" y="1412776"/>
          <a:ext cx="8880659" cy="4392491"/>
        </p:xfrm>
        <a:graphic>
          <a:graphicData uri="http://schemas.openxmlformats.org/drawingml/2006/table">
            <a:tbl>
              <a:tblPr/>
              <a:tblGrid>
                <a:gridCol w="593534"/>
                <a:gridCol w="597599"/>
                <a:gridCol w="591502"/>
                <a:gridCol w="591502"/>
                <a:gridCol w="591502"/>
                <a:gridCol w="591502"/>
                <a:gridCol w="591502"/>
                <a:gridCol w="591502"/>
                <a:gridCol w="591502"/>
                <a:gridCol w="591502"/>
                <a:gridCol w="591502"/>
                <a:gridCol w="591502"/>
                <a:gridCol w="591502"/>
                <a:gridCol w="591502"/>
                <a:gridCol w="591502"/>
              </a:tblGrid>
              <a:tr h="348611">
                <a:tc>
                  <a:txBody>
                    <a:bodyPr/>
                    <a:lstStyle/>
                    <a:p>
                      <a:pPr algn="l" fontAlgn="ctr"/>
                      <a:r>
                        <a:rPr lang="en-US" sz="1100" b="1" i="0" u="none" strike="noStrike" dirty="0">
                          <a:solidFill>
                            <a:srgbClr val="000000"/>
                          </a:solidFill>
                          <a:latin typeface="Calibri"/>
                        </a:rPr>
                        <a:t> </a:t>
                      </a:r>
                    </a:p>
                  </a:txBody>
                  <a:tcPr marL="4172" marR="4172" marT="4172" marB="0" anchor="ctr">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34817"/>
                    </a:solidFill>
                  </a:tcPr>
                </a:tc>
                <a:tc gridSpan="2">
                  <a:txBody>
                    <a:bodyPr/>
                    <a:lstStyle/>
                    <a:p>
                      <a:pPr algn="ctr" fontAlgn="ctr"/>
                      <a:r>
                        <a:rPr lang="en-US" sz="1100" b="1" i="0" u="none" strike="noStrike" dirty="0">
                          <a:solidFill>
                            <a:srgbClr val="000000"/>
                          </a:solidFill>
                          <a:latin typeface="Calibri"/>
                        </a:rPr>
                        <a:t>2010</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34817"/>
                    </a:solidFill>
                  </a:tcPr>
                </a:tc>
                <a:tc hMerge="1">
                  <a:txBody>
                    <a:bodyPr/>
                    <a:lstStyle/>
                    <a:p>
                      <a:endParaRPr lang="en-US"/>
                    </a:p>
                  </a:txBody>
                  <a:tcPr/>
                </a:tc>
                <a:tc gridSpan="2">
                  <a:txBody>
                    <a:bodyPr/>
                    <a:lstStyle/>
                    <a:p>
                      <a:pPr algn="ctr" fontAlgn="ctr"/>
                      <a:r>
                        <a:rPr lang="en-US" sz="1100" b="1" i="0" u="none" strike="noStrike" dirty="0">
                          <a:solidFill>
                            <a:srgbClr val="000000"/>
                          </a:solidFill>
                          <a:latin typeface="Calibri"/>
                        </a:rPr>
                        <a:t>2011</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34817"/>
                    </a:solidFill>
                  </a:tcPr>
                </a:tc>
                <a:tc hMerge="1">
                  <a:txBody>
                    <a:bodyPr/>
                    <a:lstStyle/>
                    <a:p>
                      <a:endParaRPr lang="en-US"/>
                    </a:p>
                  </a:txBody>
                  <a:tcPr/>
                </a:tc>
                <a:tc gridSpan="2">
                  <a:txBody>
                    <a:bodyPr/>
                    <a:lstStyle/>
                    <a:p>
                      <a:pPr algn="ctr" fontAlgn="ctr"/>
                      <a:r>
                        <a:rPr lang="en-US" sz="1100" b="1" i="0" u="none" strike="noStrike" dirty="0">
                          <a:solidFill>
                            <a:srgbClr val="000000"/>
                          </a:solidFill>
                          <a:latin typeface="Calibri"/>
                        </a:rPr>
                        <a:t>2012</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34817"/>
                    </a:solidFill>
                  </a:tcPr>
                </a:tc>
                <a:tc hMerge="1">
                  <a:txBody>
                    <a:bodyPr/>
                    <a:lstStyle/>
                    <a:p>
                      <a:endParaRPr lang="en-US"/>
                    </a:p>
                  </a:txBody>
                  <a:tcPr/>
                </a:tc>
                <a:tc gridSpan="2">
                  <a:txBody>
                    <a:bodyPr/>
                    <a:lstStyle/>
                    <a:p>
                      <a:pPr algn="ctr" fontAlgn="ctr"/>
                      <a:r>
                        <a:rPr lang="en-US" sz="1100" b="1" i="0" u="none" strike="noStrike" dirty="0">
                          <a:solidFill>
                            <a:srgbClr val="000000"/>
                          </a:solidFill>
                          <a:latin typeface="Calibri"/>
                        </a:rPr>
                        <a:t>2013</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34817"/>
                    </a:solidFill>
                  </a:tcPr>
                </a:tc>
                <a:tc hMerge="1">
                  <a:txBody>
                    <a:bodyPr/>
                    <a:lstStyle/>
                    <a:p>
                      <a:endParaRPr lang="en-US"/>
                    </a:p>
                  </a:txBody>
                  <a:tcPr/>
                </a:tc>
                <a:tc gridSpan="2">
                  <a:txBody>
                    <a:bodyPr/>
                    <a:lstStyle/>
                    <a:p>
                      <a:pPr algn="ctr" fontAlgn="ctr"/>
                      <a:r>
                        <a:rPr lang="en-US" sz="1100" b="1" i="0" u="none" strike="noStrike" dirty="0">
                          <a:solidFill>
                            <a:srgbClr val="000000"/>
                          </a:solidFill>
                          <a:latin typeface="Calibri"/>
                        </a:rPr>
                        <a:t>2014</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34817"/>
                    </a:solidFill>
                  </a:tcPr>
                </a:tc>
                <a:tc hMerge="1">
                  <a:txBody>
                    <a:bodyPr/>
                    <a:lstStyle/>
                    <a:p>
                      <a:endParaRPr lang="en-US"/>
                    </a:p>
                  </a:txBody>
                  <a:tcPr/>
                </a:tc>
                <a:tc gridSpan="2">
                  <a:txBody>
                    <a:bodyPr/>
                    <a:lstStyle/>
                    <a:p>
                      <a:pPr algn="ctr" fontAlgn="ctr"/>
                      <a:r>
                        <a:rPr lang="en-US" sz="1100" b="1" i="0" u="none" strike="noStrike" dirty="0">
                          <a:solidFill>
                            <a:srgbClr val="000000"/>
                          </a:solidFill>
                          <a:latin typeface="Calibri"/>
                        </a:rPr>
                        <a:t>2015</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34817"/>
                    </a:solidFill>
                  </a:tcPr>
                </a:tc>
                <a:tc hMerge="1">
                  <a:txBody>
                    <a:bodyPr/>
                    <a:lstStyle/>
                    <a:p>
                      <a:endParaRPr lang="en-US"/>
                    </a:p>
                  </a:txBody>
                  <a:tcPr/>
                </a:tc>
                <a:tc gridSpan="2">
                  <a:txBody>
                    <a:bodyPr/>
                    <a:lstStyle/>
                    <a:p>
                      <a:pPr algn="ctr" fontAlgn="ctr"/>
                      <a:r>
                        <a:rPr lang="en-US" sz="1100" b="1" i="0" u="none" strike="noStrike" dirty="0">
                          <a:solidFill>
                            <a:srgbClr val="000000"/>
                          </a:solidFill>
                          <a:latin typeface="Calibri"/>
                        </a:rPr>
                        <a:t>Total</a:t>
                      </a:r>
                    </a:p>
                  </a:txBody>
                  <a:tcPr marL="4172" marR="4172" marT="4172" marB="0" anchor="ctr">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34817"/>
                    </a:solidFill>
                  </a:tcPr>
                </a:tc>
                <a:tc hMerge="1">
                  <a:txBody>
                    <a:bodyPr/>
                    <a:lstStyle/>
                    <a:p>
                      <a:endParaRPr lang="en-US"/>
                    </a:p>
                  </a:txBody>
                  <a:tcPr/>
                </a:tc>
              </a:tr>
              <a:tr h="336990">
                <a:tc rowSpan="2">
                  <a:txBody>
                    <a:bodyPr/>
                    <a:lstStyle/>
                    <a:p>
                      <a:pPr algn="ctr" fontAlgn="ctr"/>
                      <a:r>
                        <a:rPr lang="en-US" sz="1100" b="1" i="0" u="none" strike="noStrike" dirty="0">
                          <a:solidFill>
                            <a:srgbClr val="000000"/>
                          </a:solidFill>
                          <a:latin typeface="Calibri"/>
                        </a:rPr>
                        <a:t>Capital</a:t>
                      </a:r>
                    </a:p>
                  </a:txBody>
                  <a:tcPr marL="4172" marR="4172" marT="4172" marB="0" anchor="ctr">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r" fontAlgn="ctr"/>
                      <a:r>
                        <a:rPr lang="en-US" sz="1100" b="0" i="0" u="none" strike="noStrike" dirty="0">
                          <a:solidFill>
                            <a:srgbClr val="000000"/>
                          </a:solidFill>
                          <a:latin typeface="Calibri"/>
                        </a:rPr>
                        <a:t>1518855</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ctr" fontAlgn="ctr"/>
                      <a:r>
                        <a:rPr lang="en-US" sz="1100" b="1" i="0" u="none" strike="noStrike">
                          <a:solidFill>
                            <a:srgbClr val="000000"/>
                          </a:solidFill>
                          <a:latin typeface="Calibri"/>
                        </a:rPr>
                        <a:t>74.4%</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r" fontAlgn="ctr"/>
                      <a:r>
                        <a:rPr lang="en-US" sz="1100" b="0" i="0" u="none" strike="noStrike">
                          <a:solidFill>
                            <a:srgbClr val="000000"/>
                          </a:solidFill>
                          <a:latin typeface="Calibri"/>
                        </a:rPr>
                        <a:t>1594945</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ctr" fontAlgn="ctr"/>
                      <a:r>
                        <a:rPr lang="en-US" sz="1100" b="1" i="0" u="none" strike="noStrike">
                          <a:solidFill>
                            <a:srgbClr val="000000"/>
                          </a:solidFill>
                          <a:latin typeface="Calibri"/>
                        </a:rPr>
                        <a:t>76.0%</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r" fontAlgn="ctr"/>
                      <a:r>
                        <a:rPr lang="en-US" sz="1100" b="0" i="0" u="none" strike="noStrike">
                          <a:solidFill>
                            <a:srgbClr val="000000"/>
                          </a:solidFill>
                          <a:latin typeface="Calibri"/>
                        </a:rPr>
                        <a:t>1745929</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ctr" fontAlgn="ctr"/>
                      <a:r>
                        <a:rPr lang="en-US" sz="1100" b="1" i="0" u="none" strike="noStrike">
                          <a:solidFill>
                            <a:srgbClr val="000000"/>
                          </a:solidFill>
                          <a:latin typeface="Calibri"/>
                        </a:rPr>
                        <a:t>77.4%</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r" fontAlgn="ctr"/>
                      <a:r>
                        <a:rPr lang="en-US" sz="1100" b="0" i="0" u="none" strike="noStrike">
                          <a:solidFill>
                            <a:srgbClr val="000000"/>
                          </a:solidFill>
                          <a:latin typeface="Calibri"/>
                        </a:rPr>
                        <a:t>1862838</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ctr" fontAlgn="ctr"/>
                      <a:r>
                        <a:rPr lang="en-US" sz="1100" b="1" i="0" u="none" strike="noStrike">
                          <a:solidFill>
                            <a:srgbClr val="000000"/>
                          </a:solidFill>
                          <a:latin typeface="Calibri"/>
                        </a:rPr>
                        <a:t>77.3%</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r" fontAlgn="ctr"/>
                      <a:r>
                        <a:rPr lang="en-US" sz="1100" b="0" i="0" u="none" strike="noStrike">
                          <a:solidFill>
                            <a:srgbClr val="000000"/>
                          </a:solidFill>
                          <a:latin typeface="Calibri"/>
                        </a:rPr>
                        <a:t>1821378</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ctr" fontAlgn="ctr"/>
                      <a:r>
                        <a:rPr lang="en-US" sz="1100" b="1" i="0" u="none" strike="noStrike">
                          <a:solidFill>
                            <a:srgbClr val="000000"/>
                          </a:solidFill>
                          <a:latin typeface="Calibri"/>
                        </a:rPr>
                        <a:t>77.8%</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r" fontAlgn="ctr"/>
                      <a:r>
                        <a:rPr lang="en-US" sz="1100" b="0" i="0" u="none" strike="noStrike">
                          <a:solidFill>
                            <a:srgbClr val="000000"/>
                          </a:solidFill>
                          <a:latin typeface="Calibri"/>
                        </a:rPr>
                        <a:t>1763778</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ctr" fontAlgn="ctr"/>
                      <a:r>
                        <a:rPr lang="en-US" sz="1100" b="1" i="0" u="none" strike="noStrike">
                          <a:solidFill>
                            <a:srgbClr val="000000"/>
                          </a:solidFill>
                          <a:latin typeface="Calibri"/>
                        </a:rPr>
                        <a:t>77.9%</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r" fontAlgn="ctr"/>
                      <a:r>
                        <a:rPr lang="en-US" sz="1100" b="0" i="0" u="none" strike="noStrike">
                          <a:solidFill>
                            <a:srgbClr val="000000"/>
                          </a:solidFill>
                          <a:latin typeface="Calibri"/>
                        </a:rPr>
                        <a:t>10307723</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ctr" fontAlgn="ctr"/>
                      <a:r>
                        <a:rPr lang="en-US" sz="1100" b="1" i="0" u="none" strike="noStrike" dirty="0">
                          <a:solidFill>
                            <a:srgbClr val="000000"/>
                          </a:solidFill>
                          <a:latin typeface="Calibri"/>
                        </a:rPr>
                        <a:t>76.9%</a:t>
                      </a:r>
                    </a:p>
                  </a:txBody>
                  <a:tcPr marL="4172" marR="4172" marT="4172" marB="0" anchor="ctr">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r>
              <a:tr h="336990">
                <a:tc vMerge="1">
                  <a:txBody>
                    <a:bodyPr/>
                    <a:lstStyle/>
                    <a:p>
                      <a:endParaRPr lang="en-US"/>
                    </a:p>
                  </a:txBody>
                  <a:tcPr/>
                </a:tc>
                <a:tc>
                  <a:txBody>
                    <a:bodyPr/>
                    <a:lstStyle/>
                    <a:p>
                      <a:pPr algn="r" fontAlgn="ctr"/>
                      <a:r>
                        <a:rPr lang="en-US" sz="1100" b="0" i="0" u="none" strike="noStrike" dirty="0">
                          <a:solidFill>
                            <a:srgbClr val="000000"/>
                          </a:solidFill>
                          <a:latin typeface="Calibri"/>
                        </a:rPr>
                        <a:t>2042070</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ctr" fontAlgn="ctr"/>
                      <a:r>
                        <a:rPr lang="en-US" sz="1100" b="1" i="0" u="none" strike="noStrike" dirty="0">
                          <a:solidFill>
                            <a:srgbClr val="000000"/>
                          </a:solidFill>
                          <a:latin typeface="Calibri"/>
                        </a:rPr>
                        <a:t> </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r" fontAlgn="ctr"/>
                      <a:r>
                        <a:rPr lang="en-US" sz="1100" b="0" i="0" u="none" strike="noStrike" dirty="0">
                          <a:solidFill>
                            <a:srgbClr val="000000"/>
                          </a:solidFill>
                          <a:latin typeface="Calibri"/>
                        </a:rPr>
                        <a:t>2097549</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ctr" fontAlgn="ctr"/>
                      <a:r>
                        <a:rPr lang="en-US" sz="1100" b="1" i="0" u="none" strike="noStrike" dirty="0">
                          <a:solidFill>
                            <a:srgbClr val="000000"/>
                          </a:solidFill>
                          <a:latin typeface="Calibri"/>
                        </a:rPr>
                        <a:t> </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r" fontAlgn="ctr"/>
                      <a:r>
                        <a:rPr lang="en-US" sz="1100" b="0" i="0" u="none" strike="noStrike" dirty="0">
                          <a:solidFill>
                            <a:srgbClr val="000000"/>
                          </a:solidFill>
                          <a:latin typeface="Calibri"/>
                        </a:rPr>
                        <a:t>2254516</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ctr" fontAlgn="ctr"/>
                      <a:r>
                        <a:rPr lang="en-US" sz="1100" b="1" i="0" u="none" strike="noStrike" dirty="0">
                          <a:solidFill>
                            <a:srgbClr val="000000"/>
                          </a:solidFill>
                          <a:latin typeface="Calibri"/>
                        </a:rPr>
                        <a:t> </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r" fontAlgn="ctr"/>
                      <a:r>
                        <a:rPr lang="en-US" sz="1100" b="0" i="0" u="none" strike="noStrike" dirty="0">
                          <a:solidFill>
                            <a:srgbClr val="000000"/>
                          </a:solidFill>
                          <a:latin typeface="Calibri"/>
                        </a:rPr>
                        <a:t>2410581</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ctr" fontAlgn="ctr"/>
                      <a:r>
                        <a:rPr lang="en-US" sz="1100" b="1" i="0" u="none" strike="noStrike" dirty="0">
                          <a:solidFill>
                            <a:srgbClr val="000000"/>
                          </a:solidFill>
                          <a:latin typeface="Calibri"/>
                        </a:rPr>
                        <a:t> </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r" fontAlgn="ctr"/>
                      <a:r>
                        <a:rPr lang="en-US" sz="1100" b="0" i="0" u="none" strike="noStrike" dirty="0">
                          <a:solidFill>
                            <a:srgbClr val="000000"/>
                          </a:solidFill>
                          <a:latin typeface="Calibri"/>
                        </a:rPr>
                        <a:t>2340196</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ctr" fontAlgn="ctr"/>
                      <a:r>
                        <a:rPr lang="en-US" sz="1100" b="1" i="0" u="none" strike="noStrike" dirty="0">
                          <a:solidFill>
                            <a:srgbClr val="000000"/>
                          </a:solidFill>
                          <a:latin typeface="Calibri"/>
                        </a:rPr>
                        <a:t> </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r" fontAlgn="ctr"/>
                      <a:r>
                        <a:rPr lang="en-US" sz="1100" b="0" i="0" u="none" strike="noStrike" dirty="0">
                          <a:solidFill>
                            <a:srgbClr val="000000"/>
                          </a:solidFill>
                          <a:latin typeface="Calibri"/>
                        </a:rPr>
                        <a:t>2264208</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ctr" fontAlgn="ctr"/>
                      <a:r>
                        <a:rPr lang="en-US" sz="1100" b="1" i="0" u="none" strike="noStrike" dirty="0">
                          <a:solidFill>
                            <a:srgbClr val="000000"/>
                          </a:solidFill>
                          <a:latin typeface="Calibri"/>
                        </a:rPr>
                        <a:t> </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r" fontAlgn="ctr"/>
                      <a:r>
                        <a:rPr lang="en-US" sz="1100" b="0" i="0" u="none" strike="noStrike" dirty="0">
                          <a:solidFill>
                            <a:srgbClr val="000000"/>
                          </a:solidFill>
                          <a:latin typeface="Calibri"/>
                        </a:rPr>
                        <a:t>13409120</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ctr" fontAlgn="ctr"/>
                      <a:r>
                        <a:rPr lang="en-US" sz="1100" b="1" i="0" u="none" strike="noStrike" dirty="0">
                          <a:solidFill>
                            <a:srgbClr val="000000"/>
                          </a:solidFill>
                          <a:latin typeface="Calibri"/>
                        </a:rPr>
                        <a:t> </a:t>
                      </a:r>
                    </a:p>
                  </a:txBody>
                  <a:tcPr marL="4172" marR="4172" marT="4172" marB="0" anchor="ctr">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r>
              <a:tr h="336990">
                <a:tc rowSpan="2">
                  <a:txBody>
                    <a:bodyPr/>
                    <a:lstStyle/>
                    <a:p>
                      <a:pPr algn="ctr" fontAlgn="ctr"/>
                      <a:r>
                        <a:rPr lang="en-US" sz="1100" b="1" i="0" u="none" strike="noStrike" dirty="0" err="1">
                          <a:solidFill>
                            <a:srgbClr val="000000"/>
                          </a:solidFill>
                          <a:latin typeface="Calibri"/>
                        </a:rPr>
                        <a:t>Hawally</a:t>
                      </a:r>
                      <a:endParaRPr lang="en-US" sz="1100" b="1" i="0" u="none" strike="noStrike" dirty="0">
                        <a:solidFill>
                          <a:srgbClr val="000000"/>
                        </a:solidFill>
                        <a:latin typeface="Calibri"/>
                      </a:endParaRPr>
                    </a:p>
                  </a:txBody>
                  <a:tcPr marL="4172" marR="4172" marT="4172" marB="0" anchor="ctr">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r" fontAlgn="ctr"/>
                      <a:r>
                        <a:rPr lang="en-US" sz="1100" b="0" i="0" u="none" strike="noStrike" dirty="0">
                          <a:solidFill>
                            <a:srgbClr val="000000"/>
                          </a:solidFill>
                          <a:latin typeface="Calibri"/>
                        </a:rPr>
                        <a:t>1808748</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ctr" fontAlgn="ctr"/>
                      <a:r>
                        <a:rPr lang="en-US" sz="1100" b="1" i="0" u="none" strike="noStrike" dirty="0">
                          <a:solidFill>
                            <a:srgbClr val="000000"/>
                          </a:solidFill>
                          <a:latin typeface="Calibri"/>
                        </a:rPr>
                        <a:t>70.8%</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r" fontAlgn="ctr"/>
                      <a:r>
                        <a:rPr lang="en-US" sz="1100" b="0" i="0" u="none" strike="noStrike">
                          <a:solidFill>
                            <a:srgbClr val="000000"/>
                          </a:solidFill>
                          <a:latin typeface="Calibri"/>
                        </a:rPr>
                        <a:t>1957379</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ctr" fontAlgn="ctr"/>
                      <a:r>
                        <a:rPr lang="en-US" sz="1100" b="1" i="0" u="none" strike="noStrike">
                          <a:solidFill>
                            <a:srgbClr val="000000"/>
                          </a:solidFill>
                          <a:latin typeface="Calibri"/>
                        </a:rPr>
                        <a:t>71.9%</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r" fontAlgn="ctr"/>
                      <a:r>
                        <a:rPr lang="en-US" sz="1100" b="0" i="0" u="none" strike="noStrike">
                          <a:solidFill>
                            <a:srgbClr val="000000"/>
                          </a:solidFill>
                          <a:latin typeface="Calibri"/>
                        </a:rPr>
                        <a:t>2040328</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ctr" fontAlgn="ctr"/>
                      <a:r>
                        <a:rPr lang="en-US" sz="1100" b="1" i="0" u="none" strike="noStrike">
                          <a:solidFill>
                            <a:srgbClr val="000000"/>
                          </a:solidFill>
                          <a:latin typeface="Calibri"/>
                        </a:rPr>
                        <a:t>73.5%</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r" fontAlgn="ctr"/>
                      <a:r>
                        <a:rPr lang="en-US" sz="1100" b="0" i="0" u="none" strike="noStrike">
                          <a:solidFill>
                            <a:srgbClr val="000000"/>
                          </a:solidFill>
                          <a:latin typeface="Calibri"/>
                        </a:rPr>
                        <a:t>2281568</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ctr" fontAlgn="ctr"/>
                      <a:r>
                        <a:rPr lang="en-US" sz="1100" b="1" i="0" u="none" strike="noStrike">
                          <a:solidFill>
                            <a:srgbClr val="000000"/>
                          </a:solidFill>
                          <a:latin typeface="Calibri"/>
                        </a:rPr>
                        <a:t>73.6%</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r" fontAlgn="ctr"/>
                      <a:r>
                        <a:rPr lang="en-US" sz="1100" b="0" i="0" u="none" strike="noStrike">
                          <a:solidFill>
                            <a:srgbClr val="000000"/>
                          </a:solidFill>
                          <a:latin typeface="Calibri"/>
                        </a:rPr>
                        <a:t>2325652</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ctr" fontAlgn="ctr"/>
                      <a:r>
                        <a:rPr lang="en-US" sz="1100" b="1" i="0" u="none" strike="noStrike">
                          <a:solidFill>
                            <a:srgbClr val="000000"/>
                          </a:solidFill>
                          <a:latin typeface="Calibri"/>
                        </a:rPr>
                        <a:t>74.3%</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r" fontAlgn="ctr"/>
                      <a:r>
                        <a:rPr lang="en-US" sz="1100" b="0" i="0" u="none" strike="noStrike">
                          <a:solidFill>
                            <a:srgbClr val="000000"/>
                          </a:solidFill>
                          <a:latin typeface="Calibri"/>
                        </a:rPr>
                        <a:t>2415546</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ctr" fontAlgn="ctr"/>
                      <a:r>
                        <a:rPr lang="en-US" sz="1100" b="1" i="0" u="none" strike="noStrike">
                          <a:solidFill>
                            <a:srgbClr val="000000"/>
                          </a:solidFill>
                          <a:latin typeface="Calibri"/>
                        </a:rPr>
                        <a:t>75.0%</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r" fontAlgn="ctr"/>
                      <a:r>
                        <a:rPr lang="en-US" sz="1100" b="0" i="0" u="none" strike="noStrike">
                          <a:solidFill>
                            <a:srgbClr val="000000"/>
                          </a:solidFill>
                          <a:latin typeface="Calibri"/>
                        </a:rPr>
                        <a:t>12829221</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ctr" fontAlgn="ctr"/>
                      <a:r>
                        <a:rPr lang="en-US" sz="1100" b="1" i="0" u="none" strike="noStrike" dirty="0">
                          <a:solidFill>
                            <a:srgbClr val="000000"/>
                          </a:solidFill>
                          <a:latin typeface="Calibri"/>
                        </a:rPr>
                        <a:t>73.3%</a:t>
                      </a:r>
                    </a:p>
                  </a:txBody>
                  <a:tcPr marL="4172" marR="4172" marT="4172" marB="0" anchor="ctr">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r>
              <a:tr h="336990">
                <a:tc vMerge="1">
                  <a:txBody>
                    <a:bodyPr/>
                    <a:lstStyle/>
                    <a:p>
                      <a:endParaRPr lang="en-US"/>
                    </a:p>
                  </a:txBody>
                  <a:tcPr/>
                </a:tc>
                <a:tc>
                  <a:txBody>
                    <a:bodyPr/>
                    <a:lstStyle/>
                    <a:p>
                      <a:pPr algn="r" fontAlgn="ctr"/>
                      <a:r>
                        <a:rPr lang="en-US" sz="1100" b="0" i="0" u="none" strike="noStrike" dirty="0">
                          <a:solidFill>
                            <a:srgbClr val="000000"/>
                          </a:solidFill>
                          <a:latin typeface="Calibri"/>
                        </a:rPr>
                        <a:t>2554411</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ctr" fontAlgn="ctr"/>
                      <a:r>
                        <a:rPr lang="en-US" sz="1100" b="1" i="0" u="none" strike="noStrike" dirty="0">
                          <a:solidFill>
                            <a:srgbClr val="000000"/>
                          </a:solidFill>
                          <a:latin typeface="Calibri"/>
                        </a:rPr>
                        <a:t> </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r" fontAlgn="ctr"/>
                      <a:r>
                        <a:rPr lang="en-US" sz="1100" b="0" i="0" u="none" strike="noStrike" dirty="0">
                          <a:solidFill>
                            <a:srgbClr val="000000"/>
                          </a:solidFill>
                          <a:latin typeface="Calibri"/>
                        </a:rPr>
                        <a:t>2721068</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ctr" fontAlgn="ctr"/>
                      <a:r>
                        <a:rPr lang="en-US" sz="1100" b="1" i="0" u="none" strike="noStrike" dirty="0">
                          <a:solidFill>
                            <a:srgbClr val="000000"/>
                          </a:solidFill>
                          <a:latin typeface="Calibri"/>
                        </a:rPr>
                        <a:t> </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r" fontAlgn="ctr"/>
                      <a:r>
                        <a:rPr lang="en-US" sz="1100" b="0" i="0" u="none" strike="noStrike" dirty="0">
                          <a:solidFill>
                            <a:srgbClr val="000000"/>
                          </a:solidFill>
                          <a:latin typeface="Calibri"/>
                        </a:rPr>
                        <a:t>2774750</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ctr" fontAlgn="ctr"/>
                      <a:r>
                        <a:rPr lang="en-US" sz="1100" b="1" i="0" u="none" strike="noStrike" dirty="0">
                          <a:solidFill>
                            <a:srgbClr val="000000"/>
                          </a:solidFill>
                          <a:latin typeface="Calibri"/>
                        </a:rPr>
                        <a:t> </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r" fontAlgn="ctr"/>
                      <a:r>
                        <a:rPr lang="en-US" sz="1100" b="0" i="0" u="none" strike="noStrike" dirty="0">
                          <a:solidFill>
                            <a:srgbClr val="000000"/>
                          </a:solidFill>
                          <a:latin typeface="Calibri"/>
                        </a:rPr>
                        <a:t>3099657</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ctr" fontAlgn="ctr"/>
                      <a:r>
                        <a:rPr lang="en-US" sz="1100" b="1" i="0" u="none" strike="noStrike" dirty="0">
                          <a:solidFill>
                            <a:srgbClr val="000000"/>
                          </a:solidFill>
                          <a:latin typeface="Calibri"/>
                        </a:rPr>
                        <a:t> </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r" fontAlgn="ctr"/>
                      <a:r>
                        <a:rPr lang="en-US" sz="1100" b="0" i="0" u="none" strike="noStrike" dirty="0">
                          <a:solidFill>
                            <a:srgbClr val="000000"/>
                          </a:solidFill>
                          <a:latin typeface="Calibri"/>
                        </a:rPr>
                        <a:t>3129814</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ctr" fontAlgn="ctr"/>
                      <a:r>
                        <a:rPr lang="en-US" sz="1100" b="1" i="0" u="none" strike="noStrike" dirty="0">
                          <a:solidFill>
                            <a:srgbClr val="000000"/>
                          </a:solidFill>
                          <a:latin typeface="Calibri"/>
                        </a:rPr>
                        <a:t> </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r" fontAlgn="ctr"/>
                      <a:r>
                        <a:rPr lang="en-US" sz="1100" b="0" i="0" u="none" strike="noStrike" dirty="0">
                          <a:solidFill>
                            <a:srgbClr val="000000"/>
                          </a:solidFill>
                          <a:latin typeface="Calibri"/>
                        </a:rPr>
                        <a:t>3222462</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ctr" fontAlgn="ctr"/>
                      <a:r>
                        <a:rPr lang="en-US" sz="1100" b="1" i="0" u="none" strike="noStrike" dirty="0">
                          <a:solidFill>
                            <a:srgbClr val="000000"/>
                          </a:solidFill>
                          <a:latin typeface="Calibri"/>
                        </a:rPr>
                        <a:t> </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r" fontAlgn="ctr"/>
                      <a:r>
                        <a:rPr lang="en-US" sz="1100" b="0" i="0" u="none" strike="noStrike" dirty="0">
                          <a:solidFill>
                            <a:srgbClr val="000000"/>
                          </a:solidFill>
                          <a:latin typeface="Calibri"/>
                        </a:rPr>
                        <a:t>17502162</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ctr" fontAlgn="ctr"/>
                      <a:r>
                        <a:rPr lang="en-US" sz="1100" b="1" i="0" u="none" strike="noStrike" dirty="0">
                          <a:solidFill>
                            <a:srgbClr val="000000"/>
                          </a:solidFill>
                          <a:latin typeface="Calibri"/>
                        </a:rPr>
                        <a:t> </a:t>
                      </a:r>
                    </a:p>
                  </a:txBody>
                  <a:tcPr marL="4172" marR="4172" marT="4172" marB="0" anchor="ctr">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r>
              <a:tr h="336990">
                <a:tc rowSpan="2">
                  <a:txBody>
                    <a:bodyPr/>
                    <a:lstStyle/>
                    <a:p>
                      <a:pPr algn="ctr" fontAlgn="ctr"/>
                      <a:r>
                        <a:rPr lang="en-US" sz="1050" b="1" i="0" u="none" strike="noStrike" dirty="0" err="1">
                          <a:solidFill>
                            <a:srgbClr val="000000"/>
                          </a:solidFill>
                          <a:latin typeface="Calibri"/>
                        </a:rPr>
                        <a:t>Farwanyia</a:t>
                      </a:r>
                      <a:endParaRPr lang="en-US" sz="1050" b="1" i="0" u="none" strike="noStrike" dirty="0">
                        <a:solidFill>
                          <a:srgbClr val="000000"/>
                        </a:solidFill>
                        <a:latin typeface="Calibri"/>
                      </a:endParaRPr>
                    </a:p>
                  </a:txBody>
                  <a:tcPr marL="4172" marR="4172" marT="4172" marB="0" anchor="ctr">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r" fontAlgn="ctr"/>
                      <a:r>
                        <a:rPr lang="en-US" sz="1100" b="0" i="0" u="none" strike="noStrike">
                          <a:solidFill>
                            <a:srgbClr val="000000"/>
                          </a:solidFill>
                          <a:latin typeface="Calibri"/>
                        </a:rPr>
                        <a:t>2055930</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ctr" fontAlgn="ctr"/>
                      <a:r>
                        <a:rPr lang="en-US" sz="1100" b="1" i="0" u="none" strike="noStrike">
                          <a:solidFill>
                            <a:srgbClr val="000000"/>
                          </a:solidFill>
                          <a:latin typeface="Calibri"/>
                        </a:rPr>
                        <a:t>70.6%</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r" fontAlgn="ctr"/>
                      <a:r>
                        <a:rPr lang="en-US" sz="1100" b="0" i="0" u="none" strike="noStrike">
                          <a:solidFill>
                            <a:srgbClr val="000000"/>
                          </a:solidFill>
                          <a:latin typeface="Calibri"/>
                        </a:rPr>
                        <a:t>2228998</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ctr" fontAlgn="ctr"/>
                      <a:r>
                        <a:rPr lang="en-US" sz="1100" b="1" i="0" u="none" strike="noStrike" dirty="0">
                          <a:solidFill>
                            <a:srgbClr val="000000"/>
                          </a:solidFill>
                          <a:latin typeface="Calibri"/>
                        </a:rPr>
                        <a:t>73.1%</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r" fontAlgn="ctr"/>
                      <a:r>
                        <a:rPr lang="en-US" sz="1100" b="0" i="0" u="none" strike="noStrike">
                          <a:solidFill>
                            <a:srgbClr val="000000"/>
                          </a:solidFill>
                          <a:latin typeface="Calibri"/>
                        </a:rPr>
                        <a:t>2348169</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ctr" fontAlgn="ctr"/>
                      <a:r>
                        <a:rPr lang="en-US" sz="1100" b="1" i="0" u="none" strike="noStrike">
                          <a:solidFill>
                            <a:srgbClr val="000000"/>
                          </a:solidFill>
                          <a:latin typeface="Calibri"/>
                        </a:rPr>
                        <a:t>74.7%</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r" fontAlgn="ctr"/>
                      <a:r>
                        <a:rPr lang="en-US" sz="1100" b="0" i="0" u="none" strike="noStrike">
                          <a:solidFill>
                            <a:srgbClr val="000000"/>
                          </a:solidFill>
                          <a:latin typeface="Calibri"/>
                        </a:rPr>
                        <a:t>2501842</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ctr" fontAlgn="ctr"/>
                      <a:r>
                        <a:rPr lang="en-US" sz="1100" b="1" i="0" u="none" strike="noStrike">
                          <a:solidFill>
                            <a:srgbClr val="000000"/>
                          </a:solidFill>
                          <a:latin typeface="Calibri"/>
                        </a:rPr>
                        <a:t>74.3%</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r" fontAlgn="ctr"/>
                      <a:r>
                        <a:rPr lang="en-US" sz="1100" b="0" i="0" u="none" strike="noStrike">
                          <a:solidFill>
                            <a:srgbClr val="000000"/>
                          </a:solidFill>
                          <a:latin typeface="Calibri"/>
                        </a:rPr>
                        <a:t>2578331</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ctr" fontAlgn="ctr"/>
                      <a:r>
                        <a:rPr lang="en-US" sz="1100" b="1" i="0" u="none" strike="noStrike">
                          <a:solidFill>
                            <a:srgbClr val="000000"/>
                          </a:solidFill>
                          <a:latin typeface="Calibri"/>
                        </a:rPr>
                        <a:t>74.7%</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r" fontAlgn="ctr"/>
                      <a:r>
                        <a:rPr lang="en-US" sz="1100" b="0" i="0" u="none" strike="noStrike">
                          <a:solidFill>
                            <a:srgbClr val="000000"/>
                          </a:solidFill>
                          <a:latin typeface="Calibri"/>
                        </a:rPr>
                        <a:t>2769750</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ctr" fontAlgn="ctr"/>
                      <a:r>
                        <a:rPr lang="en-US" sz="1100" b="1" i="0" u="none" strike="noStrike">
                          <a:solidFill>
                            <a:srgbClr val="000000"/>
                          </a:solidFill>
                          <a:latin typeface="Calibri"/>
                        </a:rPr>
                        <a:t>75.3%</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r" fontAlgn="ctr"/>
                      <a:r>
                        <a:rPr lang="en-US" sz="1100" b="0" i="0" u="none" strike="noStrike">
                          <a:solidFill>
                            <a:srgbClr val="000000"/>
                          </a:solidFill>
                          <a:latin typeface="Calibri"/>
                        </a:rPr>
                        <a:t>14483020</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ctr" fontAlgn="ctr"/>
                      <a:r>
                        <a:rPr lang="en-US" sz="1100" b="1" i="0" u="none" strike="noStrike" dirty="0">
                          <a:solidFill>
                            <a:srgbClr val="000000"/>
                          </a:solidFill>
                          <a:latin typeface="Calibri"/>
                        </a:rPr>
                        <a:t>73.9%</a:t>
                      </a:r>
                    </a:p>
                  </a:txBody>
                  <a:tcPr marL="4172" marR="4172" marT="4172" marB="0" anchor="ctr">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r>
              <a:tr h="336990">
                <a:tc vMerge="1">
                  <a:txBody>
                    <a:bodyPr/>
                    <a:lstStyle/>
                    <a:p>
                      <a:endParaRPr lang="en-US"/>
                    </a:p>
                  </a:txBody>
                  <a:tcPr/>
                </a:tc>
                <a:tc>
                  <a:txBody>
                    <a:bodyPr/>
                    <a:lstStyle/>
                    <a:p>
                      <a:pPr algn="r" fontAlgn="ctr"/>
                      <a:r>
                        <a:rPr lang="en-US" sz="1100" b="0" i="0" u="none" strike="noStrike" dirty="0">
                          <a:solidFill>
                            <a:srgbClr val="000000"/>
                          </a:solidFill>
                          <a:latin typeface="Calibri"/>
                        </a:rPr>
                        <a:t>2914121</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ctr" fontAlgn="ctr"/>
                      <a:r>
                        <a:rPr lang="en-US" sz="1100" b="1" i="0" u="none" strike="noStrike" dirty="0">
                          <a:solidFill>
                            <a:srgbClr val="000000"/>
                          </a:solidFill>
                          <a:latin typeface="Calibri"/>
                        </a:rPr>
                        <a:t> </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r" fontAlgn="ctr"/>
                      <a:r>
                        <a:rPr lang="en-US" sz="1100" b="0" i="0" u="none" strike="noStrike" dirty="0">
                          <a:solidFill>
                            <a:srgbClr val="000000"/>
                          </a:solidFill>
                          <a:latin typeface="Calibri"/>
                        </a:rPr>
                        <a:t>3049128</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ctr" fontAlgn="ctr"/>
                      <a:r>
                        <a:rPr lang="en-US" sz="1100" b="1" i="0" u="none" strike="noStrike" dirty="0">
                          <a:solidFill>
                            <a:srgbClr val="000000"/>
                          </a:solidFill>
                          <a:latin typeface="Calibri"/>
                        </a:rPr>
                        <a:t> </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r" fontAlgn="ctr"/>
                      <a:r>
                        <a:rPr lang="en-US" sz="1100" b="0" i="0" u="none" strike="noStrike" dirty="0">
                          <a:solidFill>
                            <a:srgbClr val="000000"/>
                          </a:solidFill>
                          <a:latin typeface="Calibri"/>
                        </a:rPr>
                        <a:t>3144015</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ctr" fontAlgn="ctr"/>
                      <a:r>
                        <a:rPr lang="en-US" sz="1100" b="1" i="0" u="none" strike="noStrike" dirty="0">
                          <a:solidFill>
                            <a:srgbClr val="000000"/>
                          </a:solidFill>
                          <a:latin typeface="Calibri"/>
                        </a:rPr>
                        <a:t> </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r" fontAlgn="ctr"/>
                      <a:r>
                        <a:rPr lang="en-US" sz="1100" b="0" i="0" u="none" strike="noStrike" dirty="0">
                          <a:solidFill>
                            <a:srgbClr val="000000"/>
                          </a:solidFill>
                          <a:latin typeface="Calibri"/>
                        </a:rPr>
                        <a:t>3365510</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ctr" fontAlgn="ctr"/>
                      <a:r>
                        <a:rPr lang="en-US" sz="1100" b="1" i="0" u="none" strike="noStrike" dirty="0">
                          <a:solidFill>
                            <a:srgbClr val="000000"/>
                          </a:solidFill>
                          <a:latin typeface="Calibri"/>
                        </a:rPr>
                        <a:t> </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r" fontAlgn="ctr"/>
                      <a:r>
                        <a:rPr lang="en-US" sz="1100" b="0" i="0" u="none" strike="noStrike" dirty="0">
                          <a:solidFill>
                            <a:srgbClr val="000000"/>
                          </a:solidFill>
                          <a:latin typeface="Calibri"/>
                        </a:rPr>
                        <a:t>3449813</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ctr" fontAlgn="ctr"/>
                      <a:r>
                        <a:rPr lang="en-US" sz="1100" b="1" i="0" u="none" strike="noStrike" dirty="0">
                          <a:solidFill>
                            <a:srgbClr val="000000"/>
                          </a:solidFill>
                          <a:latin typeface="Calibri"/>
                        </a:rPr>
                        <a:t> </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r" fontAlgn="ctr"/>
                      <a:r>
                        <a:rPr lang="en-US" sz="1100" b="0" i="0" u="none" strike="noStrike" dirty="0">
                          <a:solidFill>
                            <a:srgbClr val="000000"/>
                          </a:solidFill>
                          <a:latin typeface="Calibri"/>
                        </a:rPr>
                        <a:t>3677161</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ctr" fontAlgn="ctr"/>
                      <a:r>
                        <a:rPr lang="en-US" sz="1100" b="1" i="0" u="none" strike="noStrike" dirty="0">
                          <a:solidFill>
                            <a:srgbClr val="000000"/>
                          </a:solidFill>
                          <a:latin typeface="Calibri"/>
                        </a:rPr>
                        <a:t> </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r" fontAlgn="ctr"/>
                      <a:r>
                        <a:rPr lang="en-US" sz="1100" b="0" i="0" u="none" strike="noStrike" dirty="0">
                          <a:solidFill>
                            <a:srgbClr val="000000"/>
                          </a:solidFill>
                          <a:latin typeface="Calibri"/>
                        </a:rPr>
                        <a:t>19599748</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ctr" fontAlgn="ctr"/>
                      <a:r>
                        <a:rPr lang="en-US" sz="1100" b="1" i="0" u="none" strike="noStrike" dirty="0">
                          <a:solidFill>
                            <a:srgbClr val="000000"/>
                          </a:solidFill>
                          <a:latin typeface="Calibri"/>
                        </a:rPr>
                        <a:t> </a:t>
                      </a:r>
                    </a:p>
                  </a:txBody>
                  <a:tcPr marL="4172" marR="4172" marT="4172" marB="0" anchor="ctr">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r>
              <a:tr h="336990">
                <a:tc rowSpan="2">
                  <a:txBody>
                    <a:bodyPr/>
                    <a:lstStyle/>
                    <a:p>
                      <a:pPr algn="ctr" fontAlgn="ctr"/>
                      <a:r>
                        <a:rPr lang="en-US" sz="1100" b="1" i="0" u="none" strike="noStrike" dirty="0" err="1">
                          <a:solidFill>
                            <a:srgbClr val="000000"/>
                          </a:solidFill>
                          <a:latin typeface="Calibri"/>
                        </a:rPr>
                        <a:t>Ahmadi</a:t>
                      </a:r>
                      <a:endParaRPr lang="en-US" sz="1100" b="1" i="0" u="none" strike="noStrike" dirty="0">
                        <a:solidFill>
                          <a:srgbClr val="000000"/>
                        </a:solidFill>
                        <a:latin typeface="Calibri"/>
                      </a:endParaRPr>
                    </a:p>
                  </a:txBody>
                  <a:tcPr marL="4172" marR="4172" marT="4172" marB="0" anchor="ctr">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r" fontAlgn="ctr"/>
                      <a:r>
                        <a:rPr lang="en-US" sz="1100" b="0" i="0" u="none" strike="noStrike">
                          <a:solidFill>
                            <a:srgbClr val="000000"/>
                          </a:solidFill>
                          <a:latin typeface="Calibri"/>
                        </a:rPr>
                        <a:t>1783127</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ctr" fontAlgn="ctr"/>
                      <a:r>
                        <a:rPr lang="en-US" sz="1100" b="1" i="0" u="none" strike="noStrike">
                          <a:solidFill>
                            <a:srgbClr val="000000"/>
                          </a:solidFill>
                          <a:latin typeface="Calibri"/>
                        </a:rPr>
                        <a:t>64.3%</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r" fontAlgn="ctr"/>
                      <a:r>
                        <a:rPr lang="en-US" sz="1100" b="0" i="0" u="none" strike="noStrike">
                          <a:solidFill>
                            <a:srgbClr val="000000"/>
                          </a:solidFill>
                          <a:latin typeface="Calibri"/>
                        </a:rPr>
                        <a:t>2127361</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ctr" fontAlgn="ctr"/>
                      <a:r>
                        <a:rPr lang="en-US" sz="1100" b="1" i="0" u="none" strike="noStrike">
                          <a:solidFill>
                            <a:srgbClr val="000000"/>
                          </a:solidFill>
                          <a:latin typeface="Calibri"/>
                        </a:rPr>
                        <a:t>66.6%</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r" fontAlgn="ctr"/>
                      <a:r>
                        <a:rPr lang="en-US" sz="1100" b="0" i="0" u="none" strike="noStrike" dirty="0">
                          <a:solidFill>
                            <a:srgbClr val="000000"/>
                          </a:solidFill>
                          <a:latin typeface="Calibri"/>
                        </a:rPr>
                        <a:t>2360099</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ctr" fontAlgn="ctr"/>
                      <a:r>
                        <a:rPr lang="en-US" sz="1100" b="1" i="0" u="none" strike="noStrike" dirty="0">
                          <a:solidFill>
                            <a:srgbClr val="000000"/>
                          </a:solidFill>
                          <a:latin typeface="Calibri"/>
                        </a:rPr>
                        <a:t>68.7%</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r" fontAlgn="ctr"/>
                      <a:r>
                        <a:rPr lang="en-US" sz="1100" b="0" i="0" u="none" strike="noStrike" dirty="0">
                          <a:solidFill>
                            <a:srgbClr val="000000"/>
                          </a:solidFill>
                          <a:latin typeface="Calibri"/>
                        </a:rPr>
                        <a:t>2412553</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ctr" fontAlgn="ctr"/>
                      <a:r>
                        <a:rPr lang="en-US" sz="1100" b="1" i="0" u="none" strike="noStrike">
                          <a:solidFill>
                            <a:srgbClr val="000000"/>
                          </a:solidFill>
                          <a:latin typeface="Calibri"/>
                        </a:rPr>
                        <a:t>68.5%</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r" fontAlgn="ctr"/>
                      <a:r>
                        <a:rPr lang="en-US" sz="1100" b="0" i="0" u="none" strike="noStrike">
                          <a:solidFill>
                            <a:srgbClr val="000000"/>
                          </a:solidFill>
                          <a:latin typeface="Calibri"/>
                        </a:rPr>
                        <a:t>2400475</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ctr" fontAlgn="ctr"/>
                      <a:r>
                        <a:rPr lang="en-US" sz="1100" b="1" i="0" u="none" strike="noStrike">
                          <a:solidFill>
                            <a:srgbClr val="000000"/>
                          </a:solidFill>
                          <a:latin typeface="Calibri"/>
                        </a:rPr>
                        <a:t>69.0%</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r" fontAlgn="ctr"/>
                      <a:r>
                        <a:rPr lang="en-US" sz="1100" b="0" i="0" u="none" strike="noStrike">
                          <a:solidFill>
                            <a:srgbClr val="000000"/>
                          </a:solidFill>
                          <a:latin typeface="Calibri"/>
                        </a:rPr>
                        <a:t>2566341</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ctr" fontAlgn="ctr"/>
                      <a:r>
                        <a:rPr lang="en-US" sz="1100" b="1" i="0" u="none" strike="noStrike">
                          <a:solidFill>
                            <a:srgbClr val="000000"/>
                          </a:solidFill>
                          <a:latin typeface="Calibri"/>
                        </a:rPr>
                        <a:t>70.0%</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r" fontAlgn="ctr"/>
                      <a:r>
                        <a:rPr lang="en-US" sz="1100" b="0" i="0" u="none" strike="noStrike">
                          <a:solidFill>
                            <a:srgbClr val="000000"/>
                          </a:solidFill>
                          <a:latin typeface="Calibri"/>
                        </a:rPr>
                        <a:t>13649956</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ctr" fontAlgn="ctr"/>
                      <a:r>
                        <a:rPr lang="en-US" sz="1100" b="1" i="0" u="none" strike="noStrike" dirty="0">
                          <a:solidFill>
                            <a:srgbClr val="000000"/>
                          </a:solidFill>
                          <a:latin typeface="Calibri"/>
                        </a:rPr>
                        <a:t>68.0%</a:t>
                      </a:r>
                    </a:p>
                  </a:txBody>
                  <a:tcPr marL="4172" marR="4172" marT="4172" marB="0" anchor="ctr">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r>
              <a:tr h="336990">
                <a:tc vMerge="1">
                  <a:txBody>
                    <a:bodyPr/>
                    <a:lstStyle/>
                    <a:p>
                      <a:endParaRPr lang="en-US"/>
                    </a:p>
                  </a:txBody>
                  <a:tcPr/>
                </a:tc>
                <a:tc>
                  <a:txBody>
                    <a:bodyPr/>
                    <a:lstStyle/>
                    <a:p>
                      <a:pPr algn="r" fontAlgn="ctr"/>
                      <a:r>
                        <a:rPr lang="en-US" sz="1100" b="0" i="0" u="none" strike="noStrike" dirty="0">
                          <a:solidFill>
                            <a:srgbClr val="000000"/>
                          </a:solidFill>
                          <a:latin typeface="Calibri"/>
                        </a:rPr>
                        <a:t>2772661</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ctr" fontAlgn="ctr"/>
                      <a:r>
                        <a:rPr lang="en-US" sz="1100" b="1" i="0" u="none" strike="noStrike" dirty="0">
                          <a:solidFill>
                            <a:srgbClr val="000000"/>
                          </a:solidFill>
                          <a:latin typeface="Calibri"/>
                        </a:rPr>
                        <a:t> </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r" fontAlgn="ctr"/>
                      <a:r>
                        <a:rPr lang="en-US" sz="1100" b="0" i="0" u="none" strike="noStrike" dirty="0">
                          <a:solidFill>
                            <a:srgbClr val="000000"/>
                          </a:solidFill>
                          <a:latin typeface="Calibri"/>
                        </a:rPr>
                        <a:t>3194073</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ctr" fontAlgn="ctr"/>
                      <a:r>
                        <a:rPr lang="en-US" sz="1100" b="1" i="0" u="none" strike="noStrike" dirty="0">
                          <a:solidFill>
                            <a:srgbClr val="000000"/>
                          </a:solidFill>
                          <a:latin typeface="Calibri"/>
                        </a:rPr>
                        <a:t> </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r" fontAlgn="ctr"/>
                      <a:r>
                        <a:rPr lang="en-US" sz="1100" b="0" i="0" u="none" strike="noStrike" dirty="0">
                          <a:solidFill>
                            <a:srgbClr val="000000"/>
                          </a:solidFill>
                          <a:latin typeface="Calibri"/>
                        </a:rPr>
                        <a:t>3434543</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ctr" fontAlgn="ctr"/>
                      <a:r>
                        <a:rPr lang="en-US" sz="1100" b="1" i="0" u="none" strike="noStrike" dirty="0">
                          <a:solidFill>
                            <a:srgbClr val="000000"/>
                          </a:solidFill>
                          <a:latin typeface="Calibri"/>
                        </a:rPr>
                        <a:t> </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r" fontAlgn="ctr"/>
                      <a:r>
                        <a:rPr lang="en-US" sz="1100" b="0" i="0" u="none" strike="noStrike" dirty="0">
                          <a:solidFill>
                            <a:srgbClr val="000000"/>
                          </a:solidFill>
                          <a:latin typeface="Calibri"/>
                        </a:rPr>
                        <a:t>3522481</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ctr" fontAlgn="ctr"/>
                      <a:r>
                        <a:rPr lang="en-US" sz="1100" b="1" i="0" u="none" strike="noStrike" dirty="0">
                          <a:solidFill>
                            <a:srgbClr val="000000"/>
                          </a:solidFill>
                          <a:latin typeface="Calibri"/>
                        </a:rPr>
                        <a:t> </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r" fontAlgn="ctr"/>
                      <a:r>
                        <a:rPr lang="en-US" sz="1100" b="0" i="0" u="none" strike="noStrike" dirty="0">
                          <a:solidFill>
                            <a:srgbClr val="000000"/>
                          </a:solidFill>
                          <a:latin typeface="Calibri"/>
                        </a:rPr>
                        <a:t>3477536</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ctr" fontAlgn="ctr"/>
                      <a:r>
                        <a:rPr lang="en-US" sz="1100" b="1" i="0" u="none" strike="noStrike" dirty="0">
                          <a:solidFill>
                            <a:srgbClr val="000000"/>
                          </a:solidFill>
                          <a:latin typeface="Calibri"/>
                        </a:rPr>
                        <a:t> </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r" fontAlgn="ctr"/>
                      <a:r>
                        <a:rPr lang="en-US" sz="1100" b="0" i="0" u="none" strike="noStrike" dirty="0">
                          <a:solidFill>
                            <a:srgbClr val="000000"/>
                          </a:solidFill>
                          <a:latin typeface="Calibri"/>
                        </a:rPr>
                        <a:t>3668276</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ctr" fontAlgn="ctr"/>
                      <a:r>
                        <a:rPr lang="en-US" sz="1100" b="1" i="0" u="none" strike="noStrike" dirty="0">
                          <a:solidFill>
                            <a:srgbClr val="000000"/>
                          </a:solidFill>
                          <a:latin typeface="Calibri"/>
                        </a:rPr>
                        <a:t> </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r" fontAlgn="ctr"/>
                      <a:r>
                        <a:rPr lang="en-US" sz="1100" b="0" i="0" u="none" strike="noStrike" dirty="0">
                          <a:solidFill>
                            <a:srgbClr val="000000"/>
                          </a:solidFill>
                          <a:latin typeface="Calibri"/>
                        </a:rPr>
                        <a:t>20069570</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ctr" fontAlgn="ctr"/>
                      <a:r>
                        <a:rPr lang="en-US" sz="1100" b="1" i="0" u="none" strike="noStrike" dirty="0">
                          <a:solidFill>
                            <a:srgbClr val="000000"/>
                          </a:solidFill>
                          <a:latin typeface="Calibri"/>
                        </a:rPr>
                        <a:t> </a:t>
                      </a:r>
                    </a:p>
                  </a:txBody>
                  <a:tcPr marL="4172" marR="4172" marT="4172" marB="0" anchor="ctr">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r>
              <a:tr h="336990">
                <a:tc rowSpan="2">
                  <a:txBody>
                    <a:bodyPr/>
                    <a:lstStyle/>
                    <a:p>
                      <a:pPr algn="ctr" fontAlgn="ctr"/>
                      <a:r>
                        <a:rPr lang="en-US" sz="1100" b="1" i="0" u="none" strike="noStrike" dirty="0" err="1">
                          <a:solidFill>
                            <a:srgbClr val="000000"/>
                          </a:solidFill>
                          <a:latin typeface="Calibri"/>
                        </a:rPr>
                        <a:t>Jahra</a:t>
                      </a:r>
                      <a:endParaRPr lang="en-US" sz="1100" b="1" i="0" u="none" strike="noStrike" dirty="0">
                        <a:solidFill>
                          <a:srgbClr val="000000"/>
                        </a:solidFill>
                        <a:latin typeface="Calibri"/>
                      </a:endParaRPr>
                    </a:p>
                  </a:txBody>
                  <a:tcPr marL="4172" marR="4172" marT="4172" marB="0" anchor="ctr">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r" fontAlgn="ctr"/>
                      <a:r>
                        <a:rPr lang="en-US" sz="1100" b="0" i="0" u="none" strike="noStrike">
                          <a:solidFill>
                            <a:srgbClr val="000000"/>
                          </a:solidFill>
                          <a:latin typeface="Calibri"/>
                        </a:rPr>
                        <a:t>812743</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ctr" fontAlgn="ctr"/>
                      <a:r>
                        <a:rPr lang="en-US" sz="1100" b="1" i="0" u="none" strike="noStrike">
                          <a:solidFill>
                            <a:srgbClr val="000000"/>
                          </a:solidFill>
                          <a:latin typeface="Calibri"/>
                        </a:rPr>
                        <a:t>65.0%</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r" fontAlgn="ctr"/>
                      <a:r>
                        <a:rPr lang="en-US" sz="1100" b="0" i="0" u="none" strike="noStrike">
                          <a:solidFill>
                            <a:srgbClr val="000000"/>
                          </a:solidFill>
                          <a:latin typeface="Calibri"/>
                        </a:rPr>
                        <a:t>1157809</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ctr" fontAlgn="ctr"/>
                      <a:r>
                        <a:rPr lang="en-US" sz="1100" b="1" i="0" u="none" strike="noStrike">
                          <a:solidFill>
                            <a:srgbClr val="000000"/>
                          </a:solidFill>
                          <a:latin typeface="Calibri"/>
                        </a:rPr>
                        <a:t>65.2%</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r" fontAlgn="ctr"/>
                      <a:r>
                        <a:rPr lang="en-US" sz="1100" b="0" i="0" u="none" strike="noStrike">
                          <a:solidFill>
                            <a:srgbClr val="000000"/>
                          </a:solidFill>
                          <a:latin typeface="Calibri"/>
                        </a:rPr>
                        <a:t>1179961</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ctr" fontAlgn="ctr"/>
                      <a:r>
                        <a:rPr lang="en-US" sz="1100" b="1" i="0" u="none" strike="noStrike">
                          <a:solidFill>
                            <a:srgbClr val="000000"/>
                          </a:solidFill>
                          <a:latin typeface="Calibri"/>
                        </a:rPr>
                        <a:t>66.2%</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r" fontAlgn="ctr"/>
                      <a:r>
                        <a:rPr lang="en-US" sz="1100" b="0" i="0" u="none" strike="noStrike">
                          <a:solidFill>
                            <a:srgbClr val="000000"/>
                          </a:solidFill>
                          <a:latin typeface="Calibri"/>
                        </a:rPr>
                        <a:t>1228350</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ctr" fontAlgn="ctr"/>
                      <a:r>
                        <a:rPr lang="en-US" sz="1100" b="1" i="0" u="none" strike="noStrike" dirty="0">
                          <a:solidFill>
                            <a:srgbClr val="000000"/>
                          </a:solidFill>
                          <a:latin typeface="Calibri"/>
                        </a:rPr>
                        <a:t>67.1%</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r" fontAlgn="ctr"/>
                      <a:r>
                        <a:rPr lang="en-US" sz="1100" b="0" i="0" u="none" strike="noStrike" dirty="0">
                          <a:solidFill>
                            <a:srgbClr val="000000"/>
                          </a:solidFill>
                          <a:latin typeface="Calibri"/>
                        </a:rPr>
                        <a:t>1257972</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ctr" fontAlgn="ctr"/>
                      <a:r>
                        <a:rPr lang="en-US" sz="1100" b="1" i="0" u="none" strike="noStrike" dirty="0">
                          <a:solidFill>
                            <a:srgbClr val="000000"/>
                          </a:solidFill>
                          <a:latin typeface="Calibri"/>
                        </a:rPr>
                        <a:t>67.2%</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r" fontAlgn="ctr"/>
                      <a:r>
                        <a:rPr lang="en-US" sz="1100" b="0" i="0" u="none" strike="noStrike">
                          <a:solidFill>
                            <a:srgbClr val="000000"/>
                          </a:solidFill>
                          <a:latin typeface="Calibri"/>
                        </a:rPr>
                        <a:t>1255827</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ctr" fontAlgn="ctr"/>
                      <a:r>
                        <a:rPr lang="en-US" sz="1100" b="1" i="0" u="none" strike="noStrike">
                          <a:solidFill>
                            <a:srgbClr val="000000"/>
                          </a:solidFill>
                          <a:latin typeface="Calibri"/>
                        </a:rPr>
                        <a:t>67.8%</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r" fontAlgn="ctr"/>
                      <a:r>
                        <a:rPr lang="en-US" sz="1100" b="0" i="0" u="none" strike="noStrike">
                          <a:solidFill>
                            <a:srgbClr val="000000"/>
                          </a:solidFill>
                          <a:latin typeface="Calibri"/>
                        </a:rPr>
                        <a:t>6892662</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ctr" fontAlgn="ctr"/>
                      <a:r>
                        <a:rPr lang="en-US" sz="1100" b="1" i="0" u="none" strike="noStrike" dirty="0">
                          <a:solidFill>
                            <a:srgbClr val="000000"/>
                          </a:solidFill>
                          <a:latin typeface="Calibri"/>
                        </a:rPr>
                        <a:t>66.5%</a:t>
                      </a:r>
                    </a:p>
                  </a:txBody>
                  <a:tcPr marL="4172" marR="4172" marT="4172" marB="0" anchor="ctr">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r>
              <a:tr h="336990">
                <a:tc vMerge="1">
                  <a:txBody>
                    <a:bodyPr/>
                    <a:lstStyle/>
                    <a:p>
                      <a:endParaRPr lang="en-US"/>
                    </a:p>
                  </a:txBody>
                  <a:tcPr/>
                </a:tc>
                <a:tc>
                  <a:txBody>
                    <a:bodyPr/>
                    <a:lstStyle/>
                    <a:p>
                      <a:pPr algn="r" fontAlgn="ctr"/>
                      <a:r>
                        <a:rPr lang="en-US" sz="1100" b="0" i="0" u="none" strike="noStrike" dirty="0">
                          <a:solidFill>
                            <a:srgbClr val="000000"/>
                          </a:solidFill>
                          <a:latin typeface="Calibri"/>
                        </a:rPr>
                        <a:t>1249491</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ctr" fontAlgn="ctr"/>
                      <a:r>
                        <a:rPr lang="en-US" sz="1100" b="1" i="0" u="none" strike="noStrike" dirty="0">
                          <a:solidFill>
                            <a:srgbClr val="000000"/>
                          </a:solidFill>
                          <a:latin typeface="Calibri"/>
                        </a:rPr>
                        <a:t> </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r" fontAlgn="ctr"/>
                      <a:r>
                        <a:rPr lang="en-US" sz="1100" b="0" i="0" u="none" strike="noStrike" dirty="0">
                          <a:solidFill>
                            <a:srgbClr val="000000"/>
                          </a:solidFill>
                          <a:latin typeface="Calibri"/>
                        </a:rPr>
                        <a:t>1776490</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ctr" fontAlgn="ctr"/>
                      <a:r>
                        <a:rPr lang="en-US" sz="1100" b="1" i="0" u="none" strike="noStrike" dirty="0">
                          <a:solidFill>
                            <a:srgbClr val="000000"/>
                          </a:solidFill>
                          <a:latin typeface="Calibri"/>
                        </a:rPr>
                        <a:t> </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r" fontAlgn="ctr"/>
                      <a:r>
                        <a:rPr lang="en-US" sz="1100" b="0" i="0" u="none" strike="noStrike" dirty="0">
                          <a:solidFill>
                            <a:srgbClr val="000000"/>
                          </a:solidFill>
                          <a:latin typeface="Calibri"/>
                        </a:rPr>
                        <a:t>1783131</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ctr" fontAlgn="ctr"/>
                      <a:r>
                        <a:rPr lang="en-US" sz="1100" b="1" i="0" u="none" strike="noStrike" dirty="0">
                          <a:solidFill>
                            <a:srgbClr val="000000"/>
                          </a:solidFill>
                          <a:latin typeface="Calibri"/>
                        </a:rPr>
                        <a:t> </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r" fontAlgn="ctr"/>
                      <a:r>
                        <a:rPr lang="en-US" sz="1100" b="0" i="0" u="none" strike="noStrike" dirty="0">
                          <a:solidFill>
                            <a:srgbClr val="000000"/>
                          </a:solidFill>
                          <a:latin typeface="Calibri"/>
                        </a:rPr>
                        <a:t>1830498</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ctr" fontAlgn="ctr"/>
                      <a:r>
                        <a:rPr lang="en-US" sz="1100" b="1" i="0" u="none" strike="noStrike" dirty="0">
                          <a:solidFill>
                            <a:srgbClr val="000000"/>
                          </a:solidFill>
                          <a:latin typeface="Calibri"/>
                        </a:rPr>
                        <a:t> </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r" fontAlgn="ctr"/>
                      <a:r>
                        <a:rPr lang="en-US" sz="1100" b="0" i="0" u="none" strike="noStrike" dirty="0">
                          <a:solidFill>
                            <a:srgbClr val="000000"/>
                          </a:solidFill>
                          <a:latin typeface="Calibri"/>
                        </a:rPr>
                        <a:t>1872530</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ctr" fontAlgn="ctr"/>
                      <a:r>
                        <a:rPr lang="en-US" sz="1100" b="1" i="0" u="none" strike="noStrike" dirty="0">
                          <a:solidFill>
                            <a:srgbClr val="000000"/>
                          </a:solidFill>
                          <a:latin typeface="Calibri"/>
                        </a:rPr>
                        <a:t> </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r" fontAlgn="ctr"/>
                      <a:r>
                        <a:rPr lang="en-US" sz="1100" b="0" i="0" u="none" strike="noStrike" dirty="0">
                          <a:solidFill>
                            <a:srgbClr val="000000"/>
                          </a:solidFill>
                          <a:latin typeface="Calibri"/>
                        </a:rPr>
                        <a:t>1852257</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ctr" fontAlgn="ctr"/>
                      <a:r>
                        <a:rPr lang="en-US" sz="1100" b="1" i="0" u="none" strike="noStrike" dirty="0">
                          <a:solidFill>
                            <a:srgbClr val="000000"/>
                          </a:solidFill>
                          <a:latin typeface="Calibri"/>
                        </a:rPr>
                        <a:t> </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r" fontAlgn="ctr"/>
                      <a:r>
                        <a:rPr lang="en-US" sz="1100" b="0" i="0" u="none" strike="noStrike" dirty="0">
                          <a:solidFill>
                            <a:srgbClr val="000000"/>
                          </a:solidFill>
                          <a:latin typeface="Calibri"/>
                        </a:rPr>
                        <a:t>10364397</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ctr" fontAlgn="ctr"/>
                      <a:r>
                        <a:rPr lang="en-US" sz="1100" b="1" i="0" u="none" strike="noStrike" dirty="0">
                          <a:solidFill>
                            <a:srgbClr val="000000"/>
                          </a:solidFill>
                          <a:latin typeface="Calibri"/>
                        </a:rPr>
                        <a:t> </a:t>
                      </a:r>
                    </a:p>
                  </a:txBody>
                  <a:tcPr marL="4172" marR="4172" marT="4172" marB="0" anchor="ctr">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r>
              <a:tr h="336990">
                <a:tc rowSpan="2">
                  <a:txBody>
                    <a:bodyPr/>
                    <a:lstStyle/>
                    <a:p>
                      <a:pPr algn="ctr" fontAlgn="ctr"/>
                      <a:r>
                        <a:rPr lang="en-US" sz="1100" b="1" i="0" u="none" strike="noStrike" dirty="0">
                          <a:solidFill>
                            <a:srgbClr val="FF0000"/>
                          </a:solidFill>
                          <a:latin typeface="Calibri"/>
                        </a:rPr>
                        <a:t>Total</a:t>
                      </a:r>
                    </a:p>
                  </a:txBody>
                  <a:tcPr marL="4172" marR="4172" marT="4172" marB="0" anchor="ctr">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EFCFCC"/>
                    </a:solidFill>
                  </a:tcPr>
                </a:tc>
                <a:tc>
                  <a:txBody>
                    <a:bodyPr/>
                    <a:lstStyle/>
                    <a:p>
                      <a:pPr algn="r" fontAlgn="ctr"/>
                      <a:r>
                        <a:rPr lang="en-US" sz="1100" b="1" i="0" u="none" strike="noStrike">
                          <a:solidFill>
                            <a:srgbClr val="FF0000"/>
                          </a:solidFill>
                          <a:latin typeface="Calibri"/>
                        </a:rPr>
                        <a:t>7979403</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ctr" fontAlgn="ctr"/>
                      <a:r>
                        <a:rPr lang="en-US" sz="1100" b="1" i="0" u="none" strike="noStrike">
                          <a:solidFill>
                            <a:srgbClr val="FF0000"/>
                          </a:solidFill>
                          <a:latin typeface="Calibri"/>
                        </a:rPr>
                        <a:t>69.2%</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r" fontAlgn="ctr"/>
                      <a:r>
                        <a:rPr lang="en-US" sz="1100" b="1" i="0" u="none" strike="noStrike">
                          <a:solidFill>
                            <a:srgbClr val="FF0000"/>
                          </a:solidFill>
                          <a:latin typeface="Calibri"/>
                        </a:rPr>
                        <a:t>9066492</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ctr" fontAlgn="ctr"/>
                      <a:r>
                        <a:rPr lang="en-US" sz="1100" b="1" i="0" u="none" strike="noStrike">
                          <a:solidFill>
                            <a:srgbClr val="FF0000"/>
                          </a:solidFill>
                          <a:latin typeface="Calibri"/>
                        </a:rPr>
                        <a:t>70.6%</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r" fontAlgn="ctr"/>
                      <a:r>
                        <a:rPr lang="en-US" sz="1100" b="1" i="0" u="none" strike="noStrike">
                          <a:solidFill>
                            <a:srgbClr val="FF0000"/>
                          </a:solidFill>
                          <a:latin typeface="Calibri"/>
                        </a:rPr>
                        <a:t>9674486</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ctr" fontAlgn="ctr"/>
                      <a:r>
                        <a:rPr lang="en-US" sz="1100" b="1" i="0" u="none" strike="noStrike">
                          <a:solidFill>
                            <a:srgbClr val="FF0000"/>
                          </a:solidFill>
                          <a:latin typeface="Calibri"/>
                        </a:rPr>
                        <a:t>72.2%</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r" fontAlgn="ctr"/>
                      <a:r>
                        <a:rPr lang="en-US" sz="1100" b="1" i="0" u="none" strike="noStrike">
                          <a:solidFill>
                            <a:srgbClr val="FF0000"/>
                          </a:solidFill>
                          <a:latin typeface="Calibri"/>
                        </a:rPr>
                        <a:t>10287151</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ctr" fontAlgn="ctr"/>
                      <a:r>
                        <a:rPr lang="en-US" sz="1100" b="1" i="0" u="none" strike="noStrike">
                          <a:solidFill>
                            <a:srgbClr val="FF0000"/>
                          </a:solidFill>
                          <a:latin typeface="Calibri"/>
                        </a:rPr>
                        <a:t>72.3%</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r" fontAlgn="ctr"/>
                      <a:r>
                        <a:rPr lang="en-US" sz="1100" b="1" i="0" u="none" strike="noStrike">
                          <a:solidFill>
                            <a:srgbClr val="FF0000"/>
                          </a:solidFill>
                          <a:latin typeface="Calibri"/>
                        </a:rPr>
                        <a:t>10383808</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ctr" fontAlgn="ctr"/>
                      <a:r>
                        <a:rPr lang="en-US" sz="1100" b="1" i="0" u="none" strike="noStrike">
                          <a:solidFill>
                            <a:srgbClr val="FF0000"/>
                          </a:solidFill>
                          <a:latin typeface="Calibri"/>
                        </a:rPr>
                        <a:t>72.8%</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r" fontAlgn="ctr"/>
                      <a:r>
                        <a:rPr lang="en-US" sz="1100" b="1" i="0" u="none" strike="noStrike">
                          <a:solidFill>
                            <a:srgbClr val="FF0000"/>
                          </a:solidFill>
                          <a:latin typeface="Calibri"/>
                        </a:rPr>
                        <a:t>10771242</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ctr" fontAlgn="ctr"/>
                      <a:r>
                        <a:rPr lang="en-US" sz="1100" b="1" i="0" u="none" strike="noStrike">
                          <a:solidFill>
                            <a:srgbClr val="FF0000"/>
                          </a:solidFill>
                          <a:latin typeface="Calibri"/>
                        </a:rPr>
                        <a:t>73.4%</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r" fontAlgn="ctr"/>
                      <a:r>
                        <a:rPr lang="en-US" sz="1100" b="1" i="0" u="none" strike="noStrike" dirty="0">
                          <a:solidFill>
                            <a:srgbClr val="FF0000"/>
                          </a:solidFill>
                          <a:latin typeface="Calibri"/>
                        </a:rPr>
                        <a:t>58162582</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ctr" fontAlgn="ctr"/>
                      <a:r>
                        <a:rPr lang="en-US" sz="1100" b="1" i="0" u="none" strike="noStrike" dirty="0">
                          <a:solidFill>
                            <a:srgbClr val="FF0000"/>
                          </a:solidFill>
                          <a:latin typeface="Calibri"/>
                        </a:rPr>
                        <a:t>71.9%</a:t>
                      </a:r>
                    </a:p>
                  </a:txBody>
                  <a:tcPr marL="4172" marR="4172" marT="4172" marB="0" anchor="ctr">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r>
              <a:tr h="336990">
                <a:tc vMerge="1">
                  <a:txBody>
                    <a:bodyPr/>
                    <a:lstStyle/>
                    <a:p>
                      <a:endParaRPr lang="en-US"/>
                    </a:p>
                  </a:txBody>
                  <a:tcPr/>
                </a:tc>
                <a:tc>
                  <a:txBody>
                    <a:bodyPr/>
                    <a:lstStyle/>
                    <a:p>
                      <a:pPr algn="r" fontAlgn="ctr"/>
                      <a:r>
                        <a:rPr lang="en-US" sz="1100" b="1" i="0" u="none" strike="noStrike" dirty="0">
                          <a:solidFill>
                            <a:srgbClr val="FF0000"/>
                          </a:solidFill>
                          <a:latin typeface="Calibri"/>
                        </a:rPr>
                        <a:t>11532754</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7E9E7"/>
                    </a:solidFill>
                  </a:tcPr>
                </a:tc>
                <a:tc>
                  <a:txBody>
                    <a:bodyPr/>
                    <a:lstStyle/>
                    <a:p>
                      <a:pPr algn="ctr" fontAlgn="ctr"/>
                      <a:r>
                        <a:rPr lang="en-US" sz="1100" b="1" i="0" u="none" strike="noStrike" dirty="0">
                          <a:solidFill>
                            <a:srgbClr val="FF0000"/>
                          </a:solidFill>
                          <a:latin typeface="Calibri"/>
                        </a:rPr>
                        <a:t> </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7E9E7"/>
                    </a:solidFill>
                  </a:tcPr>
                </a:tc>
                <a:tc>
                  <a:txBody>
                    <a:bodyPr/>
                    <a:lstStyle/>
                    <a:p>
                      <a:pPr algn="r" fontAlgn="ctr"/>
                      <a:r>
                        <a:rPr lang="en-US" sz="1100" b="1" i="0" u="none" strike="noStrike" dirty="0">
                          <a:solidFill>
                            <a:srgbClr val="FF0000"/>
                          </a:solidFill>
                          <a:latin typeface="Calibri"/>
                        </a:rPr>
                        <a:t>12838308</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7E9E7"/>
                    </a:solidFill>
                  </a:tcPr>
                </a:tc>
                <a:tc>
                  <a:txBody>
                    <a:bodyPr/>
                    <a:lstStyle/>
                    <a:p>
                      <a:pPr algn="ctr" fontAlgn="ctr"/>
                      <a:r>
                        <a:rPr lang="en-US" sz="1100" b="1" i="0" u="none" strike="noStrike" dirty="0">
                          <a:solidFill>
                            <a:srgbClr val="FF0000"/>
                          </a:solidFill>
                          <a:latin typeface="Calibri"/>
                        </a:rPr>
                        <a:t> </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7E9E7"/>
                    </a:solidFill>
                  </a:tcPr>
                </a:tc>
                <a:tc>
                  <a:txBody>
                    <a:bodyPr/>
                    <a:lstStyle/>
                    <a:p>
                      <a:pPr algn="r" fontAlgn="ctr"/>
                      <a:r>
                        <a:rPr lang="en-US" sz="1100" b="1" i="0" u="none" strike="noStrike" dirty="0">
                          <a:solidFill>
                            <a:srgbClr val="FF0000"/>
                          </a:solidFill>
                          <a:latin typeface="Calibri"/>
                        </a:rPr>
                        <a:t>13390955</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7E9E7"/>
                    </a:solidFill>
                  </a:tcPr>
                </a:tc>
                <a:tc>
                  <a:txBody>
                    <a:bodyPr/>
                    <a:lstStyle/>
                    <a:p>
                      <a:pPr algn="ctr" fontAlgn="ctr"/>
                      <a:r>
                        <a:rPr lang="en-US" sz="1100" b="1" i="0" u="none" strike="noStrike" dirty="0">
                          <a:solidFill>
                            <a:srgbClr val="FF0000"/>
                          </a:solidFill>
                          <a:latin typeface="Calibri"/>
                        </a:rPr>
                        <a:t> </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7E9E7"/>
                    </a:solidFill>
                  </a:tcPr>
                </a:tc>
                <a:tc>
                  <a:txBody>
                    <a:bodyPr/>
                    <a:lstStyle/>
                    <a:p>
                      <a:pPr algn="r" fontAlgn="ctr"/>
                      <a:r>
                        <a:rPr lang="en-US" sz="1100" b="1" i="0" u="none" strike="noStrike" dirty="0">
                          <a:solidFill>
                            <a:srgbClr val="FF0000"/>
                          </a:solidFill>
                          <a:latin typeface="Calibri"/>
                        </a:rPr>
                        <a:t>14228727</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7E9E7"/>
                    </a:solidFill>
                  </a:tcPr>
                </a:tc>
                <a:tc>
                  <a:txBody>
                    <a:bodyPr/>
                    <a:lstStyle/>
                    <a:p>
                      <a:pPr algn="ctr" fontAlgn="ctr"/>
                      <a:r>
                        <a:rPr lang="en-US" sz="1100" b="1" i="0" u="none" strike="noStrike" dirty="0">
                          <a:solidFill>
                            <a:srgbClr val="FF0000"/>
                          </a:solidFill>
                          <a:latin typeface="Calibri"/>
                        </a:rPr>
                        <a:t> </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7E9E7"/>
                    </a:solidFill>
                  </a:tcPr>
                </a:tc>
                <a:tc>
                  <a:txBody>
                    <a:bodyPr/>
                    <a:lstStyle/>
                    <a:p>
                      <a:pPr algn="r" fontAlgn="ctr"/>
                      <a:r>
                        <a:rPr lang="en-US" sz="1100" b="1" i="0" u="none" strike="noStrike" dirty="0">
                          <a:solidFill>
                            <a:srgbClr val="FF0000"/>
                          </a:solidFill>
                          <a:latin typeface="Calibri"/>
                        </a:rPr>
                        <a:t>14269889</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7E9E7"/>
                    </a:solidFill>
                  </a:tcPr>
                </a:tc>
                <a:tc>
                  <a:txBody>
                    <a:bodyPr/>
                    <a:lstStyle/>
                    <a:p>
                      <a:pPr algn="ctr" fontAlgn="ctr"/>
                      <a:r>
                        <a:rPr lang="en-US" sz="1100" b="1" i="0" u="none" strike="noStrike" dirty="0">
                          <a:solidFill>
                            <a:srgbClr val="FF0000"/>
                          </a:solidFill>
                          <a:latin typeface="Calibri"/>
                        </a:rPr>
                        <a:t> </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7E9E7"/>
                    </a:solidFill>
                  </a:tcPr>
                </a:tc>
                <a:tc>
                  <a:txBody>
                    <a:bodyPr/>
                    <a:lstStyle/>
                    <a:p>
                      <a:pPr algn="r" fontAlgn="ctr"/>
                      <a:r>
                        <a:rPr lang="en-US" sz="1100" b="1" i="0" u="none" strike="noStrike" dirty="0">
                          <a:solidFill>
                            <a:srgbClr val="FF0000"/>
                          </a:solidFill>
                          <a:latin typeface="Calibri"/>
                        </a:rPr>
                        <a:t>14684364</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7E9E7"/>
                    </a:solidFill>
                  </a:tcPr>
                </a:tc>
                <a:tc>
                  <a:txBody>
                    <a:bodyPr/>
                    <a:lstStyle/>
                    <a:p>
                      <a:pPr algn="ctr" fontAlgn="ctr"/>
                      <a:r>
                        <a:rPr lang="en-US" sz="1100" b="1" i="0" u="none" strike="noStrike" dirty="0">
                          <a:solidFill>
                            <a:srgbClr val="FF0000"/>
                          </a:solidFill>
                          <a:latin typeface="Calibri"/>
                        </a:rPr>
                        <a:t> </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7E9E7"/>
                    </a:solidFill>
                  </a:tcPr>
                </a:tc>
                <a:tc>
                  <a:txBody>
                    <a:bodyPr/>
                    <a:lstStyle/>
                    <a:p>
                      <a:pPr algn="r" fontAlgn="ctr"/>
                      <a:r>
                        <a:rPr lang="en-US" sz="1100" b="1" i="0" u="none" strike="noStrike" dirty="0">
                          <a:solidFill>
                            <a:srgbClr val="FF0000"/>
                          </a:solidFill>
                          <a:latin typeface="Calibri"/>
                        </a:rPr>
                        <a:t>80944997</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7E9E7"/>
                    </a:solidFill>
                  </a:tcPr>
                </a:tc>
                <a:tc>
                  <a:txBody>
                    <a:bodyPr/>
                    <a:lstStyle/>
                    <a:p>
                      <a:pPr algn="ctr" fontAlgn="ctr"/>
                      <a:r>
                        <a:rPr lang="en-US" sz="1100" b="1" i="0" u="none" strike="noStrike" dirty="0">
                          <a:solidFill>
                            <a:srgbClr val="FF0000"/>
                          </a:solidFill>
                          <a:latin typeface="Calibri"/>
                        </a:rPr>
                        <a:t> </a:t>
                      </a:r>
                    </a:p>
                  </a:txBody>
                  <a:tcPr marL="4172" marR="4172" marT="4172" marB="0" anchor="ctr">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7E9E7"/>
                    </a:solidFill>
                  </a:tcPr>
                </a:tc>
              </a:tr>
            </a:tbl>
          </a:graphicData>
        </a:graphic>
      </p:graphicFrame>
    </p:spTree>
  </p:cSld>
  <p:clrMapOvr>
    <a:masterClrMapping/>
  </p:clrMapOvr>
  <p:transition>
    <p:wip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74638"/>
            <a:ext cx="7772400" cy="922114"/>
          </a:xfrm>
        </p:spPr>
        <p:txBody>
          <a:bodyPr>
            <a:noAutofit/>
          </a:bodyPr>
          <a:lstStyle/>
          <a:p>
            <a:pPr algn="ctr" rtl="1"/>
            <a:r>
              <a:rPr lang="en-US" sz="2800" b="1" dirty="0" smtClean="0">
                <a:solidFill>
                  <a:srgbClr val="006666"/>
                </a:solidFill>
              </a:rPr>
              <a:t>Percentage of Elderly Visits to PHC Centers in each health area (2010-2015)</a:t>
            </a:r>
            <a:endParaRPr lang="en-US" sz="2800" b="1" dirty="0">
              <a:solidFill>
                <a:srgbClr val="006666"/>
              </a:solidFill>
            </a:endParaRPr>
          </a:p>
        </p:txBody>
      </p:sp>
      <p:graphicFrame>
        <p:nvGraphicFramePr>
          <p:cNvPr id="4" name="Table 3"/>
          <p:cNvGraphicFramePr>
            <a:graphicFrameLocks noGrp="1"/>
          </p:cNvGraphicFramePr>
          <p:nvPr/>
        </p:nvGraphicFramePr>
        <p:xfrm>
          <a:off x="107511" y="1412776"/>
          <a:ext cx="8916138" cy="4536509"/>
        </p:xfrm>
        <a:graphic>
          <a:graphicData uri="http://schemas.openxmlformats.org/drawingml/2006/table">
            <a:tbl>
              <a:tblPr/>
              <a:tblGrid>
                <a:gridCol w="595906"/>
                <a:gridCol w="599987"/>
                <a:gridCol w="593865"/>
                <a:gridCol w="593865"/>
                <a:gridCol w="593865"/>
                <a:gridCol w="593865"/>
                <a:gridCol w="593865"/>
                <a:gridCol w="593865"/>
                <a:gridCol w="593865"/>
                <a:gridCol w="593865"/>
                <a:gridCol w="593865"/>
                <a:gridCol w="593865"/>
                <a:gridCol w="593865"/>
                <a:gridCol w="593865"/>
                <a:gridCol w="593865"/>
              </a:tblGrid>
              <a:tr h="360041">
                <a:tc>
                  <a:txBody>
                    <a:bodyPr/>
                    <a:lstStyle/>
                    <a:p>
                      <a:pPr algn="l" fontAlgn="ctr"/>
                      <a:r>
                        <a:rPr lang="en-US" sz="1100" b="0" i="0" u="none" strike="noStrike" dirty="0">
                          <a:solidFill>
                            <a:srgbClr val="000000"/>
                          </a:solidFill>
                          <a:latin typeface="Calibri"/>
                        </a:rPr>
                        <a:t> </a:t>
                      </a:r>
                    </a:p>
                  </a:txBody>
                  <a:tcPr marL="4172" marR="4172" marT="4172" marB="0" anchor="ctr">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34817"/>
                    </a:solidFill>
                  </a:tcPr>
                </a:tc>
                <a:tc gridSpan="2">
                  <a:txBody>
                    <a:bodyPr/>
                    <a:lstStyle/>
                    <a:p>
                      <a:pPr algn="ctr" fontAlgn="ctr"/>
                      <a:r>
                        <a:rPr lang="en-US" sz="1100" b="1" i="0" u="none" strike="noStrike" dirty="0">
                          <a:solidFill>
                            <a:srgbClr val="000000"/>
                          </a:solidFill>
                          <a:latin typeface="Calibri"/>
                        </a:rPr>
                        <a:t>2010</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34817"/>
                    </a:solidFill>
                  </a:tcPr>
                </a:tc>
                <a:tc hMerge="1">
                  <a:txBody>
                    <a:bodyPr/>
                    <a:lstStyle/>
                    <a:p>
                      <a:endParaRPr lang="en-US"/>
                    </a:p>
                  </a:txBody>
                  <a:tcPr/>
                </a:tc>
                <a:tc gridSpan="2">
                  <a:txBody>
                    <a:bodyPr/>
                    <a:lstStyle/>
                    <a:p>
                      <a:pPr algn="ctr" fontAlgn="ctr"/>
                      <a:r>
                        <a:rPr lang="en-US" sz="1100" b="1" i="0" u="none" strike="noStrike" dirty="0">
                          <a:solidFill>
                            <a:srgbClr val="000000"/>
                          </a:solidFill>
                          <a:latin typeface="Calibri"/>
                        </a:rPr>
                        <a:t>2011</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34817"/>
                    </a:solidFill>
                  </a:tcPr>
                </a:tc>
                <a:tc hMerge="1">
                  <a:txBody>
                    <a:bodyPr/>
                    <a:lstStyle/>
                    <a:p>
                      <a:endParaRPr lang="en-US"/>
                    </a:p>
                  </a:txBody>
                  <a:tcPr/>
                </a:tc>
                <a:tc gridSpan="2">
                  <a:txBody>
                    <a:bodyPr/>
                    <a:lstStyle/>
                    <a:p>
                      <a:pPr algn="ctr" fontAlgn="ctr"/>
                      <a:r>
                        <a:rPr lang="en-US" sz="1100" b="1" i="0" u="none" strike="noStrike" dirty="0">
                          <a:solidFill>
                            <a:srgbClr val="000000"/>
                          </a:solidFill>
                          <a:latin typeface="Calibri"/>
                        </a:rPr>
                        <a:t>2012</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34817"/>
                    </a:solidFill>
                  </a:tcPr>
                </a:tc>
                <a:tc hMerge="1">
                  <a:txBody>
                    <a:bodyPr/>
                    <a:lstStyle/>
                    <a:p>
                      <a:endParaRPr lang="en-US"/>
                    </a:p>
                  </a:txBody>
                  <a:tcPr/>
                </a:tc>
                <a:tc gridSpan="2">
                  <a:txBody>
                    <a:bodyPr/>
                    <a:lstStyle/>
                    <a:p>
                      <a:pPr algn="ctr" fontAlgn="ctr"/>
                      <a:r>
                        <a:rPr lang="en-US" sz="1100" b="1" i="0" u="none" strike="noStrike" dirty="0">
                          <a:solidFill>
                            <a:srgbClr val="000000"/>
                          </a:solidFill>
                          <a:latin typeface="Calibri"/>
                        </a:rPr>
                        <a:t>2013</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34817"/>
                    </a:solidFill>
                  </a:tcPr>
                </a:tc>
                <a:tc hMerge="1">
                  <a:txBody>
                    <a:bodyPr/>
                    <a:lstStyle/>
                    <a:p>
                      <a:endParaRPr lang="en-US"/>
                    </a:p>
                  </a:txBody>
                  <a:tcPr/>
                </a:tc>
                <a:tc gridSpan="2">
                  <a:txBody>
                    <a:bodyPr/>
                    <a:lstStyle/>
                    <a:p>
                      <a:pPr algn="ctr" fontAlgn="ctr"/>
                      <a:r>
                        <a:rPr lang="en-US" sz="1100" b="1" i="0" u="none" strike="noStrike" dirty="0">
                          <a:solidFill>
                            <a:srgbClr val="000000"/>
                          </a:solidFill>
                          <a:latin typeface="Calibri"/>
                        </a:rPr>
                        <a:t>2014</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34817"/>
                    </a:solidFill>
                  </a:tcPr>
                </a:tc>
                <a:tc hMerge="1">
                  <a:txBody>
                    <a:bodyPr/>
                    <a:lstStyle/>
                    <a:p>
                      <a:endParaRPr lang="en-US"/>
                    </a:p>
                  </a:txBody>
                  <a:tcPr/>
                </a:tc>
                <a:tc gridSpan="2">
                  <a:txBody>
                    <a:bodyPr/>
                    <a:lstStyle/>
                    <a:p>
                      <a:pPr algn="ctr" fontAlgn="ctr"/>
                      <a:r>
                        <a:rPr lang="en-US" sz="1100" b="1" i="0" u="none" strike="noStrike" dirty="0">
                          <a:solidFill>
                            <a:srgbClr val="000000"/>
                          </a:solidFill>
                          <a:latin typeface="Calibri"/>
                        </a:rPr>
                        <a:t>2015</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34817"/>
                    </a:solidFill>
                  </a:tcPr>
                </a:tc>
                <a:tc hMerge="1">
                  <a:txBody>
                    <a:bodyPr/>
                    <a:lstStyle/>
                    <a:p>
                      <a:endParaRPr lang="en-US"/>
                    </a:p>
                  </a:txBody>
                  <a:tcPr/>
                </a:tc>
                <a:tc gridSpan="2">
                  <a:txBody>
                    <a:bodyPr/>
                    <a:lstStyle/>
                    <a:p>
                      <a:pPr algn="ctr" fontAlgn="ctr"/>
                      <a:r>
                        <a:rPr lang="en-US" sz="1100" b="1" i="0" u="none" strike="noStrike" dirty="0">
                          <a:solidFill>
                            <a:srgbClr val="000000"/>
                          </a:solidFill>
                          <a:latin typeface="Calibri"/>
                        </a:rPr>
                        <a:t>Total</a:t>
                      </a:r>
                    </a:p>
                  </a:txBody>
                  <a:tcPr marL="4172" marR="4172" marT="4172" marB="0" anchor="ctr">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34817"/>
                    </a:solidFill>
                  </a:tcPr>
                </a:tc>
                <a:tc hMerge="1">
                  <a:txBody>
                    <a:bodyPr/>
                    <a:lstStyle/>
                    <a:p>
                      <a:endParaRPr lang="en-US"/>
                    </a:p>
                  </a:txBody>
                  <a:tcPr/>
                </a:tc>
              </a:tr>
              <a:tr h="348039">
                <a:tc rowSpan="2">
                  <a:txBody>
                    <a:bodyPr/>
                    <a:lstStyle/>
                    <a:p>
                      <a:pPr algn="ctr" fontAlgn="ctr"/>
                      <a:r>
                        <a:rPr lang="en-US" sz="1100" b="1" i="0" u="none" strike="noStrike" dirty="0">
                          <a:solidFill>
                            <a:srgbClr val="000000"/>
                          </a:solidFill>
                          <a:latin typeface="Calibri"/>
                        </a:rPr>
                        <a:t>Capital</a:t>
                      </a:r>
                    </a:p>
                  </a:txBody>
                  <a:tcPr marL="4172" marR="4172" marT="4172" marB="0" anchor="ctr">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r" fontAlgn="ctr"/>
                      <a:r>
                        <a:rPr lang="en-US" sz="1100" b="0" i="0" u="none" strike="noStrike" dirty="0">
                          <a:solidFill>
                            <a:srgbClr val="000000"/>
                          </a:solidFill>
                          <a:latin typeface="Calibri"/>
                        </a:rPr>
                        <a:t>104162</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ctr" fontAlgn="ctr"/>
                      <a:r>
                        <a:rPr lang="en-US" sz="1100" b="1" i="0" u="none" strike="noStrike">
                          <a:solidFill>
                            <a:srgbClr val="000000"/>
                          </a:solidFill>
                          <a:latin typeface="Calibri"/>
                        </a:rPr>
                        <a:t>5.1%</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r" fontAlgn="ctr"/>
                      <a:r>
                        <a:rPr lang="en-US" sz="1100" b="0" i="0" u="none" strike="noStrike">
                          <a:solidFill>
                            <a:srgbClr val="000000"/>
                          </a:solidFill>
                          <a:latin typeface="Calibri"/>
                        </a:rPr>
                        <a:t>108851</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ctr" fontAlgn="ctr"/>
                      <a:r>
                        <a:rPr lang="en-US" sz="1100" b="1" i="0" u="none" strike="noStrike">
                          <a:solidFill>
                            <a:srgbClr val="000000"/>
                          </a:solidFill>
                          <a:latin typeface="Calibri"/>
                        </a:rPr>
                        <a:t>5.2%</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r" fontAlgn="ctr"/>
                      <a:r>
                        <a:rPr lang="en-US" sz="1100" b="0" i="0" u="none" strike="noStrike">
                          <a:solidFill>
                            <a:srgbClr val="000000"/>
                          </a:solidFill>
                          <a:latin typeface="Calibri"/>
                        </a:rPr>
                        <a:t>119800</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ctr" fontAlgn="ctr"/>
                      <a:r>
                        <a:rPr lang="en-US" sz="1100" b="1" i="0" u="none" strike="noStrike">
                          <a:solidFill>
                            <a:srgbClr val="000000"/>
                          </a:solidFill>
                          <a:latin typeface="Calibri"/>
                        </a:rPr>
                        <a:t>5.3%</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r" fontAlgn="ctr"/>
                      <a:r>
                        <a:rPr lang="en-US" sz="1100" b="0" i="0" u="none" strike="noStrike">
                          <a:solidFill>
                            <a:srgbClr val="000000"/>
                          </a:solidFill>
                          <a:latin typeface="Calibri"/>
                        </a:rPr>
                        <a:t>127199</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ctr" fontAlgn="ctr"/>
                      <a:r>
                        <a:rPr lang="en-US" sz="1100" b="1" i="0" u="none" strike="noStrike">
                          <a:solidFill>
                            <a:srgbClr val="000000"/>
                          </a:solidFill>
                          <a:latin typeface="Calibri"/>
                        </a:rPr>
                        <a:t>5.3%</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r" fontAlgn="ctr"/>
                      <a:r>
                        <a:rPr lang="en-US" sz="1100" b="0" i="0" u="none" strike="noStrike">
                          <a:solidFill>
                            <a:srgbClr val="000000"/>
                          </a:solidFill>
                          <a:latin typeface="Calibri"/>
                        </a:rPr>
                        <a:t>131449</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ctr" fontAlgn="ctr"/>
                      <a:r>
                        <a:rPr lang="en-US" sz="1100" b="1" i="0" u="none" strike="noStrike">
                          <a:solidFill>
                            <a:srgbClr val="000000"/>
                          </a:solidFill>
                          <a:latin typeface="Calibri"/>
                        </a:rPr>
                        <a:t>5.6%</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r" fontAlgn="ctr"/>
                      <a:r>
                        <a:rPr lang="en-US" sz="1100" b="0" i="0" u="none" strike="noStrike">
                          <a:solidFill>
                            <a:srgbClr val="000000"/>
                          </a:solidFill>
                          <a:latin typeface="Calibri"/>
                        </a:rPr>
                        <a:t>130220</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ctr" fontAlgn="ctr"/>
                      <a:r>
                        <a:rPr lang="en-US" sz="1100" b="1" i="0" u="none" strike="noStrike">
                          <a:solidFill>
                            <a:srgbClr val="000000"/>
                          </a:solidFill>
                          <a:latin typeface="Calibri"/>
                        </a:rPr>
                        <a:t>5.8%</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r" fontAlgn="ctr"/>
                      <a:r>
                        <a:rPr lang="en-US" sz="1100" b="0" i="0" u="none" strike="noStrike">
                          <a:solidFill>
                            <a:srgbClr val="000000"/>
                          </a:solidFill>
                          <a:latin typeface="Calibri"/>
                        </a:rPr>
                        <a:t>721681</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ctr" fontAlgn="ctr"/>
                      <a:r>
                        <a:rPr lang="en-US" sz="1100" b="1" i="0" u="none" strike="noStrike" dirty="0">
                          <a:solidFill>
                            <a:srgbClr val="000000"/>
                          </a:solidFill>
                          <a:latin typeface="Calibri"/>
                        </a:rPr>
                        <a:t>5.4%</a:t>
                      </a:r>
                    </a:p>
                  </a:txBody>
                  <a:tcPr marL="4172" marR="4172" marT="4172" marB="0" anchor="ctr">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r>
              <a:tr h="348039">
                <a:tc vMerge="1">
                  <a:txBody>
                    <a:bodyPr/>
                    <a:lstStyle/>
                    <a:p>
                      <a:endParaRPr lang="en-US"/>
                    </a:p>
                  </a:txBody>
                  <a:tcPr/>
                </a:tc>
                <a:tc>
                  <a:txBody>
                    <a:bodyPr/>
                    <a:lstStyle/>
                    <a:p>
                      <a:pPr algn="r" fontAlgn="ctr"/>
                      <a:r>
                        <a:rPr lang="en-US" sz="1100" b="0" i="0" u="none" strike="noStrike" dirty="0">
                          <a:solidFill>
                            <a:srgbClr val="000000"/>
                          </a:solidFill>
                          <a:latin typeface="Calibri"/>
                        </a:rPr>
                        <a:t>2042070</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ctr" fontAlgn="ctr"/>
                      <a:r>
                        <a:rPr lang="en-US" sz="1100" b="1" i="0" u="none" strike="noStrike" dirty="0">
                          <a:solidFill>
                            <a:srgbClr val="000000"/>
                          </a:solidFill>
                          <a:latin typeface="Calibri"/>
                        </a:rPr>
                        <a:t> </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r" fontAlgn="ctr"/>
                      <a:r>
                        <a:rPr lang="en-US" sz="1100" b="0" i="0" u="none" strike="noStrike" dirty="0">
                          <a:solidFill>
                            <a:srgbClr val="000000"/>
                          </a:solidFill>
                          <a:latin typeface="Calibri"/>
                        </a:rPr>
                        <a:t>2097549</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ctr" fontAlgn="ctr"/>
                      <a:r>
                        <a:rPr lang="en-US" sz="1100" b="1" i="0" u="none" strike="noStrike" dirty="0">
                          <a:solidFill>
                            <a:srgbClr val="000000"/>
                          </a:solidFill>
                          <a:latin typeface="Calibri"/>
                        </a:rPr>
                        <a:t> </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r" fontAlgn="ctr"/>
                      <a:r>
                        <a:rPr lang="en-US" sz="1100" b="0" i="0" u="none" strike="noStrike" dirty="0">
                          <a:solidFill>
                            <a:srgbClr val="000000"/>
                          </a:solidFill>
                          <a:latin typeface="Calibri"/>
                        </a:rPr>
                        <a:t>2254516</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ctr" fontAlgn="ctr"/>
                      <a:r>
                        <a:rPr lang="en-US" sz="1100" b="1" i="0" u="none" strike="noStrike" dirty="0">
                          <a:solidFill>
                            <a:srgbClr val="000000"/>
                          </a:solidFill>
                          <a:latin typeface="Calibri"/>
                        </a:rPr>
                        <a:t> </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r" fontAlgn="ctr"/>
                      <a:r>
                        <a:rPr lang="en-US" sz="1100" b="0" i="0" u="none" strike="noStrike" dirty="0">
                          <a:solidFill>
                            <a:srgbClr val="000000"/>
                          </a:solidFill>
                          <a:latin typeface="Calibri"/>
                        </a:rPr>
                        <a:t>2410581</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ctr" fontAlgn="ctr"/>
                      <a:r>
                        <a:rPr lang="en-US" sz="1100" b="1" i="0" u="none" strike="noStrike" dirty="0">
                          <a:solidFill>
                            <a:srgbClr val="000000"/>
                          </a:solidFill>
                          <a:latin typeface="Calibri"/>
                        </a:rPr>
                        <a:t> </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r" fontAlgn="ctr"/>
                      <a:r>
                        <a:rPr lang="en-US" sz="1100" b="0" i="0" u="none" strike="noStrike" dirty="0">
                          <a:solidFill>
                            <a:srgbClr val="000000"/>
                          </a:solidFill>
                          <a:latin typeface="Calibri"/>
                        </a:rPr>
                        <a:t>2340196</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ctr" fontAlgn="ctr"/>
                      <a:r>
                        <a:rPr lang="en-US" sz="1100" b="1" i="0" u="none" strike="noStrike" dirty="0">
                          <a:solidFill>
                            <a:srgbClr val="000000"/>
                          </a:solidFill>
                          <a:latin typeface="Calibri"/>
                        </a:rPr>
                        <a:t> </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r" fontAlgn="ctr"/>
                      <a:r>
                        <a:rPr lang="en-US" sz="1100" b="0" i="0" u="none" strike="noStrike" dirty="0">
                          <a:solidFill>
                            <a:srgbClr val="000000"/>
                          </a:solidFill>
                          <a:latin typeface="Calibri"/>
                        </a:rPr>
                        <a:t>2264208</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ctr" fontAlgn="ctr"/>
                      <a:r>
                        <a:rPr lang="en-US" sz="1100" b="1" i="0" u="none" strike="noStrike" dirty="0">
                          <a:solidFill>
                            <a:srgbClr val="000000"/>
                          </a:solidFill>
                          <a:latin typeface="Calibri"/>
                        </a:rPr>
                        <a:t> </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r" fontAlgn="ctr"/>
                      <a:r>
                        <a:rPr lang="en-US" sz="1100" b="0" i="0" u="none" strike="noStrike" dirty="0">
                          <a:solidFill>
                            <a:srgbClr val="000000"/>
                          </a:solidFill>
                          <a:latin typeface="Calibri"/>
                        </a:rPr>
                        <a:t>13409120</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ctr" fontAlgn="ctr"/>
                      <a:r>
                        <a:rPr lang="en-US" sz="1100" b="1" i="0" u="none" strike="noStrike" dirty="0">
                          <a:solidFill>
                            <a:srgbClr val="000000"/>
                          </a:solidFill>
                          <a:latin typeface="Calibri"/>
                        </a:rPr>
                        <a:t> </a:t>
                      </a:r>
                    </a:p>
                  </a:txBody>
                  <a:tcPr marL="4172" marR="4172" marT="4172" marB="0" anchor="ctr">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r>
              <a:tr h="348039">
                <a:tc rowSpan="2">
                  <a:txBody>
                    <a:bodyPr/>
                    <a:lstStyle/>
                    <a:p>
                      <a:pPr algn="ctr" fontAlgn="ctr"/>
                      <a:r>
                        <a:rPr lang="en-US" sz="1100" b="1" i="0" u="none" strike="noStrike" dirty="0" err="1">
                          <a:solidFill>
                            <a:srgbClr val="000000"/>
                          </a:solidFill>
                          <a:latin typeface="Calibri"/>
                        </a:rPr>
                        <a:t>Hawally</a:t>
                      </a:r>
                      <a:endParaRPr lang="en-US" sz="1100" b="1" i="0" u="none" strike="noStrike" dirty="0">
                        <a:solidFill>
                          <a:srgbClr val="000000"/>
                        </a:solidFill>
                        <a:latin typeface="Calibri"/>
                      </a:endParaRPr>
                    </a:p>
                  </a:txBody>
                  <a:tcPr marL="4172" marR="4172" marT="4172" marB="0" anchor="ctr">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r" fontAlgn="ctr"/>
                      <a:r>
                        <a:rPr lang="en-US" sz="1100" b="0" i="0" u="none" strike="noStrike">
                          <a:solidFill>
                            <a:srgbClr val="000000"/>
                          </a:solidFill>
                          <a:latin typeface="Calibri"/>
                        </a:rPr>
                        <a:t>88394</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ctr" fontAlgn="ctr"/>
                      <a:r>
                        <a:rPr lang="en-US" sz="1100" b="1" i="0" u="none" strike="noStrike" dirty="0">
                          <a:solidFill>
                            <a:srgbClr val="000000"/>
                          </a:solidFill>
                          <a:latin typeface="Calibri"/>
                        </a:rPr>
                        <a:t>3.5%</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r" fontAlgn="ctr"/>
                      <a:r>
                        <a:rPr lang="en-US" sz="1100" b="0" i="0" u="none" strike="noStrike">
                          <a:solidFill>
                            <a:srgbClr val="000000"/>
                          </a:solidFill>
                          <a:latin typeface="Calibri"/>
                        </a:rPr>
                        <a:t>97373</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ctr" fontAlgn="ctr"/>
                      <a:r>
                        <a:rPr lang="en-US" sz="1100" b="1" i="0" u="none" strike="noStrike">
                          <a:solidFill>
                            <a:srgbClr val="000000"/>
                          </a:solidFill>
                          <a:latin typeface="Calibri"/>
                        </a:rPr>
                        <a:t>3.6%</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r" fontAlgn="ctr"/>
                      <a:r>
                        <a:rPr lang="en-US" sz="1100" b="0" i="0" u="none" strike="noStrike">
                          <a:solidFill>
                            <a:srgbClr val="000000"/>
                          </a:solidFill>
                          <a:latin typeface="Calibri"/>
                        </a:rPr>
                        <a:t>105409</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ctr" fontAlgn="ctr"/>
                      <a:r>
                        <a:rPr lang="en-US" sz="1100" b="1" i="0" u="none" strike="noStrike">
                          <a:solidFill>
                            <a:srgbClr val="000000"/>
                          </a:solidFill>
                          <a:latin typeface="Calibri"/>
                        </a:rPr>
                        <a:t>3.8%</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r" fontAlgn="ctr"/>
                      <a:r>
                        <a:rPr lang="en-US" sz="1100" b="0" i="0" u="none" strike="noStrike">
                          <a:solidFill>
                            <a:srgbClr val="000000"/>
                          </a:solidFill>
                          <a:latin typeface="Calibri"/>
                        </a:rPr>
                        <a:t>123386</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ctr" fontAlgn="ctr"/>
                      <a:r>
                        <a:rPr lang="en-US" sz="1100" b="1" i="0" u="none" strike="noStrike">
                          <a:solidFill>
                            <a:srgbClr val="000000"/>
                          </a:solidFill>
                          <a:latin typeface="Calibri"/>
                        </a:rPr>
                        <a:t>4.0%</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r" fontAlgn="ctr"/>
                      <a:r>
                        <a:rPr lang="en-US" sz="1100" b="0" i="0" u="none" strike="noStrike">
                          <a:solidFill>
                            <a:srgbClr val="000000"/>
                          </a:solidFill>
                          <a:latin typeface="Calibri"/>
                        </a:rPr>
                        <a:t>135347</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ctr" fontAlgn="ctr"/>
                      <a:r>
                        <a:rPr lang="en-US" sz="1100" b="1" i="0" u="none" strike="noStrike">
                          <a:solidFill>
                            <a:srgbClr val="000000"/>
                          </a:solidFill>
                          <a:latin typeface="Calibri"/>
                        </a:rPr>
                        <a:t>4.3%</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r" fontAlgn="ctr"/>
                      <a:r>
                        <a:rPr lang="en-US" sz="1100" b="0" i="0" u="none" strike="noStrike">
                          <a:solidFill>
                            <a:srgbClr val="000000"/>
                          </a:solidFill>
                          <a:latin typeface="Calibri"/>
                        </a:rPr>
                        <a:t>146347</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ctr" fontAlgn="ctr"/>
                      <a:r>
                        <a:rPr lang="en-US" sz="1100" b="1" i="0" u="none" strike="noStrike">
                          <a:solidFill>
                            <a:srgbClr val="000000"/>
                          </a:solidFill>
                          <a:latin typeface="Calibri"/>
                        </a:rPr>
                        <a:t>4.5%</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r" fontAlgn="ctr"/>
                      <a:r>
                        <a:rPr lang="en-US" sz="1100" b="0" i="0" u="none" strike="noStrike">
                          <a:solidFill>
                            <a:srgbClr val="000000"/>
                          </a:solidFill>
                          <a:latin typeface="Calibri"/>
                        </a:rPr>
                        <a:t>696256</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ctr" fontAlgn="ctr"/>
                      <a:r>
                        <a:rPr lang="en-US" sz="1100" b="1" i="0" u="none" strike="noStrike" dirty="0">
                          <a:solidFill>
                            <a:srgbClr val="000000"/>
                          </a:solidFill>
                          <a:latin typeface="Calibri"/>
                        </a:rPr>
                        <a:t>4.0%</a:t>
                      </a:r>
                    </a:p>
                  </a:txBody>
                  <a:tcPr marL="4172" marR="4172" marT="4172" marB="0" anchor="ctr">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r>
              <a:tr h="348039">
                <a:tc vMerge="1">
                  <a:txBody>
                    <a:bodyPr/>
                    <a:lstStyle/>
                    <a:p>
                      <a:endParaRPr lang="en-US"/>
                    </a:p>
                  </a:txBody>
                  <a:tcPr/>
                </a:tc>
                <a:tc>
                  <a:txBody>
                    <a:bodyPr/>
                    <a:lstStyle/>
                    <a:p>
                      <a:pPr algn="r" fontAlgn="ctr"/>
                      <a:r>
                        <a:rPr lang="en-US" sz="1100" b="0" i="0" u="none" strike="noStrike" dirty="0">
                          <a:solidFill>
                            <a:srgbClr val="000000"/>
                          </a:solidFill>
                          <a:latin typeface="Calibri"/>
                        </a:rPr>
                        <a:t>2554411</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ctr" fontAlgn="ctr"/>
                      <a:r>
                        <a:rPr lang="en-US" sz="1100" b="1" i="0" u="none" strike="noStrike" dirty="0">
                          <a:solidFill>
                            <a:srgbClr val="000000"/>
                          </a:solidFill>
                          <a:latin typeface="Calibri"/>
                        </a:rPr>
                        <a:t> </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r" fontAlgn="ctr"/>
                      <a:r>
                        <a:rPr lang="en-US" sz="1100" b="0" i="0" u="none" strike="noStrike" dirty="0">
                          <a:solidFill>
                            <a:srgbClr val="000000"/>
                          </a:solidFill>
                          <a:latin typeface="Calibri"/>
                        </a:rPr>
                        <a:t>2721068</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ctr" fontAlgn="ctr"/>
                      <a:r>
                        <a:rPr lang="en-US" sz="1100" b="1" i="0" u="none" strike="noStrike" dirty="0">
                          <a:solidFill>
                            <a:srgbClr val="000000"/>
                          </a:solidFill>
                          <a:latin typeface="Calibri"/>
                        </a:rPr>
                        <a:t> </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r" fontAlgn="ctr"/>
                      <a:r>
                        <a:rPr lang="en-US" sz="1100" b="0" i="0" u="none" strike="noStrike" dirty="0">
                          <a:solidFill>
                            <a:srgbClr val="000000"/>
                          </a:solidFill>
                          <a:latin typeface="Calibri"/>
                        </a:rPr>
                        <a:t>2774750</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ctr" fontAlgn="ctr"/>
                      <a:r>
                        <a:rPr lang="en-US" sz="1100" b="1" i="0" u="none" strike="noStrike" dirty="0">
                          <a:solidFill>
                            <a:srgbClr val="000000"/>
                          </a:solidFill>
                          <a:latin typeface="Calibri"/>
                        </a:rPr>
                        <a:t> </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r" fontAlgn="ctr"/>
                      <a:r>
                        <a:rPr lang="en-US" sz="1100" b="0" i="0" u="none" strike="noStrike" dirty="0">
                          <a:solidFill>
                            <a:srgbClr val="000000"/>
                          </a:solidFill>
                          <a:latin typeface="Calibri"/>
                        </a:rPr>
                        <a:t>3099657</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ctr" fontAlgn="ctr"/>
                      <a:r>
                        <a:rPr lang="en-US" sz="1100" b="1" i="0" u="none" strike="noStrike" dirty="0">
                          <a:solidFill>
                            <a:srgbClr val="000000"/>
                          </a:solidFill>
                          <a:latin typeface="Calibri"/>
                        </a:rPr>
                        <a:t> </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r" fontAlgn="ctr"/>
                      <a:r>
                        <a:rPr lang="en-US" sz="1100" b="0" i="0" u="none" strike="noStrike" dirty="0">
                          <a:solidFill>
                            <a:srgbClr val="000000"/>
                          </a:solidFill>
                          <a:latin typeface="Calibri"/>
                        </a:rPr>
                        <a:t>3129814</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ctr" fontAlgn="ctr"/>
                      <a:r>
                        <a:rPr lang="en-US" sz="1100" b="1" i="0" u="none" strike="noStrike" dirty="0">
                          <a:solidFill>
                            <a:srgbClr val="000000"/>
                          </a:solidFill>
                          <a:latin typeface="Calibri"/>
                        </a:rPr>
                        <a:t> </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r" fontAlgn="ctr"/>
                      <a:r>
                        <a:rPr lang="en-US" sz="1100" b="0" i="0" u="none" strike="noStrike" dirty="0">
                          <a:solidFill>
                            <a:srgbClr val="000000"/>
                          </a:solidFill>
                          <a:latin typeface="Calibri"/>
                        </a:rPr>
                        <a:t>3222462</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ctr" fontAlgn="ctr"/>
                      <a:r>
                        <a:rPr lang="en-US" sz="1100" b="1" i="0" u="none" strike="noStrike" dirty="0">
                          <a:solidFill>
                            <a:srgbClr val="000000"/>
                          </a:solidFill>
                          <a:latin typeface="Calibri"/>
                        </a:rPr>
                        <a:t> </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r" fontAlgn="ctr"/>
                      <a:r>
                        <a:rPr lang="en-US" sz="1100" b="0" i="0" u="none" strike="noStrike" dirty="0">
                          <a:solidFill>
                            <a:srgbClr val="000000"/>
                          </a:solidFill>
                          <a:latin typeface="Calibri"/>
                        </a:rPr>
                        <a:t>17502162</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ctr" fontAlgn="ctr"/>
                      <a:r>
                        <a:rPr lang="en-US" sz="1100" b="1" i="0" u="none" strike="noStrike" dirty="0">
                          <a:solidFill>
                            <a:srgbClr val="000000"/>
                          </a:solidFill>
                          <a:latin typeface="Calibri"/>
                        </a:rPr>
                        <a:t> </a:t>
                      </a:r>
                    </a:p>
                  </a:txBody>
                  <a:tcPr marL="4172" marR="4172" marT="4172" marB="0" anchor="ctr">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r>
              <a:tr h="348039">
                <a:tc rowSpan="2">
                  <a:txBody>
                    <a:bodyPr/>
                    <a:lstStyle/>
                    <a:p>
                      <a:pPr algn="ctr" fontAlgn="ctr"/>
                      <a:r>
                        <a:rPr lang="en-US" sz="1050" b="1" i="0" u="none" strike="noStrike" dirty="0" err="1">
                          <a:solidFill>
                            <a:srgbClr val="000000"/>
                          </a:solidFill>
                          <a:latin typeface="Calibri"/>
                        </a:rPr>
                        <a:t>Farwanyia</a:t>
                      </a:r>
                      <a:endParaRPr lang="en-US" sz="1050" b="1" i="0" u="none" strike="noStrike" dirty="0">
                        <a:solidFill>
                          <a:srgbClr val="000000"/>
                        </a:solidFill>
                        <a:latin typeface="Calibri"/>
                      </a:endParaRPr>
                    </a:p>
                  </a:txBody>
                  <a:tcPr marL="4172" marR="4172" marT="4172" marB="0" anchor="ctr">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r" fontAlgn="ctr"/>
                      <a:r>
                        <a:rPr lang="en-US" sz="1100" b="0" i="0" u="none" strike="noStrike" dirty="0">
                          <a:solidFill>
                            <a:srgbClr val="000000"/>
                          </a:solidFill>
                          <a:latin typeface="Calibri"/>
                        </a:rPr>
                        <a:t>81289</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ctr" fontAlgn="ctr"/>
                      <a:r>
                        <a:rPr lang="en-US" sz="1100" b="1" i="0" u="none" strike="noStrike" dirty="0">
                          <a:solidFill>
                            <a:srgbClr val="000000"/>
                          </a:solidFill>
                          <a:latin typeface="Calibri"/>
                        </a:rPr>
                        <a:t>2.8%</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r" fontAlgn="ctr"/>
                      <a:r>
                        <a:rPr lang="en-US" sz="1100" b="0" i="0" u="none" strike="noStrike" dirty="0">
                          <a:solidFill>
                            <a:srgbClr val="000000"/>
                          </a:solidFill>
                          <a:latin typeface="Calibri"/>
                        </a:rPr>
                        <a:t>84857</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ctr" fontAlgn="ctr"/>
                      <a:r>
                        <a:rPr lang="en-US" sz="1100" b="1" i="0" u="none" strike="noStrike" dirty="0">
                          <a:solidFill>
                            <a:srgbClr val="000000"/>
                          </a:solidFill>
                          <a:latin typeface="Calibri"/>
                        </a:rPr>
                        <a:t>2.8%</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r" fontAlgn="ctr"/>
                      <a:r>
                        <a:rPr lang="en-US" sz="1100" b="0" i="0" u="none" strike="noStrike" dirty="0">
                          <a:solidFill>
                            <a:srgbClr val="000000"/>
                          </a:solidFill>
                          <a:latin typeface="Calibri"/>
                        </a:rPr>
                        <a:t>86035</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ctr" fontAlgn="ctr"/>
                      <a:r>
                        <a:rPr lang="en-US" sz="1100" b="1" i="0" u="none" strike="noStrike" dirty="0">
                          <a:solidFill>
                            <a:srgbClr val="000000"/>
                          </a:solidFill>
                          <a:latin typeface="Calibri"/>
                        </a:rPr>
                        <a:t>2.7%</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r" fontAlgn="ctr"/>
                      <a:r>
                        <a:rPr lang="en-US" sz="1100" b="0" i="0" u="none" strike="noStrike" dirty="0">
                          <a:solidFill>
                            <a:srgbClr val="000000"/>
                          </a:solidFill>
                          <a:latin typeface="Calibri"/>
                        </a:rPr>
                        <a:t>94213</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ctr" fontAlgn="ctr"/>
                      <a:r>
                        <a:rPr lang="en-US" sz="1100" b="1" i="0" u="none" strike="noStrike" dirty="0">
                          <a:solidFill>
                            <a:srgbClr val="000000"/>
                          </a:solidFill>
                          <a:latin typeface="Calibri"/>
                        </a:rPr>
                        <a:t>2.8%</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r" fontAlgn="ctr"/>
                      <a:r>
                        <a:rPr lang="en-US" sz="1100" b="0" i="0" u="none" strike="noStrike" dirty="0">
                          <a:solidFill>
                            <a:srgbClr val="000000"/>
                          </a:solidFill>
                          <a:latin typeface="Calibri"/>
                        </a:rPr>
                        <a:t>106358</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ctr" fontAlgn="ctr"/>
                      <a:r>
                        <a:rPr lang="en-US" sz="1100" b="1" i="0" u="none" strike="noStrike" dirty="0">
                          <a:solidFill>
                            <a:srgbClr val="000000"/>
                          </a:solidFill>
                          <a:latin typeface="Calibri"/>
                        </a:rPr>
                        <a:t>3.1%</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r" fontAlgn="ctr"/>
                      <a:r>
                        <a:rPr lang="en-US" sz="1100" b="0" i="0" u="none" strike="noStrike" dirty="0">
                          <a:solidFill>
                            <a:srgbClr val="000000"/>
                          </a:solidFill>
                          <a:latin typeface="Calibri"/>
                        </a:rPr>
                        <a:t>119424</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ctr" fontAlgn="ctr"/>
                      <a:r>
                        <a:rPr lang="en-US" sz="1100" b="1" i="0" u="none" strike="noStrike" dirty="0">
                          <a:solidFill>
                            <a:srgbClr val="000000"/>
                          </a:solidFill>
                          <a:latin typeface="Calibri"/>
                        </a:rPr>
                        <a:t>3.2%</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r" fontAlgn="ctr"/>
                      <a:r>
                        <a:rPr lang="en-US" sz="1100" b="0" i="0" u="none" strike="noStrike" dirty="0">
                          <a:solidFill>
                            <a:srgbClr val="000000"/>
                          </a:solidFill>
                          <a:latin typeface="Calibri"/>
                        </a:rPr>
                        <a:t>572176</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ctr" fontAlgn="ctr"/>
                      <a:r>
                        <a:rPr lang="en-US" sz="1100" b="1" i="0" u="none" strike="noStrike" dirty="0">
                          <a:solidFill>
                            <a:srgbClr val="000000"/>
                          </a:solidFill>
                          <a:latin typeface="Calibri"/>
                        </a:rPr>
                        <a:t>2.9%</a:t>
                      </a:r>
                    </a:p>
                  </a:txBody>
                  <a:tcPr marL="4172" marR="4172" marT="4172" marB="0" anchor="ctr">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r>
              <a:tr h="348039">
                <a:tc vMerge="1">
                  <a:txBody>
                    <a:bodyPr/>
                    <a:lstStyle/>
                    <a:p>
                      <a:endParaRPr lang="en-US"/>
                    </a:p>
                  </a:txBody>
                  <a:tcPr/>
                </a:tc>
                <a:tc>
                  <a:txBody>
                    <a:bodyPr/>
                    <a:lstStyle/>
                    <a:p>
                      <a:pPr algn="r" fontAlgn="ctr"/>
                      <a:r>
                        <a:rPr lang="en-US" sz="1100" b="0" i="0" u="none" strike="noStrike" dirty="0">
                          <a:solidFill>
                            <a:srgbClr val="000000"/>
                          </a:solidFill>
                          <a:latin typeface="Calibri"/>
                        </a:rPr>
                        <a:t>2914121</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ctr" fontAlgn="ctr"/>
                      <a:r>
                        <a:rPr lang="en-US" sz="1100" b="1" i="0" u="none" strike="noStrike" dirty="0">
                          <a:solidFill>
                            <a:srgbClr val="000000"/>
                          </a:solidFill>
                          <a:latin typeface="Calibri"/>
                        </a:rPr>
                        <a:t> </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r" fontAlgn="ctr"/>
                      <a:r>
                        <a:rPr lang="en-US" sz="1100" b="0" i="0" u="none" strike="noStrike" dirty="0">
                          <a:solidFill>
                            <a:srgbClr val="000000"/>
                          </a:solidFill>
                          <a:latin typeface="Calibri"/>
                        </a:rPr>
                        <a:t>3049128</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ctr" fontAlgn="ctr"/>
                      <a:r>
                        <a:rPr lang="en-US" sz="1100" b="1" i="0" u="none" strike="noStrike" dirty="0">
                          <a:solidFill>
                            <a:srgbClr val="000000"/>
                          </a:solidFill>
                          <a:latin typeface="Calibri"/>
                        </a:rPr>
                        <a:t> </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r" fontAlgn="ctr"/>
                      <a:r>
                        <a:rPr lang="en-US" sz="1100" b="0" i="0" u="none" strike="noStrike" dirty="0">
                          <a:solidFill>
                            <a:srgbClr val="000000"/>
                          </a:solidFill>
                          <a:latin typeface="Calibri"/>
                        </a:rPr>
                        <a:t>3144015</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ctr" fontAlgn="ctr"/>
                      <a:r>
                        <a:rPr lang="en-US" sz="1100" b="1" i="0" u="none" strike="noStrike" dirty="0">
                          <a:solidFill>
                            <a:srgbClr val="000000"/>
                          </a:solidFill>
                          <a:latin typeface="Calibri"/>
                        </a:rPr>
                        <a:t> </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r" fontAlgn="ctr"/>
                      <a:r>
                        <a:rPr lang="en-US" sz="1100" b="0" i="0" u="none" strike="noStrike" dirty="0">
                          <a:solidFill>
                            <a:srgbClr val="000000"/>
                          </a:solidFill>
                          <a:latin typeface="Calibri"/>
                        </a:rPr>
                        <a:t>3365510</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ctr" fontAlgn="ctr"/>
                      <a:r>
                        <a:rPr lang="en-US" sz="1100" b="1" i="0" u="none" strike="noStrike" dirty="0">
                          <a:solidFill>
                            <a:srgbClr val="000000"/>
                          </a:solidFill>
                          <a:latin typeface="Calibri"/>
                        </a:rPr>
                        <a:t> </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r" fontAlgn="ctr"/>
                      <a:r>
                        <a:rPr lang="en-US" sz="1100" b="0" i="0" u="none" strike="noStrike" dirty="0">
                          <a:solidFill>
                            <a:srgbClr val="000000"/>
                          </a:solidFill>
                          <a:latin typeface="Calibri"/>
                        </a:rPr>
                        <a:t>3449813</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ctr" fontAlgn="ctr"/>
                      <a:r>
                        <a:rPr lang="en-US" sz="1100" b="1" i="0" u="none" strike="noStrike" dirty="0">
                          <a:solidFill>
                            <a:srgbClr val="000000"/>
                          </a:solidFill>
                          <a:latin typeface="Calibri"/>
                        </a:rPr>
                        <a:t> </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r" fontAlgn="ctr"/>
                      <a:r>
                        <a:rPr lang="en-US" sz="1100" b="0" i="0" u="none" strike="noStrike" dirty="0">
                          <a:solidFill>
                            <a:srgbClr val="000000"/>
                          </a:solidFill>
                          <a:latin typeface="Calibri"/>
                        </a:rPr>
                        <a:t>3677161</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ctr" fontAlgn="ctr"/>
                      <a:r>
                        <a:rPr lang="en-US" sz="1100" b="1" i="0" u="none" strike="noStrike" dirty="0">
                          <a:solidFill>
                            <a:srgbClr val="000000"/>
                          </a:solidFill>
                          <a:latin typeface="Calibri"/>
                        </a:rPr>
                        <a:t> </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r" fontAlgn="ctr"/>
                      <a:r>
                        <a:rPr lang="en-US" sz="1100" b="0" i="0" u="none" strike="noStrike" dirty="0">
                          <a:solidFill>
                            <a:srgbClr val="000000"/>
                          </a:solidFill>
                          <a:latin typeface="Calibri"/>
                        </a:rPr>
                        <a:t>19599748</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ctr" fontAlgn="ctr"/>
                      <a:r>
                        <a:rPr lang="en-US" sz="1100" b="1" i="0" u="none" strike="noStrike" dirty="0">
                          <a:solidFill>
                            <a:srgbClr val="000000"/>
                          </a:solidFill>
                          <a:latin typeface="Calibri"/>
                        </a:rPr>
                        <a:t> </a:t>
                      </a:r>
                    </a:p>
                  </a:txBody>
                  <a:tcPr marL="4172" marR="4172" marT="4172" marB="0" anchor="ctr">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r>
              <a:tr h="348039">
                <a:tc rowSpan="2">
                  <a:txBody>
                    <a:bodyPr/>
                    <a:lstStyle/>
                    <a:p>
                      <a:pPr algn="ctr" fontAlgn="ctr"/>
                      <a:r>
                        <a:rPr lang="en-US" sz="1100" b="1" i="0" u="none" strike="noStrike">
                          <a:solidFill>
                            <a:srgbClr val="000000"/>
                          </a:solidFill>
                          <a:latin typeface="Calibri"/>
                        </a:rPr>
                        <a:t>Ahmadi</a:t>
                      </a:r>
                    </a:p>
                  </a:txBody>
                  <a:tcPr marL="4172" marR="4172" marT="4172" marB="0" anchor="ctr">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r" fontAlgn="ctr"/>
                      <a:r>
                        <a:rPr lang="en-US" sz="1100" b="0" i="0" u="none" strike="noStrike">
                          <a:solidFill>
                            <a:srgbClr val="000000"/>
                          </a:solidFill>
                          <a:latin typeface="Calibri"/>
                        </a:rPr>
                        <a:t>66768</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ctr" fontAlgn="ctr"/>
                      <a:r>
                        <a:rPr lang="en-US" sz="1100" b="1" i="0" u="none" strike="noStrike">
                          <a:solidFill>
                            <a:srgbClr val="000000"/>
                          </a:solidFill>
                          <a:latin typeface="Calibri"/>
                        </a:rPr>
                        <a:t>2.4%</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r" fontAlgn="ctr"/>
                      <a:r>
                        <a:rPr lang="en-US" sz="1100" b="0" i="0" u="none" strike="noStrike">
                          <a:solidFill>
                            <a:srgbClr val="000000"/>
                          </a:solidFill>
                          <a:latin typeface="Calibri"/>
                        </a:rPr>
                        <a:t>78664</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ctr" fontAlgn="ctr"/>
                      <a:r>
                        <a:rPr lang="en-US" sz="1100" b="1" i="0" u="none" strike="noStrike" dirty="0">
                          <a:solidFill>
                            <a:srgbClr val="000000"/>
                          </a:solidFill>
                          <a:latin typeface="Calibri"/>
                        </a:rPr>
                        <a:t>2.5%</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r" fontAlgn="ctr"/>
                      <a:r>
                        <a:rPr lang="en-US" sz="1100" b="0" i="0" u="none" strike="noStrike" dirty="0">
                          <a:solidFill>
                            <a:srgbClr val="000000"/>
                          </a:solidFill>
                          <a:latin typeface="Calibri"/>
                        </a:rPr>
                        <a:t>84509</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ctr" fontAlgn="ctr"/>
                      <a:r>
                        <a:rPr lang="en-US" sz="1100" b="1" i="0" u="none" strike="noStrike">
                          <a:solidFill>
                            <a:srgbClr val="000000"/>
                          </a:solidFill>
                          <a:latin typeface="Calibri"/>
                        </a:rPr>
                        <a:t>2.5%</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r" fontAlgn="ctr"/>
                      <a:r>
                        <a:rPr lang="en-US" sz="1100" b="0" i="0" u="none" strike="noStrike">
                          <a:solidFill>
                            <a:srgbClr val="000000"/>
                          </a:solidFill>
                          <a:latin typeface="Calibri"/>
                        </a:rPr>
                        <a:t>86264</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ctr" fontAlgn="ctr"/>
                      <a:r>
                        <a:rPr lang="en-US" sz="1100" b="1" i="0" u="none" strike="noStrike">
                          <a:solidFill>
                            <a:srgbClr val="000000"/>
                          </a:solidFill>
                          <a:latin typeface="Calibri"/>
                        </a:rPr>
                        <a:t>2.4%</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r" fontAlgn="ctr"/>
                      <a:r>
                        <a:rPr lang="en-US" sz="1100" b="0" i="0" u="none" strike="noStrike">
                          <a:solidFill>
                            <a:srgbClr val="000000"/>
                          </a:solidFill>
                          <a:latin typeface="Calibri"/>
                        </a:rPr>
                        <a:t>89475</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ctr" fontAlgn="ctr"/>
                      <a:r>
                        <a:rPr lang="en-US" sz="1100" b="1" i="0" u="none" strike="noStrike">
                          <a:solidFill>
                            <a:srgbClr val="000000"/>
                          </a:solidFill>
                          <a:latin typeface="Calibri"/>
                        </a:rPr>
                        <a:t>2.6%</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r" fontAlgn="ctr"/>
                      <a:r>
                        <a:rPr lang="en-US" sz="1100" b="0" i="0" u="none" strike="noStrike">
                          <a:solidFill>
                            <a:srgbClr val="000000"/>
                          </a:solidFill>
                          <a:latin typeface="Calibri"/>
                        </a:rPr>
                        <a:t>95404</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ctr" fontAlgn="ctr"/>
                      <a:r>
                        <a:rPr lang="en-US" sz="1100" b="1" i="0" u="none" strike="noStrike">
                          <a:solidFill>
                            <a:srgbClr val="000000"/>
                          </a:solidFill>
                          <a:latin typeface="Calibri"/>
                        </a:rPr>
                        <a:t>2.6%</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r" fontAlgn="ctr"/>
                      <a:r>
                        <a:rPr lang="en-US" sz="1100" b="0" i="0" u="none" strike="noStrike">
                          <a:solidFill>
                            <a:srgbClr val="000000"/>
                          </a:solidFill>
                          <a:latin typeface="Calibri"/>
                        </a:rPr>
                        <a:t>501084</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ctr" fontAlgn="ctr"/>
                      <a:r>
                        <a:rPr lang="en-US" sz="1100" b="1" i="0" u="none" strike="noStrike" dirty="0">
                          <a:solidFill>
                            <a:srgbClr val="000000"/>
                          </a:solidFill>
                          <a:latin typeface="Calibri"/>
                        </a:rPr>
                        <a:t>2.5%</a:t>
                      </a:r>
                    </a:p>
                  </a:txBody>
                  <a:tcPr marL="4172" marR="4172" marT="4172" marB="0" anchor="ctr">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r>
              <a:tr h="348039">
                <a:tc vMerge="1">
                  <a:txBody>
                    <a:bodyPr/>
                    <a:lstStyle/>
                    <a:p>
                      <a:endParaRPr lang="en-US"/>
                    </a:p>
                  </a:txBody>
                  <a:tcPr/>
                </a:tc>
                <a:tc>
                  <a:txBody>
                    <a:bodyPr/>
                    <a:lstStyle/>
                    <a:p>
                      <a:pPr algn="r" fontAlgn="ctr"/>
                      <a:r>
                        <a:rPr lang="en-US" sz="1100" b="0" i="0" u="none" strike="noStrike" dirty="0">
                          <a:solidFill>
                            <a:srgbClr val="000000"/>
                          </a:solidFill>
                          <a:latin typeface="Calibri"/>
                        </a:rPr>
                        <a:t>2772661</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ctr" fontAlgn="ctr"/>
                      <a:r>
                        <a:rPr lang="en-US" sz="1100" b="1" i="0" u="none" strike="noStrike" dirty="0">
                          <a:solidFill>
                            <a:srgbClr val="000000"/>
                          </a:solidFill>
                          <a:latin typeface="Calibri"/>
                        </a:rPr>
                        <a:t> </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r" fontAlgn="ctr"/>
                      <a:r>
                        <a:rPr lang="en-US" sz="1100" b="0" i="0" u="none" strike="noStrike" dirty="0">
                          <a:solidFill>
                            <a:srgbClr val="000000"/>
                          </a:solidFill>
                          <a:latin typeface="Calibri"/>
                        </a:rPr>
                        <a:t>3194073</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ctr" fontAlgn="ctr"/>
                      <a:r>
                        <a:rPr lang="en-US" sz="1100" b="1" i="0" u="none" strike="noStrike" dirty="0">
                          <a:solidFill>
                            <a:srgbClr val="000000"/>
                          </a:solidFill>
                          <a:latin typeface="Calibri"/>
                        </a:rPr>
                        <a:t> </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r" fontAlgn="ctr"/>
                      <a:r>
                        <a:rPr lang="en-US" sz="1100" b="0" i="0" u="none" strike="noStrike" dirty="0">
                          <a:solidFill>
                            <a:srgbClr val="000000"/>
                          </a:solidFill>
                          <a:latin typeface="Calibri"/>
                        </a:rPr>
                        <a:t>3434543</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ctr" fontAlgn="ctr"/>
                      <a:r>
                        <a:rPr lang="en-US" sz="1100" b="1" i="0" u="none" strike="noStrike" dirty="0">
                          <a:solidFill>
                            <a:srgbClr val="000000"/>
                          </a:solidFill>
                          <a:latin typeface="Calibri"/>
                        </a:rPr>
                        <a:t> </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r" fontAlgn="ctr"/>
                      <a:r>
                        <a:rPr lang="en-US" sz="1100" b="0" i="0" u="none" strike="noStrike" dirty="0">
                          <a:solidFill>
                            <a:srgbClr val="000000"/>
                          </a:solidFill>
                          <a:latin typeface="Calibri"/>
                        </a:rPr>
                        <a:t>3522481</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ctr" fontAlgn="ctr"/>
                      <a:r>
                        <a:rPr lang="en-US" sz="1100" b="1" i="0" u="none" strike="noStrike" dirty="0">
                          <a:solidFill>
                            <a:srgbClr val="000000"/>
                          </a:solidFill>
                          <a:latin typeface="Calibri"/>
                        </a:rPr>
                        <a:t> </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r" fontAlgn="ctr"/>
                      <a:r>
                        <a:rPr lang="en-US" sz="1100" b="0" i="0" u="none" strike="noStrike" dirty="0">
                          <a:solidFill>
                            <a:srgbClr val="000000"/>
                          </a:solidFill>
                          <a:latin typeface="Calibri"/>
                        </a:rPr>
                        <a:t>3477536</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ctr" fontAlgn="ctr"/>
                      <a:r>
                        <a:rPr lang="en-US" sz="1100" b="1" i="0" u="none" strike="noStrike" dirty="0">
                          <a:solidFill>
                            <a:srgbClr val="000000"/>
                          </a:solidFill>
                          <a:latin typeface="Calibri"/>
                        </a:rPr>
                        <a:t> </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r" fontAlgn="ctr"/>
                      <a:r>
                        <a:rPr lang="en-US" sz="1100" b="0" i="0" u="none" strike="noStrike" dirty="0">
                          <a:solidFill>
                            <a:srgbClr val="000000"/>
                          </a:solidFill>
                          <a:latin typeface="Calibri"/>
                        </a:rPr>
                        <a:t>3668276</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ctr" fontAlgn="ctr"/>
                      <a:r>
                        <a:rPr lang="en-US" sz="1100" b="1" i="0" u="none" strike="noStrike" dirty="0">
                          <a:solidFill>
                            <a:srgbClr val="000000"/>
                          </a:solidFill>
                          <a:latin typeface="Calibri"/>
                        </a:rPr>
                        <a:t> </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r" fontAlgn="ctr"/>
                      <a:r>
                        <a:rPr lang="en-US" sz="1100" b="0" i="0" u="none" strike="noStrike" dirty="0">
                          <a:solidFill>
                            <a:srgbClr val="000000"/>
                          </a:solidFill>
                          <a:latin typeface="Calibri"/>
                        </a:rPr>
                        <a:t>20069570</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ctr" fontAlgn="ctr"/>
                      <a:r>
                        <a:rPr lang="en-US" sz="1100" b="1" i="0" u="none" strike="noStrike" dirty="0">
                          <a:solidFill>
                            <a:srgbClr val="000000"/>
                          </a:solidFill>
                          <a:latin typeface="Calibri"/>
                        </a:rPr>
                        <a:t> </a:t>
                      </a:r>
                    </a:p>
                  </a:txBody>
                  <a:tcPr marL="4172" marR="4172" marT="4172" marB="0" anchor="ctr">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r>
              <a:tr h="348039">
                <a:tc rowSpan="2">
                  <a:txBody>
                    <a:bodyPr/>
                    <a:lstStyle/>
                    <a:p>
                      <a:pPr algn="ctr" fontAlgn="ctr"/>
                      <a:r>
                        <a:rPr lang="en-US" sz="1100" b="1" i="0" u="none" strike="noStrike">
                          <a:solidFill>
                            <a:srgbClr val="000000"/>
                          </a:solidFill>
                          <a:latin typeface="Calibri"/>
                        </a:rPr>
                        <a:t>Jahra</a:t>
                      </a:r>
                    </a:p>
                  </a:txBody>
                  <a:tcPr marL="4172" marR="4172" marT="4172" marB="0" anchor="ctr">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r" fontAlgn="ctr"/>
                      <a:r>
                        <a:rPr lang="en-US" sz="1100" b="0" i="0" u="none" strike="noStrike">
                          <a:solidFill>
                            <a:srgbClr val="000000"/>
                          </a:solidFill>
                          <a:latin typeface="Calibri"/>
                        </a:rPr>
                        <a:t>33088</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ctr" fontAlgn="ctr"/>
                      <a:r>
                        <a:rPr lang="en-US" sz="1100" b="1" i="0" u="none" strike="noStrike">
                          <a:solidFill>
                            <a:srgbClr val="000000"/>
                          </a:solidFill>
                          <a:latin typeface="Calibri"/>
                        </a:rPr>
                        <a:t>2.6%</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r" fontAlgn="ctr"/>
                      <a:r>
                        <a:rPr lang="en-US" sz="1100" b="0" i="0" u="none" strike="noStrike">
                          <a:solidFill>
                            <a:srgbClr val="000000"/>
                          </a:solidFill>
                          <a:latin typeface="Calibri"/>
                        </a:rPr>
                        <a:t>49481</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ctr" fontAlgn="ctr"/>
                      <a:r>
                        <a:rPr lang="en-US" sz="1100" b="1" i="0" u="none" strike="noStrike">
                          <a:solidFill>
                            <a:srgbClr val="000000"/>
                          </a:solidFill>
                          <a:latin typeface="Calibri"/>
                        </a:rPr>
                        <a:t>2.8%</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r" fontAlgn="ctr"/>
                      <a:r>
                        <a:rPr lang="en-US" sz="1100" b="0" i="0" u="none" strike="noStrike">
                          <a:solidFill>
                            <a:srgbClr val="000000"/>
                          </a:solidFill>
                          <a:latin typeface="Calibri"/>
                        </a:rPr>
                        <a:t>49704</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ctr" fontAlgn="ctr"/>
                      <a:r>
                        <a:rPr lang="en-US" sz="1100" b="1" i="0" u="none" strike="noStrike">
                          <a:solidFill>
                            <a:srgbClr val="000000"/>
                          </a:solidFill>
                          <a:latin typeface="Calibri"/>
                        </a:rPr>
                        <a:t>2.8%</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r" fontAlgn="ctr"/>
                      <a:r>
                        <a:rPr lang="en-US" sz="1100" b="0" i="0" u="none" strike="noStrike" dirty="0">
                          <a:solidFill>
                            <a:srgbClr val="000000"/>
                          </a:solidFill>
                          <a:latin typeface="Calibri"/>
                        </a:rPr>
                        <a:t>52854</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ctr" fontAlgn="ctr"/>
                      <a:r>
                        <a:rPr lang="en-US" sz="1100" b="1" i="0" u="none" strike="noStrike" dirty="0">
                          <a:solidFill>
                            <a:srgbClr val="000000"/>
                          </a:solidFill>
                          <a:latin typeface="Calibri"/>
                        </a:rPr>
                        <a:t>2.9%</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r" fontAlgn="ctr"/>
                      <a:r>
                        <a:rPr lang="en-US" sz="1100" b="0" i="0" u="none" strike="noStrike">
                          <a:solidFill>
                            <a:srgbClr val="000000"/>
                          </a:solidFill>
                          <a:latin typeface="Calibri"/>
                        </a:rPr>
                        <a:t>56709</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ctr" fontAlgn="ctr"/>
                      <a:r>
                        <a:rPr lang="en-US" sz="1100" b="1" i="0" u="none" strike="noStrike">
                          <a:solidFill>
                            <a:srgbClr val="000000"/>
                          </a:solidFill>
                          <a:latin typeface="Calibri"/>
                        </a:rPr>
                        <a:t>3.0%</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r" fontAlgn="ctr"/>
                      <a:r>
                        <a:rPr lang="en-US" sz="1100" b="0" i="0" u="none" strike="noStrike">
                          <a:solidFill>
                            <a:srgbClr val="000000"/>
                          </a:solidFill>
                          <a:latin typeface="Calibri"/>
                        </a:rPr>
                        <a:t>57280</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ctr" fontAlgn="ctr"/>
                      <a:r>
                        <a:rPr lang="en-US" sz="1100" b="1" i="0" u="none" strike="noStrike">
                          <a:solidFill>
                            <a:srgbClr val="000000"/>
                          </a:solidFill>
                          <a:latin typeface="Calibri"/>
                        </a:rPr>
                        <a:t>3.1%</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r" fontAlgn="ctr"/>
                      <a:r>
                        <a:rPr lang="en-US" sz="1100" b="0" i="0" u="none" strike="noStrike">
                          <a:solidFill>
                            <a:srgbClr val="000000"/>
                          </a:solidFill>
                          <a:latin typeface="Calibri"/>
                        </a:rPr>
                        <a:t>299116</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ctr" fontAlgn="ctr"/>
                      <a:r>
                        <a:rPr lang="en-US" sz="1100" b="1" i="0" u="none" strike="noStrike" dirty="0">
                          <a:solidFill>
                            <a:srgbClr val="000000"/>
                          </a:solidFill>
                          <a:latin typeface="Calibri"/>
                        </a:rPr>
                        <a:t>2.9%</a:t>
                      </a:r>
                    </a:p>
                  </a:txBody>
                  <a:tcPr marL="4172" marR="4172" marT="4172" marB="0" anchor="ctr">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r>
              <a:tr h="348039">
                <a:tc vMerge="1">
                  <a:txBody>
                    <a:bodyPr/>
                    <a:lstStyle/>
                    <a:p>
                      <a:endParaRPr lang="en-US"/>
                    </a:p>
                  </a:txBody>
                  <a:tcPr/>
                </a:tc>
                <a:tc>
                  <a:txBody>
                    <a:bodyPr/>
                    <a:lstStyle/>
                    <a:p>
                      <a:pPr algn="r" fontAlgn="ctr"/>
                      <a:r>
                        <a:rPr lang="en-US" sz="1100" b="0" i="0" u="none" strike="noStrike" dirty="0">
                          <a:solidFill>
                            <a:srgbClr val="000000"/>
                          </a:solidFill>
                          <a:latin typeface="Calibri"/>
                        </a:rPr>
                        <a:t>1249491</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ctr" fontAlgn="ctr"/>
                      <a:r>
                        <a:rPr lang="en-US" sz="1100" b="1" i="0" u="none" strike="noStrike" dirty="0">
                          <a:solidFill>
                            <a:srgbClr val="000000"/>
                          </a:solidFill>
                          <a:latin typeface="Calibri"/>
                        </a:rPr>
                        <a:t> </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r" fontAlgn="ctr"/>
                      <a:r>
                        <a:rPr lang="en-US" sz="1100" b="0" i="0" u="none" strike="noStrike" dirty="0">
                          <a:solidFill>
                            <a:srgbClr val="000000"/>
                          </a:solidFill>
                          <a:latin typeface="Calibri"/>
                        </a:rPr>
                        <a:t>1776490</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ctr" fontAlgn="ctr"/>
                      <a:r>
                        <a:rPr lang="en-US" sz="1100" b="1" i="0" u="none" strike="noStrike" dirty="0">
                          <a:solidFill>
                            <a:srgbClr val="000000"/>
                          </a:solidFill>
                          <a:latin typeface="Calibri"/>
                        </a:rPr>
                        <a:t> </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r" fontAlgn="ctr"/>
                      <a:r>
                        <a:rPr lang="en-US" sz="1100" b="0" i="0" u="none" strike="noStrike" dirty="0">
                          <a:solidFill>
                            <a:srgbClr val="000000"/>
                          </a:solidFill>
                          <a:latin typeface="Calibri"/>
                        </a:rPr>
                        <a:t>1783131</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ctr" fontAlgn="ctr"/>
                      <a:r>
                        <a:rPr lang="en-US" sz="1100" b="1" i="0" u="none" strike="noStrike" dirty="0">
                          <a:solidFill>
                            <a:srgbClr val="000000"/>
                          </a:solidFill>
                          <a:latin typeface="Calibri"/>
                        </a:rPr>
                        <a:t> </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r" fontAlgn="ctr"/>
                      <a:r>
                        <a:rPr lang="en-US" sz="1100" b="0" i="0" u="none" strike="noStrike" dirty="0">
                          <a:solidFill>
                            <a:srgbClr val="000000"/>
                          </a:solidFill>
                          <a:latin typeface="Calibri"/>
                        </a:rPr>
                        <a:t>1830498</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ctr" fontAlgn="ctr"/>
                      <a:r>
                        <a:rPr lang="en-US" sz="1100" b="1" i="0" u="none" strike="noStrike" dirty="0">
                          <a:solidFill>
                            <a:srgbClr val="000000"/>
                          </a:solidFill>
                          <a:latin typeface="Calibri"/>
                        </a:rPr>
                        <a:t> </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r" fontAlgn="ctr"/>
                      <a:r>
                        <a:rPr lang="en-US" sz="1100" b="0" i="0" u="none" strike="noStrike" dirty="0">
                          <a:solidFill>
                            <a:srgbClr val="000000"/>
                          </a:solidFill>
                          <a:latin typeface="Calibri"/>
                        </a:rPr>
                        <a:t>1872530</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ctr" fontAlgn="ctr"/>
                      <a:r>
                        <a:rPr lang="en-US" sz="1100" b="1" i="0" u="none" strike="noStrike" dirty="0">
                          <a:solidFill>
                            <a:srgbClr val="000000"/>
                          </a:solidFill>
                          <a:latin typeface="Calibri"/>
                        </a:rPr>
                        <a:t> </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r" fontAlgn="ctr"/>
                      <a:r>
                        <a:rPr lang="en-US" sz="1100" b="0" i="0" u="none" strike="noStrike" dirty="0">
                          <a:solidFill>
                            <a:srgbClr val="000000"/>
                          </a:solidFill>
                          <a:latin typeface="Calibri"/>
                        </a:rPr>
                        <a:t>1852257</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ctr" fontAlgn="ctr"/>
                      <a:r>
                        <a:rPr lang="en-US" sz="1100" b="1" i="0" u="none" strike="noStrike" dirty="0">
                          <a:solidFill>
                            <a:srgbClr val="000000"/>
                          </a:solidFill>
                          <a:latin typeface="Calibri"/>
                        </a:rPr>
                        <a:t> </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r" fontAlgn="ctr"/>
                      <a:r>
                        <a:rPr lang="en-US" sz="1100" b="0" i="0" u="none" strike="noStrike" dirty="0">
                          <a:solidFill>
                            <a:srgbClr val="000000"/>
                          </a:solidFill>
                          <a:latin typeface="Calibri"/>
                        </a:rPr>
                        <a:t>10364397</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c>
                  <a:txBody>
                    <a:bodyPr/>
                    <a:lstStyle/>
                    <a:p>
                      <a:pPr algn="ctr" fontAlgn="ctr"/>
                      <a:r>
                        <a:rPr lang="en-US" sz="1100" b="1" i="0" u="none" strike="noStrike" dirty="0">
                          <a:solidFill>
                            <a:srgbClr val="000000"/>
                          </a:solidFill>
                          <a:latin typeface="Calibri"/>
                        </a:rPr>
                        <a:t> </a:t>
                      </a:r>
                    </a:p>
                  </a:txBody>
                  <a:tcPr marL="4172" marR="4172" marT="4172" marB="0" anchor="ctr">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E9E7"/>
                    </a:solidFill>
                  </a:tcPr>
                </a:tc>
              </a:tr>
              <a:tr h="348039">
                <a:tc rowSpan="2">
                  <a:txBody>
                    <a:bodyPr/>
                    <a:lstStyle/>
                    <a:p>
                      <a:pPr algn="ctr" fontAlgn="ctr"/>
                      <a:r>
                        <a:rPr lang="en-US" sz="1100" b="1" i="0" u="none" strike="noStrike" dirty="0">
                          <a:solidFill>
                            <a:srgbClr val="FF0000"/>
                          </a:solidFill>
                          <a:latin typeface="Calibri"/>
                        </a:rPr>
                        <a:t>Total</a:t>
                      </a:r>
                    </a:p>
                  </a:txBody>
                  <a:tcPr marL="4172" marR="4172" marT="4172" marB="0" anchor="ctr">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EFCFCC"/>
                    </a:solidFill>
                  </a:tcPr>
                </a:tc>
                <a:tc>
                  <a:txBody>
                    <a:bodyPr/>
                    <a:lstStyle/>
                    <a:p>
                      <a:pPr algn="r" fontAlgn="ctr"/>
                      <a:r>
                        <a:rPr lang="en-US" sz="1100" b="1" i="0" u="none" strike="noStrike">
                          <a:solidFill>
                            <a:srgbClr val="FF0000"/>
                          </a:solidFill>
                          <a:latin typeface="Calibri"/>
                        </a:rPr>
                        <a:t>373701</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ctr" fontAlgn="ctr"/>
                      <a:r>
                        <a:rPr lang="en-US" sz="1100" b="1" i="0" u="none" strike="noStrike">
                          <a:solidFill>
                            <a:srgbClr val="FF0000"/>
                          </a:solidFill>
                          <a:latin typeface="Calibri"/>
                        </a:rPr>
                        <a:t>3.2%</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r" fontAlgn="ctr"/>
                      <a:r>
                        <a:rPr lang="en-US" sz="1100" b="1" i="0" u="none" strike="noStrike">
                          <a:solidFill>
                            <a:srgbClr val="FF0000"/>
                          </a:solidFill>
                          <a:latin typeface="Calibri"/>
                        </a:rPr>
                        <a:t>419226</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ctr" fontAlgn="ctr"/>
                      <a:r>
                        <a:rPr lang="en-US" sz="1100" b="1" i="0" u="none" strike="noStrike">
                          <a:solidFill>
                            <a:srgbClr val="FF0000"/>
                          </a:solidFill>
                          <a:latin typeface="Calibri"/>
                        </a:rPr>
                        <a:t>3.3%</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r" fontAlgn="ctr"/>
                      <a:r>
                        <a:rPr lang="en-US" sz="1100" b="1" i="0" u="none" strike="noStrike">
                          <a:solidFill>
                            <a:srgbClr val="FF0000"/>
                          </a:solidFill>
                          <a:latin typeface="Calibri"/>
                        </a:rPr>
                        <a:t>445457</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ctr" fontAlgn="ctr"/>
                      <a:r>
                        <a:rPr lang="en-US" sz="1100" b="1" i="0" u="none" strike="noStrike">
                          <a:solidFill>
                            <a:srgbClr val="FF0000"/>
                          </a:solidFill>
                          <a:latin typeface="Calibri"/>
                        </a:rPr>
                        <a:t>3.3%</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r" fontAlgn="ctr"/>
                      <a:r>
                        <a:rPr lang="en-US" sz="1100" b="1" i="0" u="none" strike="noStrike">
                          <a:solidFill>
                            <a:srgbClr val="FF0000"/>
                          </a:solidFill>
                          <a:latin typeface="Calibri"/>
                        </a:rPr>
                        <a:t>483916</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ctr" fontAlgn="ctr"/>
                      <a:r>
                        <a:rPr lang="en-US" sz="1100" b="1" i="0" u="none" strike="noStrike">
                          <a:solidFill>
                            <a:srgbClr val="FF0000"/>
                          </a:solidFill>
                          <a:latin typeface="Calibri"/>
                        </a:rPr>
                        <a:t>3.4%</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r" fontAlgn="ctr"/>
                      <a:r>
                        <a:rPr lang="en-US" sz="1100" b="1" i="0" u="none" strike="noStrike" dirty="0">
                          <a:solidFill>
                            <a:srgbClr val="FF0000"/>
                          </a:solidFill>
                          <a:latin typeface="Calibri"/>
                        </a:rPr>
                        <a:t>519338</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ctr" fontAlgn="ctr"/>
                      <a:r>
                        <a:rPr lang="en-US" sz="1100" b="1" i="0" u="none" strike="noStrike">
                          <a:solidFill>
                            <a:srgbClr val="FF0000"/>
                          </a:solidFill>
                          <a:latin typeface="Calibri"/>
                        </a:rPr>
                        <a:t>3.6%</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r" fontAlgn="ctr"/>
                      <a:r>
                        <a:rPr lang="en-US" sz="1100" b="1" i="0" u="none" strike="noStrike">
                          <a:solidFill>
                            <a:srgbClr val="FF0000"/>
                          </a:solidFill>
                          <a:latin typeface="Calibri"/>
                        </a:rPr>
                        <a:t>548675</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ctr" fontAlgn="ctr"/>
                      <a:r>
                        <a:rPr lang="en-US" sz="1100" b="1" i="0" u="none" strike="noStrike">
                          <a:solidFill>
                            <a:srgbClr val="FF0000"/>
                          </a:solidFill>
                          <a:latin typeface="Calibri"/>
                        </a:rPr>
                        <a:t>3.7%</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r" fontAlgn="ctr"/>
                      <a:r>
                        <a:rPr lang="en-US" sz="1100" b="1" i="0" u="none" strike="noStrike">
                          <a:solidFill>
                            <a:srgbClr val="FF0000"/>
                          </a:solidFill>
                          <a:latin typeface="Calibri"/>
                        </a:rPr>
                        <a:t>2790313</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c>
                  <a:txBody>
                    <a:bodyPr/>
                    <a:lstStyle/>
                    <a:p>
                      <a:pPr algn="ctr" fontAlgn="ctr"/>
                      <a:r>
                        <a:rPr lang="en-US" sz="1100" b="1" i="0" u="none" strike="noStrike" dirty="0">
                          <a:solidFill>
                            <a:srgbClr val="FF0000"/>
                          </a:solidFill>
                          <a:latin typeface="Calibri"/>
                        </a:rPr>
                        <a:t>3.4%</a:t>
                      </a:r>
                    </a:p>
                  </a:txBody>
                  <a:tcPr marL="4172" marR="4172" marT="4172" marB="0" anchor="ctr">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CFCC"/>
                    </a:solidFill>
                  </a:tcPr>
                </a:tc>
              </a:tr>
              <a:tr h="348039">
                <a:tc vMerge="1">
                  <a:txBody>
                    <a:bodyPr/>
                    <a:lstStyle/>
                    <a:p>
                      <a:endParaRPr lang="en-US"/>
                    </a:p>
                  </a:txBody>
                  <a:tcPr/>
                </a:tc>
                <a:tc>
                  <a:txBody>
                    <a:bodyPr/>
                    <a:lstStyle/>
                    <a:p>
                      <a:pPr algn="r" fontAlgn="ctr"/>
                      <a:r>
                        <a:rPr lang="en-US" sz="1100" b="1" i="0" u="none" strike="noStrike" dirty="0">
                          <a:solidFill>
                            <a:srgbClr val="FF0000"/>
                          </a:solidFill>
                          <a:latin typeface="Calibri"/>
                        </a:rPr>
                        <a:t>11532754</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7E9E7"/>
                    </a:solidFill>
                  </a:tcPr>
                </a:tc>
                <a:tc>
                  <a:txBody>
                    <a:bodyPr/>
                    <a:lstStyle/>
                    <a:p>
                      <a:pPr algn="ctr" fontAlgn="ctr"/>
                      <a:r>
                        <a:rPr lang="en-US" sz="1100" b="1" i="0" u="none" strike="noStrike" dirty="0">
                          <a:solidFill>
                            <a:srgbClr val="FF0000"/>
                          </a:solidFill>
                          <a:latin typeface="Calibri"/>
                        </a:rPr>
                        <a:t> </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7E9E7"/>
                    </a:solidFill>
                  </a:tcPr>
                </a:tc>
                <a:tc>
                  <a:txBody>
                    <a:bodyPr/>
                    <a:lstStyle/>
                    <a:p>
                      <a:pPr algn="r" fontAlgn="ctr"/>
                      <a:r>
                        <a:rPr lang="en-US" sz="1100" b="1" i="0" u="none" strike="noStrike" dirty="0">
                          <a:solidFill>
                            <a:srgbClr val="FF0000"/>
                          </a:solidFill>
                          <a:latin typeface="Calibri"/>
                        </a:rPr>
                        <a:t>12838308</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7E9E7"/>
                    </a:solidFill>
                  </a:tcPr>
                </a:tc>
                <a:tc>
                  <a:txBody>
                    <a:bodyPr/>
                    <a:lstStyle/>
                    <a:p>
                      <a:pPr algn="ctr" fontAlgn="ctr"/>
                      <a:r>
                        <a:rPr lang="en-US" sz="1100" b="1" i="0" u="none" strike="noStrike" dirty="0">
                          <a:solidFill>
                            <a:srgbClr val="FF0000"/>
                          </a:solidFill>
                          <a:latin typeface="Calibri"/>
                        </a:rPr>
                        <a:t> </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7E9E7"/>
                    </a:solidFill>
                  </a:tcPr>
                </a:tc>
                <a:tc>
                  <a:txBody>
                    <a:bodyPr/>
                    <a:lstStyle/>
                    <a:p>
                      <a:pPr algn="r" fontAlgn="ctr"/>
                      <a:r>
                        <a:rPr lang="en-US" sz="1100" b="1" i="0" u="none" strike="noStrike" dirty="0">
                          <a:solidFill>
                            <a:srgbClr val="FF0000"/>
                          </a:solidFill>
                          <a:latin typeface="Calibri"/>
                        </a:rPr>
                        <a:t>13390955</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7E9E7"/>
                    </a:solidFill>
                  </a:tcPr>
                </a:tc>
                <a:tc>
                  <a:txBody>
                    <a:bodyPr/>
                    <a:lstStyle/>
                    <a:p>
                      <a:pPr algn="ctr" fontAlgn="ctr"/>
                      <a:r>
                        <a:rPr lang="en-US" sz="1100" b="1" i="0" u="none" strike="noStrike" dirty="0">
                          <a:solidFill>
                            <a:srgbClr val="FF0000"/>
                          </a:solidFill>
                          <a:latin typeface="Calibri"/>
                        </a:rPr>
                        <a:t> </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7E9E7"/>
                    </a:solidFill>
                  </a:tcPr>
                </a:tc>
                <a:tc>
                  <a:txBody>
                    <a:bodyPr/>
                    <a:lstStyle/>
                    <a:p>
                      <a:pPr algn="r" fontAlgn="ctr"/>
                      <a:r>
                        <a:rPr lang="en-US" sz="1100" b="1" i="0" u="none" strike="noStrike" dirty="0">
                          <a:solidFill>
                            <a:srgbClr val="FF0000"/>
                          </a:solidFill>
                          <a:latin typeface="Calibri"/>
                        </a:rPr>
                        <a:t>14228727</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7E9E7"/>
                    </a:solidFill>
                  </a:tcPr>
                </a:tc>
                <a:tc>
                  <a:txBody>
                    <a:bodyPr/>
                    <a:lstStyle/>
                    <a:p>
                      <a:pPr algn="ctr" fontAlgn="ctr"/>
                      <a:r>
                        <a:rPr lang="en-US" sz="1100" b="1" i="0" u="none" strike="noStrike" dirty="0">
                          <a:solidFill>
                            <a:srgbClr val="FF0000"/>
                          </a:solidFill>
                          <a:latin typeface="Calibri"/>
                        </a:rPr>
                        <a:t> </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7E9E7"/>
                    </a:solidFill>
                  </a:tcPr>
                </a:tc>
                <a:tc>
                  <a:txBody>
                    <a:bodyPr/>
                    <a:lstStyle/>
                    <a:p>
                      <a:pPr algn="r" fontAlgn="ctr"/>
                      <a:r>
                        <a:rPr lang="en-US" sz="1100" b="1" i="0" u="none" strike="noStrike" dirty="0">
                          <a:solidFill>
                            <a:srgbClr val="FF0000"/>
                          </a:solidFill>
                          <a:latin typeface="Calibri"/>
                        </a:rPr>
                        <a:t>14269889</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7E9E7"/>
                    </a:solidFill>
                  </a:tcPr>
                </a:tc>
                <a:tc>
                  <a:txBody>
                    <a:bodyPr/>
                    <a:lstStyle/>
                    <a:p>
                      <a:pPr algn="ctr" fontAlgn="ctr"/>
                      <a:r>
                        <a:rPr lang="en-US" sz="1100" b="1" i="0" u="none" strike="noStrike" dirty="0">
                          <a:solidFill>
                            <a:srgbClr val="FF0000"/>
                          </a:solidFill>
                          <a:latin typeface="Calibri"/>
                        </a:rPr>
                        <a:t> </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7E9E7"/>
                    </a:solidFill>
                  </a:tcPr>
                </a:tc>
                <a:tc>
                  <a:txBody>
                    <a:bodyPr/>
                    <a:lstStyle/>
                    <a:p>
                      <a:pPr algn="r" fontAlgn="ctr"/>
                      <a:r>
                        <a:rPr lang="en-US" sz="1100" b="1" i="0" u="none" strike="noStrike" dirty="0">
                          <a:solidFill>
                            <a:srgbClr val="FF0000"/>
                          </a:solidFill>
                          <a:latin typeface="Calibri"/>
                        </a:rPr>
                        <a:t>14684364</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7E9E7"/>
                    </a:solidFill>
                  </a:tcPr>
                </a:tc>
                <a:tc>
                  <a:txBody>
                    <a:bodyPr/>
                    <a:lstStyle/>
                    <a:p>
                      <a:pPr algn="ctr" fontAlgn="ctr"/>
                      <a:r>
                        <a:rPr lang="en-US" sz="1100" b="1" i="0" u="none" strike="noStrike" dirty="0">
                          <a:solidFill>
                            <a:srgbClr val="FF0000"/>
                          </a:solidFill>
                          <a:latin typeface="Calibri"/>
                        </a:rPr>
                        <a:t> </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7E9E7"/>
                    </a:solidFill>
                  </a:tcPr>
                </a:tc>
                <a:tc>
                  <a:txBody>
                    <a:bodyPr/>
                    <a:lstStyle/>
                    <a:p>
                      <a:pPr algn="r" fontAlgn="ctr"/>
                      <a:r>
                        <a:rPr lang="en-US" sz="1100" b="1" i="0" u="none" strike="noStrike" dirty="0">
                          <a:solidFill>
                            <a:srgbClr val="FF0000"/>
                          </a:solidFill>
                          <a:latin typeface="Calibri"/>
                        </a:rPr>
                        <a:t>80944997</a:t>
                      </a:r>
                    </a:p>
                  </a:txBody>
                  <a:tcPr marL="4172" marR="4172" marT="417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7E9E7"/>
                    </a:solidFill>
                  </a:tcPr>
                </a:tc>
                <a:tc>
                  <a:txBody>
                    <a:bodyPr/>
                    <a:lstStyle/>
                    <a:p>
                      <a:pPr algn="ctr" fontAlgn="ctr"/>
                      <a:r>
                        <a:rPr lang="en-US" sz="1100" b="1" i="0" u="none" strike="noStrike" dirty="0">
                          <a:solidFill>
                            <a:srgbClr val="FF0000"/>
                          </a:solidFill>
                          <a:latin typeface="Calibri"/>
                        </a:rPr>
                        <a:t> </a:t>
                      </a:r>
                    </a:p>
                  </a:txBody>
                  <a:tcPr marL="4172" marR="4172" marT="4172" marB="0" anchor="ctr">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7E9E7"/>
                    </a:solidFill>
                  </a:tcPr>
                </a:tc>
              </a:tr>
            </a:tbl>
          </a:graphicData>
        </a:graphic>
      </p:graphicFrame>
    </p:spTree>
  </p:cSld>
  <p:clrMapOvr>
    <a:masterClrMapping/>
  </p:clrMapOvr>
  <p:transition>
    <p:wip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274638"/>
            <a:ext cx="8640960" cy="850106"/>
          </a:xfrm>
        </p:spPr>
        <p:txBody>
          <a:bodyPr>
            <a:noAutofit/>
          </a:bodyPr>
          <a:lstStyle/>
          <a:p>
            <a:pPr algn="ctr" rtl="1"/>
            <a:r>
              <a:rPr lang="en-US" sz="3600" b="1" dirty="0" smtClean="0">
                <a:solidFill>
                  <a:srgbClr val="006666"/>
                </a:solidFill>
              </a:rPr>
              <a:t>Integration of NCD Management in PHC</a:t>
            </a:r>
            <a:endParaRPr lang="en-US" sz="3200" b="1" dirty="0">
              <a:solidFill>
                <a:srgbClr val="006666"/>
              </a:solidFill>
            </a:endParaRPr>
          </a:p>
        </p:txBody>
      </p:sp>
      <p:graphicFrame>
        <p:nvGraphicFramePr>
          <p:cNvPr id="6" name="Content Placeholder 3"/>
          <p:cNvGraphicFramePr>
            <a:graphicFrameLocks noGrp="1"/>
          </p:cNvGraphicFramePr>
          <p:nvPr>
            <p:ph sz="quarter" idx="1"/>
          </p:nvPr>
        </p:nvGraphicFramePr>
        <p:xfrm>
          <a:off x="1403648" y="2060848"/>
          <a:ext cx="6217920" cy="2865120"/>
        </p:xfrm>
        <a:graphic>
          <a:graphicData uri="http://schemas.openxmlformats.org/drawingml/2006/table">
            <a:tbl>
              <a:tblPr firstRow="1" bandRow="1">
                <a:tableStyleId>{5C22544A-7EE6-4342-B048-85BDC9FD1C3A}</a:tableStyleId>
              </a:tblPr>
              <a:tblGrid>
                <a:gridCol w="1728192"/>
                <a:gridCol w="4489728"/>
              </a:tblGrid>
              <a:tr h="370840">
                <a:tc>
                  <a:txBody>
                    <a:bodyPr/>
                    <a:lstStyle/>
                    <a:p>
                      <a:r>
                        <a:rPr lang="en-US" dirty="0" smtClean="0"/>
                        <a:t>Health Region</a:t>
                      </a:r>
                      <a:endParaRPr lang="en-US" dirty="0"/>
                    </a:p>
                  </a:txBody>
                  <a:tcPr/>
                </a:tc>
                <a:tc>
                  <a:txBody>
                    <a:bodyPr/>
                    <a:lstStyle/>
                    <a:p>
                      <a:r>
                        <a:rPr kumimoji="0" lang="en-US" sz="1800" b="1" kern="1200" dirty="0" smtClean="0">
                          <a:solidFill>
                            <a:schemeClr val="lt1"/>
                          </a:solidFill>
                          <a:latin typeface="+mn-lt"/>
                          <a:ea typeface="+mn-ea"/>
                          <a:cs typeface="+mn-cs"/>
                        </a:rPr>
                        <a:t>Primary Health Care Centers with</a:t>
                      </a:r>
                    </a:p>
                    <a:p>
                      <a:r>
                        <a:rPr kumimoji="0" lang="en-US" sz="1800" b="1" kern="1200" dirty="0" smtClean="0">
                          <a:solidFill>
                            <a:schemeClr val="lt1"/>
                          </a:solidFill>
                          <a:latin typeface="+mn-lt"/>
                          <a:ea typeface="+mn-ea"/>
                          <a:cs typeface="+mn-cs"/>
                        </a:rPr>
                        <a:t>NCD Follow-up Clinics</a:t>
                      </a:r>
                      <a:endParaRPr kumimoji="0" lang="en-US" sz="1800" b="1" kern="1200" dirty="0">
                        <a:solidFill>
                          <a:schemeClr val="lt1"/>
                        </a:solidFill>
                        <a:latin typeface="+mn-lt"/>
                        <a:ea typeface="+mn-ea"/>
                        <a:cs typeface="+mn-cs"/>
                      </a:endParaRPr>
                    </a:p>
                  </a:txBody>
                  <a:tcPr/>
                </a:tc>
              </a:tr>
              <a:tr h="370840">
                <a:tc>
                  <a:txBody>
                    <a:bodyPr/>
                    <a:lstStyle/>
                    <a:p>
                      <a:r>
                        <a:rPr lang="en-US" b="1" dirty="0" smtClean="0"/>
                        <a:t>Capital</a:t>
                      </a:r>
                      <a:endParaRPr lang="en-US" b="1" dirty="0"/>
                    </a:p>
                  </a:txBody>
                  <a:tcPr/>
                </a:tc>
                <a:tc>
                  <a:txBody>
                    <a:bodyPr/>
                    <a:lstStyle/>
                    <a:p>
                      <a:pPr algn="ctr"/>
                      <a:r>
                        <a:rPr lang="en-US" b="1" dirty="0" smtClean="0"/>
                        <a:t>7</a:t>
                      </a:r>
                      <a:endParaRPr lang="en-US" b="1" dirty="0"/>
                    </a:p>
                  </a:txBody>
                  <a:tcPr anchor="ctr"/>
                </a:tc>
              </a:tr>
              <a:tr h="370840">
                <a:tc>
                  <a:txBody>
                    <a:bodyPr/>
                    <a:lstStyle/>
                    <a:p>
                      <a:r>
                        <a:rPr lang="en-US" b="1" dirty="0" err="1" smtClean="0"/>
                        <a:t>Hawally</a:t>
                      </a:r>
                      <a:endParaRPr lang="en-US" b="1" dirty="0"/>
                    </a:p>
                  </a:txBody>
                  <a:tcPr/>
                </a:tc>
                <a:tc>
                  <a:txBody>
                    <a:bodyPr/>
                    <a:lstStyle/>
                    <a:p>
                      <a:pPr algn="ctr"/>
                      <a:r>
                        <a:rPr lang="en-US" b="1" dirty="0" smtClean="0"/>
                        <a:t>11</a:t>
                      </a:r>
                      <a:endParaRPr lang="en-US" b="1" dirty="0"/>
                    </a:p>
                  </a:txBody>
                  <a:tcPr anchor="ctr"/>
                </a:tc>
              </a:tr>
              <a:tr h="370840">
                <a:tc>
                  <a:txBody>
                    <a:bodyPr/>
                    <a:lstStyle/>
                    <a:p>
                      <a:r>
                        <a:rPr lang="en-US" b="1" dirty="0" err="1" smtClean="0"/>
                        <a:t>Farwanyia</a:t>
                      </a:r>
                      <a:endParaRPr lang="en-US" b="1" dirty="0"/>
                    </a:p>
                  </a:txBody>
                  <a:tcPr/>
                </a:tc>
                <a:tc>
                  <a:txBody>
                    <a:bodyPr/>
                    <a:lstStyle/>
                    <a:p>
                      <a:pPr algn="ctr"/>
                      <a:r>
                        <a:rPr lang="en-US" b="1" dirty="0" smtClean="0"/>
                        <a:t>10</a:t>
                      </a:r>
                      <a:endParaRPr lang="en-US" b="1" dirty="0"/>
                    </a:p>
                  </a:txBody>
                  <a:tcPr anchor="ctr"/>
                </a:tc>
              </a:tr>
              <a:tr h="370840">
                <a:tc>
                  <a:txBody>
                    <a:bodyPr/>
                    <a:lstStyle/>
                    <a:p>
                      <a:r>
                        <a:rPr lang="en-US" b="1" dirty="0" err="1" smtClean="0"/>
                        <a:t>Ahmadi</a:t>
                      </a:r>
                      <a:endParaRPr lang="en-US" b="1" dirty="0"/>
                    </a:p>
                  </a:txBody>
                  <a:tcPr/>
                </a:tc>
                <a:tc>
                  <a:txBody>
                    <a:bodyPr/>
                    <a:lstStyle/>
                    <a:p>
                      <a:pPr algn="ctr"/>
                      <a:r>
                        <a:rPr lang="en-US" b="1" dirty="0" smtClean="0"/>
                        <a:t>18</a:t>
                      </a:r>
                      <a:endParaRPr lang="en-US" b="1" dirty="0"/>
                    </a:p>
                  </a:txBody>
                  <a:tcPr anchor="ctr"/>
                </a:tc>
              </a:tr>
              <a:tr h="370840">
                <a:tc>
                  <a:txBody>
                    <a:bodyPr/>
                    <a:lstStyle/>
                    <a:p>
                      <a:r>
                        <a:rPr lang="en-US" b="1" dirty="0" err="1" smtClean="0"/>
                        <a:t>Jahra</a:t>
                      </a:r>
                      <a:endParaRPr lang="en-US" b="1" dirty="0"/>
                    </a:p>
                  </a:txBody>
                  <a:tcPr/>
                </a:tc>
                <a:tc>
                  <a:txBody>
                    <a:bodyPr/>
                    <a:lstStyle/>
                    <a:p>
                      <a:pPr algn="ctr"/>
                      <a:r>
                        <a:rPr lang="en-US" b="1" dirty="0" smtClean="0"/>
                        <a:t>12</a:t>
                      </a:r>
                      <a:endParaRPr lang="en-US" b="1" dirty="0"/>
                    </a:p>
                  </a:txBody>
                  <a:tcPr anchor="ctr"/>
                </a:tc>
              </a:tr>
              <a:tr h="370840">
                <a:tc>
                  <a:txBody>
                    <a:bodyPr/>
                    <a:lstStyle/>
                    <a:p>
                      <a:r>
                        <a:rPr lang="en-US" b="1" dirty="0" smtClean="0"/>
                        <a:t>Total</a:t>
                      </a:r>
                      <a:endParaRPr lang="en-US" b="1" dirty="0"/>
                    </a:p>
                  </a:txBody>
                  <a:tcPr/>
                </a:tc>
                <a:tc>
                  <a:txBody>
                    <a:bodyPr/>
                    <a:lstStyle/>
                    <a:p>
                      <a:pPr algn="ctr"/>
                      <a:r>
                        <a:rPr lang="en-US" b="1" dirty="0" smtClean="0"/>
                        <a:t>51</a:t>
                      </a:r>
                      <a:endParaRPr lang="en-US" b="1" dirty="0"/>
                    </a:p>
                  </a:txBody>
                  <a:tcPr anchor="ctr"/>
                </a:tc>
              </a:tr>
            </a:tbl>
          </a:graphicData>
        </a:graphic>
      </p:graphicFrame>
      <p:sp>
        <p:nvSpPr>
          <p:cNvPr id="7" name="Rectangle 6"/>
          <p:cNvSpPr/>
          <p:nvPr/>
        </p:nvSpPr>
        <p:spPr>
          <a:xfrm>
            <a:off x="1475656" y="1412776"/>
            <a:ext cx="6158032" cy="584775"/>
          </a:xfrm>
          <a:prstGeom prst="rect">
            <a:avLst/>
          </a:prstGeom>
        </p:spPr>
        <p:txBody>
          <a:bodyPr wrap="none">
            <a:spAutoFit/>
          </a:bodyPr>
          <a:lstStyle/>
          <a:p>
            <a:pPr algn="ctr"/>
            <a:r>
              <a:rPr lang="en-US" sz="3200" b="1" dirty="0" smtClean="0">
                <a:solidFill>
                  <a:srgbClr val="006666"/>
                </a:solidFill>
              </a:rPr>
              <a:t>Chronic Disease Follow-up Clinics</a:t>
            </a:r>
            <a:endParaRPr lang="en-US" sz="3200" dirty="0"/>
          </a:p>
        </p:txBody>
      </p:sp>
    </p:spTree>
  </p:cSld>
  <p:clrMapOvr>
    <a:masterClrMapping/>
  </p:clrMapOvr>
  <p:transition>
    <p:wip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D:\Documents and Settings\Mahmoud\Desktop\ICBMS\Kuwait.gif"/>
          <p:cNvPicPr>
            <a:picLocks noChangeAspect="1" noChangeArrowheads="1"/>
          </p:cNvPicPr>
          <p:nvPr/>
        </p:nvPicPr>
        <p:blipFill>
          <a:blip r:embed="rId2" cstate="print"/>
          <a:srcRect/>
          <a:stretch>
            <a:fillRect/>
          </a:stretch>
        </p:blipFill>
        <p:spPr bwMode="auto">
          <a:xfrm>
            <a:off x="4572000" y="116632"/>
            <a:ext cx="4464496" cy="3861048"/>
          </a:xfrm>
          <a:prstGeom prst="rect">
            <a:avLst/>
          </a:prstGeom>
          <a:noFill/>
        </p:spPr>
      </p:pic>
      <p:pic>
        <p:nvPicPr>
          <p:cNvPr id="3" name="Content Placeholder 2" descr="D:\Documents and Settings\Mahmoud\Desktop\ICBMS\MOH.jpg"/>
          <p:cNvPicPr>
            <a:picLocks noGrp="1" noChangeAspect="1" noChangeArrowheads="1"/>
          </p:cNvPicPr>
          <p:nvPr>
            <p:ph idx="1"/>
          </p:nvPr>
        </p:nvPicPr>
        <p:blipFill>
          <a:blip r:embed="rId3" cstate="print"/>
          <a:srcRect/>
          <a:stretch>
            <a:fillRect/>
          </a:stretch>
        </p:blipFill>
        <p:spPr bwMode="auto">
          <a:xfrm>
            <a:off x="107504" y="2780928"/>
            <a:ext cx="4464496" cy="3933056"/>
          </a:xfrm>
          <a:prstGeom prst="rect">
            <a:avLst/>
          </a:prstGeom>
          <a:noFill/>
        </p:spPr>
      </p:pic>
      <p:sp>
        <p:nvSpPr>
          <p:cNvPr id="4" name="Rectangle 3"/>
          <p:cNvSpPr/>
          <p:nvPr/>
        </p:nvSpPr>
        <p:spPr>
          <a:xfrm>
            <a:off x="251520" y="836712"/>
            <a:ext cx="3816424" cy="584775"/>
          </a:xfrm>
          <a:prstGeom prst="rect">
            <a:avLst/>
          </a:prstGeom>
        </p:spPr>
        <p:txBody>
          <a:bodyPr wrap="square">
            <a:spAutoFit/>
          </a:bodyPr>
          <a:lstStyle/>
          <a:p>
            <a:pPr algn="ctr"/>
            <a:r>
              <a:rPr lang="en-US" sz="3200" b="1" dirty="0" smtClean="0">
                <a:solidFill>
                  <a:srgbClr val="006666"/>
                </a:solidFill>
              </a:rPr>
              <a:t>Ministry of Health</a:t>
            </a:r>
            <a:endParaRPr lang="en-US" sz="3200" dirty="0"/>
          </a:p>
        </p:txBody>
      </p:sp>
      <p:sp>
        <p:nvSpPr>
          <p:cNvPr id="5" name="Rectangle 4"/>
          <p:cNvSpPr/>
          <p:nvPr/>
        </p:nvSpPr>
        <p:spPr>
          <a:xfrm>
            <a:off x="4860032" y="4221088"/>
            <a:ext cx="4032448" cy="584775"/>
          </a:xfrm>
          <a:prstGeom prst="rect">
            <a:avLst/>
          </a:prstGeom>
        </p:spPr>
        <p:txBody>
          <a:bodyPr wrap="square">
            <a:spAutoFit/>
          </a:bodyPr>
          <a:lstStyle/>
          <a:p>
            <a:pPr algn="ctr"/>
            <a:r>
              <a:rPr lang="en-US" sz="3200" b="1" dirty="0" smtClean="0">
                <a:solidFill>
                  <a:srgbClr val="006666"/>
                </a:solidFill>
              </a:rPr>
              <a:t>State of Kuwait</a:t>
            </a:r>
            <a:endParaRPr lang="en-US" sz="3200" dirty="0"/>
          </a:p>
        </p:txBody>
      </p:sp>
    </p:spTree>
  </p:cSld>
  <p:clrMapOvr>
    <a:masterClrMapping/>
  </p:clrMapOvr>
  <p:transition>
    <p:wip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274638"/>
            <a:ext cx="8640960" cy="850106"/>
          </a:xfrm>
        </p:spPr>
        <p:txBody>
          <a:bodyPr>
            <a:noAutofit/>
          </a:bodyPr>
          <a:lstStyle/>
          <a:p>
            <a:pPr algn="ctr" rtl="1"/>
            <a:r>
              <a:rPr lang="en-US" sz="3600" b="1" dirty="0" smtClean="0">
                <a:solidFill>
                  <a:srgbClr val="006666"/>
                </a:solidFill>
              </a:rPr>
              <a:t>Integration of NCD Management in PHC</a:t>
            </a:r>
            <a:endParaRPr lang="en-US" sz="3200" b="1" dirty="0">
              <a:solidFill>
                <a:srgbClr val="006666"/>
              </a:solidFill>
            </a:endParaRPr>
          </a:p>
        </p:txBody>
      </p:sp>
      <p:graphicFrame>
        <p:nvGraphicFramePr>
          <p:cNvPr id="6" name="Content Placeholder 3"/>
          <p:cNvGraphicFramePr>
            <a:graphicFrameLocks noGrp="1"/>
          </p:cNvGraphicFramePr>
          <p:nvPr>
            <p:ph sz="quarter" idx="1"/>
          </p:nvPr>
        </p:nvGraphicFramePr>
        <p:xfrm>
          <a:off x="1403648" y="2060848"/>
          <a:ext cx="6217920" cy="2865120"/>
        </p:xfrm>
        <a:graphic>
          <a:graphicData uri="http://schemas.openxmlformats.org/drawingml/2006/table">
            <a:tbl>
              <a:tblPr firstRow="1" bandRow="1">
                <a:tableStyleId>{5C22544A-7EE6-4342-B048-85BDC9FD1C3A}</a:tableStyleId>
              </a:tblPr>
              <a:tblGrid>
                <a:gridCol w="1728192"/>
                <a:gridCol w="4489728"/>
              </a:tblGrid>
              <a:tr h="370840">
                <a:tc>
                  <a:txBody>
                    <a:bodyPr/>
                    <a:lstStyle/>
                    <a:p>
                      <a:r>
                        <a:rPr lang="en-US" dirty="0" smtClean="0"/>
                        <a:t>Health Region</a:t>
                      </a:r>
                      <a:endParaRPr lang="en-US" dirty="0"/>
                    </a:p>
                  </a:txBody>
                  <a:tcPr/>
                </a:tc>
                <a:tc>
                  <a:txBody>
                    <a:bodyPr/>
                    <a:lstStyle/>
                    <a:p>
                      <a:r>
                        <a:rPr kumimoji="0" lang="en-US" sz="1800" b="1" kern="1200" dirty="0" smtClean="0">
                          <a:solidFill>
                            <a:schemeClr val="lt1"/>
                          </a:solidFill>
                          <a:latin typeface="+mn-lt"/>
                          <a:ea typeface="+mn-ea"/>
                          <a:cs typeface="+mn-cs"/>
                        </a:rPr>
                        <a:t>Primary Health Care Centers with</a:t>
                      </a:r>
                    </a:p>
                    <a:p>
                      <a:r>
                        <a:rPr kumimoji="0" lang="en-US" sz="1800" b="1" kern="1200" dirty="0" smtClean="0">
                          <a:solidFill>
                            <a:schemeClr val="lt1"/>
                          </a:solidFill>
                          <a:latin typeface="+mn-lt"/>
                          <a:ea typeface="+mn-ea"/>
                          <a:cs typeface="+mn-cs"/>
                        </a:rPr>
                        <a:t>Smoking Cessation Clinics</a:t>
                      </a:r>
                      <a:endParaRPr kumimoji="0" lang="en-US" sz="1800" b="1" kern="1200" dirty="0">
                        <a:solidFill>
                          <a:schemeClr val="lt1"/>
                        </a:solidFill>
                        <a:latin typeface="+mn-lt"/>
                        <a:ea typeface="+mn-ea"/>
                        <a:cs typeface="+mn-cs"/>
                      </a:endParaRPr>
                    </a:p>
                  </a:txBody>
                  <a:tcPr/>
                </a:tc>
              </a:tr>
              <a:tr h="370840">
                <a:tc>
                  <a:txBody>
                    <a:bodyPr/>
                    <a:lstStyle/>
                    <a:p>
                      <a:r>
                        <a:rPr lang="en-US" b="1" dirty="0" smtClean="0"/>
                        <a:t>Capital</a:t>
                      </a:r>
                      <a:endParaRPr lang="en-US" b="1" dirty="0"/>
                    </a:p>
                  </a:txBody>
                  <a:tcPr/>
                </a:tc>
                <a:tc>
                  <a:txBody>
                    <a:bodyPr/>
                    <a:lstStyle/>
                    <a:p>
                      <a:pPr algn="ctr"/>
                      <a:r>
                        <a:rPr lang="en-US" b="1" dirty="0" smtClean="0"/>
                        <a:t>2</a:t>
                      </a:r>
                      <a:endParaRPr lang="en-US" b="1" dirty="0"/>
                    </a:p>
                  </a:txBody>
                  <a:tcPr anchor="ctr"/>
                </a:tc>
              </a:tr>
              <a:tr h="370840">
                <a:tc>
                  <a:txBody>
                    <a:bodyPr/>
                    <a:lstStyle/>
                    <a:p>
                      <a:r>
                        <a:rPr lang="en-US" b="1" dirty="0" err="1" smtClean="0"/>
                        <a:t>Hawally</a:t>
                      </a:r>
                      <a:endParaRPr lang="en-US" b="1" dirty="0"/>
                    </a:p>
                  </a:txBody>
                  <a:tcPr/>
                </a:tc>
                <a:tc>
                  <a:txBody>
                    <a:bodyPr/>
                    <a:lstStyle/>
                    <a:p>
                      <a:pPr algn="ctr"/>
                      <a:r>
                        <a:rPr lang="en-US" b="1" dirty="0" smtClean="0"/>
                        <a:t>1</a:t>
                      </a:r>
                      <a:endParaRPr lang="en-US" b="1" dirty="0"/>
                    </a:p>
                  </a:txBody>
                  <a:tcPr anchor="ctr"/>
                </a:tc>
              </a:tr>
              <a:tr h="370840">
                <a:tc>
                  <a:txBody>
                    <a:bodyPr/>
                    <a:lstStyle/>
                    <a:p>
                      <a:r>
                        <a:rPr lang="en-US" b="1" dirty="0" err="1" smtClean="0"/>
                        <a:t>Farwanyia</a:t>
                      </a:r>
                      <a:endParaRPr lang="en-US" b="1" dirty="0"/>
                    </a:p>
                  </a:txBody>
                  <a:tcPr/>
                </a:tc>
                <a:tc>
                  <a:txBody>
                    <a:bodyPr/>
                    <a:lstStyle/>
                    <a:p>
                      <a:pPr algn="ctr"/>
                      <a:r>
                        <a:rPr lang="en-US" b="1" dirty="0" smtClean="0"/>
                        <a:t>2</a:t>
                      </a:r>
                      <a:endParaRPr lang="en-US" b="1" dirty="0"/>
                    </a:p>
                  </a:txBody>
                  <a:tcPr anchor="ctr"/>
                </a:tc>
              </a:tr>
              <a:tr h="370840">
                <a:tc>
                  <a:txBody>
                    <a:bodyPr/>
                    <a:lstStyle/>
                    <a:p>
                      <a:r>
                        <a:rPr lang="en-US" b="1" dirty="0" err="1" smtClean="0"/>
                        <a:t>Ahmadi</a:t>
                      </a:r>
                      <a:endParaRPr lang="en-US" b="1" dirty="0"/>
                    </a:p>
                  </a:txBody>
                  <a:tcPr/>
                </a:tc>
                <a:tc>
                  <a:txBody>
                    <a:bodyPr/>
                    <a:lstStyle/>
                    <a:p>
                      <a:pPr algn="ctr"/>
                      <a:r>
                        <a:rPr lang="en-US" b="1" dirty="0" smtClean="0"/>
                        <a:t>1</a:t>
                      </a:r>
                      <a:endParaRPr lang="en-US" b="1" dirty="0"/>
                    </a:p>
                  </a:txBody>
                  <a:tcPr anchor="ctr"/>
                </a:tc>
              </a:tr>
              <a:tr h="370840">
                <a:tc>
                  <a:txBody>
                    <a:bodyPr/>
                    <a:lstStyle/>
                    <a:p>
                      <a:r>
                        <a:rPr lang="en-US" b="1" dirty="0" err="1" smtClean="0"/>
                        <a:t>Jahra</a:t>
                      </a:r>
                      <a:endParaRPr lang="en-US" b="1" dirty="0"/>
                    </a:p>
                  </a:txBody>
                  <a:tcPr/>
                </a:tc>
                <a:tc>
                  <a:txBody>
                    <a:bodyPr/>
                    <a:lstStyle/>
                    <a:p>
                      <a:pPr algn="ctr"/>
                      <a:r>
                        <a:rPr lang="en-US" b="1" dirty="0" smtClean="0"/>
                        <a:t>1</a:t>
                      </a:r>
                      <a:endParaRPr lang="en-US" b="1" dirty="0"/>
                    </a:p>
                  </a:txBody>
                  <a:tcPr anchor="ctr"/>
                </a:tc>
              </a:tr>
              <a:tr h="370840">
                <a:tc>
                  <a:txBody>
                    <a:bodyPr/>
                    <a:lstStyle/>
                    <a:p>
                      <a:r>
                        <a:rPr lang="en-US" b="1" dirty="0" smtClean="0"/>
                        <a:t>Total</a:t>
                      </a:r>
                      <a:endParaRPr lang="en-US" b="1" dirty="0"/>
                    </a:p>
                  </a:txBody>
                  <a:tcPr/>
                </a:tc>
                <a:tc>
                  <a:txBody>
                    <a:bodyPr/>
                    <a:lstStyle/>
                    <a:p>
                      <a:pPr algn="ctr"/>
                      <a:r>
                        <a:rPr lang="en-US" b="1" dirty="0" smtClean="0"/>
                        <a:t>7</a:t>
                      </a:r>
                      <a:endParaRPr lang="en-US" b="1" dirty="0"/>
                    </a:p>
                  </a:txBody>
                  <a:tcPr anchor="ctr"/>
                </a:tc>
              </a:tr>
            </a:tbl>
          </a:graphicData>
        </a:graphic>
      </p:graphicFrame>
      <p:sp>
        <p:nvSpPr>
          <p:cNvPr id="7" name="Rectangle 6"/>
          <p:cNvSpPr/>
          <p:nvPr/>
        </p:nvSpPr>
        <p:spPr>
          <a:xfrm>
            <a:off x="2187297" y="1412776"/>
            <a:ext cx="4734758" cy="584775"/>
          </a:xfrm>
          <a:prstGeom prst="rect">
            <a:avLst/>
          </a:prstGeom>
        </p:spPr>
        <p:txBody>
          <a:bodyPr wrap="none">
            <a:spAutoFit/>
          </a:bodyPr>
          <a:lstStyle/>
          <a:p>
            <a:pPr algn="ctr"/>
            <a:r>
              <a:rPr lang="en-US" sz="3200" b="1" dirty="0" smtClean="0">
                <a:solidFill>
                  <a:srgbClr val="006666"/>
                </a:solidFill>
              </a:rPr>
              <a:t>Smoking Cessation Clinics</a:t>
            </a:r>
            <a:endParaRPr lang="en-US" sz="3200" dirty="0"/>
          </a:p>
        </p:txBody>
      </p:sp>
    </p:spTree>
  </p:cSld>
  <p:clrMapOvr>
    <a:masterClrMapping/>
  </p:clrMapOvr>
  <p:transition>
    <p:wip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274638"/>
            <a:ext cx="8640960" cy="850106"/>
          </a:xfrm>
        </p:spPr>
        <p:txBody>
          <a:bodyPr>
            <a:noAutofit/>
          </a:bodyPr>
          <a:lstStyle/>
          <a:p>
            <a:pPr algn="ctr" rtl="1"/>
            <a:r>
              <a:rPr lang="en-US" sz="3600" b="1" dirty="0" smtClean="0">
                <a:solidFill>
                  <a:srgbClr val="006666"/>
                </a:solidFill>
              </a:rPr>
              <a:t>Integration of NCD Management in PHC</a:t>
            </a:r>
            <a:endParaRPr lang="en-US" sz="3200" b="1" dirty="0">
              <a:solidFill>
                <a:srgbClr val="006666"/>
              </a:solidFill>
            </a:endParaRPr>
          </a:p>
        </p:txBody>
      </p:sp>
      <p:graphicFrame>
        <p:nvGraphicFramePr>
          <p:cNvPr id="6" name="Content Placeholder 3"/>
          <p:cNvGraphicFramePr>
            <a:graphicFrameLocks noGrp="1"/>
          </p:cNvGraphicFramePr>
          <p:nvPr>
            <p:ph sz="quarter" idx="1"/>
          </p:nvPr>
        </p:nvGraphicFramePr>
        <p:xfrm>
          <a:off x="1403648" y="2060848"/>
          <a:ext cx="6217920" cy="2865120"/>
        </p:xfrm>
        <a:graphic>
          <a:graphicData uri="http://schemas.openxmlformats.org/drawingml/2006/table">
            <a:tbl>
              <a:tblPr firstRow="1" bandRow="1">
                <a:tableStyleId>{5C22544A-7EE6-4342-B048-85BDC9FD1C3A}</a:tableStyleId>
              </a:tblPr>
              <a:tblGrid>
                <a:gridCol w="1728192"/>
                <a:gridCol w="4489728"/>
              </a:tblGrid>
              <a:tr h="370840">
                <a:tc>
                  <a:txBody>
                    <a:bodyPr/>
                    <a:lstStyle/>
                    <a:p>
                      <a:r>
                        <a:rPr lang="en-US" dirty="0" smtClean="0"/>
                        <a:t>Health Region</a:t>
                      </a:r>
                      <a:endParaRPr lang="en-US" dirty="0"/>
                    </a:p>
                  </a:txBody>
                  <a:tcPr/>
                </a:tc>
                <a:tc>
                  <a:txBody>
                    <a:bodyPr/>
                    <a:lstStyle/>
                    <a:p>
                      <a:r>
                        <a:rPr kumimoji="0" lang="en-US" sz="1800" b="1" kern="1200" dirty="0" smtClean="0">
                          <a:solidFill>
                            <a:schemeClr val="lt1"/>
                          </a:solidFill>
                          <a:latin typeface="+mn-lt"/>
                          <a:ea typeface="+mn-ea"/>
                          <a:cs typeface="+mn-cs"/>
                        </a:rPr>
                        <a:t>Primary Health Care Centers with</a:t>
                      </a:r>
                    </a:p>
                    <a:p>
                      <a:r>
                        <a:rPr kumimoji="0" lang="en-US" sz="1800" b="1" kern="1200" dirty="0" smtClean="0">
                          <a:solidFill>
                            <a:schemeClr val="lt1"/>
                          </a:solidFill>
                          <a:latin typeface="+mn-lt"/>
                          <a:ea typeface="+mn-ea"/>
                          <a:cs typeface="+mn-cs"/>
                        </a:rPr>
                        <a:t>Smoking Cessation Clinics</a:t>
                      </a:r>
                      <a:endParaRPr kumimoji="0" lang="en-US" sz="1800" b="1" kern="1200" dirty="0">
                        <a:solidFill>
                          <a:schemeClr val="lt1"/>
                        </a:solidFill>
                        <a:latin typeface="+mn-lt"/>
                        <a:ea typeface="+mn-ea"/>
                        <a:cs typeface="+mn-cs"/>
                      </a:endParaRPr>
                    </a:p>
                  </a:txBody>
                  <a:tcPr/>
                </a:tc>
              </a:tr>
              <a:tr h="370840">
                <a:tc>
                  <a:txBody>
                    <a:bodyPr/>
                    <a:lstStyle/>
                    <a:p>
                      <a:r>
                        <a:rPr lang="en-US" b="1" dirty="0" smtClean="0"/>
                        <a:t>Capital</a:t>
                      </a:r>
                      <a:endParaRPr lang="en-US" b="1" dirty="0"/>
                    </a:p>
                  </a:txBody>
                  <a:tcPr/>
                </a:tc>
                <a:tc>
                  <a:txBody>
                    <a:bodyPr/>
                    <a:lstStyle/>
                    <a:p>
                      <a:pPr algn="ctr"/>
                      <a:r>
                        <a:rPr lang="en-US" b="1" dirty="0" smtClean="0"/>
                        <a:t>2</a:t>
                      </a:r>
                      <a:endParaRPr lang="en-US" b="1" dirty="0"/>
                    </a:p>
                  </a:txBody>
                  <a:tcPr anchor="ctr"/>
                </a:tc>
              </a:tr>
              <a:tr h="370840">
                <a:tc>
                  <a:txBody>
                    <a:bodyPr/>
                    <a:lstStyle/>
                    <a:p>
                      <a:r>
                        <a:rPr lang="en-US" b="1" dirty="0" err="1" smtClean="0"/>
                        <a:t>Hawally</a:t>
                      </a:r>
                      <a:endParaRPr lang="en-US" b="1" dirty="0"/>
                    </a:p>
                  </a:txBody>
                  <a:tcPr/>
                </a:tc>
                <a:tc>
                  <a:txBody>
                    <a:bodyPr/>
                    <a:lstStyle/>
                    <a:p>
                      <a:pPr algn="ctr"/>
                      <a:r>
                        <a:rPr lang="en-US" b="1" dirty="0" smtClean="0"/>
                        <a:t>2</a:t>
                      </a:r>
                      <a:endParaRPr lang="en-US" b="1" dirty="0"/>
                    </a:p>
                  </a:txBody>
                  <a:tcPr anchor="ctr"/>
                </a:tc>
              </a:tr>
              <a:tr h="370840">
                <a:tc>
                  <a:txBody>
                    <a:bodyPr/>
                    <a:lstStyle/>
                    <a:p>
                      <a:r>
                        <a:rPr lang="en-US" b="1" dirty="0" err="1" smtClean="0"/>
                        <a:t>Farwanyia</a:t>
                      </a:r>
                      <a:endParaRPr lang="en-US" b="1" dirty="0"/>
                    </a:p>
                  </a:txBody>
                  <a:tcPr/>
                </a:tc>
                <a:tc>
                  <a:txBody>
                    <a:bodyPr/>
                    <a:lstStyle/>
                    <a:p>
                      <a:pPr algn="ctr"/>
                      <a:r>
                        <a:rPr lang="en-US" b="1" dirty="0" smtClean="0"/>
                        <a:t>3</a:t>
                      </a:r>
                      <a:endParaRPr lang="en-US" b="1" dirty="0"/>
                    </a:p>
                  </a:txBody>
                  <a:tcPr anchor="ctr"/>
                </a:tc>
              </a:tr>
              <a:tr h="370840">
                <a:tc>
                  <a:txBody>
                    <a:bodyPr/>
                    <a:lstStyle/>
                    <a:p>
                      <a:r>
                        <a:rPr lang="en-US" b="1" dirty="0" err="1" smtClean="0"/>
                        <a:t>Ahmadi</a:t>
                      </a:r>
                      <a:endParaRPr lang="en-US" b="1" dirty="0"/>
                    </a:p>
                  </a:txBody>
                  <a:tcPr/>
                </a:tc>
                <a:tc>
                  <a:txBody>
                    <a:bodyPr/>
                    <a:lstStyle/>
                    <a:p>
                      <a:pPr algn="ctr"/>
                      <a:r>
                        <a:rPr lang="en-US" b="1" dirty="0" smtClean="0"/>
                        <a:t>2</a:t>
                      </a:r>
                      <a:endParaRPr lang="en-US" b="1" dirty="0"/>
                    </a:p>
                  </a:txBody>
                  <a:tcPr anchor="ctr"/>
                </a:tc>
              </a:tr>
              <a:tr h="370840">
                <a:tc>
                  <a:txBody>
                    <a:bodyPr/>
                    <a:lstStyle/>
                    <a:p>
                      <a:r>
                        <a:rPr lang="en-US" b="1" dirty="0" err="1" smtClean="0"/>
                        <a:t>Jahra</a:t>
                      </a:r>
                      <a:endParaRPr lang="en-US" b="1" dirty="0"/>
                    </a:p>
                  </a:txBody>
                  <a:tcPr/>
                </a:tc>
                <a:tc>
                  <a:txBody>
                    <a:bodyPr/>
                    <a:lstStyle/>
                    <a:p>
                      <a:pPr algn="ctr"/>
                      <a:r>
                        <a:rPr lang="en-US" b="1" dirty="0" smtClean="0"/>
                        <a:t>1</a:t>
                      </a:r>
                      <a:endParaRPr lang="en-US" b="1" dirty="0"/>
                    </a:p>
                  </a:txBody>
                  <a:tcPr anchor="ctr"/>
                </a:tc>
              </a:tr>
              <a:tr h="370840">
                <a:tc>
                  <a:txBody>
                    <a:bodyPr/>
                    <a:lstStyle/>
                    <a:p>
                      <a:r>
                        <a:rPr lang="en-US" b="1" dirty="0" smtClean="0"/>
                        <a:t>Total</a:t>
                      </a:r>
                      <a:endParaRPr lang="en-US" b="1" dirty="0"/>
                    </a:p>
                  </a:txBody>
                  <a:tcPr/>
                </a:tc>
                <a:tc>
                  <a:txBody>
                    <a:bodyPr/>
                    <a:lstStyle/>
                    <a:p>
                      <a:pPr algn="ctr"/>
                      <a:r>
                        <a:rPr lang="en-US" b="1" dirty="0" smtClean="0"/>
                        <a:t>10</a:t>
                      </a:r>
                      <a:endParaRPr lang="en-US" b="1" dirty="0"/>
                    </a:p>
                  </a:txBody>
                  <a:tcPr anchor="ctr"/>
                </a:tc>
              </a:tr>
            </a:tbl>
          </a:graphicData>
        </a:graphic>
      </p:graphicFrame>
      <p:sp>
        <p:nvSpPr>
          <p:cNvPr id="7" name="Rectangle 6"/>
          <p:cNvSpPr/>
          <p:nvPr/>
        </p:nvSpPr>
        <p:spPr>
          <a:xfrm>
            <a:off x="2993898" y="1412776"/>
            <a:ext cx="3121560" cy="584775"/>
          </a:xfrm>
          <a:prstGeom prst="rect">
            <a:avLst/>
          </a:prstGeom>
        </p:spPr>
        <p:txBody>
          <a:bodyPr wrap="none">
            <a:spAutoFit/>
          </a:bodyPr>
          <a:lstStyle/>
          <a:p>
            <a:pPr algn="ctr"/>
            <a:r>
              <a:rPr lang="en-US" sz="3200" b="1" dirty="0" smtClean="0">
                <a:solidFill>
                  <a:srgbClr val="006666"/>
                </a:solidFill>
              </a:rPr>
              <a:t>Nutrition Clinics</a:t>
            </a:r>
            <a:endParaRPr lang="en-US" sz="3200" dirty="0"/>
          </a:p>
        </p:txBody>
      </p:sp>
    </p:spTree>
  </p:cSld>
  <p:clrMapOvr>
    <a:masterClrMapping/>
  </p:clrMapOvr>
  <p:transition>
    <p:wip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274638"/>
            <a:ext cx="8640960" cy="850106"/>
          </a:xfrm>
        </p:spPr>
        <p:txBody>
          <a:bodyPr>
            <a:noAutofit/>
          </a:bodyPr>
          <a:lstStyle/>
          <a:p>
            <a:pPr algn="ctr" rtl="1"/>
            <a:r>
              <a:rPr lang="en-US" sz="3600" b="1" dirty="0" smtClean="0">
                <a:solidFill>
                  <a:srgbClr val="006666"/>
                </a:solidFill>
              </a:rPr>
              <a:t>Integration of NCD Management in PHC</a:t>
            </a:r>
            <a:endParaRPr lang="en-US" sz="3200" b="1" dirty="0">
              <a:solidFill>
                <a:srgbClr val="006666"/>
              </a:solidFill>
            </a:endParaRPr>
          </a:p>
        </p:txBody>
      </p:sp>
      <p:graphicFrame>
        <p:nvGraphicFramePr>
          <p:cNvPr id="6" name="Content Placeholder 3"/>
          <p:cNvGraphicFramePr>
            <a:graphicFrameLocks noGrp="1"/>
          </p:cNvGraphicFramePr>
          <p:nvPr>
            <p:ph sz="quarter" idx="1"/>
          </p:nvPr>
        </p:nvGraphicFramePr>
        <p:xfrm>
          <a:off x="1403648" y="2060848"/>
          <a:ext cx="6217920" cy="2865120"/>
        </p:xfrm>
        <a:graphic>
          <a:graphicData uri="http://schemas.openxmlformats.org/drawingml/2006/table">
            <a:tbl>
              <a:tblPr firstRow="1" bandRow="1">
                <a:tableStyleId>{5C22544A-7EE6-4342-B048-85BDC9FD1C3A}</a:tableStyleId>
              </a:tblPr>
              <a:tblGrid>
                <a:gridCol w="1728192"/>
                <a:gridCol w="4489728"/>
              </a:tblGrid>
              <a:tr h="370840">
                <a:tc>
                  <a:txBody>
                    <a:bodyPr/>
                    <a:lstStyle/>
                    <a:p>
                      <a:r>
                        <a:rPr lang="en-US" dirty="0" smtClean="0"/>
                        <a:t>Health Region</a:t>
                      </a:r>
                      <a:endParaRPr lang="en-US" dirty="0"/>
                    </a:p>
                  </a:txBody>
                  <a:tcPr/>
                </a:tc>
                <a:tc>
                  <a:txBody>
                    <a:bodyPr/>
                    <a:lstStyle/>
                    <a:p>
                      <a:r>
                        <a:rPr kumimoji="0" lang="en-US" sz="1800" b="1" kern="1200" dirty="0" smtClean="0">
                          <a:solidFill>
                            <a:schemeClr val="lt1"/>
                          </a:solidFill>
                          <a:latin typeface="+mn-lt"/>
                          <a:ea typeface="+mn-ea"/>
                          <a:cs typeface="+mn-cs"/>
                        </a:rPr>
                        <a:t>Primary Health Care Centers with</a:t>
                      </a:r>
                    </a:p>
                    <a:p>
                      <a:r>
                        <a:rPr kumimoji="0" lang="en-US" sz="1800" b="1" kern="1200" dirty="0" smtClean="0">
                          <a:solidFill>
                            <a:schemeClr val="lt1"/>
                          </a:solidFill>
                          <a:latin typeface="+mn-lt"/>
                          <a:ea typeface="+mn-ea"/>
                          <a:cs typeface="+mn-cs"/>
                        </a:rPr>
                        <a:t>Smoking Cessation Clinics</a:t>
                      </a:r>
                      <a:endParaRPr kumimoji="0" lang="en-US" sz="1800" b="1" kern="1200" dirty="0">
                        <a:solidFill>
                          <a:schemeClr val="lt1"/>
                        </a:solidFill>
                        <a:latin typeface="+mn-lt"/>
                        <a:ea typeface="+mn-ea"/>
                        <a:cs typeface="+mn-cs"/>
                      </a:endParaRPr>
                    </a:p>
                  </a:txBody>
                  <a:tcPr/>
                </a:tc>
              </a:tr>
              <a:tr h="370840">
                <a:tc>
                  <a:txBody>
                    <a:bodyPr/>
                    <a:lstStyle/>
                    <a:p>
                      <a:r>
                        <a:rPr lang="en-US" b="1" dirty="0" smtClean="0"/>
                        <a:t>Capital</a:t>
                      </a:r>
                      <a:endParaRPr lang="en-US" b="1" dirty="0"/>
                    </a:p>
                  </a:txBody>
                  <a:tcPr/>
                </a:tc>
                <a:tc>
                  <a:txBody>
                    <a:bodyPr/>
                    <a:lstStyle/>
                    <a:p>
                      <a:pPr algn="ctr"/>
                      <a:r>
                        <a:rPr lang="en-US" b="1" dirty="0" smtClean="0"/>
                        <a:t>4</a:t>
                      </a:r>
                      <a:endParaRPr lang="en-US" b="1" dirty="0"/>
                    </a:p>
                  </a:txBody>
                  <a:tcPr anchor="ctr"/>
                </a:tc>
              </a:tr>
              <a:tr h="370840">
                <a:tc>
                  <a:txBody>
                    <a:bodyPr/>
                    <a:lstStyle/>
                    <a:p>
                      <a:r>
                        <a:rPr lang="en-US" b="1" dirty="0" err="1" smtClean="0"/>
                        <a:t>Hawally</a:t>
                      </a:r>
                      <a:endParaRPr lang="en-US" b="1" dirty="0"/>
                    </a:p>
                  </a:txBody>
                  <a:tcPr/>
                </a:tc>
                <a:tc>
                  <a:txBody>
                    <a:bodyPr/>
                    <a:lstStyle/>
                    <a:p>
                      <a:pPr algn="ctr"/>
                      <a:r>
                        <a:rPr lang="en-US" b="1" dirty="0" smtClean="0"/>
                        <a:t>1</a:t>
                      </a:r>
                      <a:endParaRPr lang="en-US" b="1" dirty="0"/>
                    </a:p>
                  </a:txBody>
                  <a:tcPr anchor="ctr"/>
                </a:tc>
              </a:tr>
              <a:tr h="370840">
                <a:tc>
                  <a:txBody>
                    <a:bodyPr/>
                    <a:lstStyle/>
                    <a:p>
                      <a:r>
                        <a:rPr lang="en-US" b="1" dirty="0" err="1" smtClean="0"/>
                        <a:t>Farwanyia</a:t>
                      </a:r>
                      <a:endParaRPr lang="en-US" b="1" dirty="0"/>
                    </a:p>
                  </a:txBody>
                  <a:tcPr/>
                </a:tc>
                <a:tc>
                  <a:txBody>
                    <a:bodyPr/>
                    <a:lstStyle/>
                    <a:p>
                      <a:pPr algn="ctr"/>
                      <a:r>
                        <a:rPr lang="en-US" b="1" dirty="0" smtClean="0"/>
                        <a:t>3</a:t>
                      </a:r>
                      <a:endParaRPr lang="en-US" b="1" dirty="0"/>
                    </a:p>
                  </a:txBody>
                  <a:tcPr anchor="ctr"/>
                </a:tc>
              </a:tr>
              <a:tr h="370840">
                <a:tc>
                  <a:txBody>
                    <a:bodyPr/>
                    <a:lstStyle/>
                    <a:p>
                      <a:r>
                        <a:rPr lang="en-US" b="1" dirty="0" err="1" smtClean="0"/>
                        <a:t>Ahmadi</a:t>
                      </a:r>
                      <a:endParaRPr lang="en-US" b="1" dirty="0"/>
                    </a:p>
                  </a:txBody>
                  <a:tcPr/>
                </a:tc>
                <a:tc>
                  <a:txBody>
                    <a:bodyPr/>
                    <a:lstStyle/>
                    <a:p>
                      <a:pPr algn="ctr"/>
                      <a:r>
                        <a:rPr lang="en-US" b="1" dirty="0" smtClean="0"/>
                        <a:t>2</a:t>
                      </a:r>
                      <a:endParaRPr lang="en-US" b="1" dirty="0"/>
                    </a:p>
                  </a:txBody>
                  <a:tcPr anchor="ctr"/>
                </a:tc>
              </a:tr>
              <a:tr h="370840">
                <a:tc>
                  <a:txBody>
                    <a:bodyPr/>
                    <a:lstStyle/>
                    <a:p>
                      <a:r>
                        <a:rPr lang="en-US" b="1" dirty="0" err="1" smtClean="0"/>
                        <a:t>Jahra</a:t>
                      </a:r>
                      <a:endParaRPr lang="en-US" b="1" dirty="0"/>
                    </a:p>
                  </a:txBody>
                  <a:tcPr/>
                </a:tc>
                <a:tc>
                  <a:txBody>
                    <a:bodyPr/>
                    <a:lstStyle/>
                    <a:p>
                      <a:pPr algn="ctr"/>
                      <a:r>
                        <a:rPr lang="en-US" b="1" dirty="0" smtClean="0"/>
                        <a:t>1</a:t>
                      </a:r>
                      <a:endParaRPr lang="en-US" b="1" dirty="0"/>
                    </a:p>
                  </a:txBody>
                  <a:tcPr anchor="ctr"/>
                </a:tc>
              </a:tr>
              <a:tr h="370840">
                <a:tc>
                  <a:txBody>
                    <a:bodyPr/>
                    <a:lstStyle/>
                    <a:p>
                      <a:r>
                        <a:rPr lang="en-US" b="1" dirty="0" smtClean="0"/>
                        <a:t>Total</a:t>
                      </a:r>
                      <a:endParaRPr lang="en-US" b="1" dirty="0"/>
                    </a:p>
                  </a:txBody>
                  <a:tcPr/>
                </a:tc>
                <a:tc>
                  <a:txBody>
                    <a:bodyPr/>
                    <a:lstStyle/>
                    <a:p>
                      <a:pPr algn="ctr"/>
                      <a:r>
                        <a:rPr lang="en-US" b="1" dirty="0" smtClean="0"/>
                        <a:t>11</a:t>
                      </a:r>
                      <a:endParaRPr lang="en-US" b="1" dirty="0"/>
                    </a:p>
                  </a:txBody>
                  <a:tcPr anchor="ctr"/>
                </a:tc>
              </a:tr>
            </a:tbl>
          </a:graphicData>
        </a:graphic>
      </p:graphicFrame>
      <p:sp>
        <p:nvSpPr>
          <p:cNvPr id="7" name="Rectangle 6"/>
          <p:cNvSpPr/>
          <p:nvPr/>
        </p:nvSpPr>
        <p:spPr>
          <a:xfrm>
            <a:off x="2559582" y="1412776"/>
            <a:ext cx="3990196" cy="584775"/>
          </a:xfrm>
          <a:prstGeom prst="rect">
            <a:avLst/>
          </a:prstGeom>
        </p:spPr>
        <p:txBody>
          <a:bodyPr wrap="none">
            <a:spAutoFit/>
          </a:bodyPr>
          <a:lstStyle/>
          <a:p>
            <a:pPr algn="ctr"/>
            <a:r>
              <a:rPr lang="en-US" sz="3200" b="1" dirty="0" smtClean="0">
                <a:solidFill>
                  <a:srgbClr val="006666"/>
                </a:solidFill>
              </a:rPr>
              <a:t>Mental Health Clinics</a:t>
            </a:r>
            <a:endParaRPr lang="en-US" sz="3200" dirty="0"/>
          </a:p>
        </p:txBody>
      </p:sp>
    </p:spTree>
  </p:cSld>
  <p:clrMapOvr>
    <a:masterClrMapping/>
  </p:clrMapOvr>
  <p:transition>
    <p:wip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1907704" y="93084"/>
            <a:ext cx="5142868" cy="6648283"/>
          </a:xfrm>
          <a:prstGeom prst="rect">
            <a:avLst/>
          </a:prstGeom>
          <a:noFill/>
          <a:ln w="9525">
            <a:noFill/>
            <a:miter lim="800000"/>
            <a:headEnd/>
            <a:tailEnd/>
          </a:ln>
        </p:spPr>
      </p:pic>
    </p:spTree>
  </p:cSld>
  <p:clrMapOvr>
    <a:masterClrMapping/>
  </p:clrMapOvr>
  <p:transition>
    <p:wip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1835695" y="116633"/>
            <a:ext cx="5150077" cy="6624736"/>
          </a:xfrm>
          <a:prstGeom prst="rect">
            <a:avLst/>
          </a:prstGeom>
          <a:noFill/>
          <a:ln w="9525">
            <a:noFill/>
            <a:miter lim="800000"/>
            <a:headEnd/>
            <a:tailEnd/>
          </a:ln>
        </p:spPr>
      </p:pic>
    </p:spTree>
  </p:cSld>
  <p:clrMapOvr>
    <a:masterClrMapping/>
  </p:clrMapOvr>
  <p:transition>
    <p:wip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a:stretch>
            <a:fillRect/>
          </a:stretch>
        </p:blipFill>
        <p:spPr bwMode="auto">
          <a:xfrm>
            <a:off x="1835696" y="129572"/>
            <a:ext cx="5094705" cy="6611796"/>
          </a:xfrm>
          <a:prstGeom prst="rect">
            <a:avLst/>
          </a:prstGeom>
          <a:noFill/>
          <a:ln w="9525">
            <a:noFill/>
            <a:miter lim="800000"/>
            <a:headEnd/>
            <a:tailEnd/>
          </a:ln>
        </p:spPr>
      </p:pic>
    </p:spTree>
  </p:cSld>
  <p:clrMapOvr>
    <a:masterClrMapping/>
  </p:clrMapOvr>
  <p:transition>
    <p:wip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srcRect/>
          <a:stretch>
            <a:fillRect/>
          </a:stretch>
        </p:blipFill>
        <p:spPr bwMode="auto">
          <a:xfrm>
            <a:off x="1763689" y="91937"/>
            <a:ext cx="4951222" cy="6649432"/>
          </a:xfrm>
          <a:prstGeom prst="rect">
            <a:avLst/>
          </a:prstGeom>
          <a:noFill/>
          <a:ln w="9525">
            <a:noFill/>
            <a:miter lim="800000"/>
            <a:headEnd/>
            <a:tailEnd/>
          </a:ln>
        </p:spPr>
      </p:pic>
    </p:spTree>
  </p:cSld>
  <p:clrMapOvr>
    <a:masterClrMapping/>
  </p:clrMapOvr>
  <p:transition>
    <p:wip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srcRect/>
          <a:stretch>
            <a:fillRect/>
          </a:stretch>
        </p:blipFill>
        <p:spPr bwMode="auto">
          <a:xfrm>
            <a:off x="1363143" y="116632"/>
            <a:ext cx="6417714" cy="6624736"/>
          </a:xfrm>
          <a:prstGeom prst="rect">
            <a:avLst/>
          </a:prstGeom>
          <a:noFill/>
          <a:ln w="9525">
            <a:noFill/>
            <a:miter lim="800000"/>
            <a:headEnd/>
            <a:tailEnd/>
          </a:ln>
        </p:spPr>
      </p:pic>
    </p:spTree>
  </p:cSld>
  <p:clrMapOvr>
    <a:masterClrMapping/>
  </p:clrMapOvr>
  <p:transition>
    <p:wip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146" name="Object 2"/>
          <p:cNvGraphicFramePr>
            <a:graphicFrameLocks noChangeAspect="1"/>
          </p:cNvGraphicFramePr>
          <p:nvPr/>
        </p:nvGraphicFramePr>
        <p:xfrm>
          <a:off x="-29" y="0"/>
          <a:ext cx="9145059" cy="6858000"/>
        </p:xfrm>
        <a:graphic>
          <a:graphicData uri="http://schemas.openxmlformats.org/presentationml/2006/ole">
            <p:oleObj spid="_x0000_s6146" name="Presentation" r:id="rId3" imgW="4570530" imgH="3427653" progId="PowerPoint.Show.12">
              <p:embed/>
            </p:oleObj>
          </a:graphicData>
        </a:graphic>
      </p:graphicFrame>
    </p:spTree>
  </p:cSld>
  <p:clrMapOvr>
    <a:masterClrMapping/>
  </p:clrMapOvr>
  <p:transition>
    <p:wip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srcRect/>
          <a:stretch>
            <a:fillRect/>
          </a:stretch>
        </p:blipFill>
        <p:spPr bwMode="auto">
          <a:xfrm>
            <a:off x="2143108" y="142852"/>
            <a:ext cx="4641471" cy="6572296"/>
          </a:xfrm>
          <a:prstGeom prst="rect">
            <a:avLst/>
          </a:prstGeom>
          <a:noFill/>
          <a:ln w="9525">
            <a:noFill/>
            <a:miter lim="800000"/>
            <a:headEnd/>
            <a:tailEnd/>
          </a:ln>
          <a:effectLst/>
        </p:spPr>
      </p:pic>
    </p:spTree>
  </p:cSld>
  <p:clrMapOvr>
    <a:masterClrMapping/>
  </p:clrMapOvr>
  <p:transition>
    <p:wip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74638"/>
            <a:ext cx="7772400" cy="922114"/>
          </a:xfrm>
        </p:spPr>
        <p:txBody>
          <a:bodyPr>
            <a:noAutofit/>
          </a:bodyPr>
          <a:lstStyle/>
          <a:p>
            <a:pPr algn="ctr" rtl="1"/>
            <a:r>
              <a:rPr lang="en-US" sz="3600" b="1" dirty="0" smtClean="0">
                <a:solidFill>
                  <a:srgbClr val="006666"/>
                </a:solidFill>
              </a:rPr>
              <a:t>Universal Health Coverage</a:t>
            </a:r>
            <a:endParaRPr lang="en-US" sz="3600" b="1" dirty="0">
              <a:solidFill>
                <a:srgbClr val="006666"/>
              </a:solidFill>
            </a:endParaRPr>
          </a:p>
        </p:txBody>
      </p:sp>
      <p:sp>
        <p:nvSpPr>
          <p:cNvPr id="6" name="Content Placeholder 5"/>
          <p:cNvSpPr>
            <a:spLocks noGrp="1"/>
          </p:cNvSpPr>
          <p:nvPr>
            <p:ph sz="quarter" idx="1"/>
          </p:nvPr>
        </p:nvSpPr>
        <p:spPr>
          <a:xfrm>
            <a:off x="914400" y="1447800"/>
            <a:ext cx="7772400" cy="4717504"/>
          </a:xfrm>
        </p:spPr>
        <p:txBody>
          <a:bodyPr>
            <a:normAutofit lnSpcReduction="10000"/>
          </a:bodyPr>
          <a:lstStyle/>
          <a:p>
            <a:pPr algn="just"/>
            <a:r>
              <a:rPr lang="en-US" dirty="0" smtClean="0">
                <a:solidFill>
                  <a:schemeClr val="accent1">
                    <a:lumMod val="50000"/>
                  </a:schemeClr>
                </a:solidFill>
              </a:rPr>
              <a:t>Universal health coverage means that all people have the access they need to </a:t>
            </a:r>
            <a:r>
              <a:rPr lang="en-US" b="1" dirty="0" err="1" smtClean="0">
                <a:solidFill>
                  <a:schemeClr val="accent1">
                    <a:lumMod val="50000"/>
                  </a:schemeClr>
                </a:solidFill>
              </a:rPr>
              <a:t>promotive</a:t>
            </a:r>
            <a:r>
              <a:rPr lang="en-US" dirty="0" smtClean="0">
                <a:solidFill>
                  <a:schemeClr val="accent1">
                    <a:lumMod val="50000"/>
                  </a:schemeClr>
                </a:solidFill>
              </a:rPr>
              <a:t>, </a:t>
            </a:r>
            <a:r>
              <a:rPr lang="en-US" b="1" dirty="0" smtClean="0">
                <a:solidFill>
                  <a:schemeClr val="accent1">
                    <a:lumMod val="50000"/>
                  </a:schemeClr>
                </a:solidFill>
              </a:rPr>
              <a:t>preventive</a:t>
            </a:r>
            <a:r>
              <a:rPr lang="en-US" dirty="0" smtClean="0">
                <a:solidFill>
                  <a:schemeClr val="accent1">
                    <a:lumMod val="50000"/>
                  </a:schemeClr>
                </a:solidFill>
              </a:rPr>
              <a:t>, </a:t>
            </a:r>
            <a:r>
              <a:rPr lang="en-US" b="1" dirty="0" smtClean="0">
                <a:solidFill>
                  <a:schemeClr val="accent1">
                    <a:lumMod val="50000"/>
                  </a:schemeClr>
                </a:solidFill>
              </a:rPr>
              <a:t>curative</a:t>
            </a:r>
            <a:r>
              <a:rPr lang="en-US" dirty="0" smtClean="0">
                <a:solidFill>
                  <a:schemeClr val="accent1">
                    <a:lumMod val="50000"/>
                  </a:schemeClr>
                </a:solidFill>
              </a:rPr>
              <a:t>, </a:t>
            </a:r>
            <a:r>
              <a:rPr lang="en-US" b="1" dirty="0" smtClean="0">
                <a:solidFill>
                  <a:schemeClr val="accent1">
                    <a:lumMod val="50000"/>
                  </a:schemeClr>
                </a:solidFill>
              </a:rPr>
              <a:t>rehabilitation</a:t>
            </a:r>
            <a:r>
              <a:rPr lang="en-US" dirty="0" smtClean="0">
                <a:solidFill>
                  <a:schemeClr val="accent1">
                    <a:lumMod val="50000"/>
                  </a:schemeClr>
                </a:solidFill>
              </a:rPr>
              <a:t> and </a:t>
            </a:r>
            <a:r>
              <a:rPr lang="en-US" b="1" dirty="0" smtClean="0">
                <a:solidFill>
                  <a:schemeClr val="accent1">
                    <a:lumMod val="50000"/>
                  </a:schemeClr>
                </a:solidFill>
              </a:rPr>
              <a:t>palliative</a:t>
            </a:r>
            <a:r>
              <a:rPr lang="en-US" dirty="0" smtClean="0">
                <a:solidFill>
                  <a:schemeClr val="accent1">
                    <a:lumMod val="50000"/>
                  </a:schemeClr>
                </a:solidFill>
              </a:rPr>
              <a:t> health services, of sufficient quality to be effective, while also ensuring that the use of these services does not expose the users to financial hardship.</a:t>
            </a:r>
          </a:p>
          <a:p>
            <a:pPr algn="just"/>
            <a:r>
              <a:rPr lang="en-US" dirty="0" smtClean="0">
                <a:solidFill>
                  <a:schemeClr val="accent1">
                    <a:lumMod val="50000"/>
                  </a:schemeClr>
                </a:solidFill>
              </a:rPr>
              <a:t>The path to universal health coverage has three fundamental key elements:</a:t>
            </a:r>
          </a:p>
          <a:p>
            <a:pPr algn="just">
              <a:buNone/>
            </a:pPr>
            <a:r>
              <a:rPr lang="en-US" dirty="0" smtClean="0">
                <a:solidFill>
                  <a:schemeClr val="accent1">
                    <a:lumMod val="50000"/>
                  </a:schemeClr>
                </a:solidFill>
              </a:rPr>
              <a:t>		- countries must raise sufficient funds</a:t>
            </a:r>
          </a:p>
          <a:p>
            <a:pPr algn="just">
              <a:buNone/>
            </a:pPr>
            <a:r>
              <a:rPr lang="en-US" dirty="0" smtClean="0">
                <a:solidFill>
                  <a:schemeClr val="accent1">
                    <a:lumMod val="50000"/>
                  </a:schemeClr>
                </a:solidFill>
              </a:rPr>
              <a:t>		- reduce reliance on direct payment</a:t>
            </a:r>
          </a:p>
          <a:p>
            <a:pPr algn="just">
              <a:buNone/>
            </a:pPr>
            <a:r>
              <a:rPr lang="en-US" dirty="0" smtClean="0">
                <a:solidFill>
                  <a:schemeClr val="accent1">
                    <a:lumMod val="50000"/>
                  </a:schemeClr>
                </a:solidFill>
              </a:rPr>
              <a:t>		- improve efficiency and provide high-quality health 		  services</a:t>
            </a:r>
            <a:endParaRPr lang="en-US" dirty="0">
              <a:solidFill>
                <a:schemeClr val="accent1">
                  <a:lumMod val="50000"/>
                </a:schemeClr>
              </a:solidFill>
            </a:endParaRPr>
          </a:p>
        </p:txBody>
      </p:sp>
    </p:spTree>
  </p:cSld>
  <p:clrMapOvr>
    <a:masterClrMapping/>
  </p:clrMapOvr>
  <p:transition>
    <p:wip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170" name="Object 2"/>
          <p:cNvGraphicFramePr>
            <a:graphicFrameLocks noChangeAspect="1"/>
          </p:cNvGraphicFramePr>
          <p:nvPr/>
        </p:nvGraphicFramePr>
        <p:xfrm>
          <a:off x="-265" y="0"/>
          <a:ext cx="9145059" cy="6858000"/>
        </p:xfrm>
        <a:graphic>
          <a:graphicData uri="http://schemas.openxmlformats.org/presentationml/2006/ole">
            <p:oleObj spid="_x0000_s7170" name="Presentation" r:id="rId3" imgW="4570530" imgH="3427653" progId="PowerPoint.Show.12">
              <p:embed/>
            </p:oleObj>
          </a:graphicData>
        </a:graphic>
      </p:graphicFrame>
    </p:spTree>
  </p:cSld>
  <p:clrMapOvr>
    <a:masterClrMapping/>
  </p:clrMapOvr>
  <p:transition>
    <p:wip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194" name="Object 2"/>
          <p:cNvGraphicFramePr>
            <a:graphicFrameLocks noChangeAspect="1"/>
          </p:cNvGraphicFramePr>
          <p:nvPr/>
        </p:nvGraphicFramePr>
        <p:xfrm>
          <a:off x="-265" y="0"/>
          <a:ext cx="9145059" cy="6858000"/>
        </p:xfrm>
        <a:graphic>
          <a:graphicData uri="http://schemas.openxmlformats.org/presentationml/2006/ole">
            <p:oleObj spid="_x0000_s8194" name="Presentation" r:id="rId3" imgW="4570530" imgH="3427653" progId="PowerPoint.Show.12">
              <p:embed/>
            </p:oleObj>
          </a:graphicData>
        </a:graphic>
      </p:graphicFrame>
    </p:spTree>
  </p:cSld>
  <p:clrMapOvr>
    <a:masterClrMapping/>
  </p:clrMapOvr>
  <p:transition>
    <p:wip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218" name="Object 2"/>
          <p:cNvGraphicFramePr>
            <a:graphicFrameLocks noChangeAspect="1"/>
          </p:cNvGraphicFramePr>
          <p:nvPr/>
        </p:nvGraphicFramePr>
        <p:xfrm>
          <a:off x="-265" y="0"/>
          <a:ext cx="9145059" cy="6858000"/>
        </p:xfrm>
        <a:graphic>
          <a:graphicData uri="http://schemas.openxmlformats.org/presentationml/2006/ole">
            <p:oleObj spid="_x0000_s9218" name="Presentation" r:id="rId3" imgW="4570530" imgH="3427653" progId="PowerPoint.Show.12">
              <p:embed/>
            </p:oleObj>
          </a:graphicData>
        </a:graphic>
      </p:graphicFrame>
    </p:spTree>
  </p:cSld>
  <p:clrMapOvr>
    <a:masterClrMapping/>
  </p:clrMapOvr>
  <p:transition>
    <p:wip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8434" name="Object 2"/>
          <p:cNvGraphicFramePr>
            <a:graphicFrameLocks noChangeAspect="1"/>
          </p:cNvGraphicFramePr>
          <p:nvPr/>
        </p:nvGraphicFramePr>
        <p:xfrm>
          <a:off x="-265" y="0"/>
          <a:ext cx="9145059" cy="6858000"/>
        </p:xfrm>
        <a:graphic>
          <a:graphicData uri="http://schemas.openxmlformats.org/presentationml/2006/ole">
            <p:oleObj spid="_x0000_s18434" name="Presentation" r:id="rId3" imgW="4570530" imgH="3427653" progId="PowerPoint.Show.12">
              <p:embed/>
            </p:oleObj>
          </a:graphicData>
        </a:graphic>
      </p:graphicFrame>
    </p:spTree>
  </p:cSld>
  <p:clrMapOvr>
    <a:masterClrMapping/>
  </p:clrMapOvr>
  <p:transition>
    <p:wip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242" name="Object 2"/>
          <p:cNvGraphicFramePr>
            <a:graphicFrameLocks noChangeAspect="1"/>
          </p:cNvGraphicFramePr>
          <p:nvPr/>
        </p:nvGraphicFramePr>
        <p:xfrm>
          <a:off x="0" y="198"/>
          <a:ext cx="9144794" cy="6857802"/>
        </p:xfrm>
        <a:graphic>
          <a:graphicData uri="http://schemas.openxmlformats.org/presentationml/2006/ole">
            <p:oleObj spid="_x0000_s10242" name="Presentation" r:id="rId3" imgW="4570530" imgH="3427653" progId="PowerPoint.Show.12">
              <p:embed/>
            </p:oleObj>
          </a:graphicData>
        </a:graphic>
      </p:graphicFrame>
    </p:spTree>
  </p:cSld>
  <p:clrMapOvr>
    <a:masterClrMapping/>
  </p:clrMapOvr>
  <p:transition>
    <p:wip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266" name="Object 2"/>
          <p:cNvGraphicFramePr>
            <a:graphicFrameLocks noChangeAspect="1"/>
          </p:cNvGraphicFramePr>
          <p:nvPr/>
        </p:nvGraphicFramePr>
        <p:xfrm>
          <a:off x="0" y="198"/>
          <a:ext cx="9144794" cy="6857802"/>
        </p:xfrm>
        <a:graphic>
          <a:graphicData uri="http://schemas.openxmlformats.org/presentationml/2006/ole">
            <p:oleObj spid="_x0000_s11266" name="Presentation" r:id="rId3" imgW="4570530" imgH="3427653" progId="PowerPoint.Show.12">
              <p:embed/>
            </p:oleObj>
          </a:graphicData>
        </a:graphic>
      </p:graphicFrame>
    </p:spTree>
  </p:cSld>
  <p:clrMapOvr>
    <a:masterClrMapping/>
  </p:clrMapOvr>
  <p:transition>
    <p:wip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user\Desktop\2016 Presentations\Colorectal Cancer Screening\Breast\Breast 6.tif"/>
          <p:cNvPicPr>
            <a:picLocks noChangeAspect="1" noChangeArrowheads="1"/>
          </p:cNvPicPr>
          <p:nvPr/>
        </p:nvPicPr>
        <p:blipFill>
          <a:blip r:embed="rId2" cstate="print"/>
          <a:srcRect/>
          <a:stretch>
            <a:fillRect/>
          </a:stretch>
        </p:blipFill>
        <p:spPr bwMode="auto">
          <a:xfrm>
            <a:off x="1979712" y="104434"/>
            <a:ext cx="4680520" cy="6636934"/>
          </a:xfrm>
          <a:prstGeom prst="rect">
            <a:avLst/>
          </a:prstGeom>
          <a:noFill/>
        </p:spPr>
      </p:pic>
    </p:spTree>
  </p:cSld>
  <p:clrMapOvr>
    <a:masterClrMapping/>
  </p:clrMapOvr>
  <p:transition>
    <p:wip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user\Desktop\2016 Presentations\Colorectal Cancer Screening\Breast\Breast 5.tif"/>
          <p:cNvPicPr>
            <a:picLocks noGrp="1" noChangeAspect="1" noChangeArrowheads="1"/>
          </p:cNvPicPr>
          <p:nvPr>
            <p:ph idx="1"/>
          </p:nvPr>
        </p:nvPicPr>
        <p:blipFill>
          <a:blip r:embed="rId2" cstate="print"/>
          <a:srcRect/>
          <a:stretch>
            <a:fillRect/>
          </a:stretch>
        </p:blipFill>
        <p:spPr bwMode="auto">
          <a:xfrm>
            <a:off x="2637898" y="116632"/>
            <a:ext cx="3185127" cy="6624736"/>
          </a:xfrm>
          <a:prstGeom prst="rect">
            <a:avLst/>
          </a:prstGeom>
          <a:noFill/>
        </p:spPr>
      </p:pic>
    </p:spTree>
  </p:cSld>
  <p:clrMapOvr>
    <a:masterClrMapping/>
  </p:clrMapOvr>
  <p:transition>
    <p:wip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290" name="Object 2"/>
          <p:cNvGraphicFramePr>
            <a:graphicFrameLocks noChangeAspect="1"/>
          </p:cNvGraphicFramePr>
          <p:nvPr/>
        </p:nvGraphicFramePr>
        <p:xfrm>
          <a:off x="-265" y="0"/>
          <a:ext cx="9145059" cy="6858000"/>
        </p:xfrm>
        <a:graphic>
          <a:graphicData uri="http://schemas.openxmlformats.org/presentationml/2006/ole">
            <p:oleObj spid="_x0000_s12290" name="Presentation" r:id="rId3" imgW="4570530" imgH="3427653" progId="PowerPoint.Show.12">
              <p:embed/>
            </p:oleObj>
          </a:graphicData>
        </a:graphic>
      </p:graphicFrame>
    </p:spTree>
  </p:cSld>
  <p:clrMapOvr>
    <a:masterClrMapping/>
  </p:clrMapOvr>
  <p:transition>
    <p:wip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314" name="Object 2"/>
          <p:cNvGraphicFramePr>
            <a:graphicFrameLocks noChangeAspect="1"/>
          </p:cNvGraphicFramePr>
          <p:nvPr/>
        </p:nvGraphicFramePr>
        <p:xfrm>
          <a:off x="-265" y="0"/>
          <a:ext cx="9145059" cy="6858000"/>
        </p:xfrm>
        <a:graphic>
          <a:graphicData uri="http://schemas.openxmlformats.org/presentationml/2006/ole">
            <p:oleObj spid="_x0000_s13314" name="Presentation" r:id="rId3" imgW="4570530" imgH="3427653" progId="PowerPoint.Show.12">
              <p:embed/>
            </p:oleObj>
          </a:graphicData>
        </a:graphic>
      </p:graphicFrame>
    </p:spTree>
  </p:cSld>
  <p:clrMapOvr>
    <a:masterClrMapping/>
  </p:clrMapOvr>
  <p:transition>
    <p:wip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3568" y="332656"/>
            <a:ext cx="7848872" cy="1368152"/>
          </a:xfrm>
        </p:spPr>
        <p:txBody>
          <a:bodyPr>
            <a:noAutofit/>
          </a:bodyPr>
          <a:lstStyle/>
          <a:p>
            <a:pPr algn="ctr" rtl="1"/>
            <a:r>
              <a:rPr lang="en-US" sz="3600" b="1" dirty="0" smtClean="0">
                <a:solidFill>
                  <a:srgbClr val="006666"/>
                </a:solidFill>
              </a:rPr>
              <a:t>From “Health for All”</a:t>
            </a:r>
            <a:br>
              <a:rPr lang="en-US" sz="3600" b="1" dirty="0" smtClean="0">
                <a:solidFill>
                  <a:srgbClr val="006666"/>
                </a:solidFill>
              </a:rPr>
            </a:br>
            <a:r>
              <a:rPr lang="en-US" sz="3600" b="1" dirty="0" smtClean="0">
                <a:solidFill>
                  <a:srgbClr val="006666"/>
                </a:solidFill>
              </a:rPr>
              <a:t>to Universal Health Coverage</a:t>
            </a:r>
            <a:endParaRPr lang="en-US" sz="3600" b="1" dirty="0">
              <a:solidFill>
                <a:srgbClr val="006666"/>
              </a:solidFill>
            </a:endParaRPr>
          </a:p>
        </p:txBody>
      </p:sp>
      <p:sp>
        <p:nvSpPr>
          <p:cNvPr id="6" name="Content Placeholder 5"/>
          <p:cNvSpPr>
            <a:spLocks noGrp="1"/>
          </p:cNvSpPr>
          <p:nvPr>
            <p:ph sz="quarter" idx="1"/>
          </p:nvPr>
        </p:nvSpPr>
        <p:spPr>
          <a:xfrm>
            <a:off x="611560" y="2348880"/>
            <a:ext cx="8003232" cy="2269232"/>
          </a:xfrm>
        </p:spPr>
        <p:txBody>
          <a:bodyPr>
            <a:normAutofit/>
          </a:bodyPr>
          <a:lstStyle/>
          <a:p>
            <a:pPr algn="just">
              <a:buNone/>
            </a:pPr>
            <a:r>
              <a:rPr lang="en-US" dirty="0" smtClean="0">
                <a:solidFill>
                  <a:schemeClr val="accent1">
                    <a:lumMod val="50000"/>
                  </a:schemeClr>
                </a:solidFill>
              </a:rPr>
              <a:t>Universal health coverage in an aspiration that underpins “the enjoyment of the highest attainable standard of health” which as stated in WHO’s constitution, is “one of the fundamental rights of every human being without distinction of race, religion, political belief, economic or social condition”</a:t>
            </a:r>
          </a:p>
        </p:txBody>
      </p:sp>
    </p:spTree>
  </p:cSld>
  <p:clrMapOvr>
    <a:masterClrMapping/>
  </p:clrMapOvr>
  <p:transition>
    <p:wip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338" name="Object 2"/>
          <p:cNvGraphicFramePr>
            <a:graphicFrameLocks noChangeAspect="1"/>
          </p:cNvGraphicFramePr>
          <p:nvPr/>
        </p:nvGraphicFramePr>
        <p:xfrm>
          <a:off x="-265" y="0"/>
          <a:ext cx="9145059" cy="6858000"/>
        </p:xfrm>
        <a:graphic>
          <a:graphicData uri="http://schemas.openxmlformats.org/presentationml/2006/ole">
            <p:oleObj spid="_x0000_s14338" name="Presentation" r:id="rId3" imgW="4570530" imgH="3427653" progId="PowerPoint.Show.12">
              <p:embed/>
            </p:oleObj>
          </a:graphicData>
        </a:graphic>
      </p:graphicFrame>
    </p:spTree>
  </p:cSld>
  <p:clrMapOvr>
    <a:masterClrMapping/>
  </p:clrMapOvr>
  <p:transition>
    <p:wip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362" name="Object 2"/>
          <p:cNvGraphicFramePr>
            <a:graphicFrameLocks noChangeAspect="1"/>
          </p:cNvGraphicFramePr>
          <p:nvPr/>
        </p:nvGraphicFramePr>
        <p:xfrm>
          <a:off x="-265" y="0"/>
          <a:ext cx="9145059" cy="6858000"/>
        </p:xfrm>
        <a:graphic>
          <a:graphicData uri="http://schemas.openxmlformats.org/presentationml/2006/ole">
            <p:oleObj spid="_x0000_s15362" name="Presentation" r:id="rId3" imgW="4570530" imgH="3427653" progId="PowerPoint.Show.12">
              <p:embed/>
            </p:oleObj>
          </a:graphicData>
        </a:graphic>
      </p:graphicFrame>
    </p:spTree>
  </p:cSld>
  <p:clrMapOvr>
    <a:masterClrMapping/>
  </p:clrMapOvr>
  <p:transition>
    <p:wip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7" name="Picture 3" descr="C:\Users\mannaka\Desktop\Picture1.png"/>
          <p:cNvPicPr>
            <a:picLocks noChangeAspect="1" noChangeArrowheads="1"/>
          </p:cNvPicPr>
          <p:nvPr/>
        </p:nvPicPr>
        <p:blipFill>
          <a:blip r:embed="rId2" cstate="print"/>
          <a:srcRect/>
          <a:stretch>
            <a:fillRect/>
          </a:stretch>
        </p:blipFill>
        <p:spPr bwMode="auto">
          <a:xfrm>
            <a:off x="2123729" y="116632"/>
            <a:ext cx="4782864" cy="6624736"/>
          </a:xfrm>
          <a:prstGeom prst="rect">
            <a:avLst/>
          </a:prstGeom>
          <a:noFill/>
        </p:spPr>
      </p:pic>
    </p:spTree>
  </p:cSld>
  <p:clrMapOvr>
    <a:masterClrMapping/>
  </p:clrMapOvr>
  <p:transition>
    <p:wip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a:blip r:embed="rId2" cstate="print"/>
          <a:srcRect/>
          <a:stretch>
            <a:fillRect/>
          </a:stretch>
        </p:blipFill>
        <p:spPr bwMode="auto">
          <a:xfrm>
            <a:off x="1904941" y="116632"/>
            <a:ext cx="5032107" cy="6624736"/>
          </a:xfrm>
          <a:prstGeom prst="rect">
            <a:avLst/>
          </a:prstGeom>
          <a:noFill/>
          <a:ln w="9525">
            <a:noFill/>
            <a:miter lim="800000"/>
            <a:headEnd/>
            <a:tailEnd/>
          </a:ln>
        </p:spPr>
      </p:pic>
    </p:spTree>
  </p:cSld>
  <p:clrMapOvr>
    <a:masterClrMapping/>
  </p:clrMapOvr>
  <p:transition>
    <p:wip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274638"/>
            <a:ext cx="8640960" cy="850106"/>
          </a:xfrm>
        </p:spPr>
        <p:txBody>
          <a:bodyPr>
            <a:noAutofit/>
          </a:bodyPr>
          <a:lstStyle/>
          <a:p>
            <a:pPr algn="ctr" rtl="1"/>
            <a:r>
              <a:rPr lang="en-US" sz="3600" b="1" dirty="0" smtClean="0">
                <a:solidFill>
                  <a:srgbClr val="006666"/>
                </a:solidFill>
              </a:rPr>
              <a:t>Specialized Clinics in </a:t>
            </a:r>
            <a:r>
              <a:rPr lang="en-US" sz="3600" b="1" dirty="0" smtClean="0">
                <a:solidFill>
                  <a:srgbClr val="006666"/>
                </a:solidFill>
              </a:rPr>
              <a:t>PHC</a:t>
            </a:r>
            <a:endParaRPr lang="en-US" sz="3200" b="1" dirty="0">
              <a:solidFill>
                <a:srgbClr val="006666"/>
              </a:solidFill>
            </a:endParaRPr>
          </a:p>
        </p:txBody>
      </p:sp>
      <p:pic>
        <p:nvPicPr>
          <p:cNvPr id="20482" name="Picture 2"/>
          <p:cNvPicPr>
            <a:picLocks noChangeAspect="1" noChangeArrowheads="1"/>
          </p:cNvPicPr>
          <p:nvPr/>
        </p:nvPicPr>
        <p:blipFill>
          <a:blip r:embed="rId2" cstate="print"/>
          <a:srcRect/>
          <a:stretch>
            <a:fillRect/>
          </a:stretch>
        </p:blipFill>
        <p:spPr bwMode="auto">
          <a:xfrm>
            <a:off x="2123728" y="1124744"/>
            <a:ext cx="4541678" cy="5571678"/>
          </a:xfrm>
          <a:prstGeom prst="rect">
            <a:avLst/>
          </a:prstGeom>
          <a:noFill/>
          <a:ln w="9525">
            <a:noFill/>
            <a:miter lim="800000"/>
            <a:headEnd/>
            <a:tailEnd/>
          </a:ln>
        </p:spPr>
      </p:pic>
    </p:spTree>
  </p:cSld>
  <p:clrMapOvr>
    <a:masterClrMapping/>
  </p:clrMapOvr>
  <p:transition>
    <p:wip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274638"/>
            <a:ext cx="8640960" cy="850106"/>
          </a:xfrm>
        </p:spPr>
        <p:txBody>
          <a:bodyPr>
            <a:noAutofit/>
          </a:bodyPr>
          <a:lstStyle/>
          <a:p>
            <a:pPr algn="ctr" rtl="1"/>
            <a:r>
              <a:rPr lang="en-US" sz="3600" b="1" dirty="0" smtClean="0">
                <a:solidFill>
                  <a:srgbClr val="006666"/>
                </a:solidFill>
              </a:rPr>
              <a:t>General Principles for General Practice</a:t>
            </a:r>
            <a:endParaRPr lang="en-US" sz="3600" b="1" dirty="0">
              <a:solidFill>
                <a:srgbClr val="006666"/>
              </a:solidFill>
            </a:endParaRPr>
          </a:p>
        </p:txBody>
      </p:sp>
      <p:sp>
        <p:nvSpPr>
          <p:cNvPr id="4" name="Content Placeholder 5"/>
          <p:cNvSpPr>
            <a:spLocks noGrp="1"/>
          </p:cNvSpPr>
          <p:nvPr>
            <p:ph sz="quarter" idx="1"/>
          </p:nvPr>
        </p:nvSpPr>
        <p:spPr>
          <a:xfrm>
            <a:off x="914400" y="1447800"/>
            <a:ext cx="7772400" cy="4861520"/>
          </a:xfrm>
        </p:spPr>
        <p:txBody>
          <a:bodyPr>
            <a:normAutofit fontScale="92500"/>
          </a:bodyPr>
          <a:lstStyle/>
          <a:p>
            <a:pPr algn="just"/>
            <a:r>
              <a:rPr lang="en-US" dirty="0" smtClean="0">
                <a:solidFill>
                  <a:schemeClr val="accent1">
                    <a:lumMod val="50000"/>
                  </a:schemeClr>
                </a:solidFill>
              </a:rPr>
              <a:t>All health care center staff should receive basic training in family practice, age, sex, and culturally sensitive practices that address the required knowledge, attitude and skills to communicate with their catchment population.</a:t>
            </a:r>
          </a:p>
          <a:p>
            <a:pPr algn="just"/>
            <a:r>
              <a:rPr lang="en-US" dirty="0" smtClean="0">
                <a:solidFill>
                  <a:schemeClr val="accent1">
                    <a:lumMod val="50000"/>
                  </a:schemeClr>
                </a:solidFill>
              </a:rPr>
              <a:t>Health care centers should provide age, sex, and culturally appropriate education and information on health promotion, disease management and medications for all groups of patients.</a:t>
            </a:r>
          </a:p>
          <a:p>
            <a:pPr algn="just"/>
            <a:r>
              <a:rPr lang="en-US" dirty="0" smtClean="0">
                <a:solidFill>
                  <a:schemeClr val="accent1">
                    <a:lumMod val="50000"/>
                  </a:schemeClr>
                </a:solidFill>
              </a:rPr>
              <a:t>Health care centers should make every effort to adapt their administrative procedures to the special needs of their catchment population.</a:t>
            </a:r>
          </a:p>
          <a:p>
            <a:pPr algn="just"/>
            <a:r>
              <a:rPr lang="en-US" dirty="0" smtClean="0">
                <a:solidFill>
                  <a:schemeClr val="accent1">
                    <a:lumMod val="50000"/>
                  </a:schemeClr>
                </a:solidFill>
              </a:rPr>
              <a:t>Health care centers should be cost-sensitive in order to facilitate access to needed care by low-income persons.</a:t>
            </a:r>
          </a:p>
        </p:txBody>
      </p:sp>
    </p:spTree>
  </p:cSld>
  <p:clrMapOvr>
    <a:masterClrMapping/>
  </p:clrMapOvr>
  <p:transition>
    <p:wip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274638"/>
            <a:ext cx="8640960" cy="850106"/>
          </a:xfrm>
        </p:spPr>
        <p:txBody>
          <a:bodyPr>
            <a:noAutofit/>
          </a:bodyPr>
          <a:lstStyle/>
          <a:p>
            <a:pPr algn="ctr" rtl="1"/>
            <a:r>
              <a:rPr lang="en-US" sz="3600" b="1" dirty="0" smtClean="0">
                <a:solidFill>
                  <a:srgbClr val="006666"/>
                </a:solidFill>
              </a:rPr>
              <a:t>General Principles for General Practice</a:t>
            </a:r>
            <a:endParaRPr lang="en-US" sz="3600" b="1" dirty="0">
              <a:solidFill>
                <a:srgbClr val="006666"/>
              </a:solidFill>
            </a:endParaRPr>
          </a:p>
        </p:txBody>
      </p:sp>
      <p:sp>
        <p:nvSpPr>
          <p:cNvPr id="4" name="Content Placeholder 5"/>
          <p:cNvSpPr>
            <a:spLocks noGrp="1"/>
          </p:cNvSpPr>
          <p:nvPr>
            <p:ph sz="quarter" idx="1"/>
          </p:nvPr>
        </p:nvSpPr>
        <p:spPr>
          <a:xfrm>
            <a:off x="914400" y="1447800"/>
            <a:ext cx="7772400" cy="5077544"/>
          </a:xfrm>
        </p:spPr>
        <p:txBody>
          <a:bodyPr>
            <a:normAutofit fontScale="92500"/>
          </a:bodyPr>
          <a:lstStyle/>
          <a:p>
            <a:pPr algn="just"/>
            <a:r>
              <a:rPr lang="en-US" dirty="0" smtClean="0">
                <a:solidFill>
                  <a:schemeClr val="accent1">
                    <a:lumMod val="50000"/>
                  </a:schemeClr>
                </a:solidFill>
              </a:rPr>
              <a:t>Health care centers should adopt systems that support a continuum of care both within the community level and between the community and secondary and tertiary care levels.</a:t>
            </a:r>
          </a:p>
          <a:p>
            <a:pPr algn="just"/>
            <a:r>
              <a:rPr lang="en-US" dirty="0" smtClean="0">
                <a:solidFill>
                  <a:schemeClr val="accent1">
                    <a:lumMod val="50000"/>
                  </a:schemeClr>
                </a:solidFill>
              </a:rPr>
              <a:t>Health care centers should train volunteers and use them in follow up of defaulters, provide simple health care services at the door steps of the community, etc.</a:t>
            </a:r>
          </a:p>
          <a:p>
            <a:pPr algn="just"/>
            <a:r>
              <a:rPr lang="en-US" dirty="0" smtClean="0">
                <a:solidFill>
                  <a:schemeClr val="accent1">
                    <a:lumMod val="50000"/>
                  </a:schemeClr>
                </a:solidFill>
              </a:rPr>
              <a:t>All record-keeping systems in health care centers should support continuity of care by keeping records on care as well as facilitating access of the households to social services.</a:t>
            </a:r>
          </a:p>
          <a:p>
            <a:pPr algn="just"/>
            <a:r>
              <a:rPr lang="en-US" dirty="0" smtClean="0">
                <a:solidFill>
                  <a:schemeClr val="accent1">
                    <a:lumMod val="50000"/>
                  </a:schemeClr>
                </a:solidFill>
              </a:rPr>
              <a:t>The physical environment of the health care facilities should be acceptable and matched with culture of the clients; simple and easily readable signage should be posted throughout the health care center in order to locate easily recognized available services.</a:t>
            </a:r>
          </a:p>
        </p:txBody>
      </p:sp>
    </p:spTree>
  </p:cSld>
  <p:clrMapOvr>
    <a:masterClrMapping/>
  </p:clrMapOvr>
  <p:transition>
    <p:wip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274638"/>
            <a:ext cx="8640960" cy="850106"/>
          </a:xfrm>
        </p:spPr>
        <p:txBody>
          <a:bodyPr>
            <a:noAutofit/>
          </a:bodyPr>
          <a:lstStyle/>
          <a:p>
            <a:pPr algn="ctr" rtl="1"/>
            <a:r>
              <a:rPr lang="en-US" sz="3600" b="1" dirty="0" smtClean="0">
                <a:solidFill>
                  <a:srgbClr val="006666"/>
                </a:solidFill>
              </a:rPr>
              <a:t>Responsibilities of Primary Care Physician</a:t>
            </a:r>
            <a:endParaRPr lang="en-US" sz="3600" b="1" dirty="0">
              <a:solidFill>
                <a:srgbClr val="006666"/>
              </a:solidFill>
            </a:endParaRPr>
          </a:p>
        </p:txBody>
      </p:sp>
      <p:sp>
        <p:nvSpPr>
          <p:cNvPr id="4" name="Content Placeholder 5"/>
          <p:cNvSpPr>
            <a:spLocks noGrp="1"/>
          </p:cNvSpPr>
          <p:nvPr>
            <p:ph sz="quarter" idx="1"/>
          </p:nvPr>
        </p:nvSpPr>
        <p:spPr>
          <a:xfrm>
            <a:off x="914400" y="1447800"/>
            <a:ext cx="7772400" cy="4717504"/>
          </a:xfrm>
        </p:spPr>
        <p:txBody>
          <a:bodyPr>
            <a:normAutofit lnSpcReduction="10000"/>
          </a:bodyPr>
          <a:lstStyle/>
          <a:p>
            <a:pPr algn="just"/>
            <a:r>
              <a:rPr lang="en-US" dirty="0" smtClean="0">
                <a:solidFill>
                  <a:schemeClr val="accent1">
                    <a:lumMod val="50000"/>
                  </a:schemeClr>
                </a:solidFill>
              </a:rPr>
              <a:t>Administering the family health facility, supervising the practice team and providing its in-service training.</a:t>
            </a:r>
          </a:p>
          <a:p>
            <a:pPr algn="just"/>
            <a:r>
              <a:rPr lang="en-US" dirty="0" smtClean="0">
                <a:solidFill>
                  <a:schemeClr val="accent1">
                    <a:lumMod val="50000"/>
                  </a:schemeClr>
                </a:solidFill>
              </a:rPr>
              <a:t>Contributing to local health planning, working in cooperation with district health administration.</a:t>
            </a:r>
          </a:p>
          <a:p>
            <a:pPr algn="just"/>
            <a:r>
              <a:rPr lang="en-US" dirty="0" smtClean="0">
                <a:solidFill>
                  <a:schemeClr val="accent1">
                    <a:lumMod val="50000"/>
                  </a:schemeClr>
                </a:solidFill>
              </a:rPr>
              <a:t>Informing the community health center and district health administration about the situations relating to public and environmental health met during daily medical practices.</a:t>
            </a:r>
          </a:p>
          <a:p>
            <a:pPr algn="just"/>
            <a:r>
              <a:rPr lang="en-US" dirty="0" smtClean="0">
                <a:solidFill>
                  <a:schemeClr val="accent1">
                    <a:lumMod val="50000"/>
                  </a:schemeClr>
                </a:solidFill>
              </a:rPr>
              <a:t>Providing person-based counseling and health </a:t>
            </a:r>
            <a:r>
              <a:rPr lang="en-US" dirty="0" err="1" smtClean="0">
                <a:solidFill>
                  <a:schemeClr val="accent1">
                    <a:lumMod val="50000"/>
                  </a:schemeClr>
                </a:solidFill>
              </a:rPr>
              <a:t>promotive</a:t>
            </a:r>
            <a:r>
              <a:rPr lang="en-US" dirty="0" smtClean="0">
                <a:solidFill>
                  <a:schemeClr val="accent1">
                    <a:lumMod val="50000"/>
                  </a:schemeClr>
                </a:solidFill>
              </a:rPr>
              <a:t>  and preventive services.</a:t>
            </a:r>
          </a:p>
          <a:p>
            <a:pPr algn="just"/>
            <a:r>
              <a:rPr lang="en-US" dirty="0" smtClean="0">
                <a:solidFill>
                  <a:schemeClr val="accent1">
                    <a:lumMod val="50000"/>
                  </a:schemeClr>
                </a:solidFill>
              </a:rPr>
              <a:t>Assessing the health situation of the families/individuals during the first visit and while families are registered with the health facility.</a:t>
            </a:r>
          </a:p>
        </p:txBody>
      </p:sp>
    </p:spTree>
  </p:cSld>
  <p:clrMapOvr>
    <a:masterClrMapping/>
  </p:clrMapOvr>
  <p:transition>
    <p:wip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274638"/>
            <a:ext cx="8640960" cy="850106"/>
          </a:xfrm>
        </p:spPr>
        <p:txBody>
          <a:bodyPr>
            <a:noAutofit/>
          </a:bodyPr>
          <a:lstStyle/>
          <a:p>
            <a:pPr algn="ctr" rtl="1"/>
            <a:r>
              <a:rPr lang="en-US" sz="3600" b="1" dirty="0" smtClean="0">
                <a:solidFill>
                  <a:srgbClr val="006666"/>
                </a:solidFill>
              </a:rPr>
              <a:t>Responsibilities of Primary Care Physician</a:t>
            </a:r>
            <a:endParaRPr lang="en-US" sz="3600" b="1" dirty="0">
              <a:solidFill>
                <a:srgbClr val="006666"/>
              </a:solidFill>
            </a:endParaRPr>
          </a:p>
        </p:txBody>
      </p:sp>
      <p:sp>
        <p:nvSpPr>
          <p:cNvPr id="4" name="Content Placeholder 5"/>
          <p:cNvSpPr>
            <a:spLocks noGrp="1"/>
          </p:cNvSpPr>
          <p:nvPr>
            <p:ph sz="quarter" idx="1"/>
          </p:nvPr>
        </p:nvSpPr>
        <p:spPr>
          <a:xfrm>
            <a:off x="914400" y="1447800"/>
            <a:ext cx="7772400" cy="4717504"/>
          </a:xfrm>
        </p:spPr>
        <p:txBody>
          <a:bodyPr>
            <a:normAutofit fontScale="92500" lnSpcReduction="10000"/>
          </a:bodyPr>
          <a:lstStyle/>
          <a:p>
            <a:pPr algn="just"/>
            <a:r>
              <a:rPr lang="en-US" dirty="0" smtClean="0">
                <a:solidFill>
                  <a:schemeClr val="accent1">
                    <a:lumMod val="50000"/>
                  </a:schemeClr>
                </a:solidFill>
              </a:rPr>
              <a:t>Providing primary diagnostic, therapeutic and rehabilitative services in the family health facility or through home visits.</a:t>
            </a:r>
          </a:p>
          <a:p>
            <a:pPr algn="just"/>
            <a:r>
              <a:rPr lang="en-US" dirty="0" smtClean="0">
                <a:solidFill>
                  <a:schemeClr val="accent1">
                    <a:lumMod val="50000"/>
                  </a:schemeClr>
                </a:solidFill>
              </a:rPr>
              <a:t>Referring the patients who need to be diagnosed or treated at a more advanced level of the health care system; evaluating the examination, investigation, diagnosis, treatment and hospitalization information of the patient referred; coordinating with secondary and tertiary therapeutic and rehabilitative services; and providing home health care whenever is needed.</a:t>
            </a:r>
          </a:p>
          <a:p>
            <a:pPr algn="just"/>
            <a:r>
              <a:rPr lang="en-US" dirty="0" smtClean="0">
                <a:solidFill>
                  <a:schemeClr val="accent1">
                    <a:lumMod val="50000"/>
                  </a:schemeClr>
                </a:solidFill>
              </a:rPr>
              <a:t>Providing access to basic laboratorial services.</a:t>
            </a:r>
          </a:p>
          <a:p>
            <a:pPr algn="just"/>
            <a:r>
              <a:rPr lang="en-US" dirty="0" smtClean="0">
                <a:solidFill>
                  <a:schemeClr val="accent1">
                    <a:lumMod val="50000"/>
                  </a:schemeClr>
                </a:solidFill>
              </a:rPr>
              <a:t>Sending the records and notifications related to family medicine practices to the relevant local authorities.</a:t>
            </a:r>
          </a:p>
          <a:p>
            <a:pPr algn="just"/>
            <a:r>
              <a:rPr lang="en-US" dirty="0" smtClean="0">
                <a:solidFill>
                  <a:schemeClr val="accent1">
                    <a:lumMod val="50000"/>
                  </a:schemeClr>
                </a:solidFill>
              </a:rPr>
              <a:t>Where appropriate, providing first aid and emergency intervention services.</a:t>
            </a:r>
          </a:p>
        </p:txBody>
      </p:sp>
    </p:spTree>
  </p:cSld>
  <p:clrMapOvr>
    <a:masterClrMapping/>
  </p:clrMapOvr>
  <p:transition>
    <p:wip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99592" y="404664"/>
            <a:ext cx="7772400" cy="706090"/>
          </a:xfrm>
        </p:spPr>
        <p:txBody>
          <a:bodyPr>
            <a:noAutofit/>
          </a:bodyPr>
          <a:lstStyle/>
          <a:p>
            <a:pPr algn="ctr" rtl="1"/>
            <a:r>
              <a:rPr lang="en-US" b="1" dirty="0" smtClean="0">
                <a:solidFill>
                  <a:srgbClr val="006666"/>
                </a:solidFill>
              </a:rPr>
              <a:t>Training GPs</a:t>
            </a:r>
            <a:endParaRPr lang="en-US" b="1" dirty="0">
              <a:solidFill>
                <a:srgbClr val="006666"/>
              </a:solidFill>
            </a:endParaRPr>
          </a:p>
        </p:txBody>
      </p:sp>
      <p:sp>
        <p:nvSpPr>
          <p:cNvPr id="6" name="Content Placeholder 5"/>
          <p:cNvSpPr>
            <a:spLocks noGrp="1"/>
          </p:cNvSpPr>
          <p:nvPr>
            <p:ph sz="quarter" idx="1"/>
          </p:nvPr>
        </p:nvSpPr>
        <p:spPr>
          <a:xfrm>
            <a:off x="827584" y="1628800"/>
            <a:ext cx="7772400" cy="2952328"/>
          </a:xfrm>
        </p:spPr>
        <p:txBody>
          <a:bodyPr>
            <a:normAutofit/>
          </a:bodyPr>
          <a:lstStyle/>
          <a:p>
            <a:pPr algn="just">
              <a:buNone/>
            </a:pPr>
            <a:r>
              <a:rPr lang="en-US" dirty="0" smtClean="0">
                <a:solidFill>
                  <a:schemeClr val="accent1">
                    <a:lumMod val="50000"/>
                  </a:schemeClr>
                </a:solidFill>
              </a:rPr>
              <a:t>	General practitioners should be trained on what they are expected to deliver. The training should be a combination of theoretical and practical components. The quality of training, the development of the curriculum in local languages and the proper selection and training of trainers are all key elements that need to be considered.</a:t>
            </a:r>
          </a:p>
        </p:txBody>
      </p:sp>
    </p:spTree>
  </p:cSld>
  <p:clrMapOvr>
    <a:masterClrMapping/>
  </p:clrMapOvr>
  <p:transition>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3568" y="332656"/>
            <a:ext cx="7848872" cy="1152128"/>
          </a:xfrm>
        </p:spPr>
        <p:txBody>
          <a:bodyPr>
            <a:noAutofit/>
          </a:bodyPr>
          <a:lstStyle/>
          <a:p>
            <a:pPr algn="ctr" rtl="1"/>
            <a:r>
              <a:rPr lang="en-US" sz="3600" b="1" dirty="0" smtClean="0">
                <a:solidFill>
                  <a:srgbClr val="006666"/>
                </a:solidFill>
              </a:rPr>
              <a:t>Measuring progress towards universal health coverage in three dimensions</a:t>
            </a:r>
            <a:endParaRPr lang="en-US" sz="3600" b="1" dirty="0">
              <a:solidFill>
                <a:srgbClr val="006666"/>
              </a:solidFill>
            </a:endParaRPr>
          </a:p>
        </p:txBody>
      </p:sp>
      <p:pic>
        <p:nvPicPr>
          <p:cNvPr id="1027" name="Picture 3"/>
          <p:cNvPicPr>
            <a:picLocks noChangeAspect="1" noChangeArrowheads="1"/>
          </p:cNvPicPr>
          <p:nvPr/>
        </p:nvPicPr>
        <p:blipFill>
          <a:blip r:embed="rId2" cstate="print"/>
          <a:srcRect/>
          <a:stretch>
            <a:fillRect/>
          </a:stretch>
        </p:blipFill>
        <p:spPr bwMode="auto">
          <a:xfrm>
            <a:off x="395536" y="1484784"/>
            <a:ext cx="8352928" cy="5184576"/>
          </a:xfrm>
          <a:prstGeom prst="rect">
            <a:avLst/>
          </a:prstGeom>
          <a:noFill/>
          <a:ln w="9525">
            <a:noFill/>
            <a:miter lim="800000"/>
            <a:headEnd/>
            <a:tailEnd/>
          </a:ln>
        </p:spPr>
      </p:pic>
    </p:spTree>
  </p:cSld>
  <p:clrMapOvr>
    <a:masterClrMapping/>
  </p:clrMapOvr>
  <p:transition>
    <p:wip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99592" y="404664"/>
            <a:ext cx="7772400" cy="706090"/>
          </a:xfrm>
        </p:spPr>
        <p:txBody>
          <a:bodyPr>
            <a:noAutofit/>
          </a:bodyPr>
          <a:lstStyle/>
          <a:p>
            <a:pPr algn="ctr" rtl="1"/>
            <a:r>
              <a:rPr lang="en-US" b="1" dirty="0" smtClean="0">
                <a:solidFill>
                  <a:srgbClr val="006666"/>
                </a:solidFill>
              </a:rPr>
              <a:t>Training GPs</a:t>
            </a:r>
            <a:endParaRPr lang="en-US" b="1" dirty="0">
              <a:solidFill>
                <a:srgbClr val="006666"/>
              </a:solidFill>
            </a:endParaRPr>
          </a:p>
        </p:txBody>
      </p:sp>
      <p:sp>
        <p:nvSpPr>
          <p:cNvPr id="6" name="Content Placeholder 5"/>
          <p:cNvSpPr>
            <a:spLocks noGrp="1"/>
          </p:cNvSpPr>
          <p:nvPr>
            <p:ph sz="quarter" idx="1"/>
          </p:nvPr>
        </p:nvSpPr>
        <p:spPr>
          <a:xfrm>
            <a:off x="827584" y="1628800"/>
            <a:ext cx="7772400" cy="4464496"/>
          </a:xfrm>
        </p:spPr>
        <p:txBody>
          <a:bodyPr>
            <a:normAutofit/>
          </a:bodyPr>
          <a:lstStyle/>
          <a:p>
            <a:pPr algn="just">
              <a:buNone/>
            </a:pPr>
            <a:r>
              <a:rPr lang="en-US" b="1" dirty="0" smtClean="0">
                <a:solidFill>
                  <a:schemeClr val="accent1">
                    <a:lumMod val="50000"/>
                  </a:schemeClr>
                </a:solidFill>
              </a:rPr>
              <a:t>Training curricula should focus on:</a:t>
            </a:r>
          </a:p>
          <a:p>
            <a:pPr lvl="1" algn="just">
              <a:buSzPct val="150000"/>
              <a:buFont typeface="Arial" pitchFamily="34" charset="0"/>
              <a:buChar char="•"/>
            </a:pPr>
            <a:r>
              <a:rPr lang="en-US" dirty="0" smtClean="0">
                <a:solidFill>
                  <a:schemeClr val="accent1">
                    <a:lumMod val="50000"/>
                  </a:schemeClr>
                </a:solidFill>
              </a:rPr>
              <a:t>Maternal and child health</a:t>
            </a:r>
          </a:p>
          <a:p>
            <a:pPr lvl="1" algn="just">
              <a:buSzPct val="150000"/>
              <a:buFont typeface="Arial" pitchFamily="34" charset="0"/>
              <a:buChar char="•"/>
            </a:pPr>
            <a:r>
              <a:rPr lang="en-US" dirty="0" smtClean="0">
                <a:solidFill>
                  <a:schemeClr val="accent1">
                    <a:lumMod val="50000"/>
                  </a:schemeClr>
                </a:solidFill>
              </a:rPr>
              <a:t>Communicable diseases</a:t>
            </a:r>
          </a:p>
          <a:p>
            <a:pPr lvl="1" algn="just">
              <a:buSzPct val="150000"/>
              <a:buFont typeface="Arial" pitchFamily="34" charset="0"/>
              <a:buChar char="•"/>
            </a:pPr>
            <a:r>
              <a:rPr lang="en-US" dirty="0" err="1" smtClean="0">
                <a:solidFill>
                  <a:schemeClr val="accent1">
                    <a:lumMod val="50000"/>
                  </a:schemeClr>
                </a:solidFill>
              </a:rPr>
              <a:t>Noncommunicable</a:t>
            </a:r>
            <a:r>
              <a:rPr lang="en-US" dirty="0" smtClean="0">
                <a:solidFill>
                  <a:schemeClr val="accent1">
                    <a:lumMod val="50000"/>
                  </a:schemeClr>
                </a:solidFill>
              </a:rPr>
              <a:t> diseases</a:t>
            </a:r>
          </a:p>
          <a:p>
            <a:pPr lvl="1" algn="just">
              <a:buSzPct val="150000"/>
              <a:buFont typeface="Arial" pitchFamily="34" charset="0"/>
              <a:buChar char="•"/>
            </a:pPr>
            <a:r>
              <a:rPr lang="en-US" dirty="0" smtClean="0">
                <a:solidFill>
                  <a:schemeClr val="accent1">
                    <a:lumMod val="50000"/>
                  </a:schemeClr>
                </a:solidFill>
              </a:rPr>
              <a:t>First aid /emergencies</a:t>
            </a:r>
          </a:p>
          <a:p>
            <a:pPr lvl="1" algn="just">
              <a:buSzPct val="150000"/>
              <a:buFont typeface="Arial" pitchFamily="34" charset="0"/>
              <a:buChar char="•"/>
            </a:pPr>
            <a:r>
              <a:rPr lang="en-US" dirty="0" smtClean="0">
                <a:solidFill>
                  <a:schemeClr val="accent1">
                    <a:lumMod val="50000"/>
                  </a:schemeClr>
                </a:solidFill>
              </a:rPr>
              <a:t>Treatment of simple diseases</a:t>
            </a:r>
          </a:p>
          <a:p>
            <a:pPr lvl="1" algn="just">
              <a:buSzPct val="150000"/>
              <a:buFont typeface="Arial" pitchFamily="34" charset="0"/>
              <a:buChar char="•"/>
            </a:pPr>
            <a:r>
              <a:rPr lang="en-US" dirty="0" smtClean="0">
                <a:solidFill>
                  <a:schemeClr val="accent1">
                    <a:lumMod val="50000"/>
                  </a:schemeClr>
                </a:solidFill>
              </a:rPr>
              <a:t>Vaccination</a:t>
            </a:r>
          </a:p>
          <a:p>
            <a:pPr lvl="1" algn="just">
              <a:buSzPct val="150000"/>
              <a:buFont typeface="Arial" pitchFamily="34" charset="0"/>
              <a:buChar char="•"/>
            </a:pPr>
            <a:r>
              <a:rPr lang="en-US" dirty="0" smtClean="0">
                <a:solidFill>
                  <a:schemeClr val="accent1">
                    <a:lumMod val="50000"/>
                  </a:schemeClr>
                </a:solidFill>
              </a:rPr>
              <a:t>Health education</a:t>
            </a:r>
          </a:p>
          <a:p>
            <a:pPr lvl="1" algn="just">
              <a:buSzPct val="150000"/>
              <a:buFont typeface="Arial" pitchFamily="34" charset="0"/>
              <a:buChar char="•"/>
            </a:pPr>
            <a:r>
              <a:rPr lang="en-US" dirty="0" smtClean="0">
                <a:solidFill>
                  <a:schemeClr val="accent1">
                    <a:lumMod val="50000"/>
                  </a:schemeClr>
                </a:solidFill>
              </a:rPr>
              <a:t>Communication</a:t>
            </a:r>
          </a:p>
          <a:p>
            <a:pPr lvl="1" algn="just">
              <a:buSzPct val="150000"/>
              <a:buFont typeface="Arial" pitchFamily="34" charset="0"/>
              <a:buChar char="•"/>
            </a:pPr>
            <a:r>
              <a:rPr lang="en-US" dirty="0" smtClean="0">
                <a:solidFill>
                  <a:schemeClr val="accent1">
                    <a:lumMod val="50000"/>
                  </a:schemeClr>
                </a:solidFill>
              </a:rPr>
              <a:t>Health information system</a:t>
            </a:r>
          </a:p>
        </p:txBody>
      </p:sp>
    </p:spTree>
  </p:cSld>
  <p:clrMapOvr>
    <a:masterClrMapping/>
  </p:clrMapOvr>
  <p:transition>
    <p:wip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99592" y="404664"/>
            <a:ext cx="7772400" cy="706090"/>
          </a:xfrm>
        </p:spPr>
        <p:txBody>
          <a:bodyPr>
            <a:noAutofit/>
          </a:bodyPr>
          <a:lstStyle/>
          <a:p>
            <a:pPr algn="ctr" rtl="1"/>
            <a:r>
              <a:rPr lang="en-US" b="1" dirty="0" smtClean="0">
                <a:solidFill>
                  <a:srgbClr val="006666"/>
                </a:solidFill>
              </a:rPr>
              <a:t>Evaluation</a:t>
            </a:r>
            <a:endParaRPr lang="en-US" b="1" dirty="0">
              <a:solidFill>
                <a:srgbClr val="006666"/>
              </a:solidFill>
            </a:endParaRPr>
          </a:p>
        </p:txBody>
      </p:sp>
      <p:sp>
        <p:nvSpPr>
          <p:cNvPr id="6" name="Content Placeholder 5"/>
          <p:cNvSpPr>
            <a:spLocks noGrp="1"/>
          </p:cNvSpPr>
          <p:nvPr>
            <p:ph sz="quarter" idx="1"/>
          </p:nvPr>
        </p:nvSpPr>
        <p:spPr>
          <a:xfrm>
            <a:off x="827584" y="1628800"/>
            <a:ext cx="7772400" cy="2304256"/>
          </a:xfrm>
        </p:spPr>
        <p:txBody>
          <a:bodyPr>
            <a:normAutofit/>
          </a:bodyPr>
          <a:lstStyle/>
          <a:p>
            <a:pPr algn="just">
              <a:buNone/>
            </a:pPr>
            <a:r>
              <a:rPr lang="en-US" b="1" dirty="0" smtClean="0">
                <a:solidFill>
                  <a:schemeClr val="accent1">
                    <a:lumMod val="50000"/>
                  </a:schemeClr>
                </a:solidFill>
              </a:rPr>
              <a:t>Evaluation can be done by assessing:</a:t>
            </a:r>
          </a:p>
          <a:p>
            <a:pPr lvl="1" algn="just">
              <a:buSzPct val="150000"/>
              <a:buFont typeface="Arial" pitchFamily="34" charset="0"/>
              <a:buChar char="•"/>
            </a:pPr>
            <a:r>
              <a:rPr lang="en-US" dirty="0" smtClean="0">
                <a:solidFill>
                  <a:schemeClr val="accent1">
                    <a:lumMod val="50000"/>
                  </a:schemeClr>
                </a:solidFill>
              </a:rPr>
              <a:t>The achievement of program objectives</a:t>
            </a:r>
          </a:p>
          <a:p>
            <a:pPr lvl="1" algn="just">
              <a:buSzPct val="150000"/>
              <a:buFont typeface="Arial" pitchFamily="34" charset="0"/>
              <a:buChar char="•"/>
            </a:pPr>
            <a:r>
              <a:rPr lang="en-US" dirty="0" smtClean="0">
                <a:solidFill>
                  <a:schemeClr val="accent1">
                    <a:lumMod val="50000"/>
                  </a:schemeClr>
                </a:solidFill>
              </a:rPr>
              <a:t>The potential for program sustainability</a:t>
            </a:r>
          </a:p>
          <a:p>
            <a:pPr lvl="1" algn="just">
              <a:buSzPct val="150000"/>
              <a:buFont typeface="Arial" pitchFamily="34" charset="0"/>
              <a:buChar char="•"/>
            </a:pPr>
            <a:r>
              <a:rPr lang="en-US" dirty="0" smtClean="0">
                <a:solidFill>
                  <a:schemeClr val="accent1">
                    <a:lumMod val="50000"/>
                  </a:schemeClr>
                </a:solidFill>
              </a:rPr>
              <a:t>The impact of the program on outcomes such as health care access and quality</a:t>
            </a:r>
          </a:p>
        </p:txBody>
      </p:sp>
    </p:spTree>
  </p:cSld>
  <p:clrMapOvr>
    <a:masterClrMapping/>
  </p:clrMapOvr>
  <p:transition>
    <p:wip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99592" y="404664"/>
            <a:ext cx="7772400" cy="706090"/>
          </a:xfrm>
        </p:spPr>
        <p:txBody>
          <a:bodyPr>
            <a:noAutofit/>
          </a:bodyPr>
          <a:lstStyle/>
          <a:p>
            <a:pPr algn="ctr" rtl="1"/>
            <a:r>
              <a:rPr lang="en-US" b="1" dirty="0" smtClean="0">
                <a:solidFill>
                  <a:srgbClr val="006666"/>
                </a:solidFill>
              </a:rPr>
              <a:t>Evaluation</a:t>
            </a:r>
            <a:endParaRPr lang="en-US" b="1" dirty="0">
              <a:solidFill>
                <a:srgbClr val="006666"/>
              </a:solidFill>
            </a:endParaRPr>
          </a:p>
        </p:txBody>
      </p:sp>
      <p:sp>
        <p:nvSpPr>
          <p:cNvPr id="6" name="Content Placeholder 5"/>
          <p:cNvSpPr>
            <a:spLocks noGrp="1"/>
          </p:cNvSpPr>
          <p:nvPr>
            <p:ph sz="quarter" idx="1"/>
          </p:nvPr>
        </p:nvSpPr>
        <p:spPr>
          <a:xfrm>
            <a:off x="467544" y="1412776"/>
            <a:ext cx="8280920" cy="5256584"/>
          </a:xfrm>
        </p:spPr>
        <p:txBody>
          <a:bodyPr>
            <a:normAutofit fontScale="92500" lnSpcReduction="10000"/>
          </a:bodyPr>
          <a:lstStyle/>
          <a:p>
            <a:pPr algn="just">
              <a:buNone/>
            </a:pPr>
            <a:r>
              <a:rPr lang="en-US" b="1" dirty="0" smtClean="0">
                <a:solidFill>
                  <a:schemeClr val="accent1">
                    <a:lumMod val="50000"/>
                  </a:schemeClr>
                </a:solidFill>
              </a:rPr>
              <a:t>The following measures can be used to evaluate GPs performance:</a:t>
            </a:r>
          </a:p>
          <a:p>
            <a:pPr lvl="1" algn="just">
              <a:buSzPct val="150000"/>
              <a:buFont typeface="Arial" pitchFamily="34" charset="0"/>
              <a:buChar char="•"/>
            </a:pPr>
            <a:r>
              <a:rPr lang="en-US" dirty="0" smtClean="0">
                <a:solidFill>
                  <a:schemeClr val="accent1">
                    <a:lumMod val="50000"/>
                  </a:schemeClr>
                </a:solidFill>
              </a:rPr>
              <a:t>Number of clients/patients / families who </a:t>
            </a:r>
            <a:r>
              <a:rPr lang="en-US" dirty="0" err="1" smtClean="0">
                <a:solidFill>
                  <a:schemeClr val="accent1">
                    <a:lumMod val="50000"/>
                  </a:schemeClr>
                </a:solidFill>
              </a:rPr>
              <a:t>recieve</a:t>
            </a:r>
            <a:r>
              <a:rPr lang="en-US" dirty="0" smtClean="0">
                <a:solidFill>
                  <a:schemeClr val="accent1">
                    <a:lumMod val="50000"/>
                  </a:schemeClr>
                </a:solidFill>
              </a:rPr>
              <a:t> health education</a:t>
            </a:r>
          </a:p>
          <a:p>
            <a:pPr lvl="1" algn="just">
              <a:buSzPct val="150000"/>
              <a:buFont typeface="Arial" pitchFamily="34" charset="0"/>
              <a:buChar char="•"/>
            </a:pPr>
            <a:r>
              <a:rPr lang="en-US" dirty="0" smtClean="0">
                <a:solidFill>
                  <a:schemeClr val="accent1">
                    <a:lumMod val="50000"/>
                  </a:schemeClr>
                </a:solidFill>
              </a:rPr>
              <a:t>Improvements in knowledge about or awareness of health issues</a:t>
            </a:r>
          </a:p>
          <a:p>
            <a:pPr lvl="1" algn="just">
              <a:buSzPct val="150000"/>
              <a:buFont typeface="Arial" pitchFamily="34" charset="0"/>
              <a:buChar char="•"/>
            </a:pPr>
            <a:r>
              <a:rPr lang="en-US" dirty="0" smtClean="0">
                <a:solidFill>
                  <a:schemeClr val="accent1">
                    <a:lumMod val="50000"/>
                  </a:schemeClr>
                </a:solidFill>
              </a:rPr>
              <a:t>Number of GPs involved in community activities</a:t>
            </a:r>
          </a:p>
          <a:p>
            <a:pPr lvl="1" algn="just">
              <a:buSzPct val="150000"/>
              <a:buFont typeface="Arial" pitchFamily="34" charset="0"/>
              <a:buChar char="•"/>
            </a:pPr>
            <a:r>
              <a:rPr lang="en-US" dirty="0" smtClean="0">
                <a:solidFill>
                  <a:schemeClr val="accent1">
                    <a:lumMod val="50000"/>
                  </a:schemeClr>
                </a:solidFill>
              </a:rPr>
              <a:t>Catchment population per GP</a:t>
            </a:r>
          </a:p>
          <a:p>
            <a:pPr lvl="1" algn="just">
              <a:buSzPct val="150000"/>
              <a:buFont typeface="Arial" pitchFamily="34" charset="0"/>
              <a:buChar char="•"/>
            </a:pPr>
            <a:r>
              <a:rPr lang="en-US" dirty="0" smtClean="0">
                <a:solidFill>
                  <a:schemeClr val="accent1">
                    <a:lumMod val="50000"/>
                  </a:schemeClr>
                </a:solidFill>
              </a:rPr>
              <a:t>Number of home visits made by GP in a certain period of time (for example, day/week/month)</a:t>
            </a:r>
          </a:p>
          <a:p>
            <a:pPr lvl="1" algn="just">
              <a:buSzPct val="150000"/>
              <a:buFont typeface="Arial" pitchFamily="34" charset="0"/>
              <a:buChar char="•"/>
            </a:pPr>
            <a:r>
              <a:rPr lang="en-US" dirty="0" smtClean="0">
                <a:solidFill>
                  <a:schemeClr val="accent1">
                    <a:lumMod val="50000"/>
                  </a:schemeClr>
                </a:solidFill>
              </a:rPr>
              <a:t>Number of children receiving timely growth monitoring , vaccination and other services</a:t>
            </a:r>
          </a:p>
          <a:p>
            <a:pPr lvl="1" algn="just">
              <a:buSzPct val="150000"/>
              <a:buFont typeface="Arial" pitchFamily="34" charset="0"/>
              <a:buChar char="•"/>
            </a:pPr>
            <a:r>
              <a:rPr lang="en-US" dirty="0" smtClean="0">
                <a:solidFill>
                  <a:schemeClr val="accent1">
                    <a:lumMod val="50000"/>
                  </a:schemeClr>
                </a:solidFill>
              </a:rPr>
              <a:t>Number of referrals made by GPs during a month</a:t>
            </a:r>
          </a:p>
          <a:p>
            <a:pPr lvl="1" algn="just">
              <a:buSzPct val="150000"/>
              <a:buFont typeface="Arial" pitchFamily="34" charset="0"/>
              <a:buChar char="•"/>
            </a:pPr>
            <a:r>
              <a:rPr lang="en-US" dirty="0" smtClean="0">
                <a:solidFill>
                  <a:schemeClr val="accent1">
                    <a:lumMod val="50000"/>
                  </a:schemeClr>
                </a:solidFill>
              </a:rPr>
              <a:t>Number of people screened </a:t>
            </a:r>
          </a:p>
          <a:p>
            <a:pPr lvl="1" algn="just">
              <a:buSzPct val="150000"/>
              <a:buFont typeface="Arial" pitchFamily="34" charset="0"/>
              <a:buChar char="•"/>
            </a:pPr>
            <a:r>
              <a:rPr lang="en-US" dirty="0" smtClean="0">
                <a:solidFill>
                  <a:schemeClr val="accent1">
                    <a:lumMod val="50000"/>
                  </a:schemeClr>
                </a:solidFill>
              </a:rPr>
              <a:t>Improvement in health outcomes (expanded program on immunization coverage, blood glucose level, blood pressure, and so on)</a:t>
            </a:r>
          </a:p>
        </p:txBody>
      </p:sp>
    </p:spTree>
  </p:cSld>
  <p:clrMapOvr>
    <a:masterClrMapping/>
  </p:clrMapOvr>
  <p:transition>
    <p:wip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74638"/>
            <a:ext cx="7772400" cy="850106"/>
          </a:xfrm>
        </p:spPr>
        <p:txBody>
          <a:bodyPr>
            <a:noAutofit/>
          </a:bodyPr>
          <a:lstStyle/>
          <a:p>
            <a:pPr algn="ctr" rtl="1"/>
            <a:r>
              <a:rPr lang="en-US" sz="3600" b="1" dirty="0" smtClean="0">
                <a:solidFill>
                  <a:srgbClr val="006666"/>
                </a:solidFill>
              </a:rPr>
              <a:t>Family Practice</a:t>
            </a:r>
            <a:endParaRPr lang="en-US" sz="3600" b="1" dirty="0">
              <a:solidFill>
                <a:srgbClr val="006666"/>
              </a:solidFill>
            </a:endParaRPr>
          </a:p>
        </p:txBody>
      </p:sp>
      <p:sp>
        <p:nvSpPr>
          <p:cNvPr id="6" name="Content Placeholder 5"/>
          <p:cNvSpPr>
            <a:spLocks noGrp="1"/>
          </p:cNvSpPr>
          <p:nvPr>
            <p:ph sz="quarter" idx="1"/>
          </p:nvPr>
        </p:nvSpPr>
        <p:spPr>
          <a:xfrm>
            <a:off x="914400" y="1447800"/>
            <a:ext cx="7772400" cy="4717504"/>
          </a:xfrm>
        </p:spPr>
        <p:txBody>
          <a:bodyPr>
            <a:normAutofit/>
          </a:bodyPr>
          <a:lstStyle/>
          <a:p>
            <a:pPr algn="just"/>
            <a:r>
              <a:rPr lang="en-US" dirty="0" smtClean="0">
                <a:solidFill>
                  <a:schemeClr val="accent1">
                    <a:lumMod val="50000"/>
                  </a:schemeClr>
                </a:solidFill>
              </a:rPr>
              <a:t>According to World Organization of Family Doctors (WONCA), family practice is defined as the “health care services provided by family doctors; characterized by comprehensive, continuous, coordinated, collaborative, personal, family- and community-oriented services; comprehensive medical care with emphasis on family unit; known as general practice in some countries.</a:t>
            </a:r>
          </a:p>
        </p:txBody>
      </p:sp>
    </p:spTree>
  </p:cSld>
  <p:clrMapOvr>
    <a:masterClrMapping/>
  </p:clrMapOvr>
  <p:transition>
    <p:wip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74638"/>
            <a:ext cx="7772400" cy="850106"/>
          </a:xfrm>
        </p:spPr>
        <p:txBody>
          <a:bodyPr>
            <a:noAutofit/>
          </a:bodyPr>
          <a:lstStyle/>
          <a:p>
            <a:pPr algn="ctr" rtl="1"/>
            <a:r>
              <a:rPr lang="en-US" sz="3600" b="1" dirty="0" smtClean="0">
                <a:solidFill>
                  <a:srgbClr val="006666"/>
                </a:solidFill>
              </a:rPr>
              <a:t>Family Practice</a:t>
            </a:r>
            <a:endParaRPr lang="en-US" sz="3600" b="1" dirty="0">
              <a:solidFill>
                <a:srgbClr val="006666"/>
              </a:solidFill>
            </a:endParaRPr>
          </a:p>
        </p:txBody>
      </p:sp>
      <p:sp>
        <p:nvSpPr>
          <p:cNvPr id="6" name="Content Placeholder 5"/>
          <p:cNvSpPr>
            <a:spLocks noGrp="1"/>
          </p:cNvSpPr>
          <p:nvPr>
            <p:ph sz="quarter" idx="1"/>
          </p:nvPr>
        </p:nvSpPr>
        <p:spPr>
          <a:xfrm>
            <a:off x="914400" y="1447800"/>
            <a:ext cx="7772400" cy="4717504"/>
          </a:xfrm>
        </p:spPr>
        <p:txBody>
          <a:bodyPr>
            <a:normAutofit/>
          </a:bodyPr>
          <a:lstStyle/>
          <a:p>
            <a:pPr algn="just">
              <a:buNone/>
            </a:pPr>
            <a:r>
              <a:rPr lang="en-US" dirty="0" smtClean="0">
                <a:solidFill>
                  <a:schemeClr val="accent1">
                    <a:lumMod val="50000"/>
                  </a:schemeClr>
                </a:solidFill>
              </a:rPr>
              <a:t>Family practice has several key attributes:</a:t>
            </a:r>
          </a:p>
          <a:p>
            <a:pPr algn="just"/>
            <a:r>
              <a:rPr lang="en-US" b="1" dirty="0" smtClean="0">
                <a:solidFill>
                  <a:schemeClr val="accent1">
                    <a:lumMod val="50000"/>
                  </a:schemeClr>
                </a:solidFill>
              </a:rPr>
              <a:t>General</a:t>
            </a:r>
            <a:r>
              <a:rPr lang="en-US" dirty="0" smtClean="0">
                <a:solidFill>
                  <a:schemeClr val="accent1">
                    <a:lumMod val="50000"/>
                  </a:schemeClr>
                </a:solidFill>
              </a:rPr>
              <a:t>. Family practice addresses the unselected health problems of whole population.</a:t>
            </a:r>
          </a:p>
          <a:p>
            <a:pPr algn="just"/>
            <a:r>
              <a:rPr lang="en-US" b="1" dirty="0" smtClean="0">
                <a:solidFill>
                  <a:schemeClr val="accent1">
                    <a:lumMod val="50000"/>
                  </a:schemeClr>
                </a:solidFill>
              </a:rPr>
              <a:t>Continuous</a:t>
            </a:r>
            <a:r>
              <a:rPr lang="en-US" dirty="0" smtClean="0">
                <a:solidFill>
                  <a:schemeClr val="accent1">
                    <a:lumMod val="50000"/>
                  </a:schemeClr>
                </a:solidFill>
              </a:rPr>
              <a:t>. Family practice ensures continuing care of individuals such as children, pregnant mothers and patients suffering from chronic diseases and ensures patients receive specialized and hospital care throughout their lives.</a:t>
            </a:r>
          </a:p>
          <a:p>
            <a:pPr algn="just"/>
            <a:r>
              <a:rPr lang="en-US" b="1" dirty="0" smtClean="0">
                <a:solidFill>
                  <a:schemeClr val="accent1">
                    <a:lumMod val="50000"/>
                  </a:schemeClr>
                </a:solidFill>
              </a:rPr>
              <a:t>Comprehensive</a:t>
            </a:r>
            <a:r>
              <a:rPr lang="en-US" dirty="0" smtClean="0">
                <a:solidFill>
                  <a:schemeClr val="accent1">
                    <a:lumMod val="50000"/>
                  </a:schemeClr>
                </a:solidFill>
              </a:rPr>
              <a:t>. Family practice provides integrated health promotion, disease prevention, curative care, rehabilitation, and physical , psychological and social support to individuals.</a:t>
            </a:r>
          </a:p>
        </p:txBody>
      </p:sp>
    </p:spTree>
  </p:cSld>
  <p:clrMapOvr>
    <a:masterClrMapping/>
  </p:clrMapOvr>
  <p:transition>
    <p:wip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74638"/>
            <a:ext cx="7772400" cy="850106"/>
          </a:xfrm>
        </p:spPr>
        <p:txBody>
          <a:bodyPr>
            <a:noAutofit/>
          </a:bodyPr>
          <a:lstStyle/>
          <a:p>
            <a:pPr algn="ctr" rtl="1"/>
            <a:r>
              <a:rPr lang="en-US" sz="3600" b="1" dirty="0" smtClean="0">
                <a:solidFill>
                  <a:srgbClr val="006666"/>
                </a:solidFill>
              </a:rPr>
              <a:t>Family Practice</a:t>
            </a:r>
            <a:endParaRPr lang="en-US" sz="3600" b="1" dirty="0">
              <a:solidFill>
                <a:srgbClr val="006666"/>
              </a:solidFill>
            </a:endParaRPr>
          </a:p>
        </p:txBody>
      </p:sp>
      <p:sp>
        <p:nvSpPr>
          <p:cNvPr id="6" name="Content Placeholder 5"/>
          <p:cNvSpPr>
            <a:spLocks noGrp="1"/>
          </p:cNvSpPr>
          <p:nvPr>
            <p:ph sz="quarter" idx="1"/>
          </p:nvPr>
        </p:nvSpPr>
        <p:spPr>
          <a:xfrm>
            <a:off x="914400" y="1447800"/>
            <a:ext cx="7772400" cy="4717504"/>
          </a:xfrm>
        </p:spPr>
        <p:txBody>
          <a:bodyPr>
            <a:normAutofit/>
          </a:bodyPr>
          <a:lstStyle/>
          <a:p>
            <a:pPr algn="just"/>
            <a:r>
              <a:rPr lang="en-US" b="1" dirty="0" smtClean="0">
                <a:solidFill>
                  <a:schemeClr val="accent1">
                    <a:lumMod val="50000"/>
                  </a:schemeClr>
                </a:solidFill>
              </a:rPr>
              <a:t>Coordinated</a:t>
            </a:r>
            <a:r>
              <a:rPr lang="en-US" dirty="0" smtClean="0">
                <a:solidFill>
                  <a:schemeClr val="accent1">
                    <a:lumMod val="50000"/>
                  </a:schemeClr>
                </a:solidFill>
              </a:rPr>
              <a:t>. Family practice can deal with many of the health problems presented by individuals at their first contact with their family physician team but, whenever necessary, the family physician should ensure appropriate and timely referral of the patient to specialist.</a:t>
            </a:r>
          </a:p>
          <a:p>
            <a:pPr algn="just"/>
            <a:r>
              <a:rPr lang="en-US" b="1" dirty="0" smtClean="0">
                <a:solidFill>
                  <a:schemeClr val="accent1">
                    <a:lumMod val="50000"/>
                  </a:schemeClr>
                </a:solidFill>
              </a:rPr>
              <a:t>Collaborative</a:t>
            </a:r>
            <a:r>
              <a:rPr lang="en-US" dirty="0" smtClean="0">
                <a:solidFill>
                  <a:schemeClr val="accent1">
                    <a:lumMod val="50000"/>
                  </a:schemeClr>
                </a:solidFill>
              </a:rPr>
              <a:t>. Family practice team should be prepared to work with other medical, health and social care providers, delegating to them the care of their patients whenever appropriate,  family physicians have traditionally served as the patient’s first contact and point of entry into the health care system.</a:t>
            </a:r>
          </a:p>
        </p:txBody>
      </p:sp>
    </p:spTree>
  </p:cSld>
  <p:clrMapOvr>
    <a:masterClrMapping/>
  </p:clrMapOvr>
  <p:transition>
    <p:wip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74638"/>
            <a:ext cx="7772400" cy="850106"/>
          </a:xfrm>
        </p:spPr>
        <p:txBody>
          <a:bodyPr>
            <a:noAutofit/>
          </a:bodyPr>
          <a:lstStyle/>
          <a:p>
            <a:pPr algn="ctr" rtl="1"/>
            <a:r>
              <a:rPr lang="en-US" sz="3600" b="1" dirty="0" smtClean="0">
                <a:solidFill>
                  <a:srgbClr val="006666"/>
                </a:solidFill>
              </a:rPr>
              <a:t>Family Practice</a:t>
            </a:r>
            <a:endParaRPr lang="en-US" sz="3600" b="1" dirty="0">
              <a:solidFill>
                <a:srgbClr val="006666"/>
              </a:solidFill>
            </a:endParaRPr>
          </a:p>
        </p:txBody>
      </p:sp>
      <p:sp>
        <p:nvSpPr>
          <p:cNvPr id="6" name="Content Placeholder 5"/>
          <p:cNvSpPr>
            <a:spLocks noGrp="1"/>
          </p:cNvSpPr>
          <p:nvPr>
            <p:ph sz="quarter" idx="1"/>
          </p:nvPr>
        </p:nvSpPr>
        <p:spPr>
          <a:xfrm>
            <a:off x="914400" y="1447800"/>
            <a:ext cx="7772400" cy="4717504"/>
          </a:xfrm>
        </p:spPr>
        <p:txBody>
          <a:bodyPr>
            <a:normAutofit/>
          </a:bodyPr>
          <a:lstStyle/>
          <a:p>
            <a:pPr algn="just"/>
            <a:r>
              <a:rPr lang="en-US" b="1" dirty="0" smtClean="0">
                <a:solidFill>
                  <a:schemeClr val="accent1">
                    <a:lumMod val="50000"/>
                  </a:schemeClr>
                </a:solidFill>
              </a:rPr>
              <a:t>Family-oriented</a:t>
            </a:r>
            <a:r>
              <a:rPr lang="en-US" dirty="0" smtClean="0">
                <a:solidFill>
                  <a:schemeClr val="accent1">
                    <a:lumMod val="50000"/>
                  </a:schemeClr>
                </a:solidFill>
              </a:rPr>
              <a:t>. Family practice addresses the health problems of individuals in the context of their family circumstances , their social and cultural networks and the circumstances in which they live and work.</a:t>
            </a:r>
          </a:p>
          <a:p>
            <a:pPr algn="just"/>
            <a:r>
              <a:rPr lang="en-US" b="1" dirty="0" smtClean="0">
                <a:solidFill>
                  <a:schemeClr val="accent1">
                    <a:lumMod val="50000"/>
                  </a:schemeClr>
                </a:solidFill>
              </a:rPr>
              <a:t>Community-oriented</a:t>
            </a:r>
            <a:r>
              <a:rPr lang="en-US" dirty="0" smtClean="0">
                <a:solidFill>
                  <a:schemeClr val="accent1">
                    <a:lumMod val="50000"/>
                  </a:schemeClr>
                </a:solidFill>
              </a:rPr>
              <a:t>. The patient’s problems should be seen in the context of his or her life in the local community, ensuring community engagement in decision-making  about the health and well-being of its members and awareness of the process of care delivery through family practice approach.</a:t>
            </a:r>
          </a:p>
        </p:txBody>
      </p:sp>
    </p:spTree>
  </p:cSld>
  <p:clrMapOvr>
    <a:masterClrMapping/>
  </p:clrMapOvr>
  <p:transition>
    <p:wip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74638"/>
            <a:ext cx="7772400" cy="850106"/>
          </a:xfrm>
        </p:spPr>
        <p:txBody>
          <a:bodyPr>
            <a:noAutofit/>
          </a:bodyPr>
          <a:lstStyle/>
          <a:p>
            <a:pPr algn="ctr" rtl="1"/>
            <a:r>
              <a:rPr lang="en-US" sz="3600" b="1" dirty="0" smtClean="0">
                <a:solidFill>
                  <a:srgbClr val="006666"/>
                </a:solidFill>
              </a:rPr>
              <a:t>Main Characteristics of Family Practice</a:t>
            </a:r>
            <a:endParaRPr lang="en-US" sz="3600" b="1" dirty="0">
              <a:solidFill>
                <a:srgbClr val="006666"/>
              </a:solidFill>
            </a:endParaRPr>
          </a:p>
        </p:txBody>
      </p:sp>
      <p:sp>
        <p:nvSpPr>
          <p:cNvPr id="6" name="Content Placeholder 5"/>
          <p:cNvSpPr>
            <a:spLocks noGrp="1"/>
          </p:cNvSpPr>
          <p:nvPr>
            <p:ph sz="quarter" idx="1"/>
          </p:nvPr>
        </p:nvSpPr>
        <p:spPr>
          <a:xfrm>
            <a:off x="914400" y="1447800"/>
            <a:ext cx="7772400" cy="4717504"/>
          </a:xfrm>
        </p:spPr>
        <p:txBody>
          <a:bodyPr>
            <a:normAutofit/>
          </a:bodyPr>
          <a:lstStyle/>
          <a:p>
            <a:pPr algn="just"/>
            <a:r>
              <a:rPr lang="en-US" b="1" dirty="0" smtClean="0">
                <a:solidFill>
                  <a:schemeClr val="accent1">
                    <a:lumMod val="50000"/>
                  </a:schemeClr>
                </a:solidFill>
              </a:rPr>
              <a:t>Holistic approach</a:t>
            </a:r>
            <a:r>
              <a:rPr lang="en-US" dirty="0" smtClean="0">
                <a:solidFill>
                  <a:schemeClr val="accent1">
                    <a:lumMod val="50000"/>
                  </a:schemeClr>
                </a:solidFill>
              </a:rPr>
              <a:t>. Care delivered by family physicians team should be bio-psychosocial (holistic). The three dimensions of care - biomedical, psychological, and social - should be integrated.</a:t>
            </a:r>
          </a:p>
          <a:p>
            <a:pPr algn="just"/>
            <a:r>
              <a:rPr lang="en-US" b="1" dirty="0" smtClean="0">
                <a:solidFill>
                  <a:schemeClr val="accent1">
                    <a:lumMod val="50000"/>
                  </a:schemeClr>
                </a:solidFill>
              </a:rPr>
              <a:t>People-centered</a:t>
            </a:r>
            <a:r>
              <a:rPr lang="en-US" dirty="0" smtClean="0">
                <a:solidFill>
                  <a:schemeClr val="accent1">
                    <a:lumMod val="50000"/>
                  </a:schemeClr>
                </a:solidFill>
              </a:rPr>
              <a:t>. People are free to seek their health care services from any physician they prefer, but in order to create a balance between the catchment population of each family physician team, people must be educated about the advantages of selecting their own family </a:t>
            </a:r>
            <a:r>
              <a:rPr lang="en-US" dirty="0" err="1" smtClean="0">
                <a:solidFill>
                  <a:schemeClr val="accent1">
                    <a:lumMod val="50000"/>
                  </a:schemeClr>
                </a:solidFill>
              </a:rPr>
              <a:t>physican</a:t>
            </a:r>
            <a:r>
              <a:rPr lang="en-US" dirty="0" smtClean="0">
                <a:solidFill>
                  <a:schemeClr val="accent1">
                    <a:lumMod val="50000"/>
                  </a:schemeClr>
                </a:solidFill>
              </a:rPr>
              <a:t> to ensure continuity of care.</a:t>
            </a:r>
          </a:p>
        </p:txBody>
      </p:sp>
    </p:spTree>
  </p:cSld>
  <p:clrMapOvr>
    <a:masterClrMapping/>
  </p:clrMapOvr>
  <p:transition>
    <p:wip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274638"/>
            <a:ext cx="8640960" cy="850106"/>
          </a:xfrm>
        </p:spPr>
        <p:txBody>
          <a:bodyPr>
            <a:noAutofit/>
          </a:bodyPr>
          <a:lstStyle/>
          <a:p>
            <a:pPr algn="ctr" rtl="1"/>
            <a:r>
              <a:rPr lang="en-US" sz="3600" b="1" dirty="0" smtClean="0">
                <a:solidFill>
                  <a:srgbClr val="006666"/>
                </a:solidFill>
              </a:rPr>
              <a:t>Conventional care and people-oriented care</a:t>
            </a:r>
            <a:endParaRPr lang="en-US" sz="3600" b="1" dirty="0">
              <a:solidFill>
                <a:srgbClr val="006666"/>
              </a:solidFill>
            </a:endParaRPr>
          </a:p>
        </p:txBody>
      </p:sp>
      <p:graphicFrame>
        <p:nvGraphicFramePr>
          <p:cNvPr id="5" name="Table 4"/>
          <p:cNvGraphicFramePr>
            <a:graphicFrameLocks noGrp="1"/>
          </p:cNvGraphicFramePr>
          <p:nvPr/>
        </p:nvGraphicFramePr>
        <p:xfrm>
          <a:off x="1524000" y="1397000"/>
          <a:ext cx="6096000" cy="4124960"/>
        </p:xfrm>
        <a:graphic>
          <a:graphicData uri="http://schemas.openxmlformats.org/drawingml/2006/table">
            <a:tbl>
              <a:tblPr firstRow="1" bandRow="1">
                <a:tableStyleId>{5C22544A-7EE6-4342-B048-85BDC9FD1C3A}</a:tableStyleId>
              </a:tblPr>
              <a:tblGrid>
                <a:gridCol w="3048000"/>
                <a:gridCol w="3048000"/>
              </a:tblGrid>
              <a:tr h="370840">
                <a:tc>
                  <a:txBody>
                    <a:bodyPr/>
                    <a:lstStyle/>
                    <a:p>
                      <a:pPr algn="ctr"/>
                      <a:r>
                        <a:rPr lang="en-US" dirty="0" smtClean="0"/>
                        <a:t>Conventional care</a:t>
                      </a:r>
                      <a:endParaRPr lang="en-US" dirty="0"/>
                    </a:p>
                  </a:txBody>
                  <a:tcPr anchor="ctr"/>
                </a:tc>
                <a:tc>
                  <a:txBody>
                    <a:bodyPr/>
                    <a:lstStyle/>
                    <a:p>
                      <a:pPr algn="ctr"/>
                      <a:r>
                        <a:rPr lang="en-US" dirty="0" smtClean="0"/>
                        <a:t>People centered care</a:t>
                      </a:r>
                      <a:endParaRPr lang="en-US" dirty="0"/>
                    </a:p>
                  </a:txBody>
                  <a:tcPr anchor="ctr"/>
                </a:tc>
              </a:tr>
              <a:tr h="370840">
                <a:tc>
                  <a:txBody>
                    <a:bodyPr/>
                    <a:lstStyle/>
                    <a:p>
                      <a:r>
                        <a:rPr lang="en-US" dirty="0" smtClean="0"/>
                        <a:t>Focus on illness and cure</a:t>
                      </a:r>
                      <a:endParaRPr lang="en-US" dirty="0"/>
                    </a:p>
                  </a:txBody>
                  <a:tcPr/>
                </a:tc>
                <a:tc>
                  <a:txBody>
                    <a:bodyPr/>
                    <a:lstStyle/>
                    <a:p>
                      <a:r>
                        <a:rPr lang="en-US" dirty="0" smtClean="0"/>
                        <a:t>Focus on health needs</a:t>
                      </a:r>
                      <a:endParaRPr lang="en-US" dirty="0"/>
                    </a:p>
                  </a:txBody>
                  <a:tcPr/>
                </a:tc>
              </a:tr>
              <a:tr h="370840">
                <a:tc>
                  <a:txBody>
                    <a:bodyPr/>
                    <a:lstStyle/>
                    <a:p>
                      <a:r>
                        <a:rPr lang="en-US" dirty="0" smtClean="0"/>
                        <a:t>Relationship is to the moment of consultation</a:t>
                      </a:r>
                      <a:endParaRPr lang="en-US" dirty="0"/>
                    </a:p>
                  </a:txBody>
                  <a:tcPr/>
                </a:tc>
                <a:tc>
                  <a:txBody>
                    <a:bodyPr/>
                    <a:lstStyle/>
                    <a:p>
                      <a:r>
                        <a:rPr lang="en-US" dirty="0" smtClean="0"/>
                        <a:t>Enduring personal relationship</a:t>
                      </a:r>
                      <a:endParaRPr lang="en-US" dirty="0"/>
                    </a:p>
                  </a:txBody>
                  <a:tcPr/>
                </a:tc>
              </a:tr>
              <a:tr h="370840">
                <a:tc>
                  <a:txBody>
                    <a:bodyPr/>
                    <a:lstStyle/>
                    <a:p>
                      <a:r>
                        <a:rPr lang="en-US" dirty="0" smtClean="0"/>
                        <a:t>Episodic curative care</a:t>
                      </a:r>
                      <a:endParaRPr lang="en-US" dirty="0"/>
                    </a:p>
                  </a:txBody>
                  <a:tcPr/>
                </a:tc>
                <a:tc>
                  <a:txBody>
                    <a:bodyPr/>
                    <a:lstStyle/>
                    <a:p>
                      <a:r>
                        <a:rPr lang="en-US" dirty="0" smtClean="0"/>
                        <a:t>Comprehensive,</a:t>
                      </a:r>
                      <a:r>
                        <a:rPr lang="en-US" baseline="0" dirty="0" smtClean="0"/>
                        <a:t> continuous and person-centered care</a:t>
                      </a:r>
                      <a:endParaRPr lang="en-US" dirty="0"/>
                    </a:p>
                  </a:txBody>
                  <a:tcPr/>
                </a:tc>
              </a:tr>
              <a:tr h="370840">
                <a:tc>
                  <a:txBody>
                    <a:bodyPr/>
                    <a:lstStyle/>
                    <a:p>
                      <a:r>
                        <a:rPr lang="en-US" dirty="0" smtClean="0"/>
                        <a:t>Responsibility limited to effective and safe advice to the patient at the moment of consultation</a:t>
                      </a:r>
                      <a:endParaRPr lang="en-US" dirty="0"/>
                    </a:p>
                  </a:txBody>
                  <a:tcPr/>
                </a:tc>
                <a:tc>
                  <a:txBody>
                    <a:bodyPr/>
                    <a:lstStyle/>
                    <a:p>
                      <a:r>
                        <a:rPr lang="en-US" dirty="0" smtClean="0"/>
                        <a:t>Responsibility for the health of all in the community along the life cycle;</a:t>
                      </a:r>
                      <a:r>
                        <a:rPr lang="en-US" baseline="0" dirty="0" smtClean="0"/>
                        <a:t> responsibility for tackling determinants of ill-health</a:t>
                      </a:r>
                      <a:endParaRPr lang="en-US" dirty="0"/>
                    </a:p>
                  </a:txBody>
                  <a:tcPr/>
                </a:tc>
              </a:tr>
              <a:tr h="370840">
                <a:tc>
                  <a:txBody>
                    <a:bodyPr/>
                    <a:lstStyle/>
                    <a:p>
                      <a:r>
                        <a:rPr lang="en-US" dirty="0" smtClean="0"/>
                        <a:t>Users are consumers of the care they purchase</a:t>
                      </a:r>
                      <a:endParaRPr lang="en-US" dirty="0"/>
                    </a:p>
                  </a:txBody>
                  <a:tcPr/>
                </a:tc>
                <a:tc>
                  <a:txBody>
                    <a:bodyPr/>
                    <a:lstStyle/>
                    <a:p>
                      <a:r>
                        <a:rPr lang="en-US" dirty="0" smtClean="0"/>
                        <a:t>People are partners in managing their own health and that</a:t>
                      </a:r>
                      <a:r>
                        <a:rPr lang="en-US" baseline="0" dirty="0" smtClean="0"/>
                        <a:t> of their community</a:t>
                      </a:r>
                      <a:endParaRPr lang="en-US" dirty="0"/>
                    </a:p>
                  </a:txBody>
                  <a:tcPr/>
                </a:tc>
              </a:tr>
            </a:tbl>
          </a:graphicData>
        </a:graphic>
      </p:graphicFrame>
    </p:spTree>
  </p:cSld>
  <p:clrMapOvr>
    <a:masterClrMapping/>
  </p:clrMapOvr>
  <p:transition>
    <p:wip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274638"/>
            <a:ext cx="8640960" cy="850106"/>
          </a:xfrm>
        </p:spPr>
        <p:txBody>
          <a:bodyPr>
            <a:noAutofit/>
          </a:bodyPr>
          <a:lstStyle/>
          <a:p>
            <a:pPr algn="ctr" rtl="1"/>
            <a:r>
              <a:rPr lang="en-US" sz="3600" b="1" dirty="0" smtClean="0">
                <a:solidFill>
                  <a:srgbClr val="006666"/>
                </a:solidFill>
              </a:rPr>
              <a:t>Family Medicine physicians</a:t>
            </a:r>
            <a:endParaRPr lang="en-US" sz="3600" b="1" dirty="0">
              <a:solidFill>
                <a:srgbClr val="006666"/>
              </a:solidFill>
            </a:endParaRPr>
          </a:p>
        </p:txBody>
      </p:sp>
      <p:sp>
        <p:nvSpPr>
          <p:cNvPr id="4" name="Content Placeholder 5"/>
          <p:cNvSpPr>
            <a:spLocks noGrp="1"/>
          </p:cNvSpPr>
          <p:nvPr>
            <p:ph sz="quarter" idx="1"/>
          </p:nvPr>
        </p:nvSpPr>
        <p:spPr>
          <a:xfrm>
            <a:off x="914400" y="1447800"/>
            <a:ext cx="7772400" cy="4717504"/>
          </a:xfrm>
        </p:spPr>
        <p:txBody>
          <a:bodyPr>
            <a:normAutofit fontScale="92500" lnSpcReduction="20000"/>
          </a:bodyPr>
          <a:lstStyle/>
          <a:p>
            <a:pPr algn="just"/>
            <a:r>
              <a:rPr lang="en-US" dirty="0" smtClean="0">
                <a:solidFill>
                  <a:schemeClr val="accent1">
                    <a:lumMod val="50000"/>
                  </a:schemeClr>
                </a:solidFill>
              </a:rPr>
              <a:t>Family practice program cannot rely only on the limited annual production of family medicine physicians. Family physicians need at least two years to obtain their degrees in family medicine (depending on the educational rules and regulations of each country), which varies between fellowship, masters and board training. This number does not meet the minimum regional market needs, which increase exponentially every year. This situation will most certainly limit countries’ plans to expand family practice.</a:t>
            </a:r>
          </a:p>
          <a:p>
            <a:pPr algn="just"/>
            <a:r>
              <a:rPr lang="en-US" dirty="0" smtClean="0">
                <a:solidFill>
                  <a:schemeClr val="accent1">
                    <a:lumMod val="50000"/>
                  </a:schemeClr>
                </a:solidFill>
              </a:rPr>
              <a:t>There is a pressing need to develop short-term on-the-job training programs to improve general practitioners’ technical skills in family medicine. Such programs will help in providing a flow of family medicine-oriented physicians to many primary health care facilities.</a:t>
            </a:r>
          </a:p>
        </p:txBody>
      </p:sp>
    </p:spTree>
  </p:cSld>
  <p:clrMapOvr>
    <a:masterClrMapping/>
  </p:clrMapOvr>
  <p:transition>
    <p:wip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rtl="1"/>
            <a:r>
              <a:rPr lang="en-US" sz="2800" b="1" dirty="0" smtClean="0">
                <a:solidFill>
                  <a:srgbClr val="006666"/>
                </a:solidFill>
              </a:rPr>
              <a:t>Numbers of Working Health Centers and Provided Services in different Health Regions 2015</a:t>
            </a:r>
            <a:endParaRPr lang="en-US" sz="2800" b="1" dirty="0">
              <a:solidFill>
                <a:srgbClr val="006666"/>
              </a:solidFill>
            </a:endParaRPr>
          </a:p>
        </p:txBody>
      </p:sp>
      <p:graphicFrame>
        <p:nvGraphicFramePr>
          <p:cNvPr id="4" name="Content Placeholder 3"/>
          <p:cNvGraphicFramePr>
            <a:graphicFrameLocks noGrp="1"/>
          </p:cNvGraphicFramePr>
          <p:nvPr>
            <p:ph sz="quarter" idx="1"/>
          </p:nvPr>
        </p:nvGraphicFramePr>
        <p:xfrm>
          <a:off x="251520" y="1484784"/>
          <a:ext cx="8712966" cy="4236720"/>
        </p:xfrm>
        <a:graphic>
          <a:graphicData uri="http://schemas.openxmlformats.org/drawingml/2006/table">
            <a:tbl>
              <a:tblPr firstRow="1" bandRow="1">
                <a:tableStyleId>{5C22544A-7EE6-4342-B048-85BDC9FD1C3A}</a:tableStyleId>
              </a:tblPr>
              <a:tblGrid>
                <a:gridCol w="1655017"/>
                <a:gridCol w="1441327"/>
                <a:gridCol w="1368152"/>
                <a:gridCol w="1584176"/>
                <a:gridCol w="1368152"/>
                <a:gridCol w="1296142"/>
              </a:tblGrid>
              <a:tr h="2011680">
                <a:tc>
                  <a:txBody>
                    <a:bodyPr/>
                    <a:lstStyle/>
                    <a:p>
                      <a:r>
                        <a:rPr lang="en-US" dirty="0" smtClean="0"/>
                        <a:t>Health Region</a:t>
                      </a:r>
                      <a:endParaRPr lang="en-US" dirty="0"/>
                    </a:p>
                  </a:txBody>
                  <a:tcPr/>
                </a:tc>
                <a:tc>
                  <a:txBody>
                    <a:bodyPr/>
                    <a:lstStyle/>
                    <a:p>
                      <a:r>
                        <a:rPr lang="en-US" dirty="0" smtClean="0"/>
                        <a:t>Centers Providing General</a:t>
                      </a:r>
                      <a:r>
                        <a:rPr lang="en-US" baseline="0" dirty="0" smtClean="0"/>
                        <a:t> Practitioner and Pediatric Services</a:t>
                      </a:r>
                      <a:endParaRPr lang="en-US" dirty="0"/>
                    </a:p>
                  </a:txBody>
                  <a:tcPr/>
                </a:tc>
                <a:tc>
                  <a:txBody>
                    <a:bodyPr/>
                    <a:lstStyle/>
                    <a:p>
                      <a:r>
                        <a:rPr lang="en-US" dirty="0" smtClean="0"/>
                        <a:t>Centers Providing Diabetes care Services  </a:t>
                      </a:r>
                      <a:endParaRPr lang="en-US" dirty="0"/>
                    </a:p>
                  </a:txBody>
                  <a:tcPr/>
                </a:tc>
                <a:tc>
                  <a:txBody>
                    <a:bodyPr/>
                    <a:lstStyle/>
                    <a:p>
                      <a:r>
                        <a:rPr lang="en-US" dirty="0" smtClean="0"/>
                        <a:t>Centers Providing Maternal and Women Health Services</a:t>
                      </a:r>
                      <a:endParaRPr lang="en-US" dirty="0"/>
                    </a:p>
                  </a:txBody>
                  <a:tcPr/>
                </a:tc>
                <a:tc>
                  <a:txBody>
                    <a:bodyPr/>
                    <a:lstStyle/>
                    <a:p>
                      <a:r>
                        <a:rPr lang="en-US" dirty="0" smtClean="0"/>
                        <a:t>Centers Providing</a:t>
                      </a:r>
                      <a:r>
                        <a:rPr lang="en-US" baseline="0" dirty="0" smtClean="0"/>
                        <a:t> Dental Services</a:t>
                      </a: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Centers Providing</a:t>
                      </a:r>
                      <a:r>
                        <a:rPr lang="en-US" baseline="0" dirty="0" smtClean="0"/>
                        <a:t> Well Baby Clinic Services</a:t>
                      </a:r>
                      <a:endParaRPr lang="en-US" dirty="0" smtClean="0"/>
                    </a:p>
                    <a:p>
                      <a:endParaRPr lang="en-US" dirty="0"/>
                    </a:p>
                  </a:txBody>
                  <a:tcPr/>
                </a:tc>
              </a:tr>
              <a:tr h="370840">
                <a:tc>
                  <a:txBody>
                    <a:bodyPr/>
                    <a:lstStyle/>
                    <a:p>
                      <a:r>
                        <a:rPr lang="en-US" b="1" dirty="0" smtClean="0"/>
                        <a:t>Capital</a:t>
                      </a:r>
                      <a:endParaRPr lang="en-US" b="1" dirty="0"/>
                    </a:p>
                  </a:txBody>
                  <a:tcPr/>
                </a:tc>
                <a:tc>
                  <a:txBody>
                    <a:bodyPr/>
                    <a:lstStyle/>
                    <a:p>
                      <a:pPr algn="ctr"/>
                      <a:r>
                        <a:rPr lang="en-US" b="1" dirty="0" smtClean="0"/>
                        <a:t>23</a:t>
                      </a:r>
                      <a:endParaRPr lang="en-US" b="1" dirty="0"/>
                    </a:p>
                  </a:txBody>
                  <a:tcPr/>
                </a:tc>
                <a:tc>
                  <a:txBody>
                    <a:bodyPr/>
                    <a:lstStyle/>
                    <a:p>
                      <a:pPr algn="ctr"/>
                      <a:r>
                        <a:rPr lang="en-US" b="1" dirty="0" smtClean="0"/>
                        <a:t>23</a:t>
                      </a:r>
                      <a:endParaRPr lang="en-US" b="1" dirty="0"/>
                    </a:p>
                  </a:txBody>
                  <a:tcPr/>
                </a:tc>
                <a:tc>
                  <a:txBody>
                    <a:bodyPr/>
                    <a:lstStyle/>
                    <a:p>
                      <a:pPr algn="ctr"/>
                      <a:r>
                        <a:rPr lang="en-US" b="1" dirty="0" smtClean="0"/>
                        <a:t>5</a:t>
                      </a:r>
                      <a:endParaRPr lang="en-US" b="1" dirty="0"/>
                    </a:p>
                  </a:txBody>
                  <a:tcPr/>
                </a:tc>
                <a:tc>
                  <a:txBody>
                    <a:bodyPr/>
                    <a:lstStyle/>
                    <a:p>
                      <a:pPr algn="ctr"/>
                      <a:r>
                        <a:rPr lang="en-US" b="1" dirty="0" smtClean="0"/>
                        <a:t>22</a:t>
                      </a:r>
                      <a:endParaRPr lang="en-US" b="1" dirty="0"/>
                    </a:p>
                  </a:txBody>
                  <a:tcPr/>
                </a:tc>
                <a:tc>
                  <a:txBody>
                    <a:bodyPr/>
                    <a:lstStyle/>
                    <a:p>
                      <a:pPr algn="ctr"/>
                      <a:r>
                        <a:rPr lang="en-US" b="1" dirty="0" smtClean="0"/>
                        <a:t>6</a:t>
                      </a:r>
                      <a:endParaRPr lang="en-US" b="1" dirty="0"/>
                    </a:p>
                  </a:txBody>
                  <a:tcPr/>
                </a:tc>
              </a:tr>
              <a:tr h="370840">
                <a:tc>
                  <a:txBody>
                    <a:bodyPr/>
                    <a:lstStyle/>
                    <a:p>
                      <a:r>
                        <a:rPr lang="en-US" b="1" dirty="0" err="1" smtClean="0"/>
                        <a:t>Hawally</a:t>
                      </a:r>
                      <a:r>
                        <a:rPr lang="en-US" b="1" dirty="0" smtClean="0"/>
                        <a:t>*</a:t>
                      </a:r>
                      <a:endParaRPr lang="en-US" b="1" dirty="0"/>
                    </a:p>
                  </a:txBody>
                  <a:tcPr/>
                </a:tc>
                <a:tc>
                  <a:txBody>
                    <a:bodyPr/>
                    <a:lstStyle/>
                    <a:p>
                      <a:pPr algn="ctr"/>
                      <a:r>
                        <a:rPr lang="en-US" b="1" dirty="0" smtClean="0"/>
                        <a:t>12</a:t>
                      </a:r>
                      <a:endParaRPr lang="en-US" b="1" dirty="0"/>
                    </a:p>
                  </a:txBody>
                  <a:tcPr/>
                </a:tc>
                <a:tc>
                  <a:txBody>
                    <a:bodyPr/>
                    <a:lstStyle/>
                    <a:p>
                      <a:pPr algn="ctr"/>
                      <a:r>
                        <a:rPr lang="en-US" b="1" dirty="0" smtClean="0"/>
                        <a:t>11</a:t>
                      </a:r>
                      <a:endParaRPr lang="en-US" b="1" dirty="0"/>
                    </a:p>
                  </a:txBody>
                  <a:tcPr/>
                </a:tc>
                <a:tc>
                  <a:txBody>
                    <a:bodyPr/>
                    <a:lstStyle/>
                    <a:p>
                      <a:pPr algn="ctr"/>
                      <a:r>
                        <a:rPr lang="en-US" b="1" dirty="0" smtClean="0"/>
                        <a:t>5</a:t>
                      </a:r>
                      <a:endParaRPr lang="en-US" b="1" dirty="0"/>
                    </a:p>
                  </a:txBody>
                  <a:tcPr/>
                </a:tc>
                <a:tc>
                  <a:txBody>
                    <a:bodyPr/>
                    <a:lstStyle/>
                    <a:p>
                      <a:pPr algn="ctr"/>
                      <a:r>
                        <a:rPr lang="en-US" b="1" dirty="0" smtClean="0"/>
                        <a:t>11</a:t>
                      </a:r>
                      <a:endParaRPr lang="en-US" b="1" dirty="0"/>
                    </a:p>
                  </a:txBody>
                  <a:tcPr/>
                </a:tc>
                <a:tc>
                  <a:txBody>
                    <a:bodyPr/>
                    <a:lstStyle/>
                    <a:p>
                      <a:pPr algn="ctr"/>
                      <a:r>
                        <a:rPr lang="en-US" b="1" dirty="0" smtClean="0"/>
                        <a:t>7</a:t>
                      </a:r>
                      <a:endParaRPr lang="en-US" b="1" dirty="0"/>
                    </a:p>
                  </a:txBody>
                  <a:tcPr/>
                </a:tc>
              </a:tr>
              <a:tr h="370840">
                <a:tc>
                  <a:txBody>
                    <a:bodyPr/>
                    <a:lstStyle/>
                    <a:p>
                      <a:r>
                        <a:rPr lang="en-US" b="1" dirty="0" err="1" smtClean="0"/>
                        <a:t>Farwanyia</a:t>
                      </a:r>
                      <a:endParaRPr lang="en-US" b="1" dirty="0"/>
                    </a:p>
                  </a:txBody>
                  <a:tcPr/>
                </a:tc>
                <a:tc>
                  <a:txBody>
                    <a:bodyPr/>
                    <a:lstStyle/>
                    <a:p>
                      <a:pPr algn="ctr"/>
                      <a:r>
                        <a:rPr lang="en-US" b="1" dirty="0" smtClean="0"/>
                        <a:t>21</a:t>
                      </a:r>
                      <a:endParaRPr lang="en-US" b="1" dirty="0"/>
                    </a:p>
                  </a:txBody>
                  <a:tcPr/>
                </a:tc>
                <a:tc>
                  <a:txBody>
                    <a:bodyPr/>
                    <a:lstStyle/>
                    <a:p>
                      <a:pPr algn="ctr"/>
                      <a:r>
                        <a:rPr lang="en-US" b="1" dirty="0" smtClean="0"/>
                        <a:t>20</a:t>
                      </a:r>
                      <a:endParaRPr lang="en-US" b="1" dirty="0"/>
                    </a:p>
                  </a:txBody>
                  <a:tcPr/>
                </a:tc>
                <a:tc>
                  <a:txBody>
                    <a:bodyPr/>
                    <a:lstStyle/>
                    <a:p>
                      <a:pPr algn="ctr"/>
                      <a:r>
                        <a:rPr lang="en-US" b="1" dirty="0" smtClean="0"/>
                        <a:t>9</a:t>
                      </a:r>
                      <a:endParaRPr lang="en-US" b="1" dirty="0"/>
                    </a:p>
                  </a:txBody>
                  <a:tcPr/>
                </a:tc>
                <a:tc>
                  <a:txBody>
                    <a:bodyPr/>
                    <a:lstStyle/>
                    <a:p>
                      <a:pPr algn="ctr"/>
                      <a:r>
                        <a:rPr lang="en-US" b="1" dirty="0" smtClean="0"/>
                        <a:t>20</a:t>
                      </a:r>
                      <a:endParaRPr lang="en-US" b="1" dirty="0"/>
                    </a:p>
                  </a:txBody>
                  <a:tcPr/>
                </a:tc>
                <a:tc>
                  <a:txBody>
                    <a:bodyPr/>
                    <a:lstStyle/>
                    <a:p>
                      <a:pPr algn="ctr"/>
                      <a:r>
                        <a:rPr lang="en-US" b="1" dirty="0" smtClean="0"/>
                        <a:t>6</a:t>
                      </a:r>
                      <a:endParaRPr lang="en-US" b="1" dirty="0"/>
                    </a:p>
                  </a:txBody>
                  <a:tcPr/>
                </a:tc>
              </a:tr>
              <a:tr h="370840">
                <a:tc>
                  <a:txBody>
                    <a:bodyPr/>
                    <a:lstStyle/>
                    <a:p>
                      <a:r>
                        <a:rPr lang="en-US" b="1" dirty="0" err="1" smtClean="0"/>
                        <a:t>Ahmadi</a:t>
                      </a:r>
                      <a:endParaRPr lang="en-US" b="1" dirty="0"/>
                    </a:p>
                  </a:txBody>
                  <a:tcPr/>
                </a:tc>
                <a:tc>
                  <a:txBody>
                    <a:bodyPr/>
                    <a:lstStyle/>
                    <a:p>
                      <a:pPr algn="ctr"/>
                      <a:r>
                        <a:rPr lang="en-US" b="1" dirty="0" smtClean="0"/>
                        <a:t>23</a:t>
                      </a:r>
                      <a:endParaRPr lang="en-US" b="1" dirty="0"/>
                    </a:p>
                  </a:txBody>
                  <a:tcPr/>
                </a:tc>
                <a:tc>
                  <a:txBody>
                    <a:bodyPr/>
                    <a:lstStyle/>
                    <a:p>
                      <a:pPr algn="ctr"/>
                      <a:r>
                        <a:rPr lang="en-US" b="1" dirty="0" smtClean="0"/>
                        <a:t>20</a:t>
                      </a:r>
                      <a:endParaRPr lang="en-US" b="1" dirty="0"/>
                    </a:p>
                  </a:txBody>
                  <a:tcPr/>
                </a:tc>
                <a:tc>
                  <a:txBody>
                    <a:bodyPr/>
                    <a:lstStyle/>
                    <a:p>
                      <a:pPr algn="ctr"/>
                      <a:r>
                        <a:rPr lang="en-US" b="1" dirty="0" smtClean="0"/>
                        <a:t>6</a:t>
                      </a:r>
                      <a:endParaRPr lang="en-US" b="1" dirty="0"/>
                    </a:p>
                  </a:txBody>
                  <a:tcPr/>
                </a:tc>
                <a:tc>
                  <a:txBody>
                    <a:bodyPr/>
                    <a:lstStyle/>
                    <a:p>
                      <a:pPr algn="ctr"/>
                      <a:r>
                        <a:rPr lang="en-US" b="1" dirty="0" smtClean="0"/>
                        <a:t>20</a:t>
                      </a:r>
                      <a:endParaRPr lang="en-US" b="1" dirty="0"/>
                    </a:p>
                  </a:txBody>
                  <a:tcPr/>
                </a:tc>
                <a:tc>
                  <a:txBody>
                    <a:bodyPr/>
                    <a:lstStyle/>
                    <a:p>
                      <a:pPr algn="ctr"/>
                      <a:r>
                        <a:rPr lang="en-US" b="1" dirty="0" smtClean="0"/>
                        <a:t>15</a:t>
                      </a:r>
                      <a:endParaRPr lang="en-US" b="1" dirty="0"/>
                    </a:p>
                  </a:txBody>
                  <a:tcPr/>
                </a:tc>
              </a:tr>
              <a:tr h="370840">
                <a:tc>
                  <a:txBody>
                    <a:bodyPr/>
                    <a:lstStyle/>
                    <a:p>
                      <a:r>
                        <a:rPr lang="en-US" b="1" dirty="0" err="1" smtClean="0"/>
                        <a:t>Jahra</a:t>
                      </a:r>
                      <a:endParaRPr lang="en-US" b="1" dirty="0"/>
                    </a:p>
                  </a:txBody>
                  <a:tcPr/>
                </a:tc>
                <a:tc>
                  <a:txBody>
                    <a:bodyPr/>
                    <a:lstStyle/>
                    <a:p>
                      <a:pPr algn="ctr"/>
                      <a:r>
                        <a:rPr lang="en-US" b="1" dirty="0" smtClean="0"/>
                        <a:t>14</a:t>
                      </a:r>
                      <a:endParaRPr lang="en-US" b="1" dirty="0"/>
                    </a:p>
                  </a:txBody>
                  <a:tcPr/>
                </a:tc>
                <a:tc>
                  <a:txBody>
                    <a:bodyPr/>
                    <a:lstStyle/>
                    <a:p>
                      <a:pPr algn="ctr"/>
                      <a:r>
                        <a:rPr lang="en-US" b="1" dirty="0" smtClean="0"/>
                        <a:t>8</a:t>
                      </a:r>
                      <a:endParaRPr lang="en-US" b="1" dirty="0"/>
                    </a:p>
                  </a:txBody>
                  <a:tcPr/>
                </a:tc>
                <a:tc>
                  <a:txBody>
                    <a:bodyPr/>
                    <a:lstStyle/>
                    <a:p>
                      <a:pPr algn="ctr"/>
                      <a:r>
                        <a:rPr lang="en-US" b="1" dirty="0" smtClean="0"/>
                        <a:t>9</a:t>
                      </a:r>
                      <a:endParaRPr lang="en-US" b="1" dirty="0"/>
                    </a:p>
                  </a:txBody>
                  <a:tcPr/>
                </a:tc>
                <a:tc>
                  <a:txBody>
                    <a:bodyPr/>
                    <a:lstStyle/>
                    <a:p>
                      <a:pPr algn="ctr"/>
                      <a:r>
                        <a:rPr lang="en-US" b="1" dirty="0" smtClean="0"/>
                        <a:t>11</a:t>
                      </a:r>
                      <a:endParaRPr lang="en-US" b="1" dirty="0"/>
                    </a:p>
                  </a:txBody>
                  <a:tcPr/>
                </a:tc>
                <a:tc>
                  <a:txBody>
                    <a:bodyPr/>
                    <a:lstStyle/>
                    <a:p>
                      <a:pPr algn="ctr"/>
                      <a:r>
                        <a:rPr lang="en-US" b="1" dirty="0" smtClean="0"/>
                        <a:t>9</a:t>
                      </a:r>
                      <a:endParaRPr lang="en-US" b="1" dirty="0"/>
                    </a:p>
                  </a:txBody>
                  <a:tcPr/>
                </a:tc>
              </a:tr>
              <a:tr h="370840">
                <a:tc>
                  <a:txBody>
                    <a:bodyPr/>
                    <a:lstStyle/>
                    <a:p>
                      <a:r>
                        <a:rPr lang="en-US" b="1" dirty="0" smtClean="0"/>
                        <a:t>Total</a:t>
                      </a:r>
                      <a:endParaRPr lang="en-US" b="1" dirty="0"/>
                    </a:p>
                  </a:txBody>
                  <a:tcPr/>
                </a:tc>
                <a:tc>
                  <a:txBody>
                    <a:bodyPr/>
                    <a:lstStyle/>
                    <a:p>
                      <a:pPr algn="ctr"/>
                      <a:r>
                        <a:rPr lang="en-US" b="1" dirty="0" smtClean="0"/>
                        <a:t>93</a:t>
                      </a:r>
                      <a:endParaRPr lang="en-US" b="1" dirty="0"/>
                    </a:p>
                  </a:txBody>
                  <a:tcPr/>
                </a:tc>
                <a:tc>
                  <a:txBody>
                    <a:bodyPr/>
                    <a:lstStyle/>
                    <a:p>
                      <a:pPr algn="ctr"/>
                      <a:r>
                        <a:rPr lang="en-US" b="1" dirty="0" smtClean="0"/>
                        <a:t>82</a:t>
                      </a:r>
                      <a:endParaRPr lang="en-US" b="1" dirty="0"/>
                    </a:p>
                  </a:txBody>
                  <a:tcPr/>
                </a:tc>
                <a:tc>
                  <a:txBody>
                    <a:bodyPr/>
                    <a:lstStyle/>
                    <a:p>
                      <a:pPr algn="ctr"/>
                      <a:r>
                        <a:rPr lang="en-US" b="1" dirty="0" smtClean="0"/>
                        <a:t>34</a:t>
                      </a:r>
                      <a:endParaRPr lang="en-US" b="1" dirty="0"/>
                    </a:p>
                  </a:txBody>
                  <a:tcPr/>
                </a:tc>
                <a:tc>
                  <a:txBody>
                    <a:bodyPr/>
                    <a:lstStyle/>
                    <a:p>
                      <a:pPr algn="ctr"/>
                      <a:r>
                        <a:rPr lang="en-US" b="1" dirty="0" smtClean="0"/>
                        <a:t>84</a:t>
                      </a:r>
                      <a:endParaRPr lang="en-US" b="1" dirty="0"/>
                    </a:p>
                  </a:txBody>
                  <a:tcPr/>
                </a:tc>
                <a:tc>
                  <a:txBody>
                    <a:bodyPr/>
                    <a:lstStyle/>
                    <a:p>
                      <a:pPr algn="ctr"/>
                      <a:r>
                        <a:rPr lang="en-US" b="1" dirty="0" smtClean="0"/>
                        <a:t>43</a:t>
                      </a:r>
                      <a:endParaRPr lang="en-US" b="1" dirty="0"/>
                    </a:p>
                  </a:txBody>
                  <a:tcPr/>
                </a:tc>
              </a:tr>
            </a:tbl>
          </a:graphicData>
        </a:graphic>
      </p:graphicFrame>
      <p:sp>
        <p:nvSpPr>
          <p:cNvPr id="5" name="TextBox 4"/>
          <p:cNvSpPr txBox="1"/>
          <p:nvPr/>
        </p:nvSpPr>
        <p:spPr>
          <a:xfrm>
            <a:off x="755576" y="5877272"/>
            <a:ext cx="7704856" cy="307777"/>
          </a:xfrm>
          <a:prstGeom prst="rect">
            <a:avLst/>
          </a:prstGeom>
          <a:noFill/>
        </p:spPr>
        <p:txBody>
          <a:bodyPr wrap="square" rtlCol="0">
            <a:spAutoFit/>
          </a:bodyPr>
          <a:lstStyle/>
          <a:p>
            <a:pPr algn="just"/>
            <a:r>
              <a:rPr lang="en-US" sz="1400" dirty="0" smtClean="0"/>
              <a:t>* Two centers in </a:t>
            </a:r>
            <a:r>
              <a:rPr lang="en-US" sz="1400" dirty="0" err="1" smtClean="0"/>
              <a:t>Hawally</a:t>
            </a:r>
            <a:r>
              <a:rPr lang="en-US" sz="1400" dirty="0" smtClean="0"/>
              <a:t> Health Region do not provide general practitioner and pediatrics services</a:t>
            </a:r>
            <a:endParaRPr lang="en-US" sz="1400" dirty="0"/>
          </a:p>
        </p:txBody>
      </p:sp>
    </p:spTree>
  </p:cSld>
  <p:clrMapOvr>
    <a:masterClrMapping/>
  </p:clrMapOvr>
  <p:transition>
    <p:wip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74638"/>
            <a:ext cx="7772400" cy="706090"/>
          </a:xfrm>
        </p:spPr>
        <p:txBody>
          <a:bodyPr>
            <a:noAutofit/>
          </a:bodyPr>
          <a:lstStyle/>
          <a:p>
            <a:pPr algn="ctr" rtl="1"/>
            <a:r>
              <a:rPr lang="en-US" b="1" dirty="0" smtClean="0">
                <a:solidFill>
                  <a:srgbClr val="006666"/>
                </a:solidFill>
              </a:rPr>
              <a:t>Research needed for UHC</a:t>
            </a:r>
            <a:endParaRPr lang="en-US" b="1" dirty="0">
              <a:solidFill>
                <a:srgbClr val="006666"/>
              </a:solidFill>
            </a:endParaRPr>
          </a:p>
        </p:txBody>
      </p:sp>
      <p:sp>
        <p:nvSpPr>
          <p:cNvPr id="6" name="Content Placeholder 5"/>
          <p:cNvSpPr>
            <a:spLocks noGrp="1"/>
          </p:cNvSpPr>
          <p:nvPr>
            <p:ph sz="quarter" idx="1"/>
          </p:nvPr>
        </p:nvSpPr>
        <p:spPr>
          <a:xfrm>
            <a:off x="914400" y="1268760"/>
            <a:ext cx="7772400" cy="5112568"/>
          </a:xfrm>
        </p:spPr>
        <p:txBody>
          <a:bodyPr>
            <a:normAutofit/>
          </a:bodyPr>
          <a:lstStyle/>
          <a:p>
            <a:pPr algn="just"/>
            <a:r>
              <a:rPr lang="en-US" dirty="0" smtClean="0">
                <a:solidFill>
                  <a:schemeClr val="accent1">
                    <a:lumMod val="50000"/>
                  </a:schemeClr>
                </a:solidFill>
              </a:rPr>
              <a:t>Universal health coverage, with full access to high-quality services for health promotion, prevention, treatment, rehabilitation, palliation and financial risk protection, cannot be achieved without evidence from research. Research has the power to address a wide range of questions about how we can reach universal coverage, providing answers to improve human health, well-being and development.</a:t>
            </a:r>
          </a:p>
          <a:p>
            <a:pPr algn="just"/>
            <a:r>
              <a:rPr lang="en-US" dirty="0" smtClean="0">
                <a:solidFill>
                  <a:schemeClr val="accent1">
                    <a:lumMod val="50000"/>
                  </a:schemeClr>
                </a:solidFill>
              </a:rPr>
              <a:t>Research for universal health coverage requires national and international backing. To make the best use of limited resources, systems are needed to develop national research agendas, to raise funds, to strengthen research capacity, and to appropriate and effective use of research findings.</a:t>
            </a:r>
            <a:endParaRPr lang="en-US" dirty="0">
              <a:solidFill>
                <a:schemeClr val="accent1">
                  <a:lumMod val="50000"/>
                </a:schemeClr>
              </a:solidFill>
            </a:endParaRPr>
          </a:p>
        </p:txBody>
      </p:sp>
    </p:spTree>
  </p:cSld>
  <p:clrMapOvr>
    <a:masterClrMapping/>
  </p:clrMapOvr>
  <p:transition>
    <p:wipe/>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74638"/>
            <a:ext cx="7772400" cy="706090"/>
          </a:xfrm>
        </p:spPr>
        <p:txBody>
          <a:bodyPr>
            <a:noAutofit/>
          </a:bodyPr>
          <a:lstStyle/>
          <a:p>
            <a:pPr algn="ctr" rtl="1"/>
            <a:r>
              <a:rPr lang="en-US" b="1" dirty="0" smtClean="0">
                <a:solidFill>
                  <a:srgbClr val="006666"/>
                </a:solidFill>
              </a:rPr>
              <a:t>Research needed for UHC</a:t>
            </a:r>
            <a:endParaRPr lang="en-US" b="1" dirty="0">
              <a:solidFill>
                <a:srgbClr val="006666"/>
              </a:solidFill>
            </a:endParaRPr>
          </a:p>
        </p:txBody>
      </p:sp>
      <p:sp>
        <p:nvSpPr>
          <p:cNvPr id="6" name="Content Placeholder 5"/>
          <p:cNvSpPr>
            <a:spLocks noGrp="1"/>
          </p:cNvSpPr>
          <p:nvPr>
            <p:ph sz="quarter" idx="1"/>
          </p:nvPr>
        </p:nvSpPr>
        <p:spPr>
          <a:xfrm>
            <a:off x="914400" y="1268760"/>
            <a:ext cx="7772400" cy="5112568"/>
          </a:xfrm>
        </p:spPr>
        <p:txBody>
          <a:bodyPr>
            <a:normAutofit/>
          </a:bodyPr>
          <a:lstStyle/>
          <a:p>
            <a:pPr algn="just">
              <a:buNone/>
            </a:pPr>
            <a:r>
              <a:rPr lang="en-US" b="1" dirty="0" smtClean="0">
                <a:solidFill>
                  <a:schemeClr val="accent1">
                    <a:lumMod val="50000"/>
                  </a:schemeClr>
                </a:solidFill>
              </a:rPr>
              <a:t>Research questions of two kinds are raised:</a:t>
            </a:r>
          </a:p>
          <a:p>
            <a:pPr algn="just"/>
            <a:r>
              <a:rPr lang="en-US" dirty="0" smtClean="0">
                <a:solidFill>
                  <a:schemeClr val="accent1">
                    <a:lumMod val="50000"/>
                  </a:schemeClr>
                </a:solidFill>
              </a:rPr>
              <a:t>First, and most important, are question about improving health and well-being – questions that help us to define the interventions and services that are needed, including financial risk protection, discover how to expand the coverage of these services, including the reduction of inequities in coverage, and investigate the effects of improved coverage on health.</a:t>
            </a:r>
          </a:p>
          <a:p>
            <a:pPr algn="just"/>
            <a:r>
              <a:rPr lang="en-US" dirty="0" smtClean="0">
                <a:solidFill>
                  <a:schemeClr val="accent1">
                    <a:lumMod val="50000"/>
                  </a:schemeClr>
                </a:solidFill>
              </a:rPr>
              <a:t>Second, are questions about measurement of the indicators and data needed to monitor service coverage, financial risk protection, and health impact. One task for research is to help define a set of common indicators for comparing progress towards universal coverage across all countries.</a:t>
            </a:r>
            <a:endParaRPr lang="en-US" dirty="0">
              <a:solidFill>
                <a:schemeClr val="accent1">
                  <a:lumMod val="50000"/>
                </a:schemeClr>
              </a:solidFill>
            </a:endParaRPr>
          </a:p>
        </p:txBody>
      </p:sp>
    </p:spTree>
  </p:cSld>
  <p:clrMapOvr>
    <a:masterClrMapping/>
  </p:clrMapOvr>
  <p:transition>
    <p:wip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74638"/>
            <a:ext cx="7772400" cy="706090"/>
          </a:xfrm>
        </p:spPr>
        <p:txBody>
          <a:bodyPr>
            <a:noAutofit/>
          </a:bodyPr>
          <a:lstStyle/>
          <a:p>
            <a:pPr algn="ctr" rtl="1"/>
            <a:r>
              <a:rPr lang="en-US" b="1" dirty="0" smtClean="0">
                <a:solidFill>
                  <a:srgbClr val="006666"/>
                </a:solidFill>
              </a:rPr>
              <a:t>Research needed for UHC</a:t>
            </a:r>
            <a:endParaRPr lang="en-US" b="1" dirty="0">
              <a:solidFill>
                <a:srgbClr val="006666"/>
              </a:solidFill>
            </a:endParaRPr>
          </a:p>
        </p:txBody>
      </p:sp>
      <p:sp>
        <p:nvSpPr>
          <p:cNvPr id="6" name="Content Placeholder 5"/>
          <p:cNvSpPr>
            <a:spLocks noGrp="1"/>
          </p:cNvSpPr>
          <p:nvPr>
            <p:ph sz="quarter" idx="1"/>
          </p:nvPr>
        </p:nvSpPr>
        <p:spPr>
          <a:xfrm>
            <a:off x="914400" y="1268760"/>
            <a:ext cx="7772400" cy="5112568"/>
          </a:xfrm>
        </p:spPr>
        <p:txBody>
          <a:bodyPr>
            <a:normAutofit lnSpcReduction="10000"/>
          </a:bodyPr>
          <a:lstStyle/>
          <a:p>
            <a:pPr algn="just"/>
            <a:r>
              <a:rPr lang="en-US" dirty="0" smtClean="0">
                <a:solidFill>
                  <a:schemeClr val="accent1">
                    <a:lumMod val="50000"/>
                  </a:schemeClr>
                </a:solidFill>
              </a:rPr>
              <a:t>There is a broad consensus that most health research is devoted to developing new interventions and demonstrating their efficacy in experimental trials, and that far too little effort is given to the process of turning evidence from research into action that improve health.</a:t>
            </a:r>
          </a:p>
          <a:p>
            <a:pPr algn="just"/>
            <a:r>
              <a:rPr lang="en-US" dirty="0" smtClean="0">
                <a:solidFill>
                  <a:schemeClr val="accent1">
                    <a:lumMod val="50000"/>
                  </a:schemeClr>
                </a:solidFill>
              </a:rPr>
              <a:t>Some questions help to understand the reasons why interventions of known efficacy are not taken to scale:</a:t>
            </a:r>
          </a:p>
          <a:p>
            <a:pPr lvl="1" algn="just">
              <a:buFont typeface="Wingdings" pitchFamily="2" charset="2"/>
              <a:buChar char="v"/>
            </a:pPr>
            <a:r>
              <a:rPr lang="en-US" dirty="0" smtClean="0">
                <a:solidFill>
                  <a:schemeClr val="accent1">
                    <a:lumMod val="50000"/>
                  </a:schemeClr>
                </a:solidFill>
              </a:rPr>
              <a:t>How can the results of  research be presented in a form that is comprehensible and credible to the population of potential users?</a:t>
            </a:r>
          </a:p>
          <a:p>
            <a:pPr lvl="1" algn="just">
              <a:buFont typeface="Wingdings" pitchFamily="2" charset="2"/>
              <a:buChar char="v"/>
            </a:pPr>
            <a:r>
              <a:rPr lang="en-US" dirty="0" smtClean="0">
                <a:solidFill>
                  <a:schemeClr val="accent1">
                    <a:lumMod val="50000"/>
                  </a:schemeClr>
                </a:solidFill>
              </a:rPr>
              <a:t>How best can the results, once clearly described, be actively disseminated? In this context, who is the audience and through what channels can they be reached?</a:t>
            </a:r>
            <a:endParaRPr lang="en-US" dirty="0">
              <a:solidFill>
                <a:schemeClr val="accent1">
                  <a:lumMod val="50000"/>
                </a:schemeClr>
              </a:solidFill>
            </a:endParaRPr>
          </a:p>
        </p:txBody>
      </p:sp>
    </p:spTree>
  </p:cSld>
  <p:clrMapOvr>
    <a:masterClrMapping/>
  </p:clrMapOvr>
  <p:transition>
    <p:wipe/>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274638"/>
            <a:ext cx="8640960" cy="850106"/>
          </a:xfrm>
        </p:spPr>
        <p:txBody>
          <a:bodyPr>
            <a:noAutofit/>
          </a:bodyPr>
          <a:lstStyle/>
          <a:p>
            <a:pPr algn="ctr" rtl="1"/>
            <a:r>
              <a:rPr lang="en-US" sz="4800" b="1" dirty="0" smtClean="0">
                <a:solidFill>
                  <a:srgbClr val="006666"/>
                </a:solidFill>
              </a:rPr>
              <a:t>Conclusions</a:t>
            </a:r>
            <a:endParaRPr lang="en-US" sz="4800" b="1" dirty="0">
              <a:solidFill>
                <a:srgbClr val="006666"/>
              </a:solidFill>
            </a:endParaRPr>
          </a:p>
        </p:txBody>
      </p:sp>
      <p:sp>
        <p:nvSpPr>
          <p:cNvPr id="4" name="Content Placeholder 5"/>
          <p:cNvSpPr>
            <a:spLocks noGrp="1"/>
          </p:cNvSpPr>
          <p:nvPr>
            <p:ph sz="quarter" idx="1"/>
          </p:nvPr>
        </p:nvSpPr>
        <p:spPr>
          <a:xfrm>
            <a:off x="914400" y="1447800"/>
            <a:ext cx="7772400" cy="5077544"/>
          </a:xfrm>
        </p:spPr>
        <p:txBody>
          <a:bodyPr>
            <a:normAutofit fontScale="85000" lnSpcReduction="20000"/>
          </a:bodyPr>
          <a:lstStyle/>
          <a:p>
            <a:pPr algn="just"/>
            <a:r>
              <a:rPr lang="en-US" dirty="0" smtClean="0">
                <a:solidFill>
                  <a:schemeClr val="accent1">
                    <a:lumMod val="50000"/>
                  </a:schemeClr>
                </a:solidFill>
              </a:rPr>
              <a:t>Successful family practice depends on the degree of community awareness about the benefits and processes of family practice and their active engagement in assisting health care providers to implement the program.</a:t>
            </a:r>
          </a:p>
          <a:p>
            <a:pPr algn="just"/>
            <a:r>
              <a:rPr lang="en-US" dirty="0" smtClean="0">
                <a:solidFill>
                  <a:schemeClr val="accent1">
                    <a:lumMod val="50000"/>
                  </a:schemeClr>
                </a:solidFill>
              </a:rPr>
              <a:t>People should recognize the advantages of receiving timely health care services through a family practice approach: better health care without long waiting hours, availability of a follow-up and referral mechanism, availability to obtain an essential package of services and medicine without financial hardship at the point of delivery, and availability of comprehensive and effective care accessible easily to the entire population.</a:t>
            </a:r>
          </a:p>
          <a:p>
            <a:pPr algn="just"/>
            <a:r>
              <a:rPr lang="en-US" dirty="0" smtClean="0">
                <a:solidFill>
                  <a:schemeClr val="accent1">
                    <a:lumMod val="50000"/>
                  </a:schemeClr>
                </a:solidFill>
              </a:rPr>
              <a:t>The health care services must meet availability, affordability, accessibility, comprehensiveness, quality, efficiency, non-discriminative and age-responsiveness.</a:t>
            </a:r>
          </a:p>
          <a:p>
            <a:pPr algn="just"/>
            <a:r>
              <a:rPr lang="en-US" dirty="0" smtClean="0">
                <a:solidFill>
                  <a:schemeClr val="accent1">
                    <a:lumMod val="50000"/>
                  </a:schemeClr>
                </a:solidFill>
              </a:rPr>
              <a:t>Individual patients, families and other groups within the community should be part of participatory decision-making mechanisms regarding the organization of the family practice services.</a:t>
            </a:r>
          </a:p>
        </p:txBody>
      </p:sp>
    </p:spTree>
  </p:cSld>
  <p:clrMapOvr>
    <a:masterClrMapping/>
  </p:clrMapOvr>
  <p:transition>
    <p:wipe/>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thank-you.jpg (640×425)"/>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785786" y="571480"/>
            <a:ext cx="7623958" cy="5000660"/>
          </a:xfrm>
          <a:prstGeom prst="rect">
            <a:avLst/>
          </a:prstGeom>
          <a:noFill/>
          <a:extLst>
            <a:ext uri="{909E8E84-426E-40DD-AFC4-6F175D3DCCD1}">
              <a14:hiddenFill xmlns="" xmlns:a14="http://schemas.microsoft.com/office/drawing/2010/main">
                <a:solidFill>
                  <a:srgbClr val="FFFFFF"/>
                </a:solidFill>
              </a14:hiddenFill>
            </a:ext>
          </a:extLst>
        </p:spPr>
      </p:pic>
    </p:spTree>
  </p:cSld>
  <p:clrMapOvr>
    <a:masterClrMapping/>
  </p:clrMapOvr>
  <p:transition>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74638"/>
            <a:ext cx="7772400" cy="562074"/>
          </a:xfrm>
        </p:spPr>
        <p:txBody>
          <a:bodyPr>
            <a:noAutofit/>
          </a:bodyPr>
          <a:lstStyle/>
          <a:p>
            <a:pPr algn="ctr" rtl="1"/>
            <a:r>
              <a:rPr lang="en-US" sz="2800" b="1" dirty="0" smtClean="0"/>
              <a:t>Population mid of 2015</a:t>
            </a:r>
            <a:endParaRPr lang="en-US" sz="2800" b="1" dirty="0"/>
          </a:p>
        </p:txBody>
      </p:sp>
      <p:graphicFrame>
        <p:nvGraphicFramePr>
          <p:cNvPr id="7" name="Table 6"/>
          <p:cNvGraphicFramePr>
            <a:graphicFrameLocks noGrp="1"/>
          </p:cNvGraphicFramePr>
          <p:nvPr/>
        </p:nvGraphicFramePr>
        <p:xfrm>
          <a:off x="251520" y="836712"/>
          <a:ext cx="8712968" cy="5616930"/>
        </p:xfrm>
        <a:graphic>
          <a:graphicData uri="http://schemas.openxmlformats.org/drawingml/2006/table">
            <a:tbl>
              <a:tblPr firstRow="1" bandRow="1">
                <a:tableStyleId>{5C22544A-7EE6-4342-B048-85BDC9FD1C3A}</a:tableStyleId>
              </a:tblPr>
              <a:tblGrid>
                <a:gridCol w="1171862"/>
                <a:gridCol w="721142"/>
                <a:gridCol w="843302"/>
                <a:gridCol w="864094"/>
                <a:gridCol w="864096"/>
                <a:gridCol w="763284"/>
                <a:gridCol w="871297"/>
                <a:gridCol w="871297"/>
                <a:gridCol w="871297"/>
                <a:gridCol w="871297"/>
              </a:tblGrid>
              <a:tr h="391866">
                <a:tc rowSpan="3">
                  <a:txBody>
                    <a:bodyPr/>
                    <a:lstStyle/>
                    <a:p>
                      <a:r>
                        <a:rPr lang="en-US" dirty="0" smtClean="0"/>
                        <a:t>Health Region</a:t>
                      </a:r>
                      <a:endParaRPr lang="en-US" dirty="0"/>
                    </a:p>
                  </a:txBody>
                  <a:tcPr/>
                </a:tc>
                <a:tc gridSpan="3">
                  <a:txBody>
                    <a:bodyPr/>
                    <a:lstStyle/>
                    <a:p>
                      <a:pPr algn="ctr"/>
                      <a:r>
                        <a:rPr lang="en-US" dirty="0" smtClean="0"/>
                        <a:t>Kuwaiti</a:t>
                      </a:r>
                      <a:endParaRPr lang="en-US" dirty="0"/>
                    </a:p>
                  </a:txBody>
                  <a:tcPr/>
                </a:tc>
                <a:tc hMerge="1">
                  <a:txBody>
                    <a:bodyPr/>
                    <a:lstStyle/>
                    <a:p>
                      <a:endParaRPr lang="en-US" dirty="0"/>
                    </a:p>
                  </a:txBody>
                  <a:tcPr/>
                </a:tc>
                <a:tc hMerge="1">
                  <a:txBody>
                    <a:bodyPr/>
                    <a:lstStyle/>
                    <a:p>
                      <a:endParaRPr lang="en-US" dirty="0"/>
                    </a:p>
                  </a:txBody>
                  <a:tcPr/>
                </a:tc>
                <a:tc gridSpan="3">
                  <a:txBody>
                    <a:bodyPr/>
                    <a:lstStyle/>
                    <a:p>
                      <a:pPr algn="ctr"/>
                      <a:r>
                        <a:rPr lang="en-US" dirty="0" smtClean="0"/>
                        <a:t>Non-Kuwaiti</a:t>
                      </a:r>
                      <a:endParaRPr lang="en-US" dirty="0"/>
                    </a:p>
                  </a:txBody>
                  <a:tcPr/>
                </a:tc>
                <a:tc hMerge="1">
                  <a:txBody>
                    <a:bodyPr/>
                    <a:lstStyle/>
                    <a:p>
                      <a:endParaRPr lang="en-US" dirty="0"/>
                    </a:p>
                  </a:txBody>
                  <a:tcPr/>
                </a:tc>
                <a:tc hMerge="1">
                  <a:txBody>
                    <a:bodyPr/>
                    <a:lstStyle/>
                    <a:p>
                      <a:endParaRPr lang="en-US" dirty="0"/>
                    </a:p>
                  </a:txBody>
                  <a:tcPr/>
                </a:tc>
                <a:tc gridSpan="3">
                  <a:txBody>
                    <a:bodyPr/>
                    <a:lstStyle/>
                    <a:p>
                      <a:pPr algn="ctr"/>
                      <a:r>
                        <a:rPr lang="en-US" dirty="0" smtClean="0"/>
                        <a:t>Total</a:t>
                      </a:r>
                      <a:endParaRPr lang="en-US" dirty="0"/>
                    </a:p>
                  </a:txBody>
                  <a:tcPr/>
                </a:tc>
                <a:tc hMerge="1">
                  <a:txBody>
                    <a:bodyPr/>
                    <a:lstStyle/>
                    <a:p>
                      <a:endParaRPr lang="en-US" dirty="0"/>
                    </a:p>
                  </a:txBody>
                  <a:tcPr/>
                </a:tc>
                <a:tc hMerge="1">
                  <a:txBody>
                    <a:bodyPr/>
                    <a:lstStyle/>
                    <a:p>
                      <a:endParaRPr lang="en-US" dirty="0"/>
                    </a:p>
                  </a:txBody>
                  <a:tcPr/>
                </a:tc>
              </a:tr>
              <a:tr h="391866">
                <a:tc vMerge="1">
                  <a:txBody>
                    <a:bodyPr/>
                    <a:lstStyle/>
                    <a:p>
                      <a:endParaRPr lang="en-US"/>
                    </a:p>
                  </a:txBody>
                  <a:tcPr/>
                </a:tc>
                <a:tc rowSpan="2">
                  <a:txBody>
                    <a:bodyPr/>
                    <a:lstStyle/>
                    <a:p>
                      <a:pPr algn="ctr"/>
                      <a:r>
                        <a:rPr lang="en-US" sz="1400" b="1" dirty="0" smtClean="0"/>
                        <a:t>Male</a:t>
                      </a:r>
                      <a:endParaRPr lang="en-US" sz="1400" b="1" dirty="0"/>
                    </a:p>
                  </a:txBody>
                  <a:tcPr anchor="ctr"/>
                </a:tc>
                <a:tc rowSpan="2">
                  <a:txBody>
                    <a:bodyPr/>
                    <a:lstStyle/>
                    <a:p>
                      <a:pPr algn="ctr"/>
                      <a:r>
                        <a:rPr lang="en-US" sz="1400" b="1" dirty="0" smtClean="0"/>
                        <a:t>Female</a:t>
                      </a:r>
                      <a:endParaRPr lang="en-US" sz="1400" b="1" dirty="0"/>
                    </a:p>
                  </a:txBody>
                  <a:tcPr anchor="ctr"/>
                </a:tc>
                <a:tc>
                  <a:txBody>
                    <a:bodyPr/>
                    <a:lstStyle/>
                    <a:p>
                      <a:pPr algn="ctr"/>
                      <a:r>
                        <a:rPr lang="en-US" sz="1400" b="1" dirty="0" smtClean="0"/>
                        <a:t>Total</a:t>
                      </a:r>
                      <a:endParaRPr lang="en-US" sz="1400" b="1" dirty="0"/>
                    </a:p>
                  </a:txBody>
                  <a:tcPr anchor="ctr"/>
                </a:tc>
                <a:tc rowSpan="2">
                  <a:txBody>
                    <a:bodyPr/>
                    <a:lstStyle/>
                    <a:p>
                      <a:pPr algn="ctr"/>
                      <a:r>
                        <a:rPr lang="en-US" sz="1400" b="1" dirty="0" smtClean="0"/>
                        <a:t>Male</a:t>
                      </a:r>
                      <a:endParaRPr lang="en-US" sz="1400" b="1" dirty="0"/>
                    </a:p>
                  </a:txBody>
                  <a:tcPr anchor="ctr"/>
                </a:tc>
                <a:tc rowSpan="2">
                  <a:txBody>
                    <a:bodyPr/>
                    <a:lstStyle/>
                    <a:p>
                      <a:pPr algn="ctr"/>
                      <a:r>
                        <a:rPr lang="en-US" sz="1400" b="1" dirty="0" smtClean="0"/>
                        <a:t>Female</a:t>
                      </a:r>
                      <a:endParaRPr lang="en-US" sz="1400" b="1" dirty="0"/>
                    </a:p>
                  </a:txBody>
                  <a:tcPr anchor="ctr"/>
                </a:tc>
                <a:tc>
                  <a:txBody>
                    <a:bodyPr/>
                    <a:lstStyle/>
                    <a:p>
                      <a:pPr algn="ctr"/>
                      <a:r>
                        <a:rPr lang="en-US" sz="1400" b="1" dirty="0" smtClean="0"/>
                        <a:t>Total</a:t>
                      </a:r>
                      <a:endParaRPr lang="en-US" sz="1400" b="1" dirty="0"/>
                    </a:p>
                  </a:txBody>
                  <a:tcPr anchor="ctr"/>
                </a:tc>
                <a:tc rowSpan="2">
                  <a:txBody>
                    <a:bodyPr/>
                    <a:lstStyle/>
                    <a:p>
                      <a:pPr algn="ctr"/>
                      <a:r>
                        <a:rPr lang="en-US" sz="1400" b="1" dirty="0" smtClean="0"/>
                        <a:t>Male</a:t>
                      </a:r>
                      <a:endParaRPr lang="en-US" sz="1400" b="1" dirty="0"/>
                    </a:p>
                  </a:txBody>
                  <a:tcPr anchor="ctr"/>
                </a:tc>
                <a:tc rowSpan="2">
                  <a:txBody>
                    <a:bodyPr/>
                    <a:lstStyle/>
                    <a:p>
                      <a:pPr algn="ctr"/>
                      <a:r>
                        <a:rPr lang="en-US" sz="1400" b="1" dirty="0" smtClean="0"/>
                        <a:t>Female</a:t>
                      </a:r>
                      <a:endParaRPr lang="en-US" sz="1400" b="1" dirty="0"/>
                    </a:p>
                  </a:txBody>
                  <a:tcPr anchor="ctr"/>
                </a:tc>
                <a:tc>
                  <a:txBody>
                    <a:bodyPr/>
                    <a:lstStyle/>
                    <a:p>
                      <a:pPr algn="ctr"/>
                      <a:r>
                        <a:rPr lang="en-US" sz="1400" b="1" dirty="0" smtClean="0"/>
                        <a:t>Total</a:t>
                      </a:r>
                      <a:endParaRPr lang="en-US" sz="1400" b="1" dirty="0"/>
                    </a:p>
                  </a:txBody>
                  <a:tcPr anchor="ctr"/>
                </a:tc>
              </a:tr>
              <a:tr h="224383">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ctr"/>
                      <a:r>
                        <a:rPr lang="en-US" sz="1400" b="1" dirty="0" smtClean="0"/>
                        <a:t>%</a:t>
                      </a:r>
                      <a:endParaRPr lang="en-US" sz="1400" b="1" dirty="0"/>
                    </a:p>
                  </a:txBody>
                  <a:tcPr anchor="ctr"/>
                </a:tc>
                <a:tc vMerge="1">
                  <a:txBody>
                    <a:bodyPr/>
                    <a:lstStyle/>
                    <a:p>
                      <a:endParaRPr lang="en-US"/>
                    </a:p>
                  </a:txBody>
                  <a:tcPr/>
                </a:tc>
                <a:tc vMerge="1">
                  <a:txBody>
                    <a:bodyPr/>
                    <a:lstStyle/>
                    <a:p>
                      <a:endParaRPr lang="en-US"/>
                    </a:p>
                  </a:txBody>
                  <a:tcPr/>
                </a:tc>
                <a:tc>
                  <a:txBody>
                    <a:bodyPr/>
                    <a:lstStyle/>
                    <a:p>
                      <a:pPr algn="ctr"/>
                      <a:r>
                        <a:rPr lang="en-US" sz="1400" b="1" dirty="0" smtClean="0"/>
                        <a:t>%</a:t>
                      </a:r>
                      <a:endParaRPr lang="en-US" sz="1400" b="1" dirty="0"/>
                    </a:p>
                  </a:txBody>
                  <a:tcPr anchor="ctr"/>
                </a:tc>
                <a:tc vMerge="1">
                  <a:txBody>
                    <a:bodyPr/>
                    <a:lstStyle/>
                    <a:p>
                      <a:endParaRPr lang="en-US"/>
                    </a:p>
                  </a:txBody>
                  <a:tcPr/>
                </a:tc>
                <a:tc vMerge="1">
                  <a:txBody>
                    <a:bodyPr/>
                    <a:lstStyle/>
                    <a:p>
                      <a:endParaRPr lang="en-US"/>
                    </a:p>
                  </a:txBody>
                  <a:tcPr/>
                </a:tc>
                <a:tc>
                  <a:txBody>
                    <a:bodyPr/>
                    <a:lstStyle/>
                    <a:p>
                      <a:pPr algn="ctr"/>
                      <a:r>
                        <a:rPr lang="en-US" sz="1400" b="1" dirty="0" smtClean="0"/>
                        <a:t>%</a:t>
                      </a:r>
                      <a:endParaRPr lang="en-US" sz="1400" b="1" dirty="0"/>
                    </a:p>
                  </a:txBody>
                  <a:tcPr anchor="ctr"/>
                </a:tc>
              </a:tr>
              <a:tr h="391866">
                <a:tc rowSpan="2">
                  <a:txBody>
                    <a:bodyPr/>
                    <a:lstStyle/>
                    <a:p>
                      <a:r>
                        <a:rPr lang="en-US" sz="1600" b="1" dirty="0" smtClean="0"/>
                        <a:t>Capital</a:t>
                      </a:r>
                      <a:endParaRPr lang="en-US" sz="1600" b="1" dirty="0"/>
                    </a:p>
                  </a:txBody>
                  <a:tcPr anchor="ctr"/>
                </a:tc>
                <a:tc rowSpan="2">
                  <a:txBody>
                    <a:bodyPr/>
                    <a:lstStyle/>
                    <a:p>
                      <a:pPr algn="ctr"/>
                      <a:r>
                        <a:rPr lang="en-US" sz="1400" dirty="0" smtClean="0"/>
                        <a:t>126,889</a:t>
                      </a:r>
                      <a:endParaRPr lang="en-US" sz="1400" dirty="0"/>
                    </a:p>
                  </a:txBody>
                  <a:tcPr anchor="ctr"/>
                </a:tc>
                <a:tc rowSpan="2">
                  <a:txBody>
                    <a:bodyPr/>
                    <a:lstStyle/>
                    <a:p>
                      <a:pPr algn="ctr"/>
                      <a:r>
                        <a:rPr lang="en-US" sz="1400" dirty="0" smtClean="0"/>
                        <a:t>133,315</a:t>
                      </a:r>
                      <a:endParaRPr lang="en-US" sz="1400" dirty="0"/>
                    </a:p>
                  </a:txBody>
                  <a:tcPr anchor="ctr"/>
                </a:tc>
                <a:tc>
                  <a:txBody>
                    <a:bodyPr/>
                    <a:lstStyle/>
                    <a:p>
                      <a:pPr algn="ctr"/>
                      <a:r>
                        <a:rPr lang="en-US" sz="1400" dirty="0" smtClean="0"/>
                        <a:t>260,204</a:t>
                      </a:r>
                      <a:endParaRPr lang="en-US" sz="1400" dirty="0"/>
                    </a:p>
                  </a:txBody>
                  <a:tcPr anchor="ctr"/>
                </a:tc>
                <a:tc rowSpan="2">
                  <a:txBody>
                    <a:bodyPr/>
                    <a:lstStyle/>
                    <a:p>
                      <a:pPr algn="ctr"/>
                      <a:r>
                        <a:rPr lang="en-US" sz="1400" dirty="0" smtClean="0"/>
                        <a:t>194,269</a:t>
                      </a:r>
                      <a:endParaRPr lang="en-US" sz="1400" dirty="0"/>
                    </a:p>
                  </a:txBody>
                  <a:tcPr anchor="ctr"/>
                </a:tc>
                <a:tc rowSpan="2">
                  <a:txBody>
                    <a:bodyPr/>
                    <a:lstStyle/>
                    <a:p>
                      <a:pPr algn="ctr"/>
                      <a:r>
                        <a:rPr lang="en-US" sz="1400" dirty="0" smtClean="0"/>
                        <a:t>131,810</a:t>
                      </a:r>
                      <a:endParaRPr lang="en-US" sz="1400" dirty="0"/>
                    </a:p>
                  </a:txBody>
                  <a:tcPr anchor="ctr"/>
                </a:tc>
                <a:tc>
                  <a:txBody>
                    <a:bodyPr/>
                    <a:lstStyle/>
                    <a:p>
                      <a:pPr algn="ctr"/>
                      <a:r>
                        <a:rPr lang="en-US" sz="1400" dirty="0" smtClean="0"/>
                        <a:t>326,079</a:t>
                      </a:r>
                      <a:endParaRPr lang="en-US" sz="1400" dirty="0"/>
                    </a:p>
                  </a:txBody>
                  <a:tcPr anchor="ctr"/>
                </a:tc>
                <a:tc rowSpan="2">
                  <a:txBody>
                    <a:bodyPr/>
                    <a:lstStyle/>
                    <a:p>
                      <a:pPr algn="ctr"/>
                      <a:r>
                        <a:rPr lang="en-US" sz="1400" dirty="0" smtClean="0"/>
                        <a:t>321,158</a:t>
                      </a:r>
                      <a:endParaRPr lang="en-US" sz="1400" dirty="0"/>
                    </a:p>
                  </a:txBody>
                  <a:tcPr anchor="ctr"/>
                </a:tc>
                <a:tc rowSpan="2">
                  <a:txBody>
                    <a:bodyPr/>
                    <a:lstStyle/>
                    <a:p>
                      <a:pPr algn="ctr"/>
                      <a:r>
                        <a:rPr lang="en-US" sz="1400" dirty="0" smtClean="0"/>
                        <a:t>265,125</a:t>
                      </a:r>
                      <a:endParaRPr lang="en-US" sz="1400" dirty="0"/>
                    </a:p>
                  </a:txBody>
                  <a:tcPr anchor="ctr"/>
                </a:tc>
                <a:tc>
                  <a:txBody>
                    <a:bodyPr/>
                    <a:lstStyle/>
                    <a:p>
                      <a:pPr algn="ctr"/>
                      <a:r>
                        <a:rPr lang="en-US" sz="1400" dirty="0" smtClean="0"/>
                        <a:t>586,283</a:t>
                      </a:r>
                      <a:endParaRPr lang="en-US" sz="1400" dirty="0"/>
                    </a:p>
                  </a:txBody>
                  <a:tcPr anchor="ctr"/>
                </a:tc>
              </a:tr>
              <a:tr h="206269">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ctr"/>
                      <a:r>
                        <a:rPr lang="en-US" sz="1400" dirty="0" smtClean="0"/>
                        <a:t>44.4%</a:t>
                      </a:r>
                      <a:endParaRPr lang="en-US" sz="1400" dirty="0"/>
                    </a:p>
                  </a:txBody>
                  <a:tcPr anchor="ctr"/>
                </a:tc>
                <a:tc vMerge="1">
                  <a:txBody>
                    <a:bodyPr/>
                    <a:lstStyle/>
                    <a:p>
                      <a:endParaRPr lang="en-US"/>
                    </a:p>
                  </a:txBody>
                  <a:tcPr/>
                </a:tc>
                <a:tc vMerge="1">
                  <a:txBody>
                    <a:bodyPr/>
                    <a:lstStyle/>
                    <a:p>
                      <a:endParaRPr lang="en-US"/>
                    </a:p>
                  </a:txBody>
                  <a:tcPr/>
                </a:tc>
                <a:tc>
                  <a:txBody>
                    <a:bodyPr/>
                    <a:lstStyle/>
                    <a:p>
                      <a:pPr algn="ctr"/>
                      <a:r>
                        <a:rPr lang="en-US" sz="1400" dirty="0" smtClean="0"/>
                        <a:t>55.6%</a:t>
                      </a:r>
                      <a:endParaRPr lang="en-US" sz="1400" dirty="0"/>
                    </a:p>
                  </a:txBody>
                  <a:tcPr anchor="ctr"/>
                </a:tc>
                <a:tc vMerge="1">
                  <a:txBody>
                    <a:bodyPr/>
                    <a:lstStyle/>
                    <a:p>
                      <a:endParaRPr lang="en-US"/>
                    </a:p>
                  </a:txBody>
                  <a:tcPr/>
                </a:tc>
                <a:tc vMerge="1">
                  <a:txBody>
                    <a:bodyPr/>
                    <a:lstStyle/>
                    <a:p>
                      <a:endParaRPr lang="en-US"/>
                    </a:p>
                  </a:txBody>
                  <a:tcPr/>
                </a:tc>
                <a:tc>
                  <a:txBody>
                    <a:bodyPr/>
                    <a:lstStyle/>
                    <a:p>
                      <a:pPr algn="ctr"/>
                      <a:r>
                        <a:rPr lang="en-US" sz="1400" dirty="0" smtClean="0"/>
                        <a:t>100%</a:t>
                      </a:r>
                      <a:endParaRPr lang="en-US" sz="1400" dirty="0"/>
                    </a:p>
                  </a:txBody>
                  <a:tcPr anchor="ctr"/>
                </a:tc>
              </a:tr>
              <a:tr h="391866">
                <a:tc rowSpan="2">
                  <a:txBody>
                    <a:bodyPr/>
                    <a:lstStyle/>
                    <a:p>
                      <a:r>
                        <a:rPr lang="en-US" sz="1600" b="1" dirty="0" err="1" smtClean="0"/>
                        <a:t>Hawally</a:t>
                      </a:r>
                      <a:endParaRPr lang="en-US" sz="1600" b="1" dirty="0"/>
                    </a:p>
                  </a:txBody>
                  <a:tcPr anchor="ctr"/>
                </a:tc>
                <a:tc rowSpan="2">
                  <a:txBody>
                    <a:bodyPr/>
                    <a:lstStyle/>
                    <a:p>
                      <a:pPr algn="ctr"/>
                      <a:r>
                        <a:rPr lang="en-US" sz="1400" dirty="0" smtClean="0"/>
                        <a:t>105,913</a:t>
                      </a:r>
                      <a:endParaRPr lang="en-US" sz="1400" dirty="0"/>
                    </a:p>
                  </a:txBody>
                  <a:tcPr anchor="ctr"/>
                </a:tc>
                <a:tc rowSpan="2">
                  <a:txBody>
                    <a:bodyPr/>
                    <a:lstStyle/>
                    <a:p>
                      <a:pPr algn="ctr"/>
                      <a:r>
                        <a:rPr lang="en-US" sz="1400" dirty="0" smtClean="0"/>
                        <a:t>109,135</a:t>
                      </a:r>
                      <a:endParaRPr lang="en-US" sz="1400" dirty="0"/>
                    </a:p>
                  </a:txBody>
                  <a:tcPr anchor="ctr"/>
                </a:tc>
                <a:tc>
                  <a:txBody>
                    <a:bodyPr/>
                    <a:lstStyle/>
                    <a:p>
                      <a:pPr algn="ctr"/>
                      <a:r>
                        <a:rPr lang="en-US" sz="1400" dirty="0" smtClean="0"/>
                        <a:t>215,048</a:t>
                      </a:r>
                      <a:endParaRPr lang="en-US" sz="1400" dirty="0"/>
                    </a:p>
                  </a:txBody>
                  <a:tcPr anchor="ctr"/>
                </a:tc>
                <a:tc rowSpan="2">
                  <a:txBody>
                    <a:bodyPr/>
                    <a:lstStyle/>
                    <a:p>
                      <a:pPr algn="ctr"/>
                      <a:r>
                        <a:rPr lang="en-US" sz="1400" dirty="0" smtClean="0"/>
                        <a:t>388,230</a:t>
                      </a:r>
                      <a:endParaRPr lang="en-US" sz="1400" dirty="0"/>
                    </a:p>
                  </a:txBody>
                  <a:tcPr anchor="ctr"/>
                </a:tc>
                <a:tc rowSpan="2">
                  <a:txBody>
                    <a:bodyPr/>
                    <a:lstStyle/>
                    <a:p>
                      <a:pPr algn="ctr"/>
                      <a:r>
                        <a:rPr lang="en-US" sz="1400" dirty="0" smtClean="0"/>
                        <a:t>292,149</a:t>
                      </a:r>
                      <a:endParaRPr lang="en-US" sz="1400" dirty="0"/>
                    </a:p>
                  </a:txBody>
                  <a:tcPr anchor="ctr"/>
                </a:tc>
                <a:tc>
                  <a:txBody>
                    <a:bodyPr/>
                    <a:lstStyle/>
                    <a:p>
                      <a:pPr algn="ctr"/>
                      <a:r>
                        <a:rPr lang="en-US" sz="1400" dirty="0" smtClean="0"/>
                        <a:t>680,379</a:t>
                      </a:r>
                      <a:endParaRPr lang="en-US" sz="1400" dirty="0"/>
                    </a:p>
                  </a:txBody>
                  <a:tcPr anchor="ctr"/>
                </a:tc>
                <a:tc rowSpan="2">
                  <a:txBody>
                    <a:bodyPr/>
                    <a:lstStyle/>
                    <a:p>
                      <a:pPr algn="ctr"/>
                      <a:r>
                        <a:rPr lang="en-US" sz="1400" dirty="0" smtClean="0"/>
                        <a:t>494,173</a:t>
                      </a:r>
                      <a:endParaRPr lang="en-US" sz="1400" dirty="0"/>
                    </a:p>
                  </a:txBody>
                  <a:tcPr anchor="ctr"/>
                </a:tc>
                <a:tc rowSpan="2">
                  <a:txBody>
                    <a:bodyPr/>
                    <a:lstStyle/>
                    <a:p>
                      <a:pPr algn="ctr"/>
                      <a:r>
                        <a:rPr lang="en-US" sz="1400" dirty="0" smtClean="0"/>
                        <a:t>401,284</a:t>
                      </a:r>
                      <a:endParaRPr lang="en-US" sz="1400" dirty="0"/>
                    </a:p>
                  </a:txBody>
                  <a:tcPr anchor="ctr"/>
                </a:tc>
                <a:tc>
                  <a:txBody>
                    <a:bodyPr/>
                    <a:lstStyle/>
                    <a:p>
                      <a:pPr algn="ctr"/>
                      <a:r>
                        <a:rPr lang="en-US" sz="1400" dirty="0" smtClean="0"/>
                        <a:t>895,427</a:t>
                      </a:r>
                      <a:endParaRPr lang="en-US" sz="1400" dirty="0"/>
                    </a:p>
                  </a:txBody>
                  <a:tcPr anchor="ctr"/>
                </a:tc>
              </a:tr>
              <a:tr h="214625">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ctr"/>
                      <a:r>
                        <a:rPr lang="en-US" sz="1400" dirty="0" smtClean="0"/>
                        <a:t>24.0%</a:t>
                      </a:r>
                      <a:endParaRPr lang="en-US" sz="1400" dirty="0"/>
                    </a:p>
                  </a:txBody>
                  <a:tcPr anchor="ctr"/>
                </a:tc>
                <a:tc vMerge="1">
                  <a:txBody>
                    <a:bodyPr/>
                    <a:lstStyle/>
                    <a:p>
                      <a:endParaRPr lang="en-US"/>
                    </a:p>
                  </a:txBody>
                  <a:tcPr/>
                </a:tc>
                <a:tc vMerge="1">
                  <a:txBody>
                    <a:bodyPr/>
                    <a:lstStyle/>
                    <a:p>
                      <a:endParaRPr lang="en-US"/>
                    </a:p>
                  </a:txBody>
                  <a:tcPr/>
                </a:tc>
                <a:tc>
                  <a:txBody>
                    <a:bodyPr/>
                    <a:lstStyle/>
                    <a:p>
                      <a:pPr algn="ctr"/>
                      <a:r>
                        <a:rPr lang="en-US" sz="1400" dirty="0" smtClean="0"/>
                        <a:t>76.0%</a:t>
                      </a:r>
                      <a:endParaRPr lang="en-US" sz="1400" dirty="0"/>
                    </a:p>
                  </a:txBody>
                  <a:tcPr anchor="ctr"/>
                </a:tc>
                <a:tc vMerge="1">
                  <a:txBody>
                    <a:bodyPr/>
                    <a:lstStyle/>
                    <a:p>
                      <a:endParaRPr lang="en-US"/>
                    </a:p>
                  </a:txBody>
                  <a:tcPr/>
                </a:tc>
                <a:tc vMerge="1">
                  <a:txBody>
                    <a:bodyPr/>
                    <a:lstStyle/>
                    <a:p>
                      <a:endParaRPr lang="en-US"/>
                    </a:p>
                  </a:txBody>
                  <a:tcPr/>
                </a:tc>
                <a:tc>
                  <a:txBody>
                    <a:bodyPr/>
                    <a:lstStyle/>
                    <a:p>
                      <a:pPr algn="ctr"/>
                      <a:r>
                        <a:rPr lang="en-US" sz="1400" dirty="0" smtClean="0"/>
                        <a:t>100%</a:t>
                      </a:r>
                      <a:endParaRPr lang="en-US" sz="1400" dirty="0"/>
                    </a:p>
                  </a:txBody>
                  <a:tcPr anchor="ctr"/>
                </a:tc>
              </a:tr>
              <a:tr h="391866">
                <a:tc rowSpan="2">
                  <a:txBody>
                    <a:bodyPr/>
                    <a:lstStyle/>
                    <a:p>
                      <a:r>
                        <a:rPr lang="en-US" sz="1600" b="1" dirty="0" err="1" smtClean="0"/>
                        <a:t>Farwanyia</a:t>
                      </a:r>
                      <a:endParaRPr lang="en-US" sz="1600" b="1" dirty="0"/>
                    </a:p>
                  </a:txBody>
                  <a:tcPr anchor="ctr"/>
                </a:tc>
                <a:tc rowSpan="2">
                  <a:txBody>
                    <a:bodyPr/>
                    <a:lstStyle/>
                    <a:p>
                      <a:pPr algn="ctr"/>
                      <a:r>
                        <a:rPr lang="en-US" sz="1400" dirty="0" smtClean="0"/>
                        <a:t>112,398</a:t>
                      </a:r>
                      <a:endParaRPr lang="en-US" sz="1400" dirty="0"/>
                    </a:p>
                  </a:txBody>
                  <a:tcPr anchor="ctr"/>
                </a:tc>
                <a:tc rowSpan="2">
                  <a:txBody>
                    <a:bodyPr/>
                    <a:lstStyle/>
                    <a:p>
                      <a:pPr algn="ctr"/>
                      <a:r>
                        <a:rPr lang="en-US" sz="1400" dirty="0" smtClean="0"/>
                        <a:t>118,175</a:t>
                      </a:r>
                      <a:endParaRPr lang="en-US" sz="1400" dirty="0"/>
                    </a:p>
                  </a:txBody>
                  <a:tcPr anchor="ctr"/>
                </a:tc>
                <a:tc>
                  <a:txBody>
                    <a:bodyPr/>
                    <a:lstStyle/>
                    <a:p>
                      <a:pPr algn="ctr"/>
                      <a:r>
                        <a:rPr lang="en-US" sz="1400" dirty="0" smtClean="0"/>
                        <a:t>230,573</a:t>
                      </a:r>
                      <a:endParaRPr lang="en-US" sz="1400" dirty="0"/>
                    </a:p>
                  </a:txBody>
                  <a:tcPr anchor="ctr"/>
                </a:tc>
                <a:tc rowSpan="2">
                  <a:txBody>
                    <a:bodyPr/>
                    <a:lstStyle/>
                    <a:p>
                      <a:pPr algn="ctr"/>
                      <a:r>
                        <a:rPr lang="en-US" sz="1400" dirty="0" smtClean="0"/>
                        <a:t>668,015</a:t>
                      </a:r>
                      <a:endParaRPr lang="en-US" sz="1400" dirty="0"/>
                    </a:p>
                  </a:txBody>
                  <a:tcPr anchor="ctr"/>
                </a:tc>
                <a:tc rowSpan="2">
                  <a:txBody>
                    <a:bodyPr/>
                    <a:lstStyle/>
                    <a:p>
                      <a:pPr algn="ctr"/>
                      <a:r>
                        <a:rPr lang="en-US" sz="1400" dirty="0" smtClean="0"/>
                        <a:t>229,936</a:t>
                      </a:r>
                      <a:endParaRPr lang="en-US" sz="1400" dirty="0"/>
                    </a:p>
                  </a:txBody>
                  <a:tcPr anchor="ctr"/>
                </a:tc>
                <a:tc>
                  <a:txBody>
                    <a:bodyPr/>
                    <a:lstStyle/>
                    <a:p>
                      <a:pPr algn="ctr"/>
                      <a:r>
                        <a:rPr lang="en-US" sz="1400" dirty="0" smtClean="0"/>
                        <a:t>897951</a:t>
                      </a:r>
                      <a:endParaRPr lang="en-US" sz="1400" dirty="0"/>
                    </a:p>
                  </a:txBody>
                  <a:tcPr anchor="ctr"/>
                </a:tc>
                <a:tc rowSpan="2">
                  <a:txBody>
                    <a:bodyPr/>
                    <a:lstStyle/>
                    <a:p>
                      <a:pPr algn="ctr"/>
                      <a:r>
                        <a:rPr lang="en-US" sz="1400" dirty="0" smtClean="0"/>
                        <a:t>780,413</a:t>
                      </a:r>
                      <a:endParaRPr lang="en-US" sz="1400" dirty="0"/>
                    </a:p>
                  </a:txBody>
                  <a:tcPr anchor="ctr"/>
                </a:tc>
                <a:tc rowSpan="2">
                  <a:txBody>
                    <a:bodyPr/>
                    <a:lstStyle/>
                    <a:p>
                      <a:pPr algn="ctr"/>
                      <a:r>
                        <a:rPr lang="en-US" sz="1400" dirty="0" smtClean="0"/>
                        <a:t>348,111</a:t>
                      </a:r>
                      <a:endParaRPr lang="en-US" sz="1400" dirty="0"/>
                    </a:p>
                  </a:txBody>
                  <a:tcPr anchor="ctr"/>
                </a:tc>
                <a:tc>
                  <a:txBody>
                    <a:bodyPr/>
                    <a:lstStyle/>
                    <a:p>
                      <a:pPr algn="ctr"/>
                      <a:r>
                        <a:rPr lang="en-US" sz="1400" dirty="0" smtClean="0"/>
                        <a:t>1,128,524</a:t>
                      </a:r>
                      <a:endParaRPr lang="en-US" sz="1400" dirty="0"/>
                    </a:p>
                  </a:txBody>
                  <a:tcPr anchor="ctr"/>
                </a:tc>
              </a:tr>
              <a:tr h="196511">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ctr"/>
                      <a:r>
                        <a:rPr lang="en-US" sz="1400" dirty="0" smtClean="0"/>
                        <a:t>20.4%</a:t>
                      </a:r>
                      <a:endParaRPr lang="en-US" sz="1400" dirty="0"/>
                    </a:p>
                  </a:txBody>
                  <a:tcPr anchor="ctr"/>
                </a:tc>
                <a:tc vMerge="1">
                  <a:txBody>
                    <a:bodyPr/>
                    <a:lstStyle/>
                    <a:p>
                      <a:endParaRPr lang="en-US"/>
                    </a:p>
                  </a:txBody>
                  <a:tcPr/>
                </a:tc>
                <a:tc vMerge="1">
                  <a:txBody>
                    <a:bodyPr/>
                    <a:lstStyle/>
                    <a:p>
                      <a:endParaRPr lang="en-US"/>
                    </a:p>
                  </a:txBody>
                  <a:tcPr/>
                </a:tc>
                <a:tc>
                  <a:txBody>
                    <a:bodyPr/>
                    <a:lstStyle/>
                    <a:p>
                      <a:pPr algn="ctr"/>
                      <a:r>
                        <a:rPr lang="en-US" sz="1400" dirty="0" smtClean="0"/>
                        <a:t>79.6%</a:t>
                      </a:r>
                      <a:endParaRPr lang="en-US" sz="1400" dirty="0"/>
                    </a:p>
                  </a:txBody>
                  <a:tcPr anchor="ctr"/>
                </a:tc>
                <a:tc vMerge="1">
                  <a:txBody>
                    <a:bodyPr/>
                    <a:lstStyle/>
                    <a:p>
                      <a:endParaRPr lang="en-US"/>
                    </a:p>
                  </a:txBody>
                  <a:tcPr/>
                </a:tc>
                <a:tc vMerge="1">
                  <a:txBody>
                    <a:bodyPr/>
                    <a:lstStyle/>
                    <a:p>
                      <a:endParaRPr lang="en-US"/>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t>100%</a:t>
                      </a:r>
                    </a:p>
                  </a:txBody>
                  <a:tcPr anchor="ctr"/>
                </a:tc>
              </a:tr>
              <a:tr h="198654">
                <a:tc rowSpan="2">
                  <a:txBody>
                    <a:bodyPr/>
                    <a:lstStyle/>
                    <a:p>
                      <a:r>
                        <a:rPr lang="en-US" sz="1600" b="1" dirty="0" err="1" smtClean="0"/>
                        <a:t>Ahmadi</a:t>
                      </a:r>
                      <a:endParaRPr lang="en-US" sz="1600" b="1" dirty="0"/>
                    </a:p>
                  </a:txBody>
                  <a:tcPr anchor="ctr"/>
                </a:tc>
                <a:tc rowSpan="2">
                  <a:txBody>
                    <a:bodyPr/>
                    <a:lstStyle/>
                    <a:p>
                      <a:pPr algn="ctr"/>
                      <a:r>
                        <a:rPr lang="en-US" sz="1400" dirty="0" smtClean="0"/>
                        <a:t>208,221</a:t>
                      </a:r>
                      <a:endParaRPr lang="en-US" sz="1400" dirty="0"/>
                    </a:p>
                  </a:txBody>
                  <a:tcPr anchor="ctr"/>
                </a:tc>
                <a:tc rowSpan="2">
                  <a:txBody>
                    <a:bodyPr/>
                    <a:lstStyle/>
                    <a:p>
                      <a:pPr algn="ctr"/>
                      <a:r>
                        <a:rPr lang="en-US" sz="1400" dirty="0" smtClean="0"/>
                        <a:t>212,779</a:t>
                      </a:r>
                      <a:endParaRPr lang="en-US" sz="1400" dirty="0"/>
                    </a:p>
                  </a:txBody>
                  <a:tcPr anchor="ctr"/>
                </a:tc>
                <a:tc>
                  <a:txBody>
                    <a:bodyPr/>
                    <a:lstStyle/>
                    <a:p>
                      <a:pPr algn="ctr"/>
                      <a:r>
                        <a:rPr lang="en-US" sz="1400" dirty="0" smtClean="0"/>
                        <a:t>421,000</a:t>
                      </a:r>
                      <a:endParaRPr lang="en-US" sz="1400" dirty="0"/>
                    </a:p>
                  </a:txBody>
                  <a:tcPr anchor="ctr"/>
                </a:tc>
                <a:tc rowSpan="2">
                  <a:txBody>
                    <a:bodyPr/>
                    <a:lstStyle/>
                    <a:p>
                      <a:pPr algn="ctr"/>
                      <a:r>
                        <a:rPr lang="en-US" sz="1400" dirty="0" smtClean="0"/>
                        <a:t>471,272</a:t>
                      </a:r>
                      <a:endParaRPr lang="en-US" sz="1400" dirty="0"/>
                    </a:p>
                  </a:txBody>
                  <a:tcPr anchor="ctr"/>
                </a:tc>
                <a:tc rowSpan="2">
                  <a:txBody>
                    <a:bodyPr/>
                    <a:lstStyle/>
                    <a:p>
                      <a:pPr algn="ctr"/>
                      <a:r>
                        <a:rPr lang="en-US" sz="1400" dirty="0" smtClean="0"/>
                        <a:t>193,851</a:t>
                      </a:r>
                      <a:endParaRPr lang="en-US" sz="1400" dirty="0"/>
                    </a:p>
                  </a:txBody>
                  <a:tcPr anchor="ctr"/>
                </a:tc>
                <a:tc>
                  <a:txBody>
                    <a:bodyPr/>
                    <a:lstStyle/>
                    <a:p>
                      <a:pPr algn="ctr"/>
                      <a:r>
                        <a:rPr lang="en-US" sz="1400" dirty="0" smtClean="0"/>
                        <a:t>665123</a:t>
                      </a:r>
                      <a:endParaRPr lang="en-US" sz="1400" dirty="0"/>
                    </a:p>
                  </a:txBody>
                  <a:tcPr anchor="ctr"/>
                </a:tc>
                <a:tc rowSpan="2">
                  <a:txBody>
                    <a:bodyPr/>
                    <a:lstStyle/>
                    <a:p>
                      <a:pPr algn="ctr"/>
                      <a:r>
                        <a:rPr lang="en-US" sz="1400" dirty="0" smtClean="0"/>
                        <a:t>679,493</a:t>
                      </a:r>
                      <a:endParaRPr lang="en-US" sz="1400" dirty="0"/>
                    </a:p>
                  </a:txBody>
                  <a:tcPr anchor="ctr"/>
                </a:tc>
                <a:tc rowSpan="2">
                  <a:txBody>
                    <a:bodyPr/>
                    <a:lstStyle/>
                    <a:p>
                      <a:pPr algn="ctr"/>
                      <a:r>
                        <a:rPr lang="en-US" sz="1400" dirty="0" smtClean="0"/>
                        <a:t>406,630</a:t>
                      </a:r>
                      <a:endParaRPr lang="en-US" sz="1400" dirty="0"/>
                    </a:p>
                  </a:txBody>
                  <a:tcPr anchor="ctr"/>
                </a:tc>
                <a:tc>
                  <a:txBody>
                    <a:bodyPr/>
                    <a:lstStyle/>
                    <a:p>
                      <a:pPr algn="ctr"/>
                      <a:r>
                        <a:rPr lang="en-US" sz="1400" dirty="0" smtClean="0"/>
                        <a:t>1,086,123</a:t>
                      </a:r>
                      <a:endParaRPr lang="en-US" sz="1400" dirty="0"/>
                    </a:p>
                  </a:txBody>
                  <a:tcPr anchor="ctr"/>
                </a:tc>
              </a:tr>
              <a:tr h="198654">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ctr"/>
                      <a:r>
                        <a:rPr lang="en-US" sz="1400" dirty="0" smtClean="0"/>
                        <a:t>38.8%</a:t>
                      </a:r>
                      <a:endParaRPr lang="en-US" sz="1400" dirty="0"/>
                    </a:p>
                  </a:txBody>
                  <a:tcPr anchor="ctr"/>
                </a:tc>
                <a:tc vMerge="1">
                  <a:txBody>
                    <a:bodyPr/>
                    <a:lstStyle/>
                    <a:p>
                      <a:endParaRPr lang="en-US"/>
                    </a:p>
                  </a:txBody>
                  <a:tcPr/>
                </a:tc>
                <a:tc vMerge="1">
                  <a:txBody>
                    <a:bodyPr/>
                    <a:lstStyle/>
                    <a:p>
                      <a:endParaRPr lang="en-US"/>
                    </a:p>
                  </a:txBody>
                  <a:tcPr/>
                </a:tc>
                <a:tc>
                  <a:txBody>
                    <a:bodyPr/>
                    <a:lstStyle/>
                    <a:p>
                      <a:pPr algn="ctr"/>
                      <a:r>
                        <a:rPr lang="en-US" sz="1400" dirty="0" smtClean="0"/>
                        <a:t>61.2%</a:t>
                      </a:r>
                      <a:endParaRPr lang="en-US" sz="1400" dirty="0"/>
                    </a:p>
                  </a:txBody>
                  <a:tcPr anchor="ctr"/>
                </a:tc>
                <a:tc vMerge="1">
                  <a:txBody>
                    <a:bodyPr/>
                    <a:lstStyle/>
                    <a:p>
                      <a:endParaRPr lang="en-US"/>
                    </a:p>
                  </a:txBody>
                  <a:tcPr/>
                </a:tc>
                <a:tc vMerge="1">
                  <a:txBody>
                    <a:bodyPr/>
                    <a:lstStyle/>
                    <a:p>
                      <a:endParaRPr lang="en-US"/>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t>100%</a:t>
                      </a:r>
                    </a:p>
                  </a:txBody>
                  <a:tcPr anchor="ctr"/>
                </a:tc>
              </a:tr>
              <a:tr h="198654">
                <a:tc rowSpan="2">
                  <a:txBody>
                    <a:bodyPr/>
                    <a:lstStyle/>
                    <a:p>
                      <a:r>
                        <a:rPr lang="en-US" sz="1600" b="1" dirty="0" err="1" smtClean="0"/>
                        <a:t>Jahra</a:t>
                      </a:r>
                      <a:endParaRPr lang="en-US" sz="1600" b="1" dirty="0"/>
                    </a:p>
                  </a:txBody>
                  <a:tcPr anchor="ctr"/>
                </a:tc>
                <a:tc rowSpan="2">
                  <a:txBody>
                    <a:bodyPr/>
                    <a:lstStyle/>
                    <a:p>
                      <a:pPr algn="ctr"/>
                      <a:r>
                        <a:rPr lang="en-US" sz="1400" dirty="0" smtClean="0"/>
                        <a:t>79,819</a:t>
                      </a:r>
                      <a:endParaRPr lang="en-US" sz="1400" dirty="0"/>
                    </a:p>
                  </a:txBody>
                  <a:tcPr anchor="ctr"/>
                </a:tc>
                <a:tc rowSpan="2">
                  <a:txBody>
                    <a:bodyPr/>
                    <a:lstStyle/>
                    <a:p>
                      <a:pPr algn="ctr"/>
                      <a:r>
                        <a:rPr lang="en-US" sz="1400" dirty="0" smtClean="0"/>
                        <a:t>84,496</a:t>
                      </a:r>
                      <a:endParaRPr lang="en-US" sz="1400" dirty="0"/>
                    </a:p>
                  </a:txBody>
                  <a:tcPr anchor="ctr"/>
                </a:tc>
                <a:tc>
                  <a:txBody>
                    <a:bodyPr/>
                    <a:lstStyle/>
                    <a:p>
                      <a:pPr algn="ctr"/>
                      <a:r>
                        <a:rPr lang="en-US" sz="1400" dirty="0" smtClean="0"/>
                        <a:t>164,315</a:t>
                      </a:r>
                      <a:endParaRPr lang="en-US" sz="1400" dirty="0"/>
                    </a:p>
                  </a:txBody>
                  <a:tcPr anchor="ctr"/>
                </a:tc>
                <a:tc rowSpan="2">
                  <a:txBody>
                    <a:bodyPr/>
                    <a:lstStyle/>
                    <a:p>
                      <a:pPr algn="ctr"/>
                      <a:r>
                        <a:rPr lang="en-US" sz="1400" dirty="0" smtClean="0"/>
                        <a:t>194,468</a:t>
                      </a:r>
                      <a:endParaRPr lang="en-US" sz="1400" dirty="0"/>
                    </a:p>
                  </a:txBody>
                  <a:tcPr anchor="ctr"/>
                </a:tc>
                <a:tc rowSpan="2">
                  <a:txBody>
                    <a:bodyPr/>
                    <a:lstStyle/>
                    <a:p>
                      <a:pPr algn="ctr"/>
                      <a:r>
                        <a:rPr lang="en-US" sz="1400" dirty="0" smtClean="0"/>
                        <a:t>123,457</a:t>
                      </a:r>
                      <a:endParaRPr lang="en-US" sz="1400" dirty="0"/>
                    </a:p>
                  </a:txBody>
                  <a:tcPr anchor="ctr"/>
                </a:tc>
                <a:tc>
                  <a:txBody>
                    <a:bodyPr/>
                    <a:lstStyle/>
                    <a:p>
                      <a:pPr algn="ctr"/>
                      <a:r>
                        <a:rPr lang="en-US" sz="1400" dirty="0" smtClean="0"/>
                        <a:t>317925</a:t>
                      </a:r>
                      <a:endParaRPr lang="en-US" sz="1400" dirty="0"/>
                    </a:p>
                  </a:txBody>
                  <a:tcPr anchor="ctr"/>
                </a:tc>
                <a:tc rowSpan="2">
                  <a:txBody>
                    <a:bodyPr/>
                    <a:lstStyle/>
                    <a:p>
                      <a:pPr algn="ctr"/>
                      <a:r>
                        <a:rPr lang="en-US" sz="1400" dirty="0" smtClean="0"/>
                        <a:t>274,287</a:t>
                      </a:r>
                      <a:endParaRPr lang="en-US" sz="1400" dirty="0"/>
                    </a:p>
                  </a:txBody>
                  <a:tcPr anchor="ctr"/>
                </a:tc>
                <a:tc rowSpan="2">
                  <a:txBody>
                    <a:bodyPr/>
                    <a:lstStyle/>
                    <a:p>
                      <a:pPr algn="ctr"/>
                      <a:r>
                        <a:rPr lang="en-US" sz="1400" dirty="0" smtClean="0"/>
                        <a:t>207,953</a:t>
                      </a:r>
                      <a:endParaRPr lang="en-US" sz="1400" dirty="0"/>
                    </a:p>
                  </a:txBody>
                  <a:tcPr anchor="ctr"/>
                </a:tc>
                <a:tc>
                  <a:txBody>
                    <a:bodyPr/>
                    <a:lstStyle/>
                    <a:p>
                      <a:pPr algn="ctr"/>
                      <a:r>
                        <a:rPr lang="en-US" sz="1400" dirty="0" smtClean="0"/>
                        <a:t>482,240</a:t>
                      </a:r>
                      <a:endParaRPr lang="en-US" sz="1400" dirty="0"/>
                    </a:p>
                  </a:txBody>
                  <a:tcPr anchor="ctr"/>
                </a:tc>
              </a:tr>
              <a:tr h="179351">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ctr"/>
                      <a:r>
                        <a:rPr lang="en-US" sz="1400" dirty="0" smtClean="0"/>
                        <a:t>34.1%</a:t>
                      </a:r>
                      <a:endParaRPr lang="en-US" sz="1400" dirty="0"/>
                    </a:p>
                  </a:txBody>
                  <a:tcPr anchor="ctr"/>
                </a:tc>
                <a:tc vMerge="1">
                  <a:txBody>
                    <a:bodyPr/>
                    <a:lstStyle/>
                    <a:p>
                      <a:endParaRPr lang="en-US"/>
                    </a:p>
                  </a:txBody>
                  <a:tcPr/>
                </a:tc>
                <a:tc vMerge="1">
                  <a:txBody>
                    <a:bodyPr/>
                    <a:lstStyle/>
                    <a:p>
                      <a:endParaRPr lang="en-US"/>
                    </a:p>
                  </a:txBody>
                  <a:tcPr/>
                </a:tc>
                <a:tc>
                  <a:txBody>
                    <a:bodyPr/>
                    <a:lstStyle/>
                    <a:p>
                      <a:pPr algn="ctr"/>
                      <a:r>
                        <a:rPr lang="en-US" sz="1400" dirty="0" smtClean="0"/>
                        <a:t>65.9%</a:t>
                      </a:r>
                      <a:endParaRPr lang="en-US" sz="1400" dirty="0"/>
                    </a:p>
                  </a:txBody>
                  <a:tcPr anchor="ctr"/>
                </a:tc>
                <a:tc vMerge="1">
                  <a:txBody>
                    <a:bodyPr/>
                    <a:lstStyle/>
                    <a:p>
                      <a:endParaRPr lang="en-US"/>
                    </a:p>
                  </a:txBody>
                  <a:tcPr/>
                </a:tc>
                <a:tc vMerge="1">
                  <a:txBody>
                    <a:bodyPr/>
                    <a:lstStyle/>
                    <a:p>
                      <a:endParaRPr lang="en-US"/>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t>100%</a:t>
                      </a:r>
                    </a:p>
                  </a:txBody>
                  <a:tcPr anchor="ctr"/>
                </a:tc>
              </a:tr>
              <a:tr h="289560">
                <a:tc rowSpan="2">
                  <a:txBody>
                    <a:bodyPr/>
                    <a:lstStyle/>
                    <a:p>
                      <a:r>
                        <a:rPr lang="en-US" sz="1600" b="1" dirty="0" smtClean="0"/>
                        <a:t>Non-Specified</a:t>
                      </a:r>
                      <a:endParaRPr lang="en-US" sz="1600" b="1" dirty="0"/>
                    </a:p>
                  </a:txBody>
                  <a:tcPr anchor="ctr"/>
                </a:tc>
                <a:tc rowSpan="2">
                  <a:txBody>
                    <a:bodyPr/>
                    <a:lstStyle/>
                    <a:p>
                      <a:pPr algn="ctr"/>
                      <a:r>
                        <a:rPr lang="en-US" sz="1400" dirty="0" smtClean="0"/>
                        <a:t>131</a:t>
                      </a:r>
                      <a:endParaRPr lang="en-US" sz="1400" dirty="0"/>
                    </a:p>
                  </a:txBody>
                  <a:tcPr anchor="ctr"/>
                </a:tc>
                <a:tc rowSpan="2">
                  <a:txBody>
                    <a:bodyPr/>
                    <a:lstStyle/>
                    <a:p>
                      <a:pPr algn="ctr"/>
                      <a:r>
                        <a:rPr lang="en-US" sz="1400" dirty="0" smtClean="0"/>
                        <a:t>130</a:t>
                      </a:r>
                      <a:endParaRPr lang="en-US" sz="1400" dirty="0"/>
                    </a:p>
                  </a:txBody>
                  <a:tcPr anchor="ctr"/>
                </a:tc>
                <a:tc>
                  <a:txBody>
                    <a:bodyPr/>
                    <a:lstStyle/>
                    <a:p>
                      <a:pPr algn="ctr"/>
                      <a:r>
                        <a:rPr lang="en-US" sz="1400" dirty="0" smtClean="0"/>
                        <a:t>261</a:t>
                      </a:r>
                      <a:endParaRPr lang="en-US" sz="1400" dirty="0"/>
                    </a:p>
                  </a:txBody>
                  <a:tcPr anchor="ctr"/>
                </a:tc>
                <a:tc rowSpan="2">
                  <a:txBody>
                    <a:bodyPr/>
                    <a:lstStyle/>
                    <a:p>
                      <a:pPr algn="ctr"/>
                      <a:r>
                        <a:rPr lang="en-US" sz="1400" dirty="0" smtClean="0"/>
                        <a:t>2,777</a:t>
                      </a:r>
                      <a:endParaRPr lang="en-US" sz="1400" dirty="0"/>
                    </a:p>
                  </a:txBody>
                  <a:tcPr anchor="ctr"/>
                </a:tc>
                <a:tc rowSpan="2">
                  <a:txBody>
                    <a:bodyPr/>
                    <a:lstStyle/>
                    <a:p>
                      <a:pPr algn="ctr"/>
                      <a:r>
                        <a:rPr lang="en-US" sz="1400" dirty="0" smtClean="0"/>
                        <a:t>2,023</a:t>
                      </a:r>
                      <a:endParaRPr lang="en-US" sz="1400" dirty="0"/>
                    </a:p>
                  </a:txBody>
                  <a:tcPr anchor="ctr"/>
                </a:tc>
                <a:tc>
                  <a:txBody>
                    <a:bodyPr/>
                    <a:lstStyle/>
                    <a:p>
                      <a:pPr algn="ctr"/>
                      <a:r>
                        <a:rPr lang="en-US" sz="1400" dirty="0" smtClean="0"/>
                        <a:t>4,800</a:t>
                      </a:r>
                      <a:endParaRPr lang="en-US" sz="1400" dirty="0"/>
                    </a:p>
                  </a:txBody>
                  <a:tcPr anchor="ctr"/>
                </a:tc>
                <a:tc rowSpan="2">
                  <a:txBody>
                    <a:bodyPr/>
                    <a:lstStyle/>
                    <a:p>
                      <a:pPr algn="ctr"/>
                      <a:r>
                        <a:rPr lang="en-US" sz="1400" dirty="0" smtClean="0"/>
                        <a:t>2,908</a:t>
                      </a:r>
                      <a:endParaRPr lang="en-US" sz="1400" dirty="0"/>
                    </a:p>
                  </a:txBody>
                  <a:tcPr anchor="ctr"/>
                </a:tc>
                <a:tc rowSpan="2">
                  <a:txBody>
                    <a:bodyPr/>
                    <a:lstStyle/>
                    <a:p>
                      <a:pPr algn="ctr"/>
                      <a:r>
                        <a:rPr lang="en-US" sz="1400" dirty="0" smtClean="0"/>
                        <a:t>2,153</a:t>
                      </a:r>
                      <a:endParaRPr lang="en-US" sz="1400" dirty="0"/>
                    </a:p>
                  </a:txBody>
                  <a:tcPr anchor="ctr"/>
                </a:tc>
                <a:tc>
                  <a:txBody>
                    <a:bodyPr/>
                    <a:lstStyle/>
                    <a:p>
                      <a:pPr algn="ctr"/>
                      <a:r>
                        <a:rPr lang="en-US" sz="1400" dirty="0" smtClean="0"/>
                        <a:t>5,061</a:t>
                      </a:r>
                      <a:endParaRPr lang="en-US" sz="1400" dirty="0"/>
                    </a:p>
                  </a:txBody>
                  <a:tcPr anchor="ctr"/>
                </a:tc>
              </a:tr>
              <a:tr h="28956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ctr"/>
                      <a:r>
                        <a:rPr lang="en-US" sz="1400" dirty="0" smtClean="0"/>
                        <a:t>5.2%</a:t>
                      </a:r>
                      <a:endParaRPr lang="en-US" sz="1400" dirty="0"/>
                    </a:p>
                  </a:txBody>
                  <a:tcPr anchor="ctr"/>
                </a:tc>
                <a:tc vMerge="1">
                  <a:txBody>
                    <a:bodyPr/>
                    <a:lstStyle/>
                    <a:p>
                      <a:endParaRPr lang="en-US"/>
                    </a:p>
                  </a:txBody>
                  <a:tcPr/>
                </a:tc>
                <a:tc vMerge="1">
                  <a:txBody>
                    <a:bodyPr/>
                    <a:lstStyle/>
                    <a:p>
                      <a:endParaRPr lang="en-US"/>
                    </a:p>
                  </a:txBody>
                  <a:tcPr/>
                </a:tc>
                <a:tc>
                  <a:txBody>
                    <a:bodyPr/>
                    <a:lstStyle/>
                    <a:p>
                      <a:pPr algn="ctr"/>
                      <a:r>
                        <a:rPr lang="en-US" sz="1400" dirty="0" smtClean="0"/>
                        <a:t>94.8%</a:t>
                      </a:r>
                      <a:endParaRPr lang="en-US" sz="1400" dirty="0"/>
                    </a:p>
                  </a:txBody>
                  <a:tcPr anchor="ctr"/>
                </a:tc>
                <a:tc vMerge="1">
                  <a:txBody>
                    <a:bodyPr/>
                    <a:lstStyle/>
                    <a:p>
                      <a:endParaRPr lang="en-US"/>
                    </a:p>
                  </a:txBody>
                  <a:tcPr/>
                </a:tc>
                <a:tc vMerge="1">
                  <a:txBody>
                    <a:bodyPr/>
                    <a:lstStyle/>
                    <a:p>
                      <a:endParaRPr lang="en-US"/>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t>100%</a:t>
                      </a:r>
                    </a:p>
                  </a:txBody>
                  <a:tcPr anchor="ctr"/>
                </a:tc>
              </a:tr>
              <a:tr h="198654">
                <a:tc rowSpan="2">
                  <a:txBody>
                    <a:bodyPr/>
                    <a:lstStyle/>
                    <a:p>
                      <a:r>
                        <a:rPr lang="en-US" sz="1600" b="1" dirty="0" smtClean="0"/>
                        <a:t>Total</a:t>
                      </a:r>
                      <a:endParaRPr lang="en-US" sz="1600" b="1" dirty="0"/>
                    </a:p>
                  </a:txBody>
                  <a:tcPr anchor="ctr"/>
                </a:tc>
                <a:tc rowSpan="2">
                  <a:txBody>
                    <a:bodyPr/>
                    <a:lstStyle/>
                    <a:p>
                      <a:pPr algn="ctr"/>
                      <a:r>
                        <a:rPr lang="en-US" sz="1400" dirty="0" smtClean="0"/>
                        <a:t>633,371</a:t>
                      </a:r>
                      <a:endParaRPr lang="en-US" sz="1400" dirty="0"/>
                    </a:p>
                  </a:txBody>
                  <a:tcPr anchor="ctr"/>
                </a:tc>
                <a:tc rowSpan="2">
                  <a:txBody>
                    <a:bodyPr/>
                    <a:lstStyle/>
                    <a:p>
                      <a:pPr algn="ctr"/>
                      <a:r>
                        <a:rPr lang="en-US" sz="1400" dirty="0" smtClean="0"/>
                        <a:t>658,030</a:t>
                      </a:r>
                      <a:endParaRPr lang="en-US" sz="1400" dirty="0"/>
                    </a:p>
                  </a:txBody>
                  <a:tcPr anchor="ctr"/>
                </a:tc>
                <a:tc>
                  <a:txBody>
                    <a:bodyPr/>
                    <a:lstStyle/>
                    <a:p>
                      <a:pPr algn="ctr"/>
                      <a:r>
                        <a:rPr lang="en-US" sz="1400" dirty="0" smtClean="0"/>
                        <a:t>1,291,401</a:t>
                      </a:r>
                      <a:endParaRPr lang="en-US" sz="1400" dirty="0"/>
                    </a:p>
                  </a:txBody>
                  <a:tcPr anchor="ctr"/>
                </a:tc>
                <a:tc rowSpan="2">
                  <a:txBody>
                    <a:bodyPr/>
                    <a:lstStyle/>
                    <a:p>
                      <a:pPr algn="ctr"/>
                      <a:r>
                        <a:rPr lang="en-US" sz="1400" dirty="0" smtClean="0"/>
                        <a:t>1,919,031</a:t>
                      </a:r>
                      <a:endParaRPr lang="en-US" sz="1400" dirty="0"/>
                    </a:p>
                  </a:txBody>
                  <a:tcPr anchor="ctr"/>
                </a:tc>
                <a:tc rowSpan="2">
                  <a:txBody>
                    <a:bodyPr/>
                    <a:lstStyle/>
                    <a:p>
                      <a:pPr algn="ctr"/>
                      <a:r>
                        <a:rPr lang="en-US" sz="1400" dirty="0" smtClean="0"/>
                        <a:t>973,226</a:t>
                      </a:r>
                      <a:endParaRPr lang="en-US" sz="1400" dirty="0"/>
                    </a:p>
                  </a:txBody>
                  <a:tcPr anchor="ctr"/>
                </a:tc>
                <a:tc>
                  <a:txBody>
                    <a:bodyPr/>
                    <a:lstStyle/>
                    <a:p>
                      <a:pPr algn="ctr"/>
                      <a:r>
                        <a:rPr lang="en-US" sz="1400" dirty="0" smtClean="0"/>
                        <a:t>2,892,257</a:t>
                      </a:r>
                      <a:endParaRPr lang="en-US" sz="1400" dirty="0"/>
                    </a:p>
                  </a:txBody>
                  <a:tcPr anchor="ctr"/>
                </a:tc>
                <a:tc rowSpan="2">
                  <a:txBody>
                    <a:bodyPr/>
                    <a:lstStyle/>
                    <a:p>
                      <a:pPr algn="ctr"/>
                      <a:r>
                        <a:rPr lang="en-US" sz="1400" dirty="0" smtClean="0"/>
                        <a:t>2,552,402</a:t>
                      </a:r>
                      <a:endParaRPr lang="en-US" sz="1400" dirty="0"/>
                    </a:p>
                  </a:txBody>
                  <a:tcPr anchor="ctr"/>
                </a:tc>
                <a:tc rowSpan="2">
                  <a:txBody>
                    <a:bodyPr/>
                    <a:lstStyle/>
                    <a:p>
                      <a:pPr algn="ctr"/>
                      <a:r>
                        <a:rPr lang="en-US" sz="1400" dirty="0" smtClean="0"/>
                        <a:t>1,631,256</a:t>
                      </a:r>
                      <a:endParaRPr lang="en-US" sz="1400" dirty="0"/>
                    </a:p>
                  </a:txBody>
                  <a:tcPr anchor="ctr"/>
                </a:tc>
                <a:tc>
                  <a:txBody>
                    <a:bodyPr/>
                    <a:lstStyle/>
                    <a:p>
                      <a:pPr algn="ctr"/>
                      <a:r>
                        <a:rPr lang="en-US" sz="1400" dirty="0" smtClean="0"/>
                        <a:t>4,183,658</a:t>
                      </a:r>
                      <a:endParaRPr lang="en-US" sz="1400" dirty="0"/>
                    </a:p>
                  </a:txBody>
                  <a:tcPr anchor="ctr"/>
                </a:tc>
              </a:tr>
              <a:tr h="198654">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ctr"/>
                      <a:r>
                        <a:rPr lang="en-US" sz="1400" dirty="0" smtClean="0"/>
                        <a:t>30.9%</a:t>
                      </a:r>
                      <a:endParaRPr lang="en-US" sz="1400" dirty="0"/>
                    </a:p>
                  </a:txBody>
                  <a:tcPr anchor="ctr"/>
                </a:tc>
                <a:tc vMerge="1">
                  <a:txBody>
                    <a:bodyPr/>
                    <a:lstStyle/>
                    <a:p>
                      <a:endParaRPr lang="en-US"/>
                    </a:p>
                  </a:txBody>
                  <a:tcPr/>
                </a:tc>
                <a:tc vMerge="1">
                  <a:txBody>
                    <a:bodyPr/>
                    <a:lstStyle/>
                    <a:p>
                      <a:endParaRPr lang="en-US"/>
                    </a:p>
                  </a:txBody>
                  <a:tcPr/>
                </a:tc>
                <a:tc>
                  <a:txBody>
                    <a:bodyPr/>
                    <a:lstStyle/>
                    <a:p>
                      <a:pPr algn="ctr"/>
                      <a:r>
                        <a:rPr lang="en-US" sz="1400" dirty="0" smtClean="0"/>
                        <a:t>69.1%</a:t>
                      </a:r>
                      <a:endParaRPr lang="en-US" sz="1400" dirty="0"/>
                    </a:p>
                  </a:txBody>
                  <a:tcPr anchor="ctr"/>
                </a:tc>
                <a:tc vMerge="1">
                  <a:txBody>
                    <a:bodyPr/>
                    <a:lstStyle/>
                    <a:p>
                      <a:endParaRPr lang="en-US"/>
                    </a:p>
                  </a:txBody>
                  <a:tcPr/>
                </a:tc>
                <a:tc vMerge="1">
                  <a:txBody>
                    <a:bodyPr/>
                    <a:lstStyle/>
                    <a:p>
                      <a:endParaRPr lang="en-US"/>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t>100%</a:t>
                      </a:r>
                    </a:p>
                  </a:txBody>
                  <a:tcPr anchor="ctr"/>
                </a:tc>
              </a:tr>
            </a:tbl>
          </a:graphicData>
        </a:graphic>
      </p:graphicFrame>
    </p:spTree>
  </p:cSld>
  <p:clrMapOvr>
    <a:masterClrMapping/>
  </p:clrMapOvr>
  <p:transition>
    <p:wip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3568" y="260648"/>
            <a:ext cx="7772400" cy="1143000"/>
          </a:xfrm>
        </p:spPr>
        <p:txBody>
          <a:bodyPr>
            <a:noAutofit/>
          </a:bodyPr>
          <a:lstStyle/>
          <a:p>
            <a:pPr algn="ctr" rtl="1"/>
            <a:r>
              <a:rPr lang="en-US" sz="2800" b="1" dirty="0" smtClean="0"/>
              <a:t>Numbers of Working Physicians in PHC Centers according  to Health Region and Specialty 2015</a:t>
            </a:r>
            <a:endParaRPr lang="en-US" sz="2800" b="1" dirty="0"/>
          </a:p>
        </p:txBody>
      </p:sp>
      <p:graphicFrame>
        <p:nvGraphicFramePr>
          <p:cNvPr id="4" name="Content Placeholder 3"/>
          <p:cNvGraphicFramePr>
            <a:graphicFrameLocks noGrp="1"/>
          </p:cNvGraphicFramePr>
          <p:nvPr>
            <p:ph sz="quarter" idx="1"/>
          </p:nvPr>
        </p:nvGraphicFramePr>
        <p:xfrm>
          <a:off x="755576" y="1412776"/>
          <a:ext cx="7772400" cy="5090160"/>
        </p:xfrm>
        <a:graphic>
          <a:graphicData uri="http://schemas.openxmlformats.org/drawingml/2006/table">
            <a:tbl>
              <a:tblPr firstRow="1" bandRow="1">
                <a:tableStyleId>{5C22544A-7EE6-4342-B048-85BDC9FD1C3A}</a:tableStyleId>
              </a:tblPr>
              <a:tblGrid>
                <a:gridCol w="1554480"/>
                <a:gridCol w="1554480"/>
                <a:gridCol w="1554480"/>
                <a:gridCol w="1658456"/>
                <a:gridCol w="1450504"/>
              </a:tblGrid>
              <a:tr h="370840">
                <a:tc>
                  <a:txBody>
                    <a:bodyPr/>
                    <a:lstStyle/>
                    <a:p>
                      <a:r>
                        <a:rPr lang="en-US" dirty="0" smtClean="0"/>
                        <a:t>Health Region</a:t>
                      </a:r>
                      <a:endParaRPr lang="en-US" dirty="0"/>
                    </a:p>
                  </a:txBody>
                  <a:tcPr/>
                </a:tc>
                <a:tc>
                  <a:txBody>
                    <a:bodyPr/>
                    <a:lstStyle/>
                    <a:p>
                      <a:r>
                        <a:rPr lang="en-US" dirty="0" smtClean="0"/>
                        <a:t>General</a:t>
                      </a:r>
                      <a:r>
                        <a:rPr lang="en-US" baseline="0" dirty="0" smtClean="0"/>
                        <a:t> Practitioner</a:t>
                      </a:r>
                      <a:endParaRPr lang="en-US" dirty="0"/>
                    </a:p>
                  </a:txBody>
                  <a:tcPr/>
                </a:tc>
                <a:tc>
                  <a:txBody>
                    <a:bodyPr/>
                    <a:lstStyle/>
                    <a:p>
                      <a:r>
                        <a:rPr lang="en-US" dirty="0" smtClean="0"/>
                        <a:t>Diabetes care</a:t>
                      </a:r>
                      <a:endParaRPr lang="en-US" dirty="0"/>
                    </a:p>
                  </a:txBody>
                  <a:tcPr/>
                </a:tc>
                <a:tc>
                  <a:txBody>
                    <a:bodyPr/>
                    <a:lstStyle/>
                    <a:p>
                      <a:r>
                        <a:rPr lang="en-US" dirty="0" smtClean="0"/>
                        <a:t>Maternal and Women Health</a:t>
                      </a:r>
                      <a:endParaRPr lang="en-US" dirty="0"/>
                    </a:p>
                  </a:txBody>
                  <a:tcPr/>
                </a:tc>
                <a:tc>
                  <a:txBody>
                    <a:bodyPr/>
                    <a:lstStyle/>
                    <a:p>
                      <a:r>
                        <a:rPr lang="en-US" baseline="0" dirty="0" smtClean="0"/>
                        <a:t>Total</a:t>
                      </a:r>
                      <a:endParaRPr lang="en-US" dirty="0"/>
                    </a:p>
                  </a:txBody>
                  <a:tcPr/>
                </a:tc>
              </a:tr>
              <a:tr h="370840">
                <a:tc rowSpan="2">
                  <a:txBody>
                    <a:bodyPr/>
                    <a:lstStyle/>
                    <a:p>
                      <a:r>
                        <a:rPr lang="en-US" b="1" dirty="0" smtClean="0"/>
                        <a:t>Capital</a:t>
                      </a:r>
                      <a:endParaRPr lang="en-US" b="1" dirty="0"/>
                    </a:p>
                  </a:txBody>
                  <a:tcPr/>
                </a:tc>
                <a:tc>
                  <a:txBody>
                    <a:bodyPr/>
                    <a:lstStyle/>
                    <a:p>
                      <a:pPr algn="ctr"/>
                      <a:r>
                        <a:rPr lang="en-US" b="1" dirty="0" smtClean="0"/>
                        <a:t>232</a:t>
                      </a:r>
                      <a:endParaRPr lang="en-US" b="1" dirty="0"/>
                    </a:p>
                  </a:txBody>
                  <a:tcPr/>
                </a:tc>
                <a:tc>
                  <a:txBody>
                    <a:bodyPr/>
                    <a:lstStyle/>
                    <a:p>
                      <a:pPr algn="ctr"/>
                      <a:r>
                        <a:rPr lang="en-US" b="1" dirty="0" smtClean="0"/>
                        <a:t>34</a:t>
                      </a:r>
                      <a:endParaRPr lang="en-US" b="1" dirty="0"/>
                    </a:p>
                  </a:txBody>
                  <a:tcPr/>
                </a:tc>
                <a:tc>
                  <a:txBody>
                    <a:bodyPr/>
                    <a:lstStyle/>
                    <a:p>
                      <a:pPr algn="ctr"/>
                      <a:r>
                        <a:rPr lang="en-US" b="1" dirty="0" smtClean="0"/>
                        <a:t>21</a:t>
                      </a:r>
                      <a:endParaRPr lang="en-US" b="1" dirty="0"/>
                    </a:p>
                  </a:txBody>
                  <a:tcPr/>
                </a:tc>
                <a:tc>
                  <a:txBody>
                    <a:bodyPr/>
                    <a:lstStyle/>
                    <a:p>
                      <a:pPr algn="ctr"/>
                      <a:r>
                        <a:rPr lang="en-US" b="1" dirty="0" smtClean="0"/>
                        <a:t>287</a:t>
                      </a:r>
                      <a:endParaRPr lang="en-US" b="1" dirty="0"/>
                    </a:p>
                  </a:txBody>
                  <a:tcPr/>
                </a:tc>
              </a:tr>
              <a:tr h="370840">
                <a:tc vMerge="1">
                  <a:txBody>
                    <a:bodyPr/>
                    <a:lstStyle/>
                    <a:p>
                      <a:endParaRPr lang="en-US" b="1" dirty="0"/>
                    </a:p>
                  </a:txBody>
                  <a:tcPr/>
                </a:tc>
                <a:tc>
                  <a:txBody>
                    <a:bodyPr/>
                    <a:lstStyle/>
                    <a:p>
                      <a:pPr algn="ctr"/>
                      <a:r>
                        <a:rPr lang="en-US" b="0" dirty="0" smtClean="0"/>
                        <a:t>80.8%</a:t>
                      </a:r>
                      <a:endParaRPr lang="en-US" b="0" dirty="0"/>
                    </a:p>
                  </a:txBody>
                  <a:tcPr/>
                </a:tc>
                <a:tc>
                  <a:txBody>
                    <a:bodyPr/>
                    <a:lstStyle/>
                    <a:p>
                      <a:pPr algn="ctr"/>
                      <a:r>
                        <a:rPr lang="en-US" b="0" dirty="0" smtClean="0"/>
                        <a:t>11.8%</a:t>
                      </a:r>
                      <a:endParaRPr lang="en-US" b="0" dirty="0"/>
                    </a:p>
                  </a:txBody>
                  <a:tcPr/>
                </a:tc>
                <a:tc>
                  <a:txBody>
                    <a:bodyPr/>
                    <a:lstStyle/>
                    <a:p>
                      <a:pPr algn="ctr"/>
                      <a:r>
                        <a:rPr lang="en-US" b="0" dirty="0" smtClean="0"/>
                        <a:t>7.3%</a:t>
                      </a:r>
                      <a:endParaRPr lang="en-US" b="0" dirty="0"/>
                    </a:p>
                  </a:txBody>
                  <a:tcPr/>
                </a:tc>
                <a:tc>
                  <a:txBody>
                    <a:bodyPr/>
                    <a:lstStyle/>
                    <a:p>
                      <a:pPr algn="ctr"/>
                      <a:r>
                        <a:rPr lang="en-US" b="0" dirty="0" smtClean="0"/>
                        <a:t>100%</a:t>
                      </a:r>
                      <a:endParaRPr lang="en-US" b="0" dirty="0"/>
                    </a:p>
                  </a:txBody>
                  <a:tcPr/>
                </a:tc>
              </a:tr>
              <a:tr h="370840">
                <a:tc rowSpan="2">
                  <a:txBody>
                    <a:bodyPr/>
                    <a:lstStyle/>
                    <a:p>
                      <a:r>
                        <a:rPr lang="en-US" b="1" dirty="0" err="1" smtClean="0"/>
                        <a:t>Hawally</a:t>
                      </a:r>
                      <a:endParaRPr lang="en-US" b="1" dirty="0"/>
                    </a:p>
                  </a:txBody>
                  <a:tcPr/>
                </a:tc>
                <a:tc>
                  <a:txBody>
                    <a:bodyPr/>
                    <a:lstStyle/>
                    <a:p>
                      <a:pPr algn="ctr"/>
                      <a:r>
                        <a:rPr lang="en-US" b="1" dirty="0" smtClean="0"/>
                        <a:t>218</a:t>
                      </a:r>
                      <a:endParaRPr lang="en-US" b="1" dirty="0"/>
                    </a:p>
                  </a:txBody>
                  <a:tcPr/>
                </a:tc>
                <a:tc>
                  <a:txBody>
                    <a:bodyPr/>
                    <a:lstStyle/>
                    <a:p>
                      <a:pPr algn="ctr"/>
                      <a:r>
                        <a:rPr lang="en-US" b="1" dirty="0" smtClean="0"/>
                        <a:t>40</a:t>
                      </a:r>
                      <a:endParaRPr lang="en-US" b="1" dirty="0"/>
                    </a:p>
                  </a:txBody>
                  <a:tcPr/>
                </a:tc>
                <a:tc>
                  <a:txBody>
                    <a:bodyPr/>
                    <a:lstStyle/>
                    <a:p>
                      <a:pPr algn="ctr"/>
                      <a:r>
                        <a:rPr lang="en-US" b="1" dirty="0" smtClean="0"/>
                        <a:t>27</a:t>
                      </a:r>
                      <a:endParaRPr lang="en-US" b="1" dirty="0"/>
                    </a:p>
                  </a:txBody>
                  <a:tcPr/>
                </a:tc>
                <a:tc>
                  <a:txBody>
                    <a:bodyPr/>
                    <a:lstStyle/>
                    <a:p>
                      <a:pPr algn="ctr"/>
                      <a:r>
                        <a:rPr lang="en-US" b="1" dirty="0" smtClean="0"/>
                        <a:t>285</a:t>
                      </a:r>
                      <a:endParaRPr lang="en-US" b="1" dirty="0"/>
                    </a:p>
                  </a:txBody>
                  <a:tcPr/>
                </a:tc>
              </a:tr>
              <a:tr h="370840">
                <a:tc vMerge="1">
                  <a:txBody>
                    <a:bodyPr/>
                    <a:lstStyle/>
                    <a:p>
                      <a:endParaRPr lang="en-US" b="1" dirty="0"/>
                    </a:p>
                  </a:txBody>
                  <a:tcPr/>
                </a:tc>
                <a:tc>
                  <a:txBody>
                    <a:bodyPr/>
                    <a:lstStyle/>
                    <a:p>
                      <a:pPr algn="ctr"/>
                      <a:r>
                        <a:rPr lang="en-US" b="0" dirty="0" smtClean="0"/>
                        <a:t>76.5%</a:t>
                      </a:r>
                      <a:endParaRPr lang="en-US" b="0" dirty="0"/>
                    </a:p>
                  </a:txBody>
                  <a:tcPr/>
                </a:tc>
                <a:tc>
                  <a:txBody>
                    <a:bodyPr/>
                    <a:lstStyle/>
                    <a:p>
                      <a:pPr algn="ctr"/>
                      <a:r>
                        <a:rPr lang="en-US" b="0" dirty="0" smtClean="0"/>
                        <a:t>14.0%</a:t>
                      </a:r>
                      <a:endParaRPr lang="en-US" b="0" dirty="0"/>
                    </a:p>
                  </a:txBody>
                  <a:tcPr/>
                </a:tc>
                <a:tc>
                  <a:txBody>
                    <a:bodyPr/>
                    <a:lstStyle/>
                    <a:p>
                      <a:pPr algn="ctr"/>
                      <a:r>
                        <a:rPr lang="en-US" b="0" dirty="0" smtClean="0"/>
                        <a:t>9.5%</a:t>
                      </a:r>
                      <a:endParaRPr lang="en-US" b="0" dirty="0"/>
                    </a:p>
                  </a:txBody>
                  <a:tcPr/>
                </a:tc>
                <a:tc>
                  <a:txBody>
                    <a:bodyPr/>
                    <a:lstStyle/>
                    <a:p>
                      <a:pPr algn="ctr"/>
                      <a:r>
                        <a:rPr lang="en-US" b="0" dirty="0" smtClean="0"/>
                        <a:t>100%</a:t>
                      </a:r>
                      <a:endParaRPr lang="en-US" b="0" dirty="0"/>
                    </a:p>
                  </a:txBody>
                  <a:tcPr/>
                </a:tc>
              </a:tr>
              <a:tr h="370840">
                <a:tc rowSpan="2">
                  <a:txBody>
                    <a:bodyPr/>
                    <a:lstStyle/>
                    <a:p>
                      <a:r>
                        <a:rPr lang="en-US" b="1" dirty="0" err="1" smtClean="0"/>
                        <a:t>Farwanyia</a:t>
                      </a:r>
                      <a:endParaRPr lang="en-US" b="1" dirty="0"/>
                    </a:p>
                  </a:txBody>
                  <a:tcPr/>
                </a:tc>
                <a:tc>
                  <a:txBody>
                    <a:bodyPr/>
                    <a:lstStyle/>
                    <a:p>
                      <a:pPr algn="ctr"/>
                      <a:r>
                        <a:rPr lang="en-US" b="1" dirty="0" smtClean="0"/>
                        <a:t>221</a:t>
                      </a:r>
                      <a:endParaRPr lang="en-US" b="1" dirty="0"/>
                    </a:p>
                  </a:txBody>
                  <a:tcPr/>
                </a:tc>
                <a:tc>
                  <a:txBody>
                    <a:bodyPr/>
                    <a:lstStyle/>
                    <a:p>
                      <a:pPr algn="ctr"/>
                      <a:r>
                        <a:rPr lang="en-US" b="1" dirty="0" smtClean="0"/>
                        <a:t>47</a:t>
                      </a:r>
                      <a:endParaRPr lang="en-US" b="1" dirty="0"/>
                    </a:p>
                  </a:txBody>
                  <a:tcPr/>
                </a:tc>
                <a:tc>
                  <a:txBody>
                    <a:bodyPr/>
                    <a:lstStyle/>
                    <a:p>
                      <a:pPr algn="ctr"/>
                      <a:r>
                        <a:rPr lang="en-US" b="1" dirty="0" smtClean="0"/>
                        <a:t>26</a:t>
                      </a:r>
                      <a:endParaRPr lang="en-US" b="1" dirty="0"/>
                    </a:p>
                  </a:txBody>
                  <a:tcPr/>
                </a:tc>
                <a:tc>
                  <a:txBody>
                    <a:bodyPr/>
                    <a:lstStyle/>
                    <a:p>
                      <a:pPr algn="ctr"/>
                      <a:r>
                        <a:rPr lang="en-US" b="1" dirty="0" smtClean="0"/>
                        <a:t>294</a:t>
                      </a:r>
                      <a:endParaRPr lang="en-US" b="1" dirty="0"/>
                    </a:p>
                  </a:txBody>
                  <a:tcPr/>
                </a:tc>
              </a:tr>
              <a:tr h="370840">
                <a:tc vMerge="1">
                  <a:txBody>
                    <a:bodyPr/>
                    <a:lstStyle/>
                    <a:p>
                      <a:endParaRPr lang="en-US" b="1" dirty="0"/>
                    </a:p>
                  </a:txBody>
                  <a:tcPr/>
                </a:tc>
                <a:tc>
                  <a:txBody>
                    <a:bodyPr/>
                    <a:lstStyle/>
                    <a:p>
                      <a:pPr algn="ctr"/>
                      <a:r>
                        <a:rPr lang="en-US" b="0" dirty="0" smtClean="0"/>
                        <a:t>75.2%</a:t>
                      </a:r>
                      <a:endParaRPr lang="en-US" b="0" dirty="0"/>
                    </a:p>
                  </a:txBody>
                  <a:tcPr/>
                </a:tc>
                <a:tc>
                  <a:txBody>
                    <a:bodyPr/>
                    <a:lstStyle/>
                    <a:p>
                      <a:pPr algn="ctr"/>
                      <a:r>
                        <a:rPr lang="en-US" b="0" dirty="0" smtClean="0"/>
                        <a:t>16.0%</a:t>
                      </a:r>
                      <a:endParaRPr lang="en-US" b="0" dirty="0"/>
                    </a:p>
                  </a:txBody>
                  <a:tcPr/>
                </a:tc>
                <a:tc>
                  <a:txBody>
                    <a:bodyPr/>
                    <a:lstStyle/>
                    <a:p>
                      <a:pPr algn="ctr"/>
                      <a:r>
                        <a:rPr lang="en-US" b="0" dirty="0" smtClean="0"/>
                        <a:t>8.8%</a:t>
                      </a:r>
                      <a:endParaRPr lang="en-US" b="0" dirty="0"/>
                    </a:p>
                  </a:txBody>
                  <a:tcPr/>
                </a:tc>
                <a:tc>
                  <a:txBody>
                    <a:bodyPr/>
                    <a:lstStyle/>
                    <a:p>
                      <a:pPr algn="ctr"/>
                      <a:r>
                        <a:rPr lang="en-US" b="0" dirty="0" smtClean="0"/>
                        <a:t>100%</a:t>
                      </a:r>
                      <a:endParaRPr lang="en-US" b="0" dirty="0"/>
                    </a:p>
                  </a:txBody>
                  <a:tcPr/>
                </a:tc>
              </a:tr>
              <a:tr h="370840">
                <a:tc rowSpan="2">
                  <a:txBody>
                    <a:bodyPr/>
                    <a:lstStyle/>
                    <a:p>
                      <a:r>
                        <a:rPr lang="en-US" b="1" dirty="0" err="1" smtClean="0"/>
                        <a:t>Ahmadi</a:t>
                      </a:r>
                      <a:endParaRPr lang="en-US" b="1" dirty="0"/>
                    </a:p>
                  </a:txBody>
                  <a:tcPr/>
                </a:tc>
                <a:tc>
                  <a:txBody>
                    <a:bodyPr/>
                    <a:lstStyle/>
                    <a:p>
                      <a:pPr algn="ctr"/>
                      <a:r>
                        <a:rPr lang="en-US" b="1" dirty="0" smtClean="0"/>
                        <a:t>208</a:t>
                      </a:r>
                      <a:endParaRPr lang="en-US" b="1" dirty="0"/>
                    </a:p>
                  </a:txBody>
                  <a:tcPr/>
                </a:tc>
                <a:tc>
                  <a:txBody>
                    <a:bodyPr/>
                    <a:lstStyle/>
                    <a:p>
                      <a:pPr algn="ctr"/>
                      <a:r>
                        <a:rPr lang="en-US" b="1" dirty="0" smtClean="0"/>
                        <a:t>27</a:t>
                      </a:r>
                      <a:endParaRPr lang="en-US" b="1" dirty="0"/>
                    </a:p>
                  </a:txBody>
                  <a:tcPr/>
                </a:tc>
                <a:tc>
                  <a:txBody>
                    <a:bodyPr/>
                    <a:lstStyle/>
                    <a:p>
                      <a:pPr algn="ctr"/>
                      <a:r>
                        <a:rPr lang="en-US" b="1" dirty="0" smtClean="0"/>
                        <a:t>20</a:t>
                      </a:r>
                      <a:endParaRPr lang="en-US" b="1" dirty="0"/>
                    </a:p>
                  </a:txBody>
                  <a:tcPr/>
                </a:tc>
                <a:tc>
                  <a:txBody>
                    <a:bodyPr/>
                    <a:lstStyle/>
                    <a:p>
                      <a:pPr algn="ctr"/>
                      <a:r>
                        <a:rPr lang="en-US" b="1" dirty="0" smtClean="0"/>
                        <a:t>255</a:t>
                      </a:r>
                      <a:endParaRPr lang="en-US" b="1" dirty="0"/>
                    </a:p>
                  </a:txBody>
                  <a:tcPr/>
                </a:tc>
              </a:tr>
              <a:tr h="370840">
                <a:tc vMerge="1">
                  <a:txBody>
                    <a:bodyPr/>
                    <a:lstStyle/>
                    <a:p>
                      <a:endParaRPr lang="en-US" b="1" dirty="0"/>
                    </a:p>
                  </a:txBody>
                  <a:tcPr/>
                </a:tc>
                <a:tc>
                  <a:txBody>
                    <a:bodyPr/>
                    <a:lstStyle/>
                    <a:p>
                      <a:pPr algn="ctr"/>
                      <a:r>
                        <a:rPr lang="en-US" b="0" dirty="0" smtClean="0"/>
                        <a:t>81.6%</a:t>
                      </a:r>
                      <a:endParaRPr lang="en-US" b="0" dirty="0"/>
                    </a:p>
                  </a:txBody>
                  <a:tcPr/>
                </a:tc>
                <a:tc>
                  <a:txBody>
                    <a:bodyPr/>
                    <a:lstStyle/>
                    <a:p>
                      <a:pPr algn="ctr"/>
                      <a:r>
                        <a:rPr lang="en-US" b="0" dirty="0" smtClean="0"/>
                        <a:t>10.6%</a:t>
                      </a:r>
                      <a:endParaRPr lang="en-US" b="0" dirty="0"/>
                    </a:p>
                  </a:txBody>
                  <a:tcPr/>
                </a:tc>
                <a:tc>
                  <a:txBody>
                    <a:bodyPr/>
                    <a:lstStyle/>
                    <a:p>
                      <a:pPr algn="ctr"/>
                      <a:r>
                        <a:rPr lang="en-US" b="0" dirty="0" smtClean="0"/>
                        <a:t>7.8%</a:t>
                      </a:r>
                      <a:endParaRPr lang="en-US" b="0" dirty="0"/>
                    </a:p>
                  </a:txBody>
                  <a:tcPr/>
                </a:tc>
                <a:tc>
                  <a:txBody>
                    <a:bodyPr/>
                    <a:lstStyle/>
                    <a:p>
                      <a:pPr algn="ctr"/>
                      <a:r>
                        <a:rPr lang="en-US" b="0" dirty="0" smtClean="0"/>
                        <a:t>100%</a:t>
                      </a:r>
                      <a:endParaRPr lang="en-US" b="0" dirty="0"/>
                    </a:p>
                  </a:txBody>
                  <a:tcPr/>
                </a:tc>
              </a:tr>
              <a:tr h="370840">
                <a:tc rowSpan="2">
                  <a:txBody>
                    <a:bodyPr/>
                    <a:lstStyle/>
                    <a:p>
                      <a:r>
                        <a:rPr lang="en-US" b="1" dirty="0" err="1" smtClean="0"/>
                        <a:t>Jahra</a:t>
                      </a:r>
                      <a:endParaRPr lang="en-US" b="1" dirty="0"/>
                    </a:p>
                  </a:txBody>
                  <a:tcPr/>
                </a:tc>
                <a:tc>
                  <a:txBody>
                    <a:bodyPr/>
                    <a:lstStyle/>
                    <a:p>
                      <a:pPr algn="ctr"/>
                      <a:r>
                        <a:rPr lang="en-US" b="1" dirty="0" smtClean="0"/>
                        <a:t>146</a:t>
                      </a:r>
                      <a:endParaRPr lang="en-US" b="1" dirty="0"/>
                    </a:p>
                  </a:txBody>
                  <a:tcPr/>
                </a:tc>
                <a:tc>
                  <a:txBody>
                    <a:bodyPr/>
                    <a:lstStyle/>
                    <a:p>
                      <a:pPr algn="ctr"/>
                      <a:r>
                        <a:rPr lang="en-US" b="1" dirty="0" smtClean="0"/>
                        <a:t>15</a:t>
                      </a:r>
                      <a:endParaRPr lang="en-US" b="1" dirty="0"/>
                    </a:p>
                  </a:txBody>
                  <a:tcPr/>
                </a:tc>
                <a:tc>
                  <a:txBody>
                    <a:bodyPr/>
                    <a:lstStyle/>
                    <a:p>
                      <a:pPr algn="ctr"/>
                      <a:r>
                        <a:rPr lang="en-US" b="1" dirty="0" smtClean="0"/>
                        <a:t>11</a:t>
                      </a:r>
                      <a:endParaRPr lang="en-US" b="1" dirty="0"/>
                    </a:p>
                  </a:txBody>
                  <a:tcPr/>
                </a:tc>
                <a:tc>
                  <a:txBody>
                    <a:bodyPr/>
                    <a:lstStyle/>
                    <a:p>
                      <a:pPr algn="ctr"/>
                      <a:r>
                        <a:rPr lang="en-US" b="1" dirty="0" smtClean="0"/>
                        <a:t>172</a:t>
                      </a:r>
                      <a:endParaRPr lang="en-US" b="1" dirty="0"/>
                    </a:p>
                  </a:txBody>
                  <a:tcPr/>
                </a:tc>
              </a:tr>
              <a:tr h="370840">
                <a:tc vMerge="1">
                  <a:txBody>
                    <a:bodyPr/>
                    <a:lstStyle/>
                    <a:p>
                      <a:endParaRPr lang="en-US" b="1" dirty="0"/>
                    </a:p>
                  </a:txBody>
                  <a:tcPr/>
                </a:tc>
                <a:tc>
                  <a:txBody>
                    <a:bodyPr/>
                    <a:lstStyle/>
                    <a:p>
                      <a:pPr algn="ctr"/>
                      <a:r>
                        <a:rPr lang="en-US" b="0" dirty="0" smtClean="0"/>
                        <a:t>84.9%</a:t>
                      </a:r>
                      <a:endParaRPr lang="en-US" b="0" dirty="0"/>
                    </a:p>
                  </a:txBody>
                  <a:tcPr/>
                </a:tc>
                <a:tc>
                  <a:txBody>
                    <a:bodyPr/>
                    <a:lstStyle/>
                    <a:p>
                      <a:pPr algn="ctr"/>
                      <a:r>
                        <a:rPr lang="en-US" b="0" dirty="0" smtClean="0"/>
                        <a:t>8.7%</a:t>
                      </a:r>
                      <a:endParaRPr lang="en-US" b="0" dirty="0"/>
                    </a:p>
                  </a:txBody>
                  <a:tcPr/>
                </a:tc>
                <a:tc>
                  <a:txBody>
                    <a:bodyPr/>
                    <a:lstStyle/>
                    <a:p>
                      <a:pPr algn="ctr"/>
                      <a:r>
                        <a:rPr lang="en-US" b="0" dirty="0" smtClean="0"/>
                        <a:t>6.4%</a:t>
                      </a:r>
                      <a:endParaRPr lang="en-US" b="0" dirty="0"/>
                    </a:p>
                  </a:txBody>
                  <a:tcPr/>
                </a:tc>
                <a:tc>
                  <a:txBody>
                    <a:bodyPr/>
                    <a:lstStyle/>
                    <a:p>
                      <a:pPr algn="ctr"/>
                      <a:r>
                        <a:rPr lang="en-US" b="0" dirty="0" smtClean="0"/>
                        <a:t>100%</a:t>
                      </a:r>
                      <a:endParaRPr lang="en-US" b="0" dirty="0"/>
                    </a:p>
                  </a:txBody>
                  <a:tcPr/>
                </a:tc>
              </a:tr>
              <a:tr h="370840">
                <a:tc rowSpan="2">
                  <a:txBody>
                    <a:bodyPr/>
                    <a:lstStyle/>
                    <a:p>
                      <a:r>
                        <a:rPr lang="en-US" b="1" dirty="0" smtClean="0"/>
                        <a:t>Total</a:t>
                      </a:r>
                      <a:endParaRPr lang="en-US" b="1" dirty="0"/>
                    </a:p>
                  </a:txBody>
                  <a:tcPr/>
                </a:tc>
                <a:tc>
                  <a:txBody>
                    <a:bodyPr/>
                    <a:lstStyle/>
                    <a:p>
                      <a:pPr algn="ctr"/>
                      <a:r>
                        <a:rPr lang="en-US" b="1" dirty="0" smtClean="0"/>
                        <a:t>1025</a:t>
                      </a:r>
                      <a:endParaRPr lang="en-US" b="1" dirty="0"/>
                    </a:p>
                  </a:txBody>
                  <a:tcPr/>
                </a:tc>
                <a:tc>
                  <a:txBody>
                    <a:bodyPr/>
                    <a:lstStyle/>
                    <a:p>
                      <a:pPr algn="ctr"/>
                      <a:r>
                        <a:rPr lang="en-US" b="1" dirty="0" smtClean="0"/>
                        <a:t>163</a:t>
                      </a:r>
                      <a:endParaRPr lang="en-US" b="1" dirty="0"/>
                    </a:p>
                  </a:txBody>
                  <a:tcPr/>
                </a:tc>
                <a:tc>
                  <a:txBody>
                    <a:bodyPr/>
                    <a:lstStyle/>
                    <a:p>
                      <a:pPr algn="ctr"/>
                      <a:r>
                        <a:rPr lang="en-US" b="1" dirty="0" smtClean="0"/>
                        <a:t>105</a:t>
                      </a:r>
                      <a:endParaRPr lang="en-US" b="1" dirty="0"/>
                    </a:p>
                  </a:txBody>
                  <a:tcPr/>
                </a:tc>
                <a:tc>
                  <a:txBody>
                    <a:bodyPr/>
                    <a:lstStyle/>
                    <a:p>
                      <a:pPr algn="ctr"/>
                      <a:r>
                        <a:rPr lang="en-US" b="1" dirty="0" smtClean="0"/>
                        <a:t>1293</a:t>
                      </a:r>
                      <a:endParaRPr lang="en-US" b="1" dirty="0"/>
                    </a:p>
                  </a:txBody>
                  <a:tcPr/>
                </a:tc>
              </a:tr>
              <a:tr h="370840">
                <a:tc vMerge="1">
                  <a:txBody>
                    <a:bodyPr/>
                    <a:lstStyle/>
                    <a:p>
                      <a:endParaRPr lang="en-US" b="1" dirty="0"/>
                    </a:p>
                  </a:txBody>
                  <a:tcPr/>
                </a:tc>
                <a:tc>
                  <a:txBody>
                    <a:bodyPr/>
                    <a:lstStyle/>
                    <a:p>
                      <a:pPr algn="ctr"/>
                      <a:r>
                        <a:rPr lang="en-US" b="0" dirty="0" smtClean="0"/>
                        <a:t>79.3%</a:t>
                      </a:r>
                      <a:endParaRPr lang="en-US" b="0" dirty="0"/>
                    </a:p>
                  </a:txBody>
                  <a:tcPr/>
                </a:tc>
                <a:tc>
                  <a:txBody>
                    <a:bodyPr/>
                    <a:lstStyle/>
                    <a:p>
                      <a:pPr algn="ctr"/>
                      <a:r>
                        <a:rPr lang="en-US" b="0" dirty="0" smtClean="0"/>
                        <a:t>12.6%</a:t>
                      </a:r>
                      <a:endParaRPr lang="en-US" b="0" dirty="0"/>
                    </a:p>
                  </a:txBody>
                  <a:tcPr/>
                </a:tc>
                <a:tc>
                  <a:txBody>
                    <a:bodyPr/>
                    <a:lstStyle/>
                    <a:p>
                      <a:pPr algn="ctr"/>
                      <a:r>
                        <a:rPr lang="en-US" b="0" dirty="0" smtClean="0"/>
                        <a:t>8.1%</a:t>
                      </a:r>
                      <a:endParaRPr lang="en-US" b="0" dirty="0"/>
                    </a:p>
                  </a:txBody>
                  <a:tcPr/>
                </a:tc>
                <a:tc>
                  <a:txBody>
                    <a:bodyPr/>
                    <a:lstStyle/>
                    <a:p>
                      <a:pPr algn="ctr"/>
                      <a:r>
                        <a:rPr lang="en-US" b="0" dirty="0" smtClean="0"/>
                        <a:t>100%</a:t>
                      </a:r>
                      <a:endParaRPr lang="en-US" b="0" dirty="0"/>
                    </a:p>
                  </a:txBody>
                  <a:tcPr/>
                </a:tc>
              </a:tr>
            </a:tbl>
          </a:graphicData>
        </a:graphic>
      </p:graphicFrame>
    </p:spTree>
  </p:cSld>
  <p:clrMapOvr>
    <a:masterClrMapping/>
  </p:clrMapOvr>
  <p:transition>
    <p:wip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rtl="1"/>
            <a:r>
              <a:rPr lang="en-US" sz="2800" b="1" dirty="0" smtClean="0"/>
              <a:t>Family Physicians in PHC Centers according  to Health Region 2015</a:t>
            </a:r>
            <a:endParaRPr lang="en-US" sz="2800" b="1" dirty="0"/>
          </a:p>
        </p:txBody>
      </p:sp>
      <p:graphicFrame>
        <p:nvGraphicFramePr>
          <p:cNvPr id="4" name="Content Placeholder 3"/>
          <p:cNvGraphicFramePr>
            <a:graphicFrameLocks noGrp="1"/>
          </p:cNvGraphicFramePr>
          <p:nvPr>
            <p:ph sz="quarter" idx="1"/>
          </p:nvPr>
        </p:nvGraphicFramePr>
        <p:xfrm>
          <a:off x="1475656" y="1412776"/>
          <a:ext cx="6113944" cy="5090160"/>
        </p:xfrm>
        <a:graphic>
          <a:graphicData uri="http://schemas.openxmlformats.org/drawingml/2006/table">
            <a:tbl>
              <a:tblPr firstRow="1" bandRow="1">
                <a:tableStyleId>{5C22544A-7EE6-4342-B048-85BDC9FD1C3A}</a:tableStyleId>
              </a:tblPr>
              <a:tblGrid>
                <a:gridCol w="1554480"/>
                <a:gridCol w="1554480"/>
                <a:gridCol w="1554480"/>
                <a:gridCol w="1450504"/>
              </a:tblGrid>
              <a:tr h="370840">
                <a:tc>
                  <a:txBody>
                    <a:bodyPr/>
                    <a:lstStyle/>
                    <a:p>
                      <a:r>
                        <a:rPr lang="en-US" dirty="0" smtClean="0"/>
                        <a:t>Health Region</a:t>
                      </a:r>
                      <a:endParaRPr lang="en-US" dirty="0"/>
                    </a:p>
                  </a:txBody>
                  <a:tcPr/>
                </a:tc>
                <a:tc>
                  <a:txBody>
                    <a:bodyPr/>
                    <a:lstStyle/>
                    <a:p>
                      <a:r>
                        <a:rPr lang="en-US" dirty="0" smtClean="0"/>
                        <a:t>Family Physician</a:t>
                      </a:r>
                      <a:endParaRPr lang="en-US" dirty="0"/>
                    </a:p>
                  </a:txBody>
                  <a:tcPr/>
                </a:tc>
                <a:tc>
                  <a:txBody>
                    <a:bodyPr/>
                    <a:lstStyle/>
                    <a:p>
                      <a:r>
                        <a:rPr lang="en-US" dirty="0" smtClean="0"/>
                        <a:t>General Practitioner</a:t>
                      </a:r>
                      <a:endParaRPr lang="en-US" dirty="0"/>
                    </a:p>
                  </a:txBody>
                  <a:tcPr/>
                </a:tc>
                <a:tc>
                  <a:txBody>
                    <a:bodyPr/>
                    <a:lstStyle/>
                    <a:p>
                      <a:r>
                        <a:rPr lang="en-US" baseline="0" dirty="0" smtClean="0"/>
                        <a:t>Total</a:t>
                      </a:r>
                      <a:endParaRPr lang="en-US" dirty="0"/>
                    </a:p>
                  </a:txBody>
                  <a:tcPr/>
                </a:tc>
              </a:tr>
              <a:tr h="370840">
                <a:tc rowSpan="2">
                  <a:txBody>
                    <a:bodyPr/>
                    <a:lstStyle/>
                    <a:p>
                      <a:r>
                        <a:rPr lang="en-US" b="1" dirty="0" smtClean="0"/>
                        <a:t>Capital</a:t>
                      </a:r>
                      <a:endParaRPr lang="en-US" b="1" dirty="0"/>
                    </a:p>
                  </a:txBody>
                  <a:tcPr/>
                </a:tc>
                <a:tc>
                  <a:txBody>
                    <a:bodyPr/>
                    <a:lstStyle/>
                    <a:p>
                      <a:pPr algn="ctr"/>
                      <a:r>
                        <a:rPr lang="en-US" b="1" dirty="0" smtClean="0"/>
                        <a:t>86</a:t>
                      </a:r>
                      <a:endParaRPr lang="en-US" b="1" dirty="0"/>
                    </a:p>
                  </a:txBody>
                  <a:tcPr/>
                </a:tc>
                <a:tc>
                  <a:txBody>
                    <a:bodyPr/>
                    <a:lstStyle/>
                    <a:p>
                      <a:pPr algn="ctr"/>
                      <a:r>
                        <a:rPr lang="en-US" b="1" dirty="0" smtClean="0"/>
                        <a:t>146</a:t>
                      </a:r>
                      <a:endParaRPr lang="en-US" b="1" dirty="0"/>
                    </a:p>
                  </a:txBody>
                  <a:tcPr/>
                </a:tc>
                <a:tc>
                  <a:txBody>
                    <a:bodyPr/>
                    <a:lstStyle/>
                    <a:p>
                      <a:pPr algn="ctr"/>
                      <a:r>
                        <a:rPr lang="en-US" b="1" dirty="0" smtClean="0"/>
                        <a:t>232</a:t>
                      </a:r>
                      <a:endParaRPr lang="en-US" b="1" dirty="0"/>
                    </a:p>
                  </a:txBody>
                  <a:tcPr/>
                </a:tc>
              </a:tr>
              <a:tr h="370840">
                <a:tc vMerge="1">
                  <a:txBody>
                    <a:bodyPr/>
                    <a:lstStyle/>
                    <a:p>
                      <a:endParaRPr lang="en-US" b="1" dirty="0"/>
                    </a:p>
                  </a:txBody>
                  <a:tcPr/>
                </a:tc>
                <a:tc>
                  <a:txBody>
                    <a:bodyPr/>
                    <a:lstStyle/>
                    <a:p>
                      <a:pPr algn="ctr"/>
                      <a:r>
                        <a:rPr lang="en-US" b="0" dirty="0" smtClean="0"/>
                        <a:t>37.1%</a:t>
                      </a:r>
                      <a:endParaRPr lang="en-US" b="0" dirty="0"/>
                    </a:p>
                  </a:txBody>
                  <a:tcPr/>
                </a:tc>
                <a:tc>
                  <a:txBody>
                    <a:bodyPr/>
                    <a:lstStyle/>
                    <a:p>
                      <a:pPr algn="ctr"/>
                      <a:r>
                        <a:rPr lang="en-US" b="0" dirty="0" smtClean="0"/>
                        <a:t>62.9%</a:t>
                      </a:r>
                      <a:endParaRPr lang="en-US" b="0" dirty="0"/>
                    </a:p>
                  </a:txBody>
                  <a:tcPr/>
                </a:tc>
                <a:tc>
                  <a:txBody>
                    <a:bodyPr/>
                    <a:lstStyle/>
                    <a:p>
                      <a:pPr algn="ctr"/>
                      <a:r>
                        <a:rPr lang="en-US" b="0" dirty="0" smtClean="0"/>
                        <a:t>100%</a:t>
                      </a:r>
                      <a:endParaRPr lang="en-US" b="0" dirty="0"/>
                    </a:p>
                  </a:txBody>
                  <a:tcPr/>
                </a:tc>
              </a:tr>
              <a:tr h="370840">
                <a:tc rowSpan="2">
                  <a:txBody>
                    <a:bodyPr/>
                    <a:lstStyle/>
                    <a:p>
                      <a:r>
                        <a:rPr lang="en-US" b="1" dirty="0" err="1" smtClean="0"/>
                        <a:t>Hawally</a:t>
                      </a:r>
                      <a:endParaRPr lang="en-US" b="1" dirty="0"/>
                    </a:p>
                  </a:txBody>
                  <a:tcPr/>
                </a:tc>
                <a:tc>
                  <a:txBody>
                    <a:bodyPr/>
                    <a:lstStyle/>
                    <a:p>
                      <a:pPr algn="ctr"/>
                      <a:r>
                        <a:rPr lang="en-US" b="1" dirty="0" smtClean="0"/>
                        <a:t>35</a:t>
                      </a:r>
                      <a:endParaRPr lang="en-US" b="1" dirty="0"/>
                    </a:p>
                  </a:txBody>
                  <a:tcPr/>
                </a:tc>
                <a:tc>
                  <a:txBody>
                    <a:bodyPr/>
                    <a:lstStyle/>
                    <a:p>
                      <a:pPr algn="ctr"/>
                      <a:r>
                        <a:rPr lang="en-US" b="1" dirty="0" smtClean="0"/>
                        <a:t>183</a:t>
                      </a:r>
                      <a:endParaRPr lang="en-US" b="1" dirty="0"/>
                    </a:p>
                  </a:txBody>
                  <a:tcPr/>
                </a:tc>
                <a:tc>
                  <a:txBody>
                    <a:bodyPr/>
                    <a:lstStyle/>
                    <a:p>
                      <a:pPr algn="ctr"/>
                      <a:r>
                        <a:rPr lang="en-US" b="1" dirty="0" smtClean="0"/>
                        <a:t>218</a:t>
                      </a:r>
                      <a:endParaRPr lang="en-US" b="1" dirty="0"/>
                    </a:p>
                  </a:txBody>
                  <a:tcPr/>
                </a:tc>
              </a:tr>
              <a:tr h="370840">
                <a:tc vMerge="1">
                  <a:txBody>
                    <a:bodyPr/>
                    <a:lstStyle/>
                    <a:p>
                      <a:endParaRPr lang="en-US" b="1" dirty="0"/>
                    </a:p>
                  </a:txBody>
                  <a:tcPr/>
                </a:tc>
                <a:tc>
                  <a:txBody>
                    <a:bodyPr/>
                    <a:lstStyle/>
                    <a:p>
                      <a:pPr algn="ctr"/>
                      <a:r>
                        <a:rPr lang="en-US" b="0" dirty="0" smtClean="0"/>
                        <a:t>16.1%</a:t>
                      </a:r>
                      <a:endParaRPr lang="en-US" b="0" dirty="0"/>
                    </a:p>
                  </a:txBody>
                  <a:tcPr/>
                </a:tc>
                <a:tc>
                  <a:txBody>
                    <a:bodyPr/>
                    <a:lstStyle/>
                    <a:p>
                      <a:pPr algn="ctr"/>
                      <a:r>
                        <a:rPr lang="en-US" b="0" dirty="0" smtClean="0"/>
                        <a:t>83.9%</a:t>
                      </a:r>
                      <a:endParaRPr lang="en-US" b="0" dirty="0"/>
                    </a:p>
                  </a:txBody>
                  <a:tcPr/>
                </a:tc>
                <a:tc>
                  <a:txBody>
                    <a:bodyPr/>
                    <a:lstStyle/>
                    <a:p>
                      <a:pPr algn="ctr"/>
                      <a:r>
                        <a:rPr lang="en-US" b="0" dirty="0" smtClean="0"/>
                        <a:t>100%</a:t>
                      </a:r>
                      <a:endParaRPr lang="en-US" b="0" dirty="0"/>
                    </a:p>
                  </a:txBody>
                  <a:tcPr/>
                </a:tc>
              </a:tr>
              <a:tr h="370840">
                <a:tc rowSpan="2">
                  <a:txBody>
                    <a:bodyPr/>
                    <a:lstStyle/>
                    <a:p>
                      <a:r>
                        <a:rPr lang="en-US" b="1" dirty="0" err="1" smtClean="0"/>
                        <a:t>Farwanyia</a:t>
                      </a:r>
                      <a:endParaRPr lang="en-US" b="1" dirty="0"/>
                    </a:p>
                  </a:txBody>
                  <a:tcPr/>
                </a:tc>
                <a:tc>
                  <a:txBody>
                    <a:bodyPr/>
                    <a:lstStyle/>
                    <a:p>
                      <a:pPr algn="ctr"/>
                      <a:r>
                        <a:rPr lang="en-US" b="1" dirty="0" smtClean="0"/>
                        <a:t>30</a:t>
                      </a:r>
                      <a:endParaRPr lang="en-US" b="1" dirty="0"/>
                    </a:p>
                  </a:txBody>
                  <a:tcPr/>
                </a:tc>
                <a:tc>
                  <a:txBody>
                    <a:bodyPr/>
                    <a:lstStyle/>
                    <a:p>
                      <a:pPr algn="ctr"/>
                      <a:r>
                        <a:rPr lang="en-US" b="1" dirty="0" smtClean="0"/>
                        <a:t>191</a:t>
                      </a:r>
                      <a:endParaRPr lang="en-US" b="1" dirty="0"/>
                    </a:p>
                  </a:txBody>
                  <a:tcPr/>
                </a:tc>
                <a:tc>
                  <a:txBody>
                    <a:bodyPr/>
                    <a:lstStyle/>
                    <a:p>
                      <a:pPr algn="ctr"/>
                      <a:r>
                        <a:rPr lang="en-US" b="1" dirty="0" smtClean="0"/>
                        <a:t>221</a:t>
                      </a:r>
                      <a:endParaRPr lang="en-US" b="1" dirty="0"/>
                    </a:p>
                  </a:txBody>
                  <a:tcPr/>
                </a:tc>
              </a:tr>
              <a:tr h="370840">
                <a:tc vMerge="1">
                  <a:txBody>
                    <a:bodyPr/>
                    <a:lstStyle/>
                    <a:p>
                      <a:endParaRPr lang="en-US" b="1" dirty="0"/>
                    </a:p>
                  </a:txBody>
                  <a:tcPr/>
                </a:tc>
                <a:tc>
                  <a:txBody>
                    <a:bodyPr/>
                    <a:lstStyle/>
                    <a:p>
                      <a:pPr algn="ctr"/>
                      <a:r>
                        <a:rPr lang="en-US" b="0" dirty="0" smtClean="0"/>
                        <a:t>13.6%</a:t>
                      </a:r>
                      <a:endParaRPr lang="en-US" b="0" dirty="0"/>
                    </a:p>
                  </a:txBody>
                  <a:tcPr/>
                </a:tc>
                <a:tc>
                  <a:txBody>
                    <a:bodyPr/>
                    <a:lstStyle/>
                    <a:p>
                      <a:pPr algn="ctr"/>
                      <a:r>
                        <a:rPr lang="en-US" b="0" dirty="0" smtClean="0"/>
                        <a:t>86.4%</a:t>
                      </a:r>
                      <a:endParaRPr lang="en-US" b="0" dirty="0"/>
                    </a:p>
                  </a:txBody>
                  <a:tcPr/>
                </a:tc>
                <a:tc>
                  <a:txBody>
                    <a:bodyPr/>
                    <a:lstStyle/>
                    <a:p>
                      <a:pPr algn="ctr"/>
                      <a:r>
                        <a:rPr lang="en-US" b="0" dirty="0" smtClean="0"/>
                        <a:t>100%</a:t>
                      </a:r>
                      <a:endParaRPr lang="en-US" b="0" dirty="0"/>
                    </a:p>
                  </a:txBody>
                  <a:tcPr/>
                </a:tc>
              </a:tr>
              <a:tr h="370840">
                <a:tc rowSpan="2">
                  <a:txBody>
                    <a:bodyPr/>
                    <a:lstStyle/>
                    <a:p>
                      <a:r>
                        <a:rPr lang="en-US" b="1" dirty="0" err="1" smtClean="0"/>
                        <a:t>Ahmadi</a:t>
                      </a:r>
                      <a:endParaRPr lang="en-US" b="1" dirty="0"/>
                    </a:p>
                  </a:txBody>
                  <a:tcPr/>
                </a:tc>
                <a:tc>
                  <a:txBody>
                    <a:bodyPr/>
                    <a:lstStyle/>
                    <a:p>
                      <a:pPr algn="ctr"/>
                      <a:r>
                        <a:rPr lang="en-US" b="1" dirty="0" smtClean="0"/>
                        <a:t>23</a:t>
                      </a:r>
                      <a:endParaRPr lang="en-US" b="1" dirty="0"/>
                    </a:p>
                  </a:txBody>
                  <a:tcPr/>
                </a:tc>
                <a:tc>
                  <a:txBody>
                    <a:bodyPr/>
                    <a:lstStyle/>
                    <a:p>
                      <a:pPr algn="ctr"/>
                      <a:r>
                        <a:rPr lang="en-US" b="1" dirty="0" smtClean="0"/>
                        <a:t>185</a:t>
                      </a:r>
                      <a:endParaRPr lang="en-US" b="1" dirty="0"/>
                    </a:p>
                  </a:txBody>
                  <a:tcPr/>
                </a:tc>
                <a:tc>
                  <a:txBody>
                    <a:bodyPr/>
                    <a:lstStyle/>
                    <a:p>
                      <a:pPr algn="ctr"/>
                      <a:r>
                        <a:rPr lang="en-US" b="1" dirty="0" smtClean="0"/>
                        <a:t>208</a:t>
                      </a:r>
                      <a:endParaRPr lang="en-US" b="1" dirty="0"/>
                    </a:p>
                  </a:txBody>
                  <a:tcPr/>
                </a:tc>
              </a:tr>
              <a:tr h="370840">
                <a:tc vMerge="1">
                  <a:txBody>
                    <a:bodyPr/>
                    <a:lstStyle/>
                    <a:p>
                      <a:endParaRPr lang="en-US" b="1" dirty="0"/>
                    </a:p>
                  </a:txBody>
                  <a:tcPr/>
                </a:tc>
                <a:tc>
                  <a:txBody>
                    <a:bodyPr/>
                    <a:lstStyle/>
                    <a:p>
                      <a:pPr algn="ctr"/>
                      <a:r>
                        <a:rPr lang="en-US" b="0" dirty="0" smtClean="0"/>
                        <a:t>11.1%</a:t>
                      </a:r>
                      <a:endParaRPr lang="en-US" b="0" dirty="0"/>
                    </a:p>
                  </a:txBody>
                  <a:tcPr/>
                </a:tc>
                <a:tc>
                  <a:txBody>
                    <a:bodyPr/>
                    <a:lstStyle/>
                    <a:p>
                      <a:pPr algn="ctr"/>
                      <a:r>
                        <a:rPr lang="en-US" b="0" dirty="0" smtClean="0"/>
                        <a:t>88.9%</a:t>
                      </a:r>
                      <a:endParaRPr lang="en-US" b="0" dirty="0"/>
                    </a:p>
                  </a:txBody>
                  <a:tcPr/>
                </a:tc>
                <a:tc>
                  <a:txBody>
                    <a:bodyPr/>
                    <a:lstStyle/>
                    <a:p>
                      <a:pPr algn="ctr"/>
                      <a:r>
                        <a:rPr lang="en-US" b="0" dirty="0" smtClean="0"/>
                        <a:t>100%</a:t>
                      </a:r>
                      <a:endParaRPr lang="en-US" b="0" dirty="0"/>
                    </a:p>
                  </a:txBody>
                  <a:tcPr/>
                </a:tc>
              </a:tr>
              <a:tr h="370840">
                <a:tc rowSpan="2">
                  <a:txBody>
                    <a:bodyPr/>
                    <a:lstStyle/>
                    <a:p>
                      <a:r>
                        <a:rPr lang="en-US" b="1" dirty="0" err="1" smtClean="0"/>
                        <a:t>Jahra</a:t>
                      </a:r>
                      <a:endParaRPr lang="en-US" b="1" dirty="0"/>
                    </a:p>
                  </a:txBody>
                  <a:tcPr/>
                </a:tc>
                <a:tc>
                  <a:txBody>
                    <a:bodyPr/>
                    <a:lstStyle/>
                    <a:p>
                      <a:pPr algn="ctr"/>
                      <a:r>
                        <a:rPr lang="en-US" b="1" dirty="0" smtClean="0"/>
                        <a:t>15</a:t>
                      </a:r>
                      <a:endParaRPr lang="en-US" b="1" dirty="0"/>
                    </a:p>
                  </a:txBody>
                  <a:tcPr/>
                </a:tc>
                <a:tc>
                  <a:txBody>
                    <a:bodyPr/>
                    <a:lstStyle/>
                    <a:p>
                      <a:pPr algn="ctr"/>
                      <a:r>
                        <a:rPr lang="en-US" b="1" dirty="0" smtClean="0"/>
                        <a:t>131</a:t>
                      </a:r>
                      <a:endParaRPr lang="en-US" b="1" dirty="0"/>
                    </a:p>
                  </a:txBody>
                  <a:tcPr/>
                </a:tc>
                <a:tc>
                  <a:txBody>
                    <a:bodyPr/>
                    <a:lstStyle/>
                    <a:p>
                      <a:pPr algn="ctr"/>
                      <a:r>
                        <a:rPr lang="en-US" b="1" dirty="0" smtClean="0"/>
                        <a:t>146</a:t>
                      </a:r>
                      <a:endParaRPr lang="en-US" b="1" dirty="0"/>
                    </a:p>
                  </a:txBody>
                  <a:tcPr/>
                </a:tc>
              </a:tr>
              <a:tr h="370840">
                <a:tc vMerge="1">
                  <a:txBody>
                    <a:bodyPr/>
                    <a:lstStyle/>
                    <a:p>
                      <a:endParaRPr lang="en-US" b="1" dirty="0"/>
                    </a:p>
                  </a:txBody>
                  <a:tcPr/>
                </a:tc>
                <a:tc>
                  <a:txBody>
                    <a:bodyPr/>
                    <a:lstStyle/>
                    <a:p>
                      <a:pPr algn="ctr"/>
                      <a:r>
                        <a:rPr lang="en-US" b="0" dirty="0" smtClean="0"/>
                        <a:t>10.3%</a:t>
                      </a:r>
                      <a:endParaRPr lang="en-US" b="0" dirty="0"/>
                    </a:p>
                  </a:txBody>
                  <a:tcPr/>
                </a:tc>
                <a:tc>
                  <a:txBody>
                    <a:bodyPr/>
                    <a:lstStyle/>
                    <a:p>
                      <a:pPr algn="ctr"/>
                      <a:r>
                        <a:rPr lang="en-US" b="0" dirty="0" smtClean="0"/>
                        <a:t>89.7%</a:t>
                      </a:r>
                      <a:endParaRPr lang="en-US" b="0" dirty="0"/>
                    </a:p>
                  </a:txBody>
                  <a:tcPr/>
                </a:tc>
                <a:tc>
                  <a:txBody>
                    <a:bodyPr/>
                    <a:lstStyle/>
                    <a:p>
                      <a:pPr algn="ctr"/>
                      <a:r>
                        <a:rPr lang="en-US" b="0" dirty="0" smtClean="0"/>
                        <a:t>100%</a:t>
                      </a:r>
                      <a:endParaRPr lang="en-US" b="0" dirty="0"/>
                    </a:p>
                  </a:txBody>
                  <a:tcPr/>
                </a:tc>
              </a:tr>
              <a:tr h="370840">
                <a:tc rowSpan="2">
                  <a:txBody>
                    <a:bodyPr/>
                    <a:lstStyle/>
                    <a:p>
                      <a:r>
                        <a:rPr lang="en-US" b="1" dirty="0" smtClean="0"/>
                        <a:t>Total</a:t>
                      </a:r>
                      <a:endParaRPr lang="en-US" b="1" dirty="0"/>
                    </a:p>
                  </a:txBody>
                  <a:tcPr/>
                </a:tc>
                <a:tc>
                  <a:txBody>
                    <a:bodyPr/>
                    <a:lstStyle/>
                    <a:p>
                      <a:pPr algn="ctr"/>
                      <a:r>
                        <a:rPr lang="en-US" b="1" dirty="0" smtClean="0"/>
                        <a:t>189</a:t>
                      </a:r>
                      <a:endParaRPr lang="en-US" b="1" dirty="0"/>
                    </a:p>
                  </a:txBody>
                  <a:tcPr/>
                </a:tc>
                <a:tc>
                  <a:txBody>
                    <a:bodyPr/>
                    <a:lstStyle/>
                    <a:p>
                      <a:pPr algn="ctr"/>
                      <a:r>
                        <a:rPr lang="en-US" b="1" dirty="0" smtClean="0"/>
                        <a:t>836</a:t>
                      </a:r>
                      <a:endParaRPr lang="en-US" b="1" dirty="0"/>
                    </a:p>
                  </a:txBody>
                  <a:tcPr/>
                </a:tc>
                <a:tc>
                  <a:txBody>
                    <a:bodyPr/>
                    <a:lstStyle/>
                    <a:p>
                      <a:pPr algn="ctr"/>
                      <a:r>
                        <a:rPr lang="en-US" b="1" dirty="0" smtClean="0"/>
                        <a:t>1025</a:t>
                      </a:r>
                      <a:endParaRPr lang="en-US" b="1" dirty="0"/>
                    </a:p>
                  </a:txBody>
                  <a:tcPr/>
                </a:tc>
              </a:tr>
              <a:tr h="370840">
                <a:tc vMerge="1">
                  <a:txBody>
                    <a:bodyPr/>
                    <a:lstStyle/>
                    <a:p>
                      <a:endParaRPr lang="en-US" b="1" dirty="0"/>
                    </a:p>
                  </a:txBody>
                  <a:tcPr/>
                </a:tc>
                <a:tc>
                  <a:txBody>
                    <a:bodyPr/>
                    <a:lstStyle/>
                    <a:p>
                      <a:pPr algn="ctr"/>
                      <a:r>
                        <a:rPr lang="en-US" b="0" dirty="0" smtClean="0"/>
                        <a:t>18.4%</a:t>
                      </a:r>
                      <a:endParaRPr lang="en-US" b="0" dirty="0"/>
                    </a:p>
                  </a:txBody>
                  <a:tcPr/>
                </a:tc>
                <a:tc>
                  <a:txBody>
                    <a:bodyPr/>
                    <a:lstStyle/>
                    <a:p>
                      <a:pPr algn="ctr"/>
                      <a:r>
                        <a:rPr lang="en-US" b="0" dirty="0" smtClean="0"/>
                        <a:t>81.6%</a:t>
                      </a:r>
                      <a:endParaRPr lang="en-US" b="0" dirty="0"/>
                    </a:p>
                  </a:txBody>
                  <a:tcPr/>
                </a:tc>
                <a:tc>
                  <a:txBody>
                    <a:bodyPr/>
                    <a:lstStyle/>
                    <a:p>
                      <a:pPr algn="ctr"/>
                      <a:r>
                        <a:rPr lang="en-US" b="0" dirty="0" smtClean="0"/>
                        <a:t>100%</a:t>
                      </a:r>
                      <a:endParaRPr lang="en-US" b="0" dirty="0"/>
                    </a:p>
                  </a:txBody>
                  <a:tcPr/>
                </a:tc>
              </a:tr>
            </a:tbl>
          </a:graphicData>
        </a:graphic>
      </p:graphicFrame>
    </p:spTree>
  </p:cSld>
  <p:clrMapOvr>
    <a:masterClrMapping/>
  </p:clrMapOvr>
  <p:transition>
    <p:wipe/>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818</TotalTime>
  <Words>3409</Words>
  <Application>Microsoft Office PowerPoint</Application>
  <PresentationFormat>On-screen Show (4:3)</PresentationFormat>
  <Paragraphs>1223</Paragraphs>
  <Slides>64</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64</vt:i4>
      </vt:variant>
    </vt:vector>
  </HeadingPairs>
  <TitlesOfParts>
    <vt:vector size="66" baseType="lpstr">
      <vt:lpstr>Equity</vt:lpstr>
      <vt:lpstr>Microsoft Office PowerPoint Presentation</vt:lpstr>
      <vt:lpstr>Universal Health Coverage Kuwait</vt:lpstr>
      <vt:lpstr>Slide 2</vt:lpstr>
      <vt:lpstr>Universal Health Coverage</vt:lpstr>
      <vt:lpstr>From “Health for All” to Universal Health Coverage</vt:lpstr>
      <vt:lpstr>Measuring progress towards universal health coverage in three dimensions</vt:lpstr>
      <vt:lpstr>Numbers of Working Health Centers and Provided Services in different Health Regions 2015</vt:lpstr>
      <vt:lpstr>Population mid of 2015</vt:lpstr>
      <vt:lpstr>Numbers of Working Physicians in PHC Centers according  to Health Region and Specialty 2015</vt:lpstr>
      <vt:lpstr>Family Physicians in PHC Centers according  to Health Region 2015</vt:lpstr>
      <vt:lpstr>Population per Physician in PHC Centers according to Section and Health Region 2015</vt:lpstr>
      <vt:lpstr>Annual Rate of Individual PHC Visits 2015 (General Practice and Pediatrics)</vt:lpstr>
      <vt:lpstr>Comparison of Annual Rate of Individual PHC Visits 2014 - 2015</vt:lpstr>
      <vt:lpstr>Rate of Daily Visits per PHC Center and per Physician  2015</vt:lpstr>
      <vt:lpstr>Average Population per PHC Centers according to Health Region 2015</vt:lpstr>
      <vt:lpstr>Work Hours of Health Centers 2015</vt:lpstr>
      <vt:lpstr>Percentage of Children (below 12 Years) Visits to PHC Centers in each health area (2010-2015)</vt:lpstr>
      <vt:lpstr>Percentage of Adult (12-64 Years) Visits to PHC Centers in each health area (2010-2015)</vt:lpstr>
      <vt:lpstr>Percentage of Elderly Visits to PHC Centers in each health area (2010-2015)</vt:lpstr>
      <vt:lpstr>Integration of NCD Management in PHC</vt:lpstr>
      <vt:lpstr>Integration of NCD Management in PHC</vt:lpstr>
      <vt:lpstr>Integration of NCD Management in PHC</vt:lpstr>
      <vt:lpstr>Integration of NCD Management in PHC</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Specialized Clinics in PHC</vt:lpstr>
      <vt:lpstr>General Principles for General Practice</vt:lpstr>
      <vt:lpstr>General Principles for General Practice</vt:lpstr>
      <vt:lpstr>Responsibilities of Primary Care Physician</vt:lpstr>
      <vt:lpstr>Responsibilities of Primary Care Physician</vt:lpstr>
      <vt:lpstr>Training GPs</vt:lpstr>
      <vt:lpstr>Training GPs</vt:lpstr>
      <vt:lpstr>Evaluation</vt:lpstr>
      <vt:lpstr>Evaluation</vt:lpstr>
      <vt:lpstr>Family Practice</vt:lpstr>
      <vt:lpstr>Family Practice</vt:lpstr>
      <vt:lpstr>Family Practice</vt:lpstr>
      <vt:lpstr>Family Practice</vt:lpstr>
      <vt:lpstr>Main Characteristics of Family Practice</vt:lpstr>
      <vt:lpstr>Conventional care and people-oriented care</vt:lpstr>
      <vt:lpstr>Family Medicine physicians</vt:lpstr>
      <vt:lpstr>Research needed for UHC</vt:lpstr>
      <vt:lpstr>Research needed for UHC</vt:lpstr>
      <vt:lpstr>Research needed for UHC</vt:lpstr>
      <vt:lpstr>Conclusions</vt:lpstr>
      <vt:lpstr>Slide 64</vt:lpstr>
    </vt:vector>
  </TitlesOfParts>
  <Company>MoH</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Universal Health Coverage Kuwait</dc:title>
  <dc:creator>mannaka</dc:creator>
  <cp:lastModifiedBy>mannaka</cp:lastModifiedBy>
  <cp:revision>177</cp:revision>
  <dcterms:created xsi:type="dcterms:W3CDTF">2016-11-01T04:55:27Z</dcterms:created>
  <dcterms:modified xsi:type="dcterms:W3CDTF">2016-11-13T05:44:55Z</dcterms:modified>
</cp:coreProperties>
</file>