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theme/themeOverride1.xml" ContentType="application/vnd.openxmlformats-officedocument.themeOverride+xml"/>
  <Override PartName="/ppt/charts/chart3.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44" r:id="rId1"/>
  </p:sldMasterIdLst>
  <p:notesMasterIdLst>
    <p:notesMasterId r:id="rId41"/>
  </p:notesMasterIdLst>
  <p:handoutMasterIdLst>
    <p:handoutMasterId r:id="rId42"/>
  </p:handoutMasterIdLst>
  <p:sldIdLst>
    <p:sldId id="316" r:id="rId2"/>
    <p:sldId id="317" r:id="rId3"/>
    <p:sldId id="318" r:id="rId4"/>
    <p:sldId id="319" r:id="rId5"/>
    <p:sldId id="320" r:id="rId6"/>
    <p:sldId id="321" r:id="rId7"/>
    <p:sldId id="322" r:id="rId8"/>
    <p:sldId id="323" r:id="rId9"/>
    <p:sldId id="324" r:id="rId10"/>
    <p:sldId id="325" r:id="rId11"/>
    <p:sldId id="326" r:id="rId12"/>
    <p:sldId id="327" r:id="rId13"/>
    <p:sldId id="328" r:id="rId14"/>
    <p:sldId id="329" r:id="rId15"/>
    <p:sldId id="351" r:id="rId16"/>
    <p:sldId id="330" r:id="rId17"/>
    <p:sldId id="331" r:id="rId18"/>
    <p:sldId id="332" r:id="rId19"/>
    <p:sldId id="333" r:id="rId20"/>
    <p:sldId id="334" r:id="rId21"/>
    <p:sldId id="335" r:id="rId22"/>
    <p:sldId id="336" r:id="rId23"/>
    <p:sldId id="337" r:id="rId24"/>
    <p:sldId id="338" r:id="rId25"/>
    <p:sldId id="339" r:id="rId26"/>
    <p:sldId id="340" r:id="rId27"/>
    <p:sldId id="341" r:id="rId28"/>
    <p:sldId id="342" r:id="rId29"/>
    <p:sldId id="343" r:id="rId30"/>
    <p:sldId id="344" r:id="rId31"/>
    <p:sldId id="345" r:id="rId32"/>
    <p:sldId id="346" r:id="rId33"/>
    <p:sldId id="347" r:id="rId34"/>
    <p:sldId id="348" r:id="rId35"/>
    <p:sldId id="349" r:id="rId36"/>
    <p:sldId id="352" r:id="rId37"/>
    <p:sldId id="353" r:id="rId38"/>
    <p:sldId id="354" r:id="rId39"/>
    <p:sldId id="350" r:id="rId40"/>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CC"/>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8799B23B-EC83-4686-B30A-512413B5E67A}" styleName="Light Style 3 - Accent 3">
    <a:wholeTbl>
      <a:tcTxStyle>
        <a:fontRef idx="minor">
          <a:scrgbClr r="0" g="0" b="0"/>
        </a:fontRef>
        <a:schemeClr val="tx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noFill/>
        </a:fill>
      </a:tcStyle>
    </a:wholeTbl>
    <a:band1H>
      <a:tcStyle>
        <a:tcBdr/>
        <a:fill>
          <a:solidFill>
            <a:schemeClr val="accent3">
              <a:alpha val="20000"/>
            </a:schemeClr>
          </a:solidFill>
        </a:fill>
      </a:tcStyle>
    </a:band1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noFill/>
        </a:fill>
      </a:tcStyle>
    </a:lastRow>
    <a:firstRow>
      <a:tcTxStyle b="on"/>
      <a:tcStyle>
        <a:tcBdr>
          <a:bottom>
            <a:ln w="25400" cmpd="sng">
              <a:solidFill>
                <a:schemeClr val="accent3"/>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702" autoAdjust="0"/>
    <p:restoredTop sz="76021" autoAdjust="0"/>
  </p:normalViewPr>
  <p:slideViewPr>
    <p:cSldViewPr snapToGrid="0" snapToObjects="1">
      <p:cViewPr varScale="1">
        <p:scale>
          <a:sx n="64" d="100"/>
          <a:sy n="64" d="100"/>
        </p:scale>
        <p:origin x="1560" y="6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handoutMaster" Target="handoutMasters/handout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presProps" Target="presProps.xml"/></Relationships>
</file>

<file path=ppt/charts/_rels/chart1.xml.rels><?xml version="1.0" encoding="UTF-8" standalone="yes"?>
<Relationships xmlns="http://schemas.openxmlformats.org/package/2006/relationships"><Relationship Id="rId3" Type="http://schemas.openxmlformats.org/officeDocument/2006/relationships/oleObject" Target="file:///C:\Users\gyakara\Desktop\JCI%20Accredited%20Organziations%20in%20ME.xlsx" TargetMode="External"/><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2" Type="http://schemas.openxmlformats.org/officeDocument/2006/relationships/oleObject" Target="file:///C:\Users\gyakara\AppData\Local\Microsoft\Windows\Temporary%20Internet%20Files\Content.Outlook\WT0Y6A4B\JCIA%20Country%20Regions%20Counts%20Final_30%20April%202015.xlsx" TargetMode="External"/><Relationship Id="rId1" Type="http://schemas.openxmlformats.org/officeDocument/2006/relationships/themeOverride" Target="../theme/themeOverride1.xml"/></Relationships>
</file>

<file path=ppt/charts/_rels/chart3.xml.rels><?xml version="1.0" encoding="UTF-8" standalone="yes"?>
<Relationships xmlns="http://schemas.openxmlformats.org/package/2006/relationships"><Relationship Id="rId3" Type="http://schemas.openxmlformats.org/officeDocument/2006/relationships/oleObject" Target="file:///C:\Users\gyakara\Desktop\JCI%20Accredited%20Organziations%20in%20ME.xlsx" TargetMode="External"/><Relationship Id="rId2" Type="http://schemas.microsoft.com/office/2011/relationships/chartColorStyle" Target="colors2.xml"/><Relationship Id="rId1" Type="http://schemas.microsoft.com/office/2011/relationships/chartStyle" Target="style2.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5"/>
    </mc:Choice>
    <mc:Fallback>
      <c:style val="5"/>
    </mc:Fallback>
  </mc:AlternateContent>
  <c:chart>
    <c:autoTitleDeleted val="1"/>
    <c:plotArea>
      <c:layout>
        <c:manualLayout>
          <c:layoutTarget val="inner"/>
          <c:xMode val="edge"/>
          <c:yMode val="edge"/>
          <c:x val="5.7603867688766269E-2"/>
          <c:y val="1.6926490816686696E-2"/>
          <c:w val="0.94111748220599512"/>
          <c:h val="0.81589457567804025"/>
        </c:manualLayout>
      </c:layout>
      <c:barChart>
        <c:barDir val="col"/>
        <c:grouping val="clustered"/>
        <c:varyColors val="0"/>
        <c:ser>
          <c:idx val="0"/>
          <c:order val="0"/>
          <c:spPr>
            <a:pattFill prst="narHorz">
              <a:fgClr>
                <a:schemeClr val="accent3"/>
              </a:fgClr>
              <a:bgClr>
                <a:schemeClr val="accent3">
                  <a:lumMod val="20000"/>
                  <a:lumOff val="80000"/>
                </a:schemeClr>
              </a:bgClr>
            </a:pattFill>
            <a:ln>
              <a:noFill/>
            </a:ln>
            <a:effectLst>
              <a:innerShdw blurRad="114300">
                <a:schemeClr val="accent3"/>
              </a:innerShdw>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3200" b="0" i="0" u="none" strike="noStrike" kern="1200" baseline="0">
                    <a:solidFill>
                      <a:schemeClr val="accent4">
                        <a:lumMod val="7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1">
                          <a:lumMod val="35000"/>
                          <a:lumOff val="65000"/>
                        </a:schemeClr>
                      </a:solidFill>
                    </a:ln>
                    <a:effectLst/>
                  </c:spPr>
                </c15:leaderLines>
              </c:ext>
            </c:extLst>
          </c:dLbls>
          <c:cat>
            <c:strRef>
              <c:f>Sheet2!$C$2:$E$2</c:f>
              <c:strCache>
                <c:ptCount val="3"/>
                <c:pt idx="0">
                  <c:v>JCI </c:v>
                </c:pt>
                <c:pt idx="1">
                  <c:v>Accreditation Canada</c:v>
                </c:pt>
                <c:pt idx="2">
                  <c:v>ACHSI </c:v>
                </c:pt>
              </c:strCache>
            </c:strRef>
          </c:cat>
          <c:val>
            <c:numRef>
              <c:f>Sheet2!$C$3:$E$3</c:f>
              <c:numCache>
                <c:formatCode>General</c:formatCode>
                <c:ptCount val="3"/>
                <c:pt idx="0">
                  <c:v>300</c:v>
                </c:pt>
                <c:pt idx="1">
                  <c:v>34</c:v>
                </c:pt>
                <c:pt idx="2">
                  <c:v>17</c:v>
                </c:pt>
              </c:numCache>
            </c:numRef>
          </c:val>
          <c:extLst>
            <c:ext xmlns:c16="http://schemas.microsoft.com/office/drawing/2014/chart" uri="{C3380CC4-5D6E-409C-BE32-E72D297353CC}">
              <c16:uniqueId val="{00000000-C9C9-4B69-AB1D-F4544D373EE7}"/>
            </c:ext>
          </c:extLst>
        </c:ser>
        <c:dLbls>
          <c:showLegendKey val="0"/>
          <c:showVal val="0"/>
          <c:showCatName val="0"/>
          <c:showSerName val="0"/>
          <c:showPercent val="0"/>
          <c:showBubbleSize val="0"/>
        </c:dLbls>
        <c:gapWidth val="164"/>
        <c:overlap val="-22"/>
        <c:axId val="350895432"/>
        <c:axId val="350896416"/>
      </c:barChart>
      <c:catAx>
        <c:axId val="350895432"/>
        <c:scaling>
          <c:orientation val="minMax"/>
        </c:scaling>
        <c:delete val="0"/>
        <c:axPos val="b"/>
        <c:numFmt formatCode="General" sourceLinked="1"/>
        <c:majorTickMark val="none"/>
        <c:minorTickMark val="none"/>
        <c:tickLblPos val="nextTo"/>
        <c:spPr>
          <a:noFill/>
          <a:ln w="19050" cap="flat" cmpd="sng" algn="ctr">
            <a:solidFill>
              <a:schemeClr val="tx1">
                <a:lumMod val="25000"/>
                <a:lumOff val="75000"/>
              </a:schemeClr>
            </a:solidFill>
            <a:round/>
          </a:ln>
          <a:effectLst/>
        </c:spPr>
        <c:txPr>
          <a:bodyPr rot="-60000000" spcFirstLastPara="1" vertOverflow="ellipsis" vert="horz" wrap="square" anchor="ctr" anchorCtr="1"/>
          <a:lstStyle/>
          <a:p>
            <a:pPr>
              <a:defRPr sz="2800" b="0" i="0" u="none" strike="noStrike" kern="1200" baseline="0">
                <a:solidFill>
                  <a:srgbClr val="0000FF"/>
                </a:solidFill>
                <a:latin typeface="+mn-lt"/>
                <a:ea typeface="+mn-ea"/>
                <a:cs typeface="+mn-cs"/>
              </a:defRPr>
            </a:pPr>
            <a:endParaRPr lang="en-US"/>
          </a:p>
        </c:txPr>
        <c:crossAx val="350896416"/>
        <c:crosses val="autoZero"/>
        <c:auto val="1"/>
        <c:lblAlgn val="ctr"/>
        <c:lblOffset val="100"/>
        <c:noMultiLvlLbl val="0"/>
      </c:catAx>
      <c:valAx>
        <c:axId val="350896416"/>
        <c:scaling>
          <c:orientation val="minMax"/>
        </c:scaling>
        <c:delete val="0"/>
        <c:axPos val="l"/>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350895432"/>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0"/>
    <c:plotArea>
      <c:layout/>
      <c:barChart>
        <c:barDir val="col"/>
        <c:grouping val="clustered"/>
        <c:varyColors val="0"/>
        <c:dLbls>
          <c:showLegendKey val="0"/>
          <c:showVal val="0"/>
          <c:showCatName val="0"/>
          <c:showSerName val="0"/>
          <c:showPercent val="0"/>
          <c:showBubbleSize val="0"/>
        </c:dLbls>
        <c:gapWidth val="150"/>
        <c:axId val="46464384"/>
        <c:axId val="47432832"/>
      </c:barChart>
      <c:catAx>
        <c:axId val="46464384"/>
        <c:scaling>
          <c:orientation val="minMax"/>
        </c:scaling>
        <c:delete val="0"/>
        <c:axPos val="b"/>
        <c:numFmt formatCode="General" sourceLinked="0"/>
        <c:majorTickMark val="out"/>
        <c:minorTickMark val="none"/>
        <c:tickLblPos val="nextTo"/>
        <c:txPr>
          <a:bodyPr/>
          <a:lstStyle/>
          <a:p>
            <a:pPr>
              <a:defRPr sz="2000"/>
            </a:pPr>
            <a:endParaRPr lang="en-US"/>
          </a:p>
        </c:txPr>
        <c:crossAx val="47432832"/>
        <c:crosses val="autoZero"/>
        <c:auto val="1"/>
        <c:lblAlgn val="ctr"/>
        <c:lblOffset val="100"/>
        <c:noMultiLvlLbl val="0"/>
      </c:catAx>
      <c:valAx>
        <c:axId val="47432832"/>
        <c:scaling>
          <c:orientation val="minMax"/>
        </c:scaling>
        <c:delete val="0"/>
        <c:axPos val="l"/>
        <c:majorGridlines/>
        <c:numFmt formatCode="General" sourceLinked="1"/>
        <c:majorTickMark val="out"/>
        <c:minorTickMark val="none"/>
        <c:tickLblPos val="nextTo"/>
        <c:crossAx val="46464384"/>
        <c:crosses val="autoZero"/>
        <c:crossBetween val="between"/>
      </c:valAx>
      <c:spPr>
        <a:solidFill>
          <a:srgbClr val="FFFFFF"/>
        </a:solidFill>
        <a:ln w="25400">
          <a:noFill/>
        </a:ln>
      </c:spPr>
    </c:plotArea>
    <c:plotVisOnly val="1"/>
    <c:dispBlanksAs val="gap"/>
    <c:showDLblsOverMax val="0"/>
  </c:chart>
  <c:spPr>
    <a:solidFill>
      <a:srgbClr val="FFFFFF"/>
    </a:solidFill>
  </c:spPr>
  <c:externalData r:id="rId2">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7"/>
    </mc:Choice>
    <mc:Fallback>
      <c:style val="7"/>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US"/>
              <a:t>JCI Accredited Organizations </a:t>
            </a:r>
          </a:p>
        </c:rich>
      </c:tx>
      <c:layout>
        <c:manualLayout>
          <c:xMode val="edge"/>
          <c:yMode val="edge"/>
          <c:x val="0.32338188976377952"/>
          <c:y val="2.7777777777777776E-2"/>
        </c:manualLayout>
      </c:layout>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barChart>
        <c:barDir val="col"/>
        <c:grouping val="clustered"/>
        <c:varyColors val="0"/>
        <c:ser>
          <c:idx val="0"/>
          <c:order val="0"/>
          <c:spPr>
            <a:solidFill>
              <a:schemeClr val="accent5"/>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2800" b="0" i="0" u="none" strike="noStrike" kern="1200" baseline="0">
                    <a:solidFill>
                      <a:srgbClr val="FF0000"/>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Sheet1!$A$3:$A$15</c:f>
              <c:strCache>
                <c:ptCount val="13"/>
                <c:pt idx="0">
                  <c:v>UAE</c:v>
                </c:pt>
                <c:pt idx="1">
                  <c:v>Saudi Arabia</c:v>
                </c:pt>
                <c:pt idx="2">
                  <c:v>Qatar</c:v>
                </c:pt>
                <c:pt idx="3">
                  <c:v>Jordan</c:v>
                </c:pt>
                <c:pt idx="4">
                  <c:v>Egypt</c:v>
                </c:pt>
                <c:pt idx="5">
                  <c:v>Oman</c:v>
                </c:pt>
                <c:pt idx="6">
                  <c:v>Bahrain</c:v>
                </c:pt>
                <c:pt idx="7">
                  <c:v>Lebanon</c:v>
                </c:pt>
                <c:pt idx="8">
                  <c:v>Kuwait</c:v>
                </c:pt>
                <c:pt idx="9">
                  <c:v>Pakistan</c:v>
                </c:pt>
                <c:pt idx="10">
                  <c:v>Ethiopia</c:v>
                </c:pt>
                <c:pt idx="11">
                  <c:v>Kenya</c:v>
                </c:pt>
                <c:pt idx="12">
                  <c:v>Nigeria</c:v>
                </c:pt>
              </c:strCache>
            </c:strRef>
          </c:cat>
          <c:val>
            <c:numRef>
              <c:f>Sheet1!$B$3:$B$15</c:f>
              <c:numCache>
                <c:formatCode>General</c:formatCode>
                <c:ptCount val="13"/>
                <c:pt idx="0">
                  <c:v>149</c:v>
                </c:pt>
                <c:pt idx="1">
                  <c:v>94</c:v>
                </c:pt>
                <c:pt idx="2">
                  <c:v>18</c:v>
                </c:pt>
                <c:pt idx="3">
                  <c:v>10</c:v>
                </c:pt>
                <c:pt idx="4">
                  <c:v>8</c:v>
                </c:pt>
                <c:pt idx="5">
                  <c:v>6</c:v>
                </c:pt>
                <c:pt idx="6">
                  <c:v>4</c:v>
                </c:pt>
                <c:pt idx="7">
                  <c:v>4</c:v>
                </c:pt>
                <c:pt idx="8">
                  <c:v>3</c:v>
                </c:pt>
                <c:pt idx="9">
                  <c:v>1</c:v>
                </c:pt>
                <c:pt idx="10">
                  <c:v>1</c:v>
                </c:pt>
                <c:pt idx="11">
                  <c:v>1</c:v>
                </c:pt>
                <c:pt idx="12">
                  <c:v>1</c:v>
                </c:pt>
              </c:numCache>
            </c:numRef>
          </c:val>
          <c:extLst>
            <c:ext xmlns:c16="http://schemas.microsoft.com/office/drawing/2014/chart" uri="{C3380CC4-5D6E-409C-BE32-E72D297353CC}">
              <c16:uniqueId val="{00000000-26F8-4D89-88B0-B3D623C1B057}"/>
            </c:ext>
          </c:extLst>
        </c:ser>
        <c:dLbls>
          <c:showLegendKey val="0"/>
          <c:showVal val="0"/>
          <c:showCatName val="0"/>
          <c:showSerName val="0"/>
          <c:showPercent val="0"/>
          <c:showBubbleSize val="0"/>
        </c:dLbls>
        <c:gapWidth val="219"/>
        <c:overlap val="-27"/>
        <c:axId val="347871832"/>
        <c:axId val="347873800"/>
      </c:barChart>
      <c:catAx>
        <c:axId val="34787183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2000" b="0" i="0" u="none" strike="noStrike" kern="1200" baseline="0">
                <a:solidFill>
                  <a:srgbClr val="0000FF"/>
                </a:solidFill>
                <a:latin typeface="+mn-lt"/>
                <a:ea typeface="+mn-ea"/>
                <a:cs typeface="+mn-cs"/>
              </a:defRPr>
            </a:pPr>
            <a:endParaRPr lang="en-US"/>
          </a:p>
        </c:txPr>
        <c:crossAx val="347873800"/>
        <c:crosses val="autoZero"/>
        <c:auto val="1"/>
        <c:lblAlgn val="ctr"/>
        <c:lblOffset val="100"/>
        <c:noMultiLvlLbl val="0"/>
      </c:catAx>
      <c:valAx>
        <c:axId val="347873800"/>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347871832"/>
        <c:crosses val="autoZero"/>
        <c:crossBetween val="between"/>
      </c:valAx>
      <c:sp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withinLinear" id="16">
  <a:schemeClr val="accent3"/>
</cs:colorStyle>
</file>

<file path=ppt/charts/colors2.xml><?xml version="1.0" encoding="utf-8"?>
<cs:colorStyle xmlns:cs="http://schemas.microsoft.com/office/drawing/2012/chartStyle" xmlns:a="http://schemas.openxmlformats.org/drawingml/2006/main" meth="withinLinear" id="18">
  <a:schemeClr val="accent5"/>
</cs:colorStyle>
</file>

<file path=ppt/charts/style1.xml><?xml version="1.0" encoding="utf-8"?>
<cs:chartStyle xmlns:cs="http://schemas.microsoft.com/office/drawing/2012/chartStyle" xmlns:a="http://schemas.openxmlformats.org/drawingml/2006/main" id="203">
  <cs:axisTitle>
    <cs:lnRef idx="0"/>
    <cs:fillRef idx="0"/>
    <cs:effectRef idx="0"/>
    <cs:fontRef idx="minor">
      <a:schemeClr val="tx1">
        <a:lumMod val="65000"/>
        <a:lumOff val="35000"/>
      </a:schemeClr>
    </cs:fontRef>
    <cs:defRPr sz="1197" b="1" kern="1200"/>
  </cs:axisTitle>
  <cs:categoryAxis>
    <cs:lnRef idx="0"/>
    <cs:fillRef idx="0"/>
    <cs:effectRef idx="0"/>
    <cs:fontRef idx="minor">
      <a:schemeClr val="tx1">
        <a:lumMod val="65000"/>
        <a:lumOff val="35000"/>
      </a:schemeClr>
    </cs:fontRef>
    <cs:spPr>
      <a:ln w="19050" cap="flat" cmpd="sng" algn="ctr">
        <a:solidFill>
          <a:schemeClr val="tx1">
            <a:lumMod val="25000"/>
            <a:lumOff val="75000"/>
          </a:schemeClr>
        </a:solidFill>
        <a:round/>
      </a:ln>
    </cs:spPr>
    <cs:defRPr sz="1197" kern="1200"/>
  </cs:categoryAxis>
  <cs:chartArea mods="allowNoFillOverride allowNoLineOverride">
    <cs:lnRef idx="0"/>
    <cs:fillRef idx="0"/>
    <cs:effectRef idx="0"/>
    <cs:fontRef idx="minor">
      <a:schemeClr val="dk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styleClr val="auto"/>
    </cs:effectRef>
    <cs:fontRef idx="minor">
      <a:schemeClr val="dk1"/>
    </cs:fontRef>
    <cs:spPr>
      <a:pattFill prst="narHorz">
        <a:fgClr>
          <a:schemeClr val="phClr"/>
        </a:fgClr>
        <a:bgClr>
          <a:schemeClr val="phClr">
            <a:lumMod val="20000"/>
            <a:lumOff val="80000"/>
          </a:schemeClr>
        </a:bgClr>
      </a:pattFill>
      <a:effectLst>
        <a:innerShdw blurRad="114300">
          <a:schemeClr val="phClr"/>
        </a:innerShdw>
      </a:effectLst>
    </cs:spPr>
  </cs:dataPoint>
  <cs:dataPoint3D>
    <cs:lnRef idx="0"/>
    <cs:fillRef idx="0">
      <cs:styleClr val="auto"/>
    </cs:fillRef>
    <cs:effectRef idx="0"/>
    <cs:fontRef idx="minor">
      <a:schemeClr val="dk1"/>
    </cs:fontRef>
    <cs:spPr>
      <a:pattFill prst="narHorz">
        <a:fgClr>
          <a:schemeClr val="phClr"/>
        </a:fgClr>
        <a:bgClr>
          <a:schemeClr val="phClr">
            <a:lumMod val="20000"/>
            <a:lumOff val="80000"/>
          </a:schemeClr>
        </a:bgClr>
      </a:pattFill>
      <a:effectLst>
        <a:innerShdw blurRad="114300">
          <a:schemeClr val="phClr"/>
        </a:innerShdw>
      </a:effectLst>
    </cs:spPr>
  </cs:dataPoint3D>
  <cs:dataPointLine>
    <cs:lnRef idx="0">
      <cs:styleClr val="auto"/>
    </cs:lnRef>
    <cs:fillRef idx="0"/>
    <cs:effectRef idx="0"/>
    <cs:fontRef idx="minor">
      <a:schemeClr val="dk1"/>
    </cs:fontRef>
    <cs:spPr>
      <a:ln w="28575" cap="rnd">
        <a:solidFill>
          <a:schemeClr val="phClr"/>
        </a:solidFill>
        <a:round/>
      </a:ln>
    </cs:spPr>
  </cs:dataPointLine>
  <cs:dataPointMarker>
    <cs:lnRef idx="0"/>
    <cs:fillRef idx="0">
      <cs:styleClr val="auto"/>
    </cs:fillRef>
    <cs:effectRef idx="0"/>
    <cs:fontRef idx="minor">
      <a:schemeClr val="dk1"/>
    </cs:fontRef>
    <cs:spPr>
      <a:solidFill>
        <a:schemeClr val="phClr"/>
      </a:solidFill>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ln w="9525">
        <a:solidFill>
          <a:schemeClr val="tx1">
            <a:lumMod val="15000"/>
            <a:lumOff val="85000"/>
          </a:schemeClr>
        </a:solidFill>
      </a:ln>
    </cs:spPr>
    <cs:defRPr sz="1197" kern="1200"/>
  </cs:dataTable>
  <cs:downBar>
    <cs:lnRef idx="0"/>
    <cs:fillRef idx="0"/>
    <cs:effectRef idx="0"/>
    <cs:fontRef idx="minor">
      <a:schemeClr val="dk1"/>
    </cs:fontRef>
    <cs:spPr>
      <a:solidFill>
        <a:schemeClr val="dk1">
          <a:lumMod val="75000"/>
          <a:lumOff val="25000"/>
        </a:schemeClr>
      </a:solidFill>
      <a:ln w="9525">
        <a:solidFill>
          <a:schemeClr val="tx1">
            <a:lumMod val="50000"/>
            <a:lumOff val="50000"/>
          </a:schemeClr>
        </a:solidFill>
      </a:ln>
    </cs:spPr>
  </cs:downBar>
  <cs:dropLine>
    <cs:lnRef idx="0"/>
    <cs:fillRef idx="0"/>
    <cs:effectRef idx="0"/>
    <cs:fontRef idx="minor">
      <a:schemeClr val="dk1"/>
    </cs:fontRef>
    <cs:spPr>
      <a:ln w="9525">
        <a:solidFill>
          <a:schemeClr val="tx1">
            <a:lumMod val="35000"/>
            <a:lumOff val="65000"/>
          </a:schemeClr>
        </a:solidFill>
        <a:round/>
      </a:ln>
    </cs:spPr>
  </cs:dropLine>
  <cs:errorBar>
    <cs:lnRef idx="0"/>
    <cs:fillRef idx="0"/>
    <cs:effectRef idx="0"/>
    <cs:fontRef idx="minor">
      <a:schemeClr val="dk1"/>
    </cs:fontRef>
    <cs:spPr>
      <a:ln w="9525">
        <a:solidFill>
          <a:schemeClr val="tx1">
            <a:lumMod val="50000"/>
            <a:lumOff val="50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a:solidFill>
          <a:schemeClr val="tx1">
            <a:lumMod val="15000"/>
            <a:lumOff val="85000"/>
          </a:schemeClr>
        </a:solidFill>
      </a:ln>
    </cs:spPr>
  </cs:gridlineMajor>
  <cs:gridlineMinor>
    <cs:lnRef idx="0"/>
    <cs:fillRef idx="0"/>
    <cs:effectRef idx="0"/>
    <cs:fontRef idx="minor">
      <a:schemeClr val="dk1"/>
    </cs:fontRef>
    <cs:spPr>
      <a:ln>
        <a:solidFill>
          <a:schemeClr val="tx1">
            <a:lumMod val="5000"/>
            <a:lumOff val="95000"/>
          </a:schemeClr>
        </a:solidFill>
      </a:ln>
    </cs:spPr>
  </cs:gridlineMinor>
  <cs:hiLoLine>
    <cs:lnRef idx="0"/>
    <cs:fillRef idx="0"/>
    <cs:effectRef idx="0"/>
    <cs:fontRef idx="minor">
      <a:schemeClr val="dk1"/>
    </cs:fontRef>
    <cs:spPr>
      <a:ln w="9525">
        <a:solidFill>
          <a:schemeClr val="tx1">
            <a:lumMod val="35000"/>
            <a:lumOff val="65000"/>
          </a:schemeClr>
        </a:solidFill>
        <a:round/>
      </a:ln>
    </cs:spPr>
  </cs:hiLoLine>
  <cs:leaderLine>
    <cs:lnRef idx="0"/>
    <cs:fillRef idx="0"/>
    <cs:effectRef idx="0"/>
    <cs:fontRef idx="minor">
      <a:schemeClr val="dk1"/>
    </cs:fontRef>
    <cs:spPr>
      <a:ln w="9525">
        <a:solidFill>
          <a:schemeClr val="tx1">
            <a:lumMod val="35000"/>
            <a:lumOff val="65000"/>
          </a:schemeClr>
        </a:solidFill>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dk1"/>
    </cs:fontRef>
    <cs:spPr>
      <a:ln w="9525">
        <a:solidFill>
          <a:schemeClr val="tx1">
            <a:lumMod val="35000"/>
            <a:lumOff val="65000"/>
          </a:schemeClr>
        </a:solidFill>
        <a:round/>
      </a:ln>
    </cs:spPr>
  </cs:seriesLine>
  <cs:title>
    <cs:lnRef idx="0"/>
    <cs:fillRef idx="0"/>
    <cs:effectRef idx="0"/>
    <cs:fontRef idx="minor">
      <a:schemeClr val="tx1">
        <a:lumMod val="50000"/>
        <a:lumOff val="50000"/>
      </a:schemeClr>
    </cs:fontRef>
    <cs:defRPr sz="2200" b="1" kern="1200" cap="all" spc="15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50000"/>
            <a:lumOff val="50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dk1"/>
    </cs:fontRef>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E8BDA385-9780-D54C-8CF5-928BF399B1DD}" type="datetimeFigureOut">
              <a:rPr lang="en-US" smtClean="0"/>
              <a:t>11/13/2016</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DDEDB065-6285-A343-9B9A-002BEF2F5478}" type="slidenum">
              <a:rPr lang="en-US" smtClean="0"/>
              <a:t>‹#›</a:t>
            </a:fld>
            <a:endParaRPr lang="en-US"/>
          </a:p>
        </p:txBody>
      </p:sp>
    </p:spTree>
    <p:extLst>
      <p:ext uri="{BB962C8B-B14F-4D97-AF65-F5344CB8AC3E}">
        <p14:creationId xmlns:p14="http://schemas.microsoft.com/office/powerpoint/2010/main" val="86393358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BDA40E0-CE91-453F-9F8E-24F5E330269C}" type="datetimeFigureOut">
              <a:rPr lang="en-US" smtClean="0"/>
              <a:t>11/13/2016</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6792505-CBF2-4809-9C87-6A1008F5E0D7}" type="slidenum">
              <a:rPr lang="en-US" smtClean="0"/>
              <a:t>‹#›</a:t>
            </a:fld>
            <a:endParaRPr lang="en-US"/>
          </a:p>
        </p:txBody>
      </p:sp>
    </p:spTree>
    <p:extLst>
      <p:ext uri="{BB962C8B-B14F-4D97-AF65-F5344CB8AC3E}">
        <p14:creationId xmlns:p14="http://schemas.microsoft.com/office/powerpoint/2010/main" val="199097045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F9B87E9C-92DF-445F-BB99-C9EE0D06D1E3}" type="slidenum">
              <a:rPr lang="en-GB" smtClean="0"/>
              <a:pPr/>
              <a:t>2</a:t>
            </a:fld>
            <a:endParaRPr lang="en-GB"/>
          </a:p>
        </p:txBody>
      </p:sp>
    </p:spTree>
    <p:extLst>
      <p:ext uri="{BB962C8B-B14F-4D97-AF65-F5344CB8AC3E}">
        <p14:creationId xmlns:p14="http://schemas.microsoft.com/office/powerpoint/2010/main" val="363885880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072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
        <p:nvSpPr>
          <p:cNvPr id="3072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0499E611-3947-4CE9-8EE8-074347E8B101}" type="slidenum">
              <a:rPr lang="en-US" altLang="en-US"/>
              <a:pPr eaLnBrk="1" hangingPunct="1"/>
              <a:t>29</a:t>
            </a:fld>
            <a:endParaRPr lang="en-US" altLang="en-US"/>
          </a:p>
        </p:txBody>
      </p:sp>
    </p:spTree>
    <p:extLst>
      <p:ext uri="{BB962C8B-B14F-4D97-AF65-F5344CB8AC3E}">
        <p14:creationId xmlns:p14="http://schemas.microsoft.com/office/powerpoint/2010/main" val="48766519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174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
        <p:nvSpPr>
          <p:cNvPr id="3174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3B82B77B-5244-4352-AB2A-DF60DC26A093}" type="slidenum">
              <a:rPr lang="en-US" altLang="en-US"/>
              <a:pPr eaLnBrk="1" hangingPunct="1"/>
              <a:t>31</a:t>
            </a:fld>
            <a:endParaRPr lang="en-US" altLang="en-US"/>
          </a:p>
        </p:txBody>
      </p:sp>
    </p:spTree>
    <p:extLst>
      <p:ext uri="{BB962C8B-B14F-4D97-AF65-F5344CB8AC3E}">
        <p14:creationId xmlns:p14="http://schemas.microsoft.com/office/powerpoint/2010/main" val="74784789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867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
        <p:nvSpPr>
          <p:cNvPr id="2867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8A9D28E7-102B-433D-9A50-E9EA8F071753}" type="slidenum">
              <a:rPr lang="en-US" altLang="en-US"/>
              <a:pPr eaLnBrk="1" hangingPunct="1"/>
              <a:t>32</a:t>
            </a:fld>
            <a:endParaRPr lang="en-US" altLang="en-US"/>
          </a:p>
        </p:txBody>
      </p:sp>
    </p:spTree>
    <p:extLst>
      <p:ext uri="{BB962C8B-B14F-4D97-AF65-F5344CB8AC3E}">
        <p14:creationId xmlns:p14="http://schemas.microsoft.com/office/powerpoint/2010/main" val="50958682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16" name="Rounded Rectangle 15"/>
          <p:cNvSpPr/>
          <p:nvPr/>
        </p:nvSpPr>
        <p:spPr>
          <a:xfrm>
            <a:off x="228600" y="228600"/>
            <a:ext cx="8695944" cy="6035040"/>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7" name="Group 9"/>
          <p:cNvGrpSpPr>
            <a:grpSpLocks noChangeAspect="1"/>
          </p:cNvGrpSpPr>
          <p:nvPr/>
        </p:nvGrpSpPr>
        <p:grpSpPr bwMode="hidden">
          <a:xfrm>
            <a:off x="211665" y="5353963"/>
            <a:ext cx="8723376" cy="1331580"/>
            <a:chOff x="-3905250" y="4294188"/>
            <a:chExt cx="13011150" cy="1892300"/>
          </a:xfrm>
        </p:grpSpPr>
        <p:sp>
          <p:nvSpPr>
            <p:cNvPr id="11"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2"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3"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4"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15" name="Freeform 10"/>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Title 1"/>
          <p:cNvSpPr>
            <a:spLocks noGrp="1"/>
          </p:cNvSpPr>
          <p:nvPr>
            <p:ph type="ctrTitle"/>
          </p:nvPr>
        </p:nvSpPr>
        <p:spPr>
          <a:xfrm>
            <a:off x="685800" y="1600200"/>
            <a:ext cx="7772400" cy="1780108"/>
          </a:xfrm>
        </p:spPr>
        <p:txBody>
          <a:bodyPr anchor="b">
            <a:normAutofit/>
          </a:bodyPr>
          <a:lstStyle>
            <a:lvl1pPr>
              <a:defRPr sz="4400">
                <a:solidFill>
                  <a:srgbClr val="FFFFFF"/>
                </a:solidFill>
              </a:defRPr>
            </a:lvl1pPr>
          </a:lstStyle>
          <a:p>
            <a:r>
              <a:rPr lang="en-US"/>
              <a:t>Click to edit Master title style</a:t>
            </a:r>
            <a:endParaRPr lang="en-US" dirty="0"/>
          </a:p>
        </p:txBody>
      </p:sp>
      <p:sp>
        <p:nvSpPr>
          <p:cNvPr id="3" name="Subtitle 2"/>
          <p:cNvSpPr>
            <a:spLocks noGrp="1"/>
          </p:cNvSpPr>
          <p:nvPr>
            <p:ph type="subTitle" idx="1"/>
          </p:nvPr>
        </p:nvSpPr>
        <p:spPr>
          <a:xfrm>
            <a:off x="1371600" y="3556001"/>
            <a:ext cx="6400800" cy="1473200"/>
          </a:xfrm>
        </p:spPr>
        <p:txBody>
          <a:bodyPr>
            <a:normAutofit/>
          </a:bodyPr>
          <a:lstStyle>
            <a:lvl1pPr marL="0" indent="0" algn="ctr">
              <a:buNone/>
              <a:defRPr sz="200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E30E2307-1E40-4E12-8716-25BFDA8E7013}" type="datetime1">
              <a:rPr lang="en-US" smtClean="0"/>
              <a:pPr/>
              <a:t>11/13/2016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87D7A59-36E2-48B9-B146-C1E59501F63F}" type="slidenum">
              <a:rPr lang="en-US" smtClean="0"/>
              <a:pPr/>
              <a:t>‹#›</a:t>
            </a:fld>
            <a:endParaRPr lang="en-US"/>
          </a:p>
        </p:txBody>
      </p:sp>
      <p:pic>
        <p:nvPicPr>
          <p:cNvPr id="9" name="Picture 8" descr="MENA logo-01.png"/>
          <p:cNvPicPr>
            <a:picLocks noChangeAspect="1"/>
          </p:cNvPicPr>
          <p:nvPr userDrawn="1"/>
        </p:nvPicPr>
        <p:blipFill>
          <a:blip r:embed="rId2" cstate="email">
            <a:extLst>
              <a:ext uri="{28A0092B-C50C-407E-A947-70E740481C1C}">
                <a14:useLocalDpi xmlns:a14="http://schemas.microsoft.com/office/drawing/2010/main" val="0"/>
              </a:ext>
            </a:extLst>
          </a:blip>
          <a:stretch>
            <a:fillRect/>
          </a:stretch>
        </p:blipFill>
        <p:spPr>
          <a:xfrm>
            <a:off x="1589314" y="980554"/>
            <a:ext cx="6054922" cy="1239291"/>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nchor="ctr"/>
          <a:lstStyle>
            <a:lvl1pPr algn="l">
              <a:defRPr/>
            </a:lvl1pPr>
            <a:lvl2pPr algn="l">
              <a:defRPr/>
            </a:lvl2pPr>
            <a:lvl3pPr algn="l">
              <a:defRPr/>
            </a:lvl3pPr>
            <a:lvl4pPr algn="l">
              <a:defRPr/>
            </a:lvl4pPr>
            <a:lvl5pPr algn="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E5CFCF5A-EA79-452C-A52C-1A2668C2E7DF}" type="datetime1">
              <a:rPr lang="en-US" smtClean="0"/>
              <a:pPr/>
              <a:t>11/13/2016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87D7A59-36E2-48B9-B146-C1E59501F63F}"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1" name="Rounded Rectangle 20"/>
          <p:cNvSpPr/>
          <p:nvPr/>
        </p:nvSpPr>
        <p:spPr bwMode="hidden">
          <a:xfrm>
            <a:off x="228600" y="228600"/>
            <a:ext cx="8695944" cy="1426464"/>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Date Placeholder 3"/>
          <p:cNvSpPr>
            <a:spLocks noGrp="1"/>
          </p:cNvSpPr>
          <p:nvPr>
            <p:ph type="dt" sz="half" idx="10"/>
          </p:nvPr>
        </p:nvSpPr>
        <p:spPr/>
        <p:txBody>
          <a:bodyPr/>
          <a:lstStyle/>
          <a:p>
            <a:fld id="{2E5C4C28-BD4B-4892-9A2D-6E19BD753A9A}" type="datetime1">
              <a:rPr lang="en-US" smtClean="0"/>
              <a:pPr/>
              <a:t>11/13/2016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87D7A59-36E2-48B9-B146-C1E59501F63F}" type="slidenum">
              <a:rPr lang="en-US" smtClean="0"/>
              <a:pPr/>
              <a:t>‹#›</a:t>
            </a:fld>
            <a:endParaRPr lang="en-US"/>
          </a:p>
        </p:txBody>
      </p:sp>
      <p:grpSp>
        <p:nvGrpSpPr>
          <p:cNvPr id="15" name="Group 14"/>
          <p:cNvGrpSpPr>
            <a:grpSpLocks noChangeAspect="1"/>
          </p:cNvGrpSpPr>
          <p:nvPr/>
        </p:nvGrpSpPr>
        <p:grpSpPr bwMode="hidden">
          <a:xfrm>
            <a:off x="211665" y="714191"/>
            <a:ext cx="8723376" cy="1331580"/>
            <a:chOff x="-3905250" y="4294188"/>
            <a:chExt cx="13011150" cy="1892300"/>
          </a:xfrm>
        </p:grpSpPr>
        <p:sp>
          <p:nvSpPr>
            <p:cNvPr id="16"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7"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8"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9"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20" name="Freeform 19"/>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Vertical Title 1"/>
          <p:cNvSpPr>
            <a:spLocks noGrp="1"/>
          </p:cNvSpPr>
          <p:nvPr>
            <p:ph type="title" orient="vert"/>
          </p:nvPr>
        </p:nvSpPr>
        <p:spPr>
          <a:xfrm>
            <a:off x="6629400" y="1447800"/>
            <a:ext cx="2057400" cy="4487333"/>
          </a:xfrm>
        </p:spPr>
        <p:txBody>
          <a:bodyPr vert="eaVert" anchor="ctr"/>
          <a:lstStyle>
            <a:lvl1pPr algn="l">
              <a:defRPr>
                <a:solidFill>
                  <a:schemeClr val="tx2"/>
                </a:solidFill>
              </a:defRPr>
            </a:lvl1pPr>
          </a:lstStyle>
          <a:p>
            <a:r>
              <a:rPr lang="en-US"/>
              <a:t>Click to edit Master title style</a:t>
            </a:r>
            <a:endParaRPr lang="en-US" dirty="0"/>
          </a:p>
        </p:txBody>
      </p:sp>
      <p:sp>
        <p:nvSpPr>
          <p:cNvPr id="3" name="Vertical Text Placeholder 2"/>
          <p:cNvSpPr>
            <a:spLocks noGrp="1"/>
          </p:cNvSpPr>
          <p:nvPr>
            <p:ph type="body" orient="vert" idx="1"/>
          </p:nvPr>
        </p:nvSpPr>
        <p:spPr>
          <a:xfrm>
            <a:off x="457200" y="1447800"/>
            <a:ext cx="6019800" cy="4487334"/>
          </a:xfrm>
        </p:spPr>
        <p:txBody>
          <a:bodyPr vert="eaVert"/>
          <a:lstStyle>
            <a:lvl1pPr>
              <a:buClr>
                <a:schemeClr val="accent1"/>
              </a:buClr>
              <a:defRPr/>
            </a:lvl1pPr>
            <a:lvl2pPr>
              <a:buClr>
                <a:schemeClr val="accent1"/>
              </a:buClr>
              <a:defRPr/>
            </a:lvl2pPr>
            <a:lvl3pPr>
              <a:buClr>
                <a:schemeClr val="accent1"/>
              </a:buClr>
              <a:defRPr/>
            </a:lvl3pPr>
            <a:lvl4pPr>
              <a:buClr>
                <a:schemeClr val="accent1"/>
              </a:buClr>
              <a:defRPr/>
            </a:lvl4pPr>
            <a:lvl5pPr>
              <a:buClr>
                <a:schemeClr val="accent1"/>
              </a:buCl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pic>
        <p:nvPicPr>
          <p:cNvPr id="22" name="Picture 21" descr="MENA logo-01.jpg"/>
          <p:cNvPicPr>
            <a:picLocks noChangeAspect="1"/>
          </p:cNvPicPr>
          <p:nvPr userDrawn="1"/>
        </p:nvPicPr>
        <p:blipFill>
          <a:blip r:embed="rId2" cstate="email">
            <a:extLst>
              <a:ext uri="{28A0092B-C50C-407E-A947-70E740481C1C}">
                <a14:useLocalDpi xmlns:a14="http://schemas.microsoft.com/office/drawing/2010/main" val="0"/>
              </a:ext>
            </a:extLst>
          </a:blip>
          <a:stretch>
            <a:fillRect/>
          </a:stretch>
        </p:blipFill>
        <p:spPr>
          <a:xfrm>
            <a:off x="6047438" y="6041319"/>
            <a:ext cx="2804296" cy="573970"/>
          </a:xfrm>
          <a:prstGeom prst="rect">
            <a:avLst/>
          </a:prstGeom>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61FD9D02-426E-46C9-9EE9-0DE1EF8B2838}" type="datetime1">
              <a:rPr lang="en-US" smtClean="0"/>
              <a:pPr/>
              <a:t>11/13/2016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87D7A59-36E2-48B9-B146-C1E59501F63F}" type="slidenum">
              <a:rPr lang="en-US" smtClean="0"/>
              <a:pPr/>
              <a:t>‹#›</a:t>
            </a:fld>
            <a:endParaRPr lang="en-US"/>
          </a:p>
        </p:txBody>
      </p:sp>
      <p:sp>
        <p:nvSpPr>
          <p:cNvPr id="7" name="Title 6"/>
          <p:cNvSpPr>
            <a:spLocks noGrp="1"/>
          </p:cNvSpPr>
          <p:nvPr>
            <p:ph type="title"/>
          </p:nvPr>
        </p:nvSpPr>
        <p:spPr>
          <a:xfrm>
            <a:off x="457200" y="281178"/>
            <a:ext cx="8229600" cy="1252728"/>
          </a:xfrm>
        </p:spPr>
        <p:txBody>
          <a:bodyPr/>
          <a:lstStyle>
            <a:lvl1pPr>
              <a:defRPr>
                <a:solidFill>
                  <a:srgbClr val="FF0000"/>
                </a:solidFill>
              </a:defRPr>
            </a:lvl1pPr>
          </a:lstStyle>
          <a:p>
            <a:r>
              <a:rPr lang="en-US"/>
              <a:t>Click to edit Master title style</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14" name="Rounded Rectangle 13"/>
          <p:cNvSpPr/>
          <p:nvPr/>
        </p:nvSpPr>
        <p:spPr>
          <a:xfrm>
            <a:off x="228600" y="228600"/>
            <a:ext cx="8695944" cy="4736592"/>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Freeform 14"/>
          <p:cNvSpPr>
            <a:spLocks/>
          </p:cNvSpPr>
          <p:nvPr/>
        </p:nvSpPr>
        <p:spPr bwMode="hidden">
          <a:xfrm>
            <a:off x="6047438" y="4203592"/>
            <a:ext cx="2876429" cy="714026"/>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0" name="Freeform 18"/>
          <p:cNvSpPr>
            <a:spLocks/>
          </p:cNvSpPr>
          <p:nvPr/>
        </p:nvSpPr>
        <p:spPr bwMode="hidden">
          <a:xfrm>
            <a:off x="2619320" y="4075290"/>
            <a:ext cx="5544515" cy="850138"/>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1" name="Freeform 22"/>
          <p:cNvSpPr>
            <a:spLocks/>
          </p:cNvSpPr>
          <p:nvPr/>
        </p:nvSpPr>
        <p:spPr bwMode="hidden">
          <a:xfrm>
            <a:off x="2828728" y="4087562"/>
            <a:ext cx="5467980" cy="774272"/>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2" name="Freeform 26"/>
          <p:cNvSpPr>
            <a:spLocks/>
          </p:cNvSpPr>
          <p:nvPr/>
        </p:nvSpPr>
        <p:spPr bwMode="hidden">
          <a:xfrm>
            <a:off x="5609489" y="4074174"/>
            <a:ext cx="3308000" cy="651549"/>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13" name="Freeform 10"/>
          <p:cNvSpPr>
            <a:spLocks/>
          </p:cNvSpPr>
          <p:nvPr/>
        </p:nvSpPr>
        <p:spPr bwMode="hidden">
          <a:xfrm>
            <a:off x="211665" y="4058555"/>
            <a:ext cx="8723376" cy="1329874"/>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 name="Title 1"/>
          <p:cNvSpPr>
            <a:spLocks noGrp="1"/>
          </p:cNvSpPr>
          <p:nvPr>
            <p:ph type="title"/>
          </p:nvPr>
        </p:nvSpPr>
        <p:spPr>
          <a:xfrm>
            <a:off x="690032" y="2463560"/>
            <a:ext cx="7772400" cy="1524000"/>
          </a:xfrm>
        </p:spPr>
        <p:txBody>
          <a:bodyPr anchor="t">
            <a:normAutofit/>
          </a:bodyPr>
          <a:lstStyle>
            <a:lvl1pPr algn="ctr">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1367365" y="1437448"/>
            <a:ext cx="6417734" cy="939801"/>
          </a:xfrm>
        </p:spPr>
        <p:txBody>
          <a:bodyPr anchor="b">
            <a:normAutofit/>
          </a:bodyPr>
          <a:lstStyle>
            <a:lvl1pPr marL="0" indent="0" algn="ctr">
              <a:buNone/>
              <a:defRPr sz="2000">
                <a:solidFill>
                  <a:srgbClr val="FFFFFF"/>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7B8AEBBE-F8B2-42CF-9895-E86A608384EB}" type="datetime1">
              <a:rPr lang="en-US" smtClean="0"/>
              <a:pPr/>
              <a:t>11/13/2016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87D7A59-36E2-48B9-B146-C1E59501F63F}" type="slidenum">
              <a:rPr lang="en-US" smtClean="0"/>
              <a:pPr/>
              <a:t>‹#›</a:t>
            </a:fld>
            <a:endParaRPr lang="en-US"/>
          </a:p>
        </p:txBody>
      </p:sp>
      <p:pic>
        <p:nvPicPr>
          <p:cNvPr id="16" name="Picture 15" descr="MENA logo-01.jpg"/>
          <p:cNvPicPr>
            <a:picLocks noChangeAspect="1"/>
          </p:cNvPicPr>
          <p:nvPr userDrawn="1"/>
        </p:nvPicPr>
        <p:blipFill>
          <a:blip r:embed="rId2" cstate="email">
            <a:extLst>
              <a:ext uri="{28A0092B-C50C-407E-A947-70E740481C1C}">
                <a14:useLocalDpi xmlns:a14="http://schemas.microsoft.com/office/drawing/2010/main" val="0"/>
              </a:ext>
            </a:extLst>
          </a:blip>
          <a:stretch>
            <a:fillRect/>
          </a:stretch>
        </p:blipFill>
        <p:spPr>
          <a:xfrm>
            <a:off x="6047438" y="6041318"/>
            <a:ext cx="2804296" cy="573970"/>
          </a:xfrm>
          <a:prstGeom prst="rect">
            <a:avLst/>
          </a:prstGeom>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5" name="Date Placeholder 4"/>
          <p:cNvSpPr>
            <a:spLocks noGrp="1"/>
          </p:cNvSpPr>
          <p:nvPr>
            <p:ph type="dt" sz="half" idx="10"/>
          </p:nvPr>
        </p:nvSpPr>
        <p:spPr/>
        <p:txBody>
          <a:bodyPr/>
          <a:lstStyle/>
          <a:p>
            <a:fld id="{E1FAA6B6-10E5-4810-BC9F-DA72D8452E73}" type="datetime1">
              <a:rPr lang="en-US" smtClean="0"/>
              <a:pPr/>
              <a:t>11/13/2016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87D7A59-36E2-48B9-B146-C1E59501F63F}" type="slidenum">
              <a:rPr lang="en-US" smtClean="0"/>
              <a:pPr/>
              <a:t>‹#›</a:t>
            </a:fld>
            <a:endParaRPr lang="en-US"/>
          </a:p>
        </p:txBody>
      </p:sp>
      <p:sp>
        <p:nvSpPr>
          <p:cNvPr id="9" name="Content Placeholder 8"/>
          <p:cNvSpPr>
            <a:spLocks noGrp="1"/>
          </p:cNvSpPr>
          <p:nvPr>
            <p:ph sz="quarter" idx="13"/>
          </p:nvPr>
        </p:nvSpPr>
        <p:spPr>
          <a:xfrm>
            <a:off x="676655" y="2679192"/>
            <a:ext cx="3822192" cy="34472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Content Placeholder 10"/>
          <p:cNvSpPr>
            <a:spLocks noGrp="1"/>
          </p:cNvSpPr>
          <p:nvPr>
            <p:ph sz="quarter" idx="14"/>
          </p:nvPr>
        </p:nvSpPr>
        <p:spPr>
          <a:xfrm>
            <a:off x="4645152" y="2679192"/>
            <a:ext cx="3822192" cy="34472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76656" y="2678114"/>
            <a:ext cx="3822192" cy="639762"/>
          </a:xfrm>
        </p:spPr>
        <p:txBody>
          <a:bodyPr anchor="ctr"/>
          <a:lstStyle>
            <a:lvl1pPr marL="0" indent="0" algn="ctr">
              <a:buNone/>
              <a:defRPr sz="2400" b="0">
                <a:solidFill>
                  <a:schemeClr val="tx2"/>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77332" y="3429000"/>
            <a:ext cx="3820055" cy="2697163"/>
          </a:xfrm>
        </p:spPr>
        <p:txBody>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48200" y="2678113"/>
            <a:ext cx="3822192" cy="639762"/>
          </a:xfrm>
        </p:spPr>
        <p:txBody>
          <a:bodyPr anchor="ctr"/>
          <a:lstStyle>
            <a:lvl1pPr marL="0" indent="0" algn="ctr">
              <a:buNone/>
              <a:defRPr sz="2400" b="0" i="0">
                <a:solidFill>
                  <a:schemeClr val="tx2"/>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3429000"/>
            <a:ext cx="3822192" cy="2697163"/>
          </a:xfrm>
        </p:spPr>
        <p:txBody>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6D18D072-EF12-4AA2-BD71-ABC68B06D0E2}" type="datetime1">
              <a:rPr lang="en-US" smtClean="0"/>
              <a:pPr/>
              <a:t>11/13/2016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687D7A59-36E2-48B9-B146-C1E59501F63F}"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B8CDBF60-6CC3-4B74-A60D-3486985E4346}" type="datetime1">
              <a:rPr lang="en-US" smtClean="0"/>
              <a:pPr/>
              <a:t>11/13/2016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687D7A59-36E2-48B9-B146-C1E59501F63F}"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12" name="Rounded Rectangle 11"/>
          <p:cNvSpPr/>
          <p:nvPr/>
        </p:nvSpPr>
        <p:spPr>
          <a:xfrm>
            <a:off x="228600" y="228600"/>
            <a:ext cx="8695944" cy="1426464"/>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6" name="Group 5"/>
          <p:cNvGrpSpPr>
            <a:grpSpLocks noChangeAspect="1"/>
          </p:cNvGrpSpPr>
          <p:nvPr/>
        </p:nvGrpSpPr>
        <p:grpSpPr bwMode="hidden">
          <a:xfrm>
            <a:off x="211665" y="714191"/>
            <a:ext cx="8723376" cy="1329874"/>
            <a:chOff x="-3905251" y="4294188"/>
            <a:chExt cx="13027839" cy="1892300"/>
          </a:xfrm>
        </p:grpSpPr>
        <p:sp>
          <p:nvSpPr>
            <p:cNvPr id="7"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9"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0"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11" name="Freeform 10"/>
            <p:cNvSpPr>
              <a:spLocks/>
            </p:cNvSpPr>
            <p:nvPr/>
          </p:nvSpPr>
          <p:spPr bwMode="hidden">
            <a:xfrm>
              <a:off x="-3905251" y="4294188"/>
              <a:ext cx="13027839"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Date Placeholder 1"/>
          <p:cNvSpPr>
            <a:spLocks noGrp="1"/>
          </p:cNvSpPr>
          <p:nvPr>
            <p:ph type="dt" sz="half" idx="10"/>
          </p:nvPr>
        </p:nvSpPr>
        <p:spPr/>
        <p:txBody>
          <a:bodyPr/>
          <a:lstStyle/>
          <a:p>
            <a:fld id="{22714818-984F-4759-BF72-A33BDC1963BD}" type="datetime1">
              <a:rPr lang="en-US" smtClean="0"/>
              <a:pPr/>
              <a:t>11/13/2016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687D7A59-36E2-48B9-B146-C1E59501F63F}" type="slidenum">
              <a:rPr lang="en-US" smtClean="0"/>
              <a:pPr/>
              <a:t>‹#›</a:t>
            </a:fld>
            <a:endParaRPr lang="en-US"/>
          </a:p>
        </p:txBody>
      </p:sp>
      <p:pic>
        <p:nvPicPr>
          <p:cNvPr id="14" name="Picture 13" descr="MENA logo-01.jpg"/>
          <p:cNvPicPr>
            <a:picLocks noChangeAspect="1"/>
          </p:cNvPicPr>
          <p:nvPr userDrawn="1"/>
        </p:nvPicPr>
        <p:blipFill>
          <a:blip r:embed="rId2" cstate="email">
            <a:extLst>
              <a:ext uri="{28A0092B-C50C-407E-A947-70E740481C1C}">
                <a14:useLocalDpi xmlns:a14="http://schemas.microsoft.com/office/drawing/2010/main" val="0"/>
              </a:ext>
            </a:extLst>
          </a:blip>
          <a:stretch>
            <a:fillRect/>
          </a:stretch>
        </p:blipFill>
        <p:spPr>
          <a:xfrm>
            <a:off x="6047438" y="6041318"/>
            <a:ext cx="2804296" cy="573970"/>
          </a:xfrm>
          <a:prstGeom prst="rect">
            <a:avLst/>
          </a:prstGeom>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15" name="Rounded Rectangle 14"/>
          <p:cNvSpPr/>
          <p:nvPr/>
        </p:nvSpPr>
        <p:spPr>
          <a:xfrm>
            <a:off x="228600" y="228600"/>
            <a:ext cx="8695944" cy="1426464"/>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Date Placeholder 4"/>
          <p:cNvSpPr>
            <a:spLocks noGrp="1"/>
          </p:cNvSpPr>
          <p:nvPr>
            <p:ph type="dt" sz="half" idx="10"/>
          </p:nvPr>
        </p:nvSpPr>
        <p:spPr/>
        <p:txBody>
          <a:bodyPr/>
          <a:lstStyle/>
          <a:p>
            <a:fld id="{9EA7E191-5F94-4FC1-B823-BD7CABF7FA06}" type="datetime1">
              <a:rPr lang="en-US" smtClean="0"/>
              <a:pPr/>
              <a:t>11/13/2016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87D7A59-36E2-48B9-B146-C1E59501F63F}" type="slidenum">
              <a:rPr lang="en-US" smtClean="0"/>
              <a:pPr/>
              <a:t>‹#›</a:t>
            </a:fld>
            <a:endParaRPr lang="en-US"/>
          </a:p>
        </p:txBody>
      </p:sp>
      <p:sp>
        <p:nvSpPr>
          <p:cNvPr id="4" name="Text Placeholder 3"/>
          <p:cNvSpPr>
            <a:spLocks noGrp="1"/>
          </p:cNvSpPr>
          <p:nvPr>
            <p:ph type="body" sz="half" idx="2"/>
          </p:nvPr>
        </p:nvSpPr>
        <p:spPr>
          <a:xfrm>
            <a:off x="914400" y="3581400"/>
            <a:ext cx="3352800" cy="1905001"/>
          </a:xfrm>
        </p:spPr>
        <p:txBody>
          <a:bodyPr anchor="t">
            <a:normAutofit/>
          </a:bodyPr>
          <a:lstStyle>
            <a:lvl1pPr marL="0" indent="0">
              <a:spcBef>
                <a:spcPts val="0"/>
              </a:spcBef>
              <a:spcAft>
                <a:spcPts val="600"/>
              </a:spcAft>
              <a:buNone/>
              <a:defRPr sz="1800">
                <a:solidFill>
                  <a:schemeClr val="tx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grpSp>
        <p:nvGrpSpPr>
          <p:cNvPr id="2" name="Group 23"/>
          <p:cNvGrpSpPr>
            <a:grpSpLocks noChangeAspect="1"/>
          </p:cNvGrpSpPr>
          <p:nvPr/>
        </p:nvGrpSpPr>
        <p:grpSpPr bwMode="hidden">
          <a:xfrm>
            <a:off x="211665" y="714191"/>
            <a:ext cx="8723376" cy="1331580"/>
            <a:chOff x="-3905250" y="4294188"/>
            <a:chExt cx="13011150" cy="1892300"/>
          </a:xfrm>
        </p:grpSpPr>
        <p:sp>
          <p:nvSpPr>
            <p:cNvPr id="25"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6"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7"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8"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29" name="Freeform 28"/>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2" name="Title 21"/>
          <p:cNvSpPr>
            <a:spLocks noGrp="1"/>
          </p:cNvSpPr>
          <p:nvPr>
            <p:ph type="title"/>
          </p:nvPr>
        </p:nvSpPr>
        <p:spPr>
          <a:xfrm>
            <a:off x="914400" y="2286000"/>
            <a:ext cx="3352800" cy="1252728"/>
          </a:xfrm>
        </p:spPr>
        <p:txBody>
          <a:bodyPr anchor="b">
            <a:noAutofit/>
          </a:bodyPr>
          <a:lstStyle>
            <a:lvl1pPr algn="l">
              <a:defRPr sz="3200">
                <a:solidFill>
                  <a:schemeClr val="tx2"/>
                </a:solidFill>
              </a:defRPr>
            </a:lvl1pPr>
          </a:lstStyle>
          <a:p>
            <a:r>
              <a:rPr lang="en-US"/>
              <a:t>Click to edit Master title style</a:t>
            </a:r>
            <a:endParaRPr lang="en-US" dirty="0"/>
          </a:p>
        </p:txBody>
      </p:sp>
      <p:sp>
        <p:nvSpPr>
          <p:cNvPr id="3" name="Content Placeholder 2"/>
          <p:cNvSpPr>
            <a:spLocks noGrp="1"/>
          </p:cNvSpPr>
          <p:nvPr>
            <p:ph idx="1"/>
          </p:nvPr>
        </p:nvSpPr>
        <p:spPr>
          <a:xfrm>
            <a:off x="4651962" y="1828800"/>
            <a:ext cx="3904076" cy="3810000"/>
          </a:xfrm>
        </p:spPr>
        <p:txBody>
          <a:bodyPr anchor="ctr"/>
          <a:lstStyle>
            <a:lvl1pPr>
              <a:buClr>
                <a:schemeClr val="bg1"/>
              </a:buClr>
              <a:defRPr sz="2200">
                <a:solidFill>
                  <a:schemeClr val="tx2"/>
                </a:solidFill>
              </a:defRPr>
            </a:lvl1pPr>
            <a:lvl2pPr>
              <a:buClr>
                <a:schemeClr val="bg1"/>
              </a:buClr>
              <a:defRPr sz="2000">
                <a:solidFill>
                  <a:schemeClr val="tx2"/>
                </a:solidFill>
              </a:defRPr>
            </a:lvl2pPr>
            <a:lvl3pPr>
              <a:buClr>
                <a:schemeClr val="bg1"/>
              </a:buClr>
              <a:defRPr sz="1800">
                <a:solidFill>
                  <a:schemeClr val="tx2"/>
                </a:solidFill>
              </a:defRPr>
            </a:lvl3pPr>
            <a:lvl4pPr>
              <a:buClr>
                <a:schemeClr val="bg1"/>
              </a:buClr>
              <a:defRPr sz="1600">
                <a:solidFill>
                  <a:schemeClr val="tx2"/>
                </a:solidFill>
              </a:defRPr>
            </a:lvl4pPr>
            <a:lvl5pPr>
              <a:buClr>
                <a:schemeClr val="bg1"/>
              </a:buClr>
              <a:defRPr sz="1600">
                <a:solidFill>
                  <a:schemeClr val="tx2"/>
                </a:solidFill>
              </a:defRPr>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pic>
        <p:nvPicPr>
          <p:cNvPr id="17" name="Picture 16" descr="MENA logo-01.jpg"/>
          <p:cNvPicPr>
            <a:picLocks noChangeAspect="1"/>
          </p:cNvPicPr>
          <p:nvPr userDrawn="1"/>
        </p:nvPicPr>
        <p:blipFill>
          <a:blip r:embed="rId2" cstate="email">
            <a:extLst>
              <a:ext uri="{28A0092B-C50C-407E-A947-70E740481C1C}">
                <a14:useLocalDpi xmlns:a14="http://schemas.microsoft.com/office/drawing/2010/main" val="0"/>
              </a:ext>
            </a:extLst>
          </a:blip>
          <a:stretch>
            <a:fillRect/>
          </a:stretch>
        </p:blipFill>
        <p:spPr>
          <a:xfrm>
            <a:off x="6047438" y="6041318"/>
            <a:ext cx="2804296" cy="573970"/>
          </a:xfrm>
          <a:prstGeom prst="rect">
            <a:avLst/>
          </a:prstGeom>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15" name="Rounded Rectangle 14"/>
          <p:cNvSpPr/>
          <p:nvPr/>
        </p:nvSpPr>
        <p:spPr>
          <a:xfrm>
            <a:off x="228600" y="228600"/>
            <a:ext cx="8695944" cy="6035040"/>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9" name="Group 8"/>
          <p:cNvGrpSpPr>
            <a:grpSpLocks noChangeAspect="1"/>
          </p:cNvGrpSpPr>
          <p:nvPr/>
        </p:nvGrpSpPr>
        <p:grpSpPr bwMode="hidden">
          <a:xfrm>
            <a:off x="211665" y="5353963"/>
            <a:ext cx="8723376" cy="1331580"/>
            <a:chOff x="-3905250" y="4294188"/>
            <a:chExt cx="13011150" cy="1892300"/>
          </a:xfrm>
        </p:grpSpPr>
        <p:sp>
          <p:nvSpPr>
            <p:cNvPr id="10"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1"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2"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14" name="Freeform 10"/>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Title 1"/>
          <p:cNvSpPr>
            <a:spLocks noGrp="1"/>
          </p:cNvSpPr>
          <p:nvPr>
            <p:ph type="title"/>
          </p:nvPr>
        </p:nvSpPr>
        <p:spPr>
          <a:xfrm>
            <a:off x="4874155" y="338667"/>
            <a:ext cx="3812645" cy="2429934"/>
          </a:xfrm>
        </p:spPr>
        <p:txBody>
          <a:bodyPr anchor="b">
            <a:normAutofit/>
          </a:bodyPr>
          <a:lstStyle>
            <a:lvl1pPr algn="l">
              <a:defRPr sz="2800" b="0">
                <a:solidFill>
                  <a:srgbClr val="FFFFFF"/>
                </a:solidFill>
              </a:defRPr>
            </a:lvl1pPr>
          </a:lstStyle>
          <a:p>
            <a:r>
              <a:rPr lang="en-US"/>
              <a:t>Click to edit Master title style</a:t>
            </a:r>
            <a:endParaRPr lang="en-US" dirty="0"/>
          </a:p>
        </p:txBody>
      </p:sp>
      <p:sp>
        <p:nvSpPr>
          <p:cNvPr id="4" name="Text Placeholder 3"/>
          <p:cNvSpPr>
            <a:spLocks noGrp="1"/>
          </p:cNvSpPr>
          <p:nvPr>
            <p:ph type="body" sz="half" idx="2"/>
          </p:nvPr>
        </p:nvSpPr>
        <p:spPr>
          <a:xfrm>
            <a:off x="4868333" y="2785533"/>
            <a:ext cx="3818467" cy="2421467"/>
          </a:xfrm>
        </p:spPr>
        <p:txBody>
          <a:bodyPr>
            <a:normAutofit/>
          </a:bodyPr>
          <a:lstStyle>
            <a:lvl1pPr marL="0" indent="0">
              <a:buNone/>
              <a:defRPr sz="18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88856D55-EFBE-4F9B-8A5F-09D42CA22A9B}" type="datetime1">
              <a:rPr lang="en-US" smtClean="0"/>
              <a:pPr/>
              <a:t>11/13/2016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87D7A59-36E2-48B9-B146-C1E59501F63F}" type="slidenum">
              <a:rPr lang="en-US" smtClean="0"/>
              <a:pPr/>
              <a:t>‹#›</a:t>
            </a:fld>
            <a:endParaRPr lang="en-US"/>
          </a:p>
        </p:txBody>
      </p:sp>
      <p:sp>
        <p:nvSpPr>
          <p:cNvPr id="3" name="Picture Placeholder 2"/>
          <p:cNvSpPr>
            <a:spLocks noGrp="1"/>
          </p:cNvSpPr>
          <p:nvPr>
            <p:ph type="pic" idx="1"/>
          </p:nvPr>
        </p:nvSpPr>
        <p:spPr>
          <a:xfrm>
            <a:off x="838200" y="1371600"/>
            <a:ext cx="3566160" cy="2926080"/>
          </a:xfrm>
          <a:prstGeom prst="roundRect">
            <a:avLst>
              <a:gd name="adj" fmla="val 3924"/>
            </a:avLst>
          </a:prstGeom>
          <a:solidFill>
            <a:schemeClr val="accent1"/>
          </a:solidFill>
          <a:ln>
            <a:noFill/>
          </a:ln>
          <a:effectLst>
            <a:reflection blurRad="12700" stA="30000" endPos="30000" dist="5000" dir="5400000" sy="-100000" algn="bl" rotWithShape="0"/>
          </a:effectLst>
          <a:scene3d>
            <a:camera prst="perspectiveContrastingLeftFacing" fov="600000">
              <a:rot lat="240000" lon="19799999" rev="0"/>
            </a:camera>
            <a:lightRig rig="threePt" dir="t">
              <a:rot lat="0" lon="0" rev="2700000"/>
            </a:lightRig>
          </a:scene3d>
          <a:sp3d>
            <a:bevelT w="44450" h="31750"/>
          </a:sp3d>
        </p:spPr>
        <p:txBody>
          <a:bodyPr/>
          <a:lstStyle>
            <a:lvl1pPr marL="0" indent="0" algn="ctr">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pic>
        <p:nvPicPr>
          <p:cNvPr id="17" name="Picture 16" descr="MENA logo-01.jpg"/>
          <p:cNvPicPr>
            <a:picLocks noChangeAspect="1"/>
          </p:cNvPicPr>
          <p:nvPr userDrawn="1"/>
        </p:nvPicPr>
        <p:blipFill>
          <a:blip r:embed="rId2" cstate="email">
            <a:extLst>
              <a:ext uri="{28A0092B-C50C-407E-A947-70E740481C1C}">
                <a14:useLocalDpi xmlns:a14="http://schemas.microsoft.com/office/drawing/2010/main" val="0"/>
              </a:ext>
            </a:extLst>
          </a:blip>
          <a:stretch>
            <a:fillRect/>
          </a:stretch>
        </p:blipFill>
        <p:spPr>
          <a:xfrm>
            <a:off x="6047438" y="6041318"/>
            <a:ext cx="2804296" cy="573970"/>
          </a:xfrm>
          <a:prstGeom prst="rect">
            <a:avLst/>
          </a:prstGeom>
        </p:spPr>
      </p:pic>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2.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4" name="Rounded Rectangle 13"/>
          <p:cNvSpPr/>
          <p:nvPr/>
        </p:nvSpPr>
        <p:spPr>
          <a:xfrm>
            <a:off x="228600" y="228600"/>
            <a:ext cx="8695944" cy="2468880"/>
          </a:xfrm>
          <a:prstGeom prst="roundRect">
            <a:avLst>
              <a:gd name="adj" fmla="val 3362"/>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8" name="Group 15"/>
          <p:cNvGrpSpPr>
            <a:grpSpLocks noChangeAspect="1"/>
          </p:cNvGrpSpPr>
          <p:nvPr/>
        </p:nvGrpSpPr>
        <p:grpSpPr bwMode="hidden">
          <a:xfrm>
            <a:off x="211665" y="1679429"/>
            <a:ext cx="8723376" cy="1329874"/>
            <a:chOff x="-3905251" y="4294188"/>
            <a:chExt cx="13027839" cy="1892300"/>
          </a:xfrm>
        </p:grpSpPr>
        <p:sp>
          <p:nvSpPr>
            <p:cNvPr id="17"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8"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9"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0"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21" name="Freeform 10"/>
            <p:cNvSpPr>
              <a:spLocks/>
            </p:cNvSpPr>
            <p:nvPr/>
          </p:nvSpPr>
          <p:spPr bwMode="hidden">
            <a:xfrm>
              <a:off x="-3905251" y="4294188"/>
              <a:ext cx="13027839"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Title Placeholder 1"/>
          <p:cNvSpPr>
            <a:spLocks noGrp="1"/>
          </p:cNvSpPr>
          <p:nvPr>
            <p:ph type="title"/>
          </p:nvPr>
        </p:nvSpPr>
        <p:spPr>
          <a:xfrm>
            <a:off x="457200" y="338328"/>
            <a:ext cx="8229600" cy="1252728"/>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4" name="Date Placeholder 3"/>
          <p:cNvSpPr>
            <a:spLocks noGrp="1"/>
          </p:cNvSpPr>
          <p:nvPr>
            <p:ph type="dt" sz="half" idx="2"/>
          </p:nvPr>
        </p:nvSpPr>
        <p:spPr>
          <a:xfrm>
            <a:off x="3238585" y="6250163"/>
            <a:ext cx="741744" cy="365125"/>
          </a:xfrm>
          <a:prstGeom prst="rect">
            <a:avLst/>
          </a:prstGeom>
        </p:spPr>
        <p:txBody>
          <a:bodyPr vert="horz" lIns="91440" tIns="45720" rIns="91440" bIns="45720" rtlCol="0" anchor="ctr"/>
          <a:lstStyle>
            <a:lvl1pPr algn="r">
              <a:defRPr sz="1000">
                <a:solidFill>
                  <a:schemeClr val="tx2"/>
                </a:solidFill>
              </a:defRPr>
            </a:lvl1pPr>
          </a:lstStyle>
          <a:p>
            <a:fld id="{9D1D110F-3F4E-48D9-B8AA-5D0E825AFDBA}" type="datetime1">
              <a:rPr lang="en-US" smtClean="0"/>
              <a:pPr/>
              <a:t>11/13/2016</a:t>
            </a:fld>
            <a:endParaRPr lang="en-US" dirty="0"/>
          </a:p>
        </p:txBody>
      </p:sp>
      <p:sp>
        <p:nvSpPr>
          <p:cNvPr id="5" name="Footer Placeholder 4"/>
          <p:cNvSpPr>
            <a:spLocks noGrp="1"/>
          </p:cNvSpPr>
          <p:nvPr>
            <p:ph type="ftr" sz="quarter" idx="3"/>
          </p:nvPr>
        </p:nvSpPr>
        <p:spPr>
          <a:xfrm>
            <a:off x="193638" y="6250165"/>
            <a:ext cx="3044947" cy="365124"/>
          </a:xfrm>
          <a:prstGeom prst="rect">
            <a:avLst/>
          </a:prstGeom>
        </p:spPr>
        <p:txBody>
          <a:bodyPr vert="horz" lIns="91440" tIns="45720" rIns="91440" bIns="45720" rtlCol="0" anchor="ctr"/>
          <a:lstStyle>
            <a:lvl1pPr algn="l">
              <a:defRPr sz="1000">
                <a:solidFill>
                  <a:schemeClr val="tx2"/>
                </a:solidFill>
              </a:defRPr>
            </a:lvl1pPr>
          </a:lstStyle>
          <a:p>
            <a:endParaRPr lang="en-US" dirty="0"/>
          </a:p>
        </p:txBody>
      </p:sp>
      <p:sp>
        <p:nvSpPr>
          <p:cNvPr id="6" name="Slide Number Placeholder 5"/>
          <p:cNvSpPr>
            <a:spLocks noGrp="1"/>
          </p:cNvSpPr>
          <p:nvPr>
            <p:ph type="sldNum" sz="quarter" idx="4"/>
          </p:nvPr>
        </p:nvSpPr>
        <p:spPr>
          <a:xfrm>
            <a:off x="3991088" y="6250163"/>
            <a:ext cx="1161826" cy="365125"/>
          </a:xfrm>
          <a:prstGeom prst="rect">
            <a:avLst/>
          </a:prstGeom>
        </p:spPr>
        <p:txBody>
          <a:bodyPr vert="horz" lIns="91440" tIns="45720" rIns="91440" bIns="45720" rtlCol="0" anchor="ctr"/>
          <a:lstStyle>
            <a:lvl1pPr algn="ctr">
              <a:defRPr sz="1000">
                <a:solidFill>
                  <a:schemeClr val="tx2"/>
                </a:solidFill>
              </a:defRPr>
            </a:lvl1pPr>
          </a:lstStyle>
          <a:p>
            <a:fld id="{687D7A59-36E2-48B9-B146-C1E59501F63F}" type="slidenum">
              <a:rPr lang="en-US" smtClean="0"/>
              <a:pPr/>
              <a:t>‹#›</a:t>
            </a:fld>
            <a:endParaRPr lang="en-US"/>
          </a:p>
        </p:txBody>
      </p:sp>
      <p:sp>
        <p:nvSpPr>
          <p:cNvPr id="3" name="Text Placeholder 2"/>
          <p:cNvSpPr>
            <a:spLocks noGrp="1"/>
          </p:cNvSpPr>
          <p:nvPr>
            <p:ph type="body" idx="1"/>
          </p:nvPr>
        </p:nvSpPr>
        <p:spPr>
          <a:xfrm>
            <a:off x="872067" y="2675467"/>
            <a:ext cx="7408333" cy="3450696"/>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pic>
        <p:nvPicPr>
          <p:cNvPr id="15" name="Picture 14" descr="MENA logo-01.jpg"/>
          <p:cNvPicPr>
            <a:picLocks noChangeAspect="1"/>
          </p:cNvPicPr>
          <p:nvPr userDrawn="1"/>
        </p:nvPicPr>
        <p:blipFill>
          <a:blip r:embed="rId13" cstate="email">
            <a:extLst>
              <a:ext uri="{28A0092B-C50C-407E-A947-70E740481C1C}">
                <a14:useLocalDpi xmlns:a14="http://schemas.microsoft.com/office/drawing/2010/main" val="0"/>
              </a:ext>
            </a:extLst>
          </a:blip>
          <a:stretch>
            <a:fillRect/>
          </a:stretch>
        </p:blipFill>
        <p:spPr>
          <a:xfrm>
            <a:off x="5882504" y="6126163"/>
            <a:ext cx="2804296" cy="573970"/>
          </a:xfrm>
          <a:prstGeom prst="rect">
            <a:avLst/>
          </a:prstGeom>
        </p:spPr>
      </p:pic>
    </p:spTree>
  </p:cSld>
  <p:clrMap bg1="lt1" tx1="dk1" bg2="lt2" tx2="dk2" accent1="accent1" accent2="accent2" accent3="accent3" accent4="accent4" accent5="accent5" accent6="accent6" hlink="hlink" folHlink="folHlink"/>
  <p:sldLayoutIdLst>
    <p:sldLayoutId id="2147483745" r:id="rId1"/>
    <p:sldLayoutId id="2147483746" r:id="rId2"/>
    <p:sldLayoutId id="2147483747" r:id="rId3"/>
    <p:sldLayoutId id="2147483748" r:id="rId4"/>
    <p:sldLayoutId id="2147483749" r:id="rId5"/>
    <p:sldLayoutId id="2147483750" r:id="rId6"/>
    <p:sldLayoutId id="2147483751" r:id="rId7"/>
    <p:sldLayoutId id="2147483752" r:id="rId8"/>
    <p:sldLayoutId id="2147483753" r:id="rId9"/>
    <p:sldLayoutId id="2147483754" r:id="rId10"/>
    <p:sldLayoutId id="2147483755" r:id="rId11"/>
  </p:sldLayoutIdLst>
  <p:hf sldNum="0" hdr="0" ftr="0" dt="0"/>
  <p:txStyles>
    <p:title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74320" indent="-274320" algn="l" defTabSz="914400" rtl="0" eaLnBrk="1" latinLnBrk="0" hangingPunct="1">
        <a:spcBef>
          <a:spcPct val="20000"/>
        </a:spcBef>
        <a:buClr>
          <a:schemeClr val="accent1"/>
        </a:buClr>
        <a:buSzPct val="100000"/>
        <a:buFont typeface="Symbol" pitchFamily="18" charset="2"/>
        <a:buChar char=""/>
        <a:defRPr sz="2400" kern="1200">
          <a:solidFill>
            <a:schemeClr val="tx2"/>
          </a:solidFill>
          <a:latin typeface="+mn-lt"/>
          <a:ea typeface="+mn-ea"/>
          <a:cs typeface="+mn-cs"/>
        </a:defRPr>
      </a:lvl1pPr>
      <a:lvl2pPr marL="576263" indent="-274320" algn="l" defTabSz="914400" rtl="0" eaLnBrk="1" latinLnBrk="0" hangingPunct="1">
        <a:spcBef>
          <a:spcPct val="20000"/>
        </a:spcBef>
        <a:buClr>
          <a:schemeClr val="accent1"/>
        </a:buClr>
        <a:buSzPct val="100000"/>
        <a:buFont typeface="Symbol" pitchFamily="18" charset="2"/>
        <a:buChar char=""/>
        <a:defRPr sz="2200" kern="1200">
          <a:solidFill>
            <a:schemeClr val="tx2"/>
          </a:solidFill>
          <a:latin typeface="+mn-lt"/>
          <a:ea typeface="+mn-ea"/>
          <a:cs typeface="+mn-cs"/>
        </a:defRPr>
      </a:lvl2pPr>
      <a:lvl3pPr marL="855663" indent="-228600" algn="l" defTabSz="914400" rtl="0" eaLnBrk="1" latinLnBrk="0" hangingPunct="1">
        <a:spcBef>
          <a:spcPct val="20000"/>
        </a:spcBef>
        <a:buClr>
          <a:schemeClr val="accent1"/>
        </a:buClr>
        <a:buSzPct val="100000"/>
        <a:buFont typeface="Symbol"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6.jpe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8" Type="http://schemas.openxmlformats.org/officeDocument/2006/relationships/hyperlink" Target="http://www.who.int/countries/omn/en/index.html" TargetMode="External"/><Relationship Id="rId13" Type="http://schemas.openxmlformats.org/officeDocument/2006/relationships/hyperlink" Target="http://www.who.int/countries/yem/en/index.html" TargetMode="External"/><Relationship Id="rId3" Type="http://schemas.openxmlformats.org/officeDocument/2006/relationships/hyperlink" Target="http://www.who.int/countries/bhr/en/index.html" TargetMode="External"/><Relationship Id="rId7" Type="http://schemas.openxmlformats.org/officeDocument/2006/relationships/hyperlink" Target="http://www.who.int/countries/mar/en/index.html" TargetMode="External"/><Relationship Id="rId12" Type="http://schemas.openxmlformats.org/officeDocument/2006/relationships/hyperlink" Target="http://www.who.int/countries/are/en/index.html" TargetMode="External"/><Relationship Id="rId2" Type="http://schemas.openxmlformats.org/officeDocument/2006/relationships/hyperlink" Target="http://www.who.int/countries/afg/en/index.html" TargetMode="External"/><Relationship Id="rId1" Type="http://schemas.openxmlformats.org/officeDocument/2006/relationships/slideLayout" Target="../slideLayouts/slideLayout2.xml"/><Relationship Id="rId6" Type="http://schemas.openxmlformats.org/officeDocument/2006/relationships/hyperlink" Target="http://www.who.int/countries/lby/en/index.html" TargetMode="External"/><Relationship Id="rId11" Type="http://schemas.openxmlformats.org/officeDocument/2006/relationships/hyperlink" Target="http://www.who.int/countries/syr/en/index.html" TargetMode="External"/><Relationship Id="rId5" Type="http://schemas.openxmlformats.org/officeDocument/2006/relationships/hyperlink" Target="http://www.who.int/countries/irq/en/index.html" TargetMode="External"/><Relationship Id="rId10" Type="http://schemas.openxmlformats.org/officeDocument/2006/relationships/hyperlink" Target="http://www.who.int/countries/sdn/en/index.html" TargetMode="External"/><Relationship Id="rId4" Type="http://schemas.openxmlformats.org/officeDocument/2006/relationships/hyperlink" Target="http://www.who.int/countries/dji/en/index.html" TargetMode="External"/><Relationship Id="rId9" Type="http://schemas.openxmlformats.org/officeDocument/2006/relationships/hyperlink" Target="http://www.who.int/countries/som/en/index.html" TargetMode="External"/></Relationships>
</file>

<file path=ppt/slides/_rels/slide24.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chart" Target="../charts/chart2.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18.jpeg"/></Relationships>
</file>

<file path=ppt/slides/_rels/slide3.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521373" y="1010936"/>
            <a:ext cx="6858000" cy="1655762"/>
          </a:xfrm>
        </p:spPr>
        <p:txBody>
          <a:bodyPr/>
          <a:lstStyle/>
          <a:p>
            <a:endParaRPr lang="en-US" dirty="0"/>
          </a:p>
          <a:p>
            <a:endParaRPr lang="en-US" dirty="0"/>
          </a:p>
        </p:txBody>
      </p:sp>
      <p:sp>
        <p:nvSpPr>
          <p:cNvPr id="4" name="Text Box 45"/>
          <p:cNvSpPr txBox="1">
            <a:spLocks noChangeArrowheads="1"/>
          </p:cNvSpPr>
          <p:nvPr/>
        </p:nvSpPr>
        <p:spPr bwMode="auto">
          <a:xfrm>
            <a:off x="3949998" y="5018130"/>
            <a:ext cx="4768332" cy="1323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MS PGothic" panose="020B0600070205080204" pitchFamily="34" charset="-128"/>
              </a:defRPr>
            </a:lvl1pPr>
            <a:lvl2pPr marL="742950" indent="-285750" eaLnBrk="0" hangingPunct="0">
              <a:defRPr>
                <a:solidFill>
                  <a:schemeClr val="tx1"/>
                </a:solidFill>
                <a:latin typeface="Arial" panose="020B0604020202020204" pitchFamily="34" charset="0"/>
                <a:ea typeface="MS PGothic" panose="020B0600070205080204" pitchFamily="34" charset="-128"/>
              </a:defRPr>
            </a:lvl2pPr>
            <a:lvl3pPr marL="1143000" indent="-228600" eaLnBrk="0" hangingPunct="0">
              <a:defRPr>
                <a:solidFill>
                  <a:schemeClr val="tx1"/>
                </a:solidFill>
                <a:latin typeface="Arial" panose="020B0604020202020204" pitchFamily="34" charset="0"/>
                <a:ea typeface="MS PGothic" panose="020B0600070205080204" pitchFamily="34" charset="-128"/>
              </a:defRPr>
            </a:lvl3pPr>
            <a:lvl4pPr marL="1600200" indent="-228600" eaLnBrk="0" hangingPunct="0">
              <a:defRPr>
                <a:solidFill>
                  <a:schemeClr val="tx1"/>
                </a:solidFill>
                <a:latin typeface="Arial" panose="020B0604020202020204" pitchFamily="34" charset="0"/>
                <a:ea typeface="MS PGothic" panose="020B0600070205080204" pitchFamily="34" charset="-128"/>
              </a:defRPr>
            </a:lvl4pPr>
            <a:lvl5pPr marL="2057400" indent="-228600" eaLnBrk="0" hangingPunct="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pPr eaLnBrk="1" hangingPunct="1"/>
            <a:r>
              <a:rPr lang="en-US" altLang="en-US" sz="2000" b="1" dirty="0">
                <a:latin typeface="Baskerville Old Face" panose="02020602080505020303" pitchFamily="18" charset="0"/>
              </a:rPr>
              <a:t>Ashraf Ismail, MD, MPH, CPHQ</a:t>
            </a:r>
          </a:p>
          <a:p>
            <a:pPr eaLnBrk="1" hangingPunct="1"/>
            <a:r>
              <a:rPr lang="en-US" altLang="en-US" sz="2000" b="1" dirty="0">
                <a:latin typeface="Baskerville Old Face" panose="02020602080505020303" pitchFamily="18" charset="0"/>
              </a:rPr>
              <a:t>Managing Director, Middle East Region</a:t>
            </a:r>
          </a:p>
          <a:p>
            <a:pPr eaLnBrk="1" hangingPunct="1"/>
            <a:r>
              <a:rPr lang="en-US" altLang="en-US" sz="2000" b="1" dirty="0">
                <a:latin typeface="Baskerville Old Face" panose="02020602080505020303" pitchFamily="18" charset="0"/>
              </a:rPr>
              <a:t>Joint Commission International</a:t>
            </a:r>
          </a:p>
          <a:p>
            <a:pPr eaLnBrk="1" hangingPunct="1"/>
            <a:endParaRPr lang="en-US" altLang="en-US" sz="2000" b="1" dirty="0">
              <a:latin typeface="Baskerville Old Face" panose="02020602080505020303" pitchFamily="18" charset="0"/>
            </a:endParaRPr>
          </a:p>
        </p:txBody>
      </p:sp>
      <p:sp>
        <p:nvSpPr>
          <p:cNvPr id="5" name="AutoShape 2" descr="Image result for joint commission International"/>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 name="Title 6"/>
          <p:cNvSpPr>
            <a:spLocks noGrp="1"/>
          </p:cNvSpPr>
          <p:nvPr>
            <p:ph type="ctrTitle"/>
          </p:nvPr>
        </p:nvSpPr>
        <p:spPr>
          <a:xfrm>
            <a:off x="614855" y="528801"/>
            <a:ext cx="8103475" cy="964270"/>
          </a:xfrm>
        </p:spPr>
        <p:txBody>
          <a:bodyPr>
            <a:noAutofit/>
          </a:bodyPr>
          <a:lstStyle/>
          <a:p>
            <a:br>
              <a:rPr lang="en-US" sz="3200" cap="none" dirty="0">
                <a:solidFill>
                  <a:srgbClr val="FF0000"/>
                </a:solidFill>
              </a:rPr>
            </a:br>
            <a:br>
              <a:rPr lang="en-US" sz="3200" cap="none" dirty="0">
                <a:solidFill>
                  <a:srgbClr val="FF0000"/>
                </a:solidFill>
              </a:rPr>
            </a:br>
            <a:br>
              <a:rPr lang="en-US" sz="3200" cap="none" dirty="0">
                <a:solidFill>
                  <a:srgbClr val="FF0000"/>
                </a:solidFill>
              </a:rPr>
            </a:br>
            <a:br>
              <a:rPr lang="en-US" sz="3200" cap="none" dirty="0">
                <a:solidFill>
                  <a:srgbClr val="FF0000"/>
                </a:solidFill>
              </a:rPr>
            </a:br>
            <a:br>
              <a:rPr lang="en-US" sz="3200" cap="none" dirty="0">
                <a:solidFill>
                  <a:srgbClr val="FF0000"/>
                </a:solidFill>
              </a:rPr>
            </a:br>
            <a:r>
              <a:rPr lang="en-US" cap="none" dirty="0">
                <a:solidFill>
                  <a:srgbClr val="FF0000"/>
                </a:solidFill>
              </a:rPr>
              <a:t>Universal Access To Quality Health Care</a:t>
            </a:r>
            <a:endParaRPr lang="en-US" sz="3200" cap="none" dirty="0">
              <a:solidFill>
                <a:srgbClr val="FF0000"/>
              </a:solidFill>
            </a:endParaRPr>
          </a:p>
        </p:txBody>
      </p:sp>
      <p:pic>
        <p:nvPicPr>
          <p:cNvPr id="9" name="Picture 8"/>
          <p:cNvPicPr/>
          <p:nvPr/>
        </p:nvPicPr>
        <p:blipFill>
          <a:blip r:embed="rId2">
            <a:extLst>
              <a:ext uri="{28A0092B-C50C-407E-A947-70E740481C1C}">
                <a14:useLocalDpi xmlns:a14="http://schemas.microsoft.com/office/drawing/2010/main" val="0"/>
              </a:ext>
            </a:extLst>
          </a:blip>
          <a:srcRect/>
          <a:stretch>
            <a:fillRect/>
          </a:stretch>
        </p:blipFill>
        <p:spPr bwMode="auto">
          <a:xfrm>
            <a:off x="1135117" y="2074148"/>
            <a:ext cx="7244256" cy="1567355"/>
          </a:xfrm>
          <a:prstGeom prst="rect">
            <a:avLst/>
          </a:prstGeom>
          <a:noFill/>
          <a:ln>
            <a:noFill/>
          </a:ln>
        </p:spPr>
      </p:pic>
      <p:sp>
        <p:nvSpPr>
          <p:cNvPr id="8" name="Rectangle 7"/>
          <p:cNvSpPr/>
          <p:nvPr/>
        </p:nvSpPr>
        <p:spPr>
          <a:xfrm>
            <a:off x="2627360" y="3622918"/>
            <a:ext cx="3845925" cy="389402"/>
          </a:xfrm>
          <a:prstGeom prst="rect">
            <a:avLst/>
          </a:prstGeom>
        </p:spPr>
        <p:txBody>
          <a:bodyPr wrap="none">
            <a:spAutoFit/>
          </a:bodyPr>
          <a:lstStyle/>
          <a:p>
            <a:pPr algn="ctr">
              <a:lnSpc>
                <a:spcPct val="115000"/>
              </a:lnSpc>
            </a:pPr>
            <a:r>
              <a:rPr lang="en-US" b="1" cap="small" dirty="0">
                <a:solidFill>
                  <a:srgbClr val="FF0000"/>
                </a:solidFill>
                <a:latin typeface="Verdana" panose="020B0604030504040204" pitchFamily="34" charset="0"/>
                <a:ea typeface="Times New Roman" panose="02020603050405020304" pitchFamily="18" charset="0"/>
                <a:cs typeface="Times New Roman" panose="02020603050405020304" pitchFamily="18" charset="0"/>
              </a:rPr>
              <a:t>Cairo, November12-13, 2016</a:t>
            </a:r>
            <a:endParaRPr lang="en-US" sz="2400" dirty="0">
              <a:solidFill>
                <a:srgbClr val="FF0000"/>
              </a:solidFill>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211228754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28650" y="1617785"/>
            <a:ext cx="7886700" cy="4559178"/>
          </a:xfrm>
        </p:spPr>
        <p:txBody>
          <a:bodyPr/>
          <a:lstStyle/>
          <a:p>
            <a:r>
              <a:rPr lang="en-US" sz="3200" dirty="0"/>
              <a:t>Apart from being far too broad to offer much insight into health service quality, these indicators also depend on factors outside the health system, such as environmental and economic influences.</a:t>
            </a:r>
          </a:p>
          <a:p>
            <a:endParaRPr lang="en-US" sz="3200" dirty="0"/>
          </a:p>
          <a:p>
            <a:pPr marL="0" indent="0">
              <a:buNone/>
            </a:pPr>
            <a:endParaRPr lang="en-US" sz="2800" dirty="0"/>
          </a:p>
          <a:p>
            <a:endParaRPr lang="en-US" dirty="0"/>
          </a:p>
        </p:txBody>
      </p:sp>
    </p:spTree>
    <p:extLst>
      <p:ext uri="{BB962C8B-B14F-4D97-AF65-F5344CB8AC3E}">
        <p14:creationId xmlns:p14="http://schemas.microsoft.com/office/powerpoint/2010/main" val="186849150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pPr>
              <a:defRPr/>
            </a:pPr>
            <a:fld id="{DCE0C052-9D82-4B39-9E74-D63988E61A96}" type="slidenum">
              <a:rPr lang="en-US" smtClean="0"/>
              <a:pPr>
                <a:defRPr/>
              </a:pPr>
              <a:t>11</a:t>
            </a:fld>
            <a:endParaRPr lang="en-US"/>
          </a:p>
        </p:txBody>
      </p:sp>
      <p:pic>
        <p:nvPicPr>
          <p:cNvPr id="5" name="Picture 4"/>
          <p:cNvPicPr>
            <a:picLocks noChangeAspect="1"/>
          </p:cNvPicPr>
          <p:nvPr/>
        </p:nvPicPr>
        <p:blipFill>
          <a:blip r:embed="rId2"/>
          <a:stretch>
            <a:fillRect/>
          </a:stretch>
        </p:blipFill>
        <p:spPr>
          <a:xfrm>
            <a:off x="646386" y="622628"/>
            <a:ext cx="7508718" cy="5615561"/>
          </a:xfrm>
          <a:prstGeom prst="rect">
            <a:avLst/>
          </a:prstGeom>
        </p:spPr>
      </p:pic>
      <p:sp>
        <p:nvSpPr>
          <p:cNvPr id="6" name="Rectangle 5"/>
          <p:cNvSpPr/>
          <p:nvPr/>
        </p:nvSpPr>
        <p:spPr>
          <a:xfrm>
            <a:off x="346841" y="95796"/>
            <a:ext cx="8434552" cy="954107"/>
          </a:xfrm>
          <a:prstGeom prst="rect">
            <a:avLst/>
          </a:prstGeom>
        </p:spPr>
        <p:txBody>
          <a:bodyPr wrap="square">
            <a:spAutoFit/>
          </a:bodyPr>
          <a:lstStyle/>
          <a:p>
            <a:r>
              <a:rPr lang="en-US" sz="2800" dirty="0">
                <a:solidFill>
                  <a:srgbClr val="FF6600"/>
                </a:solidFill>
                <a:latin typeface="Frutiger Next Pro Medium"/>
              </a:rPr>
              <a:t>Issues Impacting The Global Health Care Sector In 2016</a:t>
            </a:r>
            <a:endParaRPr lang="en-US" sz="2800" dirty="0">
              <a:solidFill>
                <a:srgbClr val="FF6600"/>
              </a:solidFill>
            </a:endParaRPr>
          </a:p>
        </p:txBody>
      </p:sp>
      <p:sp>
        <p:nvSpPr>
          <p:cNvPr id="2" name="Rectangle 1"/>
          <p:cNvSpPr/>
          <p:nvPr/>
        </p:nvSpPr>
        <p:spPr>
          <a:xfrm>
            <a:off x="646386" y="6238189"/>
            <a:ext cx="4416594" cy="369332"/>
          </a:xfrm>
          <a:prstGeom prst="rect">
            <a:avLst/>
          </a:prstGeom>
          <a:solidFill>
            <a:schemeClr val="bg2"/>
          </a:solidFill>
        </p:spPr>
        <p:txBody>
          <a:bodyPr wrap="none">
            <a:spAutoFit/>
          </a:bodyPr>
          <a:lstStyle/>
          <a:p>
            <a:r>
              <a:rPr lang="en-US" dirty="0">
                <a:solidFill>
                  <a:srgbClr val="FF0000"/>
                </a:solidFill>
                <a:latin typeface="Frutiger Next Pro Medium"/>
              </a:rPr>
              <a:t>2016 Global health care outlook, Deloitte </a:t>
            </a:r>
            <a:endParaRPr lang="en-US" dirty="0">
              <a:solidFill>
                <a:srgbClr val="FF0000"/>
              </a:solidFill>
            </a:endParaRPr>
          </a:p>
        </p:txBody>
      </p:sp>
    </p:spTree>
    <p:extLst>
      <p:ext uri="{BB962C8B-B14F-4D97-AF65-F5344CB8AC3E}">
        <p14:creationId xmlns:p14="http://schemas.microsoft.com/office/powerpoint/2010/main" val="108270256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220718"/>
            <a:ext cx="4114800" cy="4206240"/>
          </a:xfrm>
        </p:spPr>
        <p:txBody>
          <a:bodyPr>
            <a:normAutofit/>
          </a:bodyPr>
          <a:lstStyle/>
          <a:p>
            <a:pPr algn="ctr"/>
            <a:r>
              <a:rPr lang="en-US" sz="3200" dirty="0">
                <a:solidFill>
                  <a:srgbClr val="FF0000"/>
                </a:solidFill>
              </a:rPr>
              <a:t>Universal Coverage With High Quality Healthcare Is A Moving Target</a:t>
            </a:r>
          </a:p>
        </p:txBody>
      </p:sp>
      <p:sp>
        <p:nvSpPr>
          <p:cNvPr id="4" name="Slide Number Placeholder 3"/>
          <p:cNvSpPr>
            <a:spLocks noGrp="1"/>
          </p:cNvSpPr>
          <p:nvPr>
            <p:ph type="sldNum" sz="quarter" idx="12"/>
          </p:nvPr>
        </p:nvSpPr>
        <p:spPr/>
        <p:txBody>
          <a:bodyPr/>
          <a:lstStyle/>
          <a:p>
            <a:pPr>
              <a:defRPr/>
            </a:pPr>
            <a:fld id="{DCE0C052-9D82-4B39-9E74-D63988E61A96}" type="slidenum">
              <a:rPr lang="en-US" smtClean="0"/>
              <a:pPr>
                <a:defRPr/>
              </a:pPr>
              <a:t>12</a:t>
            </a:fld>
            <a:endParaRPr lang="en-US"/>
          </a:p>
        </p:txBody>
      </p:sp>
      <p:pic>
        <p:nvPicPr>
          <p:cNvPr id="2050" name="Picture 2" descr="An external file that holds a picture, illustration, etc.&#10;Object name is nihms628719f1.jpg"/>
          <p:cNvPicPr>
            <a:picLocks noChangeAspect="1" noChangeArrowheads="1"/>
          </p:cNvPicPr>
          <p:nvPr/>
        </p:nvPicPr>
        <p:blipFill>
          <a:blip r:embed="rId2" cstate="email">
            <a:extLst>
              <a:ext uri="{28A0092B-C50C-407E-A947-70E740481C1C}">
                <a14:useLocalDpi xmlns:a14="http://schemas.microsoft.com/office/drawing/2010/main" val="0"/>
              </a:ext>
            </a:extLst>
          </a:blip>
          <a:srcRect/>
          <a:stretch>
            <a:fillRect/>
          </a:stretch>
        </p:blipFill>
        <p:spPr bwMode="auto">
          <a:xfrm>
            <a:off x="0" y="3342290"/>
            <a:ext cx="9144000" cy="3515710"/>
          </a:xfrm>
          <a:prstGeom prst="rect">
            <a:avLst/>
          </a:prstGeom>
          <a:noFill/>
          <a:extLst>
            <a:ext uri="{909E8E84-426E-40DD-AFC4-6F175D3DCCD1}">
              <a14:hiddenFill xmlns:a14="http://schemas.microsoft.com/office/drawing/2010/main">
                <a:solidFill>
                  <a:srgbClr val="FFFFFF"/>
                </a:solidFill>
              </a14:hiddenFill>
            </a:ext>
          </a:extLst>
        </p:spPr>
      </p:pic>
      <p:sp>
        <p:nvSpPr>
          <p:cNvPr id="5" name="Left Brace 4"/>
          <p:cNvSpPr/>
          <p:nvPr/>
        </p:nvSpPr>
        <p:spPr>
          <a:xfrm>
            <a:off x="3994430" y="220718"/>
            <a:ext cx="709449" cy="2900854"/>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6" name="TextBox 5"/>
          <p:cNvSpPr txBox="1"/>
          <p:nvPr/>
        </p:nvSpPr>
        <p:spPr>
          <a:xfrm>
            <a:off x="4983401" y="220718"/>
            <a:ext cx="4160599" cy="3785652"/>
          </a:xfrm>
          <a:prstGeom prst="rect">
            <a:avLst/>
          </a:prstGeom>
          <a:noFill/>
        </p:spPr>
        <p:txBody>
          <a:bodyPr wrap="square" rtlCol="0">
            <a:spAutoFit/>
          </a:bodyPr>
          <a:lstStyle/>
          <a:p>
            <a:pPr marL="342900" indent="-342900">
              <a:buFont typeface="Arial" panose="020B0604020202020204" pitchFamily="34" charset="0"/>
              <a:buChar char="•"/>
            </a:pPr>
            <a:r>
              <a:rPr lang="en-US" sz="2400" dirty="0">
                <a:solidFill>
                  <a:srgbClr val="0000FF"/>
                </a:solidFill>
              </a:rPr>
              <a:t>Population Increase</a:t>
            </a:r>
          </a:p>
          <a:p>
            <a:pPr marL="342900" indent="-342900">
              <a:buFont typeface="Arial" panose="020B0604020202020204" pitchFamily="34" charset="0"/>
              <a:buChar char="•"/>
            </a:pPr>
            <a:r>
              <a:rPr lang="en-US" sz="2400" dirty="0">
                <a:solidFill>
                  <a:srgbClr val="0000FF"/>
                </a:solidFill>
              </a:rPr>
              <a:t>Change of disease pattern</a:t>
            </a:r>
          </a:p>
          <a:p>
            <a:pPr marL="342900" indent="-342900">
              <a:buFont typeface="Arial" panose="020B0604020202020204" pitchFamily="34" charset="0"/>
              <a:buChar char="•"/>
            </a:pPr>
            <a:r>
              <a:rPr lang="en-US" sz="2400" dirty="0">
                <a:solidFill>
                  <a:srgbClr val="0000FF"/>
                </a:solidFill>
              </a:rPr>
              <a:t>Economic power to cover cost of healthcare</a:t>
            </a:r>
          </a:p>
          <a:p>
            <a:pPr marL="342900" indent="-342900">
              <a:buFont typeface="Arial" panose="020B0604020202020204" pitchFamily="34" charset="0"/>
              <a:buChar char="•"/>
            </a:pPr>
            <a:r>
              <a:rPr lang="en-US" sz="2400" dirty="0">
                <a:solidFill>
                  <a:srgbClr val="0000FF"/>
                </a:solidFill>
              </a:rPr>
              <a:t>Leadership commitment &amp; political changes</a:t>
            </a:r>
          </a:p>
          <a:p>
            <a:pPr marL="342900" indent="-342900">
              <a:buFont typeface="Arial" panose="020B0604020202020204" pitchFamily="34" charset="0"/>
              <a:buChar char="•"/>
            </a:pPr>
            <a:r>
              <a:rPr lang="en-US" sz="2400" dirty="0">
                <a:solidFill>
                  <a:srgbClr val="FF0000"/>
                </a:solidFill>
              </a:rPr>
              <a:t>Government spending</a:t>
            </a:r>
          </a:p>
          <a:p>
            <a:pPr marL="342900" indent="-342900">
              <a:buFont typeface="Arial" panose="020B0604020202020204" pitchFamily="34" charset="0"/>
              <a:buChar char="•"/>
            </a:pPr>
            <a:r>
              <a:rPr lang="en-US" sz="2400" dirty="0">
                <a:solidFill>
                  <a:srgbClr val="FF0000"/>
                </a:solidFill>
              </a:rPr>
              <a:t>Health care reform</a:t>
            </a:r>
          </a:p>
          <a:p>
            <a:pPr marL="342900" indent="-342900">
              <a:buFont typeface="Arial" panose="020B0604020202020204" pitchFamily="34" charset="0"/>
              <a:buChar char="•"/>
            </a:pPr>
            <a:endParaRPr lang="en-US" sz="2400" dirty="0">
              <a:solidFill>
                <a:srgbClr val="FF0000"/>
              </a:solidFill>
            </a:endParaRPr>
          </a:p>
          <a:p>
            <a:pPr marL="342900" indent="-342900">
              <a:buFont typeface="Arial" panose="020B0604020202020204" pitchFamily="34" charset="0"/>
              <a:buChar char="•"/>
            </a:pPr>
            <a:endParaRPr lang="en-US" sz="2400" dirty="0">
              <a:solidFill>
                <a:srgbClr val="0000FF"/>
              </a:solidFill>
            </a:endParaRPr>
          </a:p>
        </p:txBody>
      </p:sp>
    </p:spTree>
    <p:extLst>
      <p:ext uri="{BB962C8B-B14F-4D97-AF65-F5344CB8AC3E}">
        <p14:creationId xmlns:p14="http://schemas.microsoft.com/office/powerpoint/2010/main" val="232546031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le 1"/>
          <p:cNvSpPr>
            <a:spLocks noGrp="1"/>
          </p:cNvSpPr>
          <p:nvPr>
            <p:ph type="title"/>
          </p:nvPr>
        </p:nvSpPr>
        <p:spPr>
          <a:xfrm>
            <a:off x="612775" y="228600"/>
            <a:ext cx="8153400" cy="990600"/>
          </a:xfrm>
        </p:spPr>
        <p:txBody>
          <a:bodyPr/>
          <a:lstStyle/>
          <a:p>
            <a:pPr algn="ctr" eaLnBrk="1" hangingPunct="1"/>
            <a:r>
              <a:rPr lang="en-US" altLang="en-US" cap="none" dirty="0">
                <a:solidFill>
                  <a:srgbClr val="FF0000"/>
                </a:solidFill>
              </a:rPr>
              <a:t>Beds Capacity </a:t>
            </a:r>
          </a:p>
        </p:txBody>
      </p:sp>
      <p:sp>
        <p:nvSpPr>
          <p:cNvPr id="3" name="Slide Number Placeholder 2"/>
          <p:cNvSpPr>
            <a:spLocks noGrp="1"/>
          </p:cNvSpPr>
          <p:nvPr>
            <p:ph type="sldNum" sz="quarter" idx="12"/>
          </p:nvPr>
        </p:nvSpPr>
        <p:spPr/>
        <p:txBody>
          <a:bodyPr/>
          <a:lstStyle>
            <a:lvl1pPr eaLnBrk="0" hangingPunct="0">
              <a:defRPr>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lnSpc>
                <a:spcPct val="80000"/>
              </a:lnSpc>
            </a:pPr>
            <a:fld id="{2D56F3CA-33AC-406C-9660-BABCA55398F6}" type="slidenum">
              <a:rPr lang="en-US" altLang="en-US" sz="1200">
                <a:solidFill>
                  <a:srgbClr val="FFFFFF"/>
                </a:solidFill>
              </a:rPr>
              <a:pPr eaLnBrk="1" hangingPunct="1">
                <a:lnSpc>
                  <a:spcPct val="80000"/>
                </a:lnSpc>
              </a:pPr>
              <a:t>13</a:t>
            </a:fld>
            <a:endParaRPr lang="en-US" altLang="en-US" sz="1200">
              <a:solidFill>
                <a:srgbClr val="FFFFFF"/>
              </a:solidFill>
            </a:endParaRPr>
          </a:p>
        </p:txBody>
      </p:sp>
      <p:sp>
        <p:nvSpPr>
          <p:cNvPr id="21508" name="Content Placeholder 3"/>
          <p:cNvSpPr>
            <a:spLocks noGrp="1"/>
          </p:cNvSpPr>
          <p:nvPr>
            <p:ph sz="quarter" idx="1"/>
          </p:nvPr>
        </p:nvSpPr>
        <p:spPr>
          <a:xfrm>
            <a:off x="3756025" y="1533525"/>
            <a:ext cx="5176838" cy="3516313"/>
          </a:xfrm>
        </p:spPr>
        <p:txBody>
          <a:bodyPr>
            <a:normAutofit/>
          </a:bodyPr>
          <a:lstStyle/>
          <a:p>
            <a:pPr eaLnBrk="1" hangingPunct="1"/>
            <a:r>
              <a:rPr lang="en-US" altLang="en-US" sz="2400" dirty="0">
                <a:solidFill>
                  <a:srgbClr val="0033CC"/>
                </a:solidFill>
              </a:rPr>
              <a:t>The region has nearly </a:t>
            </a:r>
            <a:r>
              <a:rPr lang="en-US" altLang="en-US" sz="2400" u="sng" dirty="0">
                <a:solidFill>
                  <a:srgbClr val="FF0000"/>
                </a:solidFill>
              </a:rPr>
              <a:t>3,300 hospitals with a capacity of 380,000 beds</a:t>
            </a:r>
            <a:r>
              <a:rPr lang="en-US" altLang="en-US" sz="2400" dirty="0">
                <a:solidFill>
                  <a:srgbClr val="0033CC"/>
                </a:solidFill>
              </a:rPr>
              <a:t>.</a:t>
            </a:r>
          </a:p>
          <a:p>
            <a:pPr eaLnBrk="1" hangingPunct="1"/>
            <a:r>
              <a:rPr lang="en-US" altLang="en-US" sz="2400" dirty="0">
                <a:solidFill>
                  <a:srgbClr val="0033CC"/>
                </a:solidFill>
              </a:rPr>
              <a:t>Government-owned hospitals form 64% of the total hospitals and 82% of the bed capacity, leaving the private sector with 36% of the total number of hospitals and just 18% of the overall bed capacity</a:t>
            </a:r>
          </a:p>
        </p:txBody>
      </p:sp>
      <p:sp>
        <p:nvSpPr>
          <p:cNvPr id="23557" name="AutoShape 2" descr="Image result for bed capacity"/>
          <p:cNvSpPr>
            <a:spLocks noChangeAspect="1" noChangeArrowheads="1"/>
          </p:cNvSpPr>
          <p:nvPr/>
        </p:nvSpPr>
        <p:spPr bwMode="auto">
          <a:xfrm>
            <a:off x="155575" y="-144463"/>
            <a:ext cx="304800" cy="3048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endParaRPr lang="en-US" altLang="en-US"/>
          </a:p>
        </p:txBody>
      </p:sp>
      <p:pic>
        <p:nvPicPr>
          <p:cNvPr id="23558" name="Picture 4" descr="http://viswa.mfame.guru/wp-content/uploads/2015/08/beds.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533525"/>
            <a:ext cx="3503613" cy="532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559" name="Rectangle 6"/>
          <p:cNvSpPr>
            <a:spLocks noChangeArrowheads="1"/>
          </p:cNvSpPr>
          <p:nvPr/>
        </p:nvSpPr>
        <p:spPr bwMode="auto">
          <a:xfrm>
            <a:off x="3741738" y="6267450"/>
            <a:ext cx="52197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en-US" sz="2000" b="1">
                <a:latin typeface="Arabic Typesetting" panose="03020402040406030203" pitchFamily="66" charset="-78"/>
                <a:cs typeface="Arabic Typesetting" panose="03020402040406030203" pitchFamily="66" charset="-78"/>
              </a:rPr>
              <a:t>(Reference- Al Masah Capital: Report On MENA Healthcare Sector) </a:t>
            </a:r>
            <a:endParaRPr lang="en-US" altLang="en-US" sz="2000"/>
          </a:p>
        </p:txBody>
      </p:sp>
    </p:spTree>
    <p:extLst>
      <p:ext uri="{BB962C8B-B14F-4D97-AF65-F5344CB8AC3E}">
        <p14:creationId xmlns:p14="http://schemas.microsoft.com/office/powerpoint/2010/main" val="382604014"/>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2" fill="hold" grpId="0" nodeType="clickEffect">
                                  <p:stCondLst>
                                    <p:cond delay="0"/>
                                  </p:stCondLst>
                                  <p:childTnLst>
                                    <p:set>
                                      <p:cBhvr>
                                        <p:cTn id="6" dur="1" fill="hold">
                                          <p:stCondLst>
                                            <p:cond delay="0"/>
                                          </p:stCondLst>
                                        </p:cTn>
                                        <p:tgtEl>
                                          <p:spTgt spid="21508">
                                            <p:txEl>
                                              <p:pRg st="0" end="0"/>
                                            </p:txEl>
                                          </p:spTgt>
                                        </p:tgtEl>
                                        <p:attrNameLst>
                                          <p:attrName>style.visibility</p:attrName>
                                        </p:attrNameLst>
                                      </p:cBhvr>
                                      <p:to>
                                        <p:strVal val="visible"/>
                                      </p:to>
                                    </p:set>
                                    <p:animEffect transition="in" filter="wipe(right)">
                                      <p:cBhvr>
                                        <p:cTn id="7" dur="500"/>
                                        <p:tgtEl>
                                          <p:spTgt spid="21508">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2" fill="hold" grpId="0" nodeType="clickEffect">
                                  <p:stCondLst>
                                    <p:cond delay="0"/>
                                  </p:stCondLst>
                                  <p:childTnLst>
                                    <p:set>
                                      <p:cBhvr>
                                        <p:cTn id="11" dur="1" fill="hold">
                                          <p:stCondLst>
                                            <p:cond delay="0"/>
                                          </p:stCondLst>
                                        </p:cTn>
                                        <p:tgtEl>
                                          <p:spTgt spid="21508">
                                            <p:txEl>
                                              <p:pRg st="1" end="1"/>
                                            </p:txEl>
                                          </p:spTgt>
                                        </p:tgtEl>
                                        <p:attrNameLst>
                                          <p:attrName>style.visibility</p:attrName>
                                        </p:attrNameLst>
                                      </p:cBhvr>
                                      <p:to>
                                        <p:strVal val="visible"/>
                                      </p:to>
                                    </p:set>
                                    <p:animEffect transition="in" filter="wipe(right)">
                                      <p:cBhvr>
                                        <p:cTn id="12" dur="500"/>
                                        <p:tgtEl>
                                          <p:spTgt spid="21508">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08" grpId="0"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Content Placeholder 2"/>
          <p:cNvSpPr>
            <a:spLocks noGrp="1"/>
          </p:cNvSpPr>
          <p:nvPr>
            <p:ph sz="quarter" idx="1"/>
          </p:nvPr>
        </p:nvSpPr>
        <p:spPr>
          <a:xfrm>
            <a:off x="612775" y="1600200"/>
            <a:ext cx="8153400" cy="4495800"/>
          </a:xfrm>
        </p:spPr>
        <p:txBody>
          <a:bodyPr/>
          <a:lstStyle/>
          <a:p>
            <a:endParaRPr lang="en-US" altLang="en-US"/>
          </a:p>
        </p:txBody>
      </p:sp>
      <p:sp>
        <p:nvSpPr>
          <p:cNvPr id="4" name="Slide Number Placeholder 3"/>
          <p:cNvSpPr>
            <a:spLocks noGrp="1"/>
          </p:cNvSpPr>
          <p:nvPr>
            <p:ph type="sldNum" sz="quarter" idx="12"/>
          </p:nvPr>
        </p:nvSpPr>
        <p:spPr/>
        <p:txBody>
          <a:bodyPr/>
          <a:lstStyle>
            <a:lvl1pPr eaLnBrk="0" hangingPunct="0">
              <a:defRPr>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lnSpc>
                <a:spcPct val="80000"/>
              </a:lnSpc>
            </a:pPr>
            <a:fld id="{C2CF29BC-1142-4D8C-9650-7F5E9FE5C20B}" type="slidenum">
              <a:rPr lang="en-US" altLang="en-US" sz="1200">
                <a:solidFill>
                  <a:srgbClr val="FFFFFF"/>
                </a:solidFill>
              </a:rPr>
              <a:pPr eaLnBrk="1" hangingPunct="1">
                <a:lnSpc>
                  <a:spcPct val="80000"/>
                </a:lnSpc>
              </a:pPr>
              <a:t>14</a:t>
            </a:fld>
            <a:endParaRPr lang="en-US" altLang="en-US" sz="1200">
              <a:solidFill>
                <a:srgbClr val="FFFFFF"/>
              </a:solidFill>
            </a:endParaRPr>
          </a:p>
        </p:txBody>
      </p:sp>
      <p:pic>
        <p:nvPicPr>
          <p:cNvPr id="2458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504950"/>
            <a:ext cx="9144000" cy="535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581" name="Title 1"/>
          <p:cNvSpPr>
            <a:spLocks noGrp="1"/>
          </p:cNvSpPr>
          <p:nvPr>
            <p:ph type="title"/>
          </p:nvPr>
        </p:nvSpPr>
        <p:spPr>
          <a:xfrm>
            <a:off x="612775" y="228600"/>
            <a:ext cx="8153400" cy="990600"/>
          </a:xfrm>
        </p:spPr>
        <p:txBody>
          <a:bodyPr/>
          <a:lstStyle/>
          <a:p>
            <a:pPr algn="ctr" eaLnBrk="1" hangingPunct="1"/>
            <a:r>
              <a:rPr lang="en-US" altLang="en-US" cap="none" dirty="0">
                <a:solidFill>
                  <a:srgbClr val="FF0000"/>
                </a:solidFill>
              </a:rPr>
              <a:t>Beds Capacity </a:t>
            </a:r>
          </a:p>
        </p:txBody>
      </p:sp>
    </p:spTree>
    <p:extLst>
      <p:ext uri="{BB962C8B-B14F-4D97-AF65-F5344CB8AC3E}">
        <p14:creationId xmlns:p14="http://schemas.microsoft.com/office/powerpoint/2010/main" val="7670916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867833" y="2142067"/>
            <a:ext cx="7666567" cy="2239433"/>
          </a:xfrm>
        </p:spPr>
        <p:txBody>
          <a:bodyPr>
            <a:noAutofit/>
          </a:bodyPr>
          <a:lstStyle/>
          <a:p>
            <a:r>
              <a:rPr lang="en-US" sz="3200" dirty="0"/>
              <a:t>The demand for number of hospital beds in the GCC region is projected to grow at a 2.3 percent CAGR from an estimated 101,797 in 2015 to 113,925 in 2020.</a:t>
            </a:r>
          </a:p>
        </p:txBody>
      </p:sp>
      <p:sp>
        <p:nvSpPr>
          <p:cNvPr id="3" name="Title 2"/>
          <p:cNvSpPr>
            <a:spLocks noGrp="1"/>
          </p:cNvSpPr>
          <p:nvPr>
            <p:ph type="title"/>
          </p:nvPr>
        </p:nvSpPr>
        <p:spPr/>
        <p:txBody>
          <a:bodyPr/>
          <a:lstStyle/>
          <a:p>
            <a:r>
              <a:rPr lang="en-US" dirty="0"/>
              <a:t>Bed Capacity</a:t>
            </a:r>
          </a:p>
        </p:txBody>
      </p:sp>
      <p:sp>
        <p:nvSpPr>
          <p:cNvPr id="4" name="Content Placeholder 1"/>
          <p:cNvSpPr txBox="1">
            <a:spLocks/>
          </p:cNvSpPr>
          <p:nvPr/>
        </p:nvSpPr>
        <p:spPr>
          <a:xfrm>
            <a:off x="1278467" y="3869944"/>
            <a:ext cx="7408333" cy="2239433"/>
          </a:xfrm>
          <a:prstGeom prst="rect">
            <a:avLst/>
          </a:prstGeom>
        </p:spPr>
        <p:txBody>
          <a:bodyPr vert="horz" lIns="91440" tIns="45720" rIns="91440" bIns="45720" rtlCol="0">
            <a:normAutofit/>
          </a:bodyPr>
          <a:lstStyle>
            <a:lvl1pPr marL="274320" indent="-274320" algn="l" defTabSz="914400" rtl="0" eaLnBrk="1" latinLnBrk="0" hangingPunct="1">
              <a:spcBef>
                <a:spcPct val="20000"/>
              </a:spcBef>
              <a:buClr>
                <a:schemeClr val="accent1"/>
              </a:buClr>
              <a:buSzPct val="100000"/>
              <a:buFont typeface="Symbol" pitchFamily="18" charset="2"/>
              <a:buChar char=""/>
              <a:defRPr sz="2400" kern="1200">
                <a:solidFill>
                  <a:schemeClr val="tx2"/>
                </a:solidFill>
                <a:latin typeface="+mn-lt"/>
                <a:ea typeface="+mn-ea"/>
                <a:cs typeface="+mn-cs"/>
              </a:defRPr>
            </a:lvl1pPr>
            <a:lvl2pPr marL="576263" indent="-274320" algn="l" defTabSz="914400" rtl="0" eaLnBrk="1" latinLnBrk="0" hangingPunct="1">
              <a:spcBef>
                <a:spcPct val="20000"/>
              </a:spcBef>
              <a:buClr>
                <a:schemeClr val="accent1"/>
              </a:buClr>
              <a:buSzPct val="100000"/>
              <a:buFont typeface="Symbol" pitchFamily="18" charset="2"/>
              <a:buChar char=""/>
              <a:defRPr sz="2200" kern="1200">
                <a:solidFill>
                  <a:schemeClr val="tx2"/>
                </a:solidFill>
                <a:latin typeface="+mn-lt"/>
                <a:ea typeface="+mn-ea"/>
                <a:cs typeface="+mn-cs"/>
              </a:defRPr>
            </a:lvl2pPr>
            <a:lvl3pPr marL="855663" indent="-228600" algn="l" defTabSz="914400" rtl="0" eaLnBrk="1" latinLnBrk="0" hangingPunct="1">
              <a:spcBef>
                <a:spcPct val="20000"/>
              </a:spcBef>
              <a:buClr>
                <a:schemeClr val="accent1"/>
              </a:buClr>
              <a:buSzPct val="100000"/>
              <a:buFont typeface="Symbol"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9pPr>
          </a:lstStyle>
          <a:p>
            <a:pPr marL="0" indent="0">
              <a:buNone/>
            </a:pPr>
            <a:endParaRPr lang="en-US" sz="2800" dirty="0"/>
          </a:p>
        </p:txBody>
      </p:sp>
      <p:sp>
        <p:nvSpPr>
          <p:cNvPr id="5" name="Content Placeholder 1"/>
          <p:cNvSpPr txBox="1">
            <a:spLocks/>
          </p:cNvSpPr>
          <p:nvPr/>
        </p:nvSpPr>
        <p:spPr>
          <a:xfrm>
            <a:off x="1659467" y="5876713"/>
            <a:ext cx="4017433" cy="465328"/>
          </a:xfrm>
          <a:prstGeom prst="rect">
            <a:avLst/>
          </a:prstGeom>
          <a:solidFill>
            <a:schemeClr val="bg2"/>
          </a:solidFill>
        </p:spPr>
        <p:txBody>
          <a:bodyPr vert="horz" lIns="91440" tIns="45720" rIns="91440" bIns="45720" rtlCol="0">
            <a:normAutofit fontScale="92500" lnSpcReduction="10000"/>
          </a:bodyPr>
          <a:lstStyle>
            <a:lvl1pPr marL="274320" indent="-274320" algn="l" defTabSz="914400" rtl="0" eaLnBrk="1" latinLnBrk="0" hangingPunct="1">
              <a:spcBef>
                <a:spcPct val="20000"/>
              </a:spcBef>
              <a:buClr>
                <a:schemeClr val="accent1"/>
              </a:buClr>
              <a:buSzPct val="100000"/>
              <a:buFont typeface="Symbol" pitchFamily="18" charset="2"/>
              <a:buChar char=""/>
              <a:defRPr sz="2400" kern="1200">
                <a:solidFill>
                  <a:schemeClr val="tx2"/>
                </a:solidFill>
                <a:latin typeface="+mn-lt"/>
                <a:ea typeface="+mn-ea"/>
                <a:cs typeface="+mn-cs"/>
              </a:defRPr>
            </a:lvl1pPr>
            <a:lvl2pPr marL="576263" indent="-274320" algn="l" defTabSz="914400" rtl="0" eaLnBrk="1" latinLnBrk="0" hangingPunct="1">
              <a:spcBef>
                <a:spcPct val="20000"/>
              </a:spcBef>
              <a:buClr>
                <a:schemeClr val="accent1"/>
              </a:buClr>
              <a:buSzPct val="100000"/>
              <a:buFont typeface="Symbol" pitchFamily="18" charset="2"/>
              <a:buChar char=""/>
              <a:defRPr sz="2200" kern="1200">
                <a:solidFill>
                  <a:schemeClr val="tx2"/>
                </a:solidFill>
                <a:latin typeface="+mn-lt"/>
                <a:ea typeface="+mn-ea"/>
                <a:cs typeface="+mn-cs"/>
              </a:defRPr>
            </a:lvl2pPr>
            <a:lvl3pPr marL="855663" indent="-228600" algn="l" defTabSz="914400" rtl="0" eaLnBrk="1" latinLnBrk="0" hangingPunct="1">
              <a:spcBef>
                <a:spcPct val="20000"/>
              </a:spcBef>
              <a:buClr>
                <a:schemeClr val="accent1"/>
              </a:buClr>
              <a:buSzPct val="100000"/>
              <a:buFont typeface="Symbol"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9pPr>
          </a:lstStyle>
          <a:p>
            <a:pPr marL="0" indent="0">
              <a:buNone/>
            </a:pPr>
            <a:r>
              <a:rPr lang="en-US" sz="2800" dirty="0"/>
              <a:t>Alpen Capital Report 2016</a:t>
            </a:r>
          </a:p>
        </p:txBody>
      </p:sp>
    </p:spTree>
    <p:extLst>
      <p:ext uri="{BB962C8B-B14F-4D97-AF65-F5344CB8AC3E}">
        <p14:creationId xmlns:p14="http://schemas.microsoft.com/office/powerpoint/2010/main" val="326432176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
          </p:nvPr>
        </p:nvSpPr>
        <p:spPr>
          <a:xfrm>
            <a:off x="323850" y="1530350"/>
            <a:ext cx="8609013" cy="4495800"/>
          </a:xfrm>
        </p:spPr>
        <p:txBody>
          <a:bodyPr>
            <a:noAutofit/>
          </a:bodyPr>
          <a:lstStyle/>
          <a:p>
            <a:r>
              <a:rPr lang="en-US" altLang="en-US" sz="2800" dirty="0">
                <a:solidFill>
                  <a:srgbClr val="0033CC"/>
                </a:solidFill>
              </a:rPr>
              <a:t>According to reports, the </a:t>
            </a:r>
            <a:r>
              <a:rPr lang="en-US" altLang="en-US" sz="2800" u="sng" dirty="0">
                <a:solidFill>
                  <a:srgbClr val="0033CC"/>
                </a:solidFill>
              </a:rPr>
              <a:t>amount of medical graduates within the region does not match the growth of the population</a:t>
            </a:r>
            <a:r>
              <a:rPr lang="en-US" altLang="en-US" sz="2800" dirty="0">
                <a:solidFill>
                  <a:srgbClr val="0033CC"/>
                </a:solidFill>
              </a:rPr>
              <a:t>, so health </a:t>
            </a:r>
            <a:r>
              <a:rPr lang="en-US" altLang="en-US" sz="2800" u="sng" dirty="0">
                <a:solidFill>
                  <a:srgbClr val="FF0000"/>
                </a:solidFill>
              </a:rPr>
              <a:t>care providers source most of their clinical staff from foreign countries</a:t>
            </a:r>
          </a:p>
          <a:p>
            <a:pPr>
              <a:buFont typeface="Wingdings" panose="05000000000000000000" pitchFamily="2" charset="2"/>
              <a:buNone/>
            </a:pPr>
            <a:endParaRPr lang="en-US" altLang="en-US" sz="2800" dirty="0">
              <a:solidFill>
                <a:srgbClr val="0033CC"/>
              </a:solidFill>
            </a:endParaRPr>
          </a:p>
          <a:p>
            <a:r>
              <a:rPr lang="en-US" altLang="en-US" sz="2800" dirty="0">
                <a:solidFill>
                  <a:srgbClr val="0033CC"/>
                </a:solidFill>
              </a:rPr>
              <a:t>The problem on talent shortage is likely to continue, especially since new hospitals are being planned, existing facilities are eyeing to expand, and global brands are looking to gain local market share</a:t>
            </a:r>
          </a:p>
        </p:txBody>
      </p:sp>
      <p:sp>
        <p:nvSpPr>
          <p:cNvPr id="4" name="Slide Number Placeholder 3"/>
          <p:cNvSpPr>
            <a:spLocks noGrp="1"/>
          </p:cNvSpPr>
          <p:nvPr>
            <p:ph type="sldNum" sz="quarter" idx="12"/>
          </p:nvPr>
        </p:nvSpPr>
        <p:spPr/>
        <p:txBody>
          <a:bodyPr/>
          <a:lstStyle>
            <a:lvl1pPr eaLnBrk="0" hangingPunct="0">
              <a:defRPr>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lnSpc>
                <a:spcPct val="80000"/>
              </a:lnSpc>
            </a:pPr>
            <a:fld id="{CEAD33D6-2F16-4B14-9751-6C3F995AEE07}" type="slidenum">
              <a:rPr lang="en-US" altLang="en-US" sz="1200">
                <a:solidFill>
                  <a:srgbClr val="FFFFFF"/>
                </a:solidFill>
              </a:rPr>
              <a:pPr eaLnBrk="1" hangingPunct="1">
                <a:lnSpc>
                  <a:spcPct val="80000"/>
                </a:lnSpc>
              </a:pPr>
              <a:t>16</a:t>
            </a:fld>
            <a:endParaRPr lang="en-US" altLang="en-US" sz="1200">
              <a:solidFill>
                <a:srgbClr val="FFFFFF"/>
              </a:solidFill>
            </a:endParaRPr>
          </a:p>
        </p:txBody>
      </p:sp>
      <p:sp>
        <p:nvSpPr>
          <p:cNvPr id="25604" name="Title 1"/>
          <p:cNvSpPr>
            <a:spLocks noGrp="1"/>
          </p:cNvSpPr>
          <p:nvPr>
            <p:ph type="title"/>
          </p:nvPr>
        </p:nvSpPr>
        <p:spPr>
          <a:xfrm>
            <a:off x="612775" y="228600"/>
            <a:ext cx="8153400" cy="990600"/>
          </a:xfrm>
        </p:spPr>
        <p:txBody>
          <a:bodyPr/>
          <a:lstStyle/>
          <a:p>
            <a:pPr algn="ctr" eaLnBrk="1" hangingPunct="1"/>
            <a:r>
              <a:rPr lang="en-US" altLang="en-US" cap="none" dirty="0">
                <a:solidFill>
                  <a:srgbClr val="FF0000"/>
                </a:solidFill>
              </a:rPr>
              <a:t>Human Resources</a:t>
            </a:r>
          </a:p>
        </p:txBody>
      </p:sp>
    </p:spTree>
    <p:extLst>
      <p:ext uri="{BB962C8B-B14F-4D97-AF65-F5344CB8AC3E}">
        <p14:creationId xmlns:p14="http://schemas.microsoft.com/office/powerpoint/2010/main" val="328989073"/>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wipe(down)">
                                      <p:cBhvr>
                                        <p:cTn id="12"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le 1"/>
          <p:cNvSpPr>
            <a:spLocks noGrp="1"/>
          </p:cNvSpPr>
          <p:nvPr>
            <p:ph type="title"/>
          </p:nvPr>
        </p:nvSpPr>
        <p:spPr>
          <a:xfrm>
            <a:off x="612775" y="228600"/>
            <a:ext cx="8153400" cy="559676"/>
          </a:xfrm>
        </p:spPr>
        <p:txBody>
          <a:bodyPr>
            <a:normAutofit fontScale="90000"/>
          </a:bodyPr>
          <a:lstStyle/>
          <a:p>
            <a:pPr algn="ctr" eaLnBrk="1" hangingPunct="1"/>
            <a:r>
              <a:rPr lang="en-US" altLang="en-US" cap="none" dirty="0">
                <a:solidFill>
                  <a:srgbClr val="FF0000"/>
                </a:solidFill>
              </a:rPr>
              <a:t>Human Resources</a:t>
            </a:r>
          </a:p>
        </p:txBody>
      </p:sp>
      <p:sp>
        <p:nvSpPr>
          <p:cNvPr id="3" name="Slide Number Placeholder 2"/>
          <p:cNvSpPr>
            <a:spLocks noGrp="1"/>
          </p:cNvSpPr>
          <p:nvPr>
            <p:ph type="sldNum" sz="quarter" idx="12"/>
          </p:nvPr>
        </p:nvSpPr>
        <p:spPr/>
        <p:txBody>
          <a:bodyPr/>
          <a:lstStyle>
            <a:lvl1pPr eaLnBrk="0" hangingPunct="0">
              <a:defRPr>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lnSpc>
                <a:spcPct val="80000"/>
              </a:lnSpc>
            </a:pPr>
            <a:fld id="{24A0F503-561A-4AA3-B9C7-EFB4EEA6D1CE}" type="slidenum">
              <a:rPr lang="en-US" altLang="en-US" sz="1200">
                <a:solidFill>
                  <a:srgbClr val="FFFFFF"/>
                </a:solidFill>
              </a:rPr>
              <a:pPr eaLnBrk="1" hangingPunct="1">
                <a:lnSpc>
                  <a:spcPct val="80000"/>
                </a:lnSpc>
              </a:pPr>
              <a:t>17</a:t>
            </a:fld>
            <a:endParaRPr lang="en-US" altLang="en-US" sz="1200">
              <a:solidFill>
                <a:srgbClr val="FFFFFF"/>
              </a:solidFill>
            </a:endParaRPr>
          </a:p>
        </p:txBody>
      </p:sp>
      <p:sp>
        <p:nvSpPr>
          <p:cNvPr id="24580" name="Content Placeholder 3"/>
          <p:cNvSpPr>
            <a:spLocks noGrp="1"/>
          </p:cNvSpPr>
          <p:nvPr>
            <p:ph sz="quarter" idx="1"/>
          </p:nvPr>
        </p:nvSpPr>
        <p:spPr>
          <a:xfrm>
            <a:off x="612775" y="1024760"/>
            <a:ext cx="8153400" cy="5225404"/>
          </a:xfrm>
          <a:noFill/>
        </p:spPr>
        <p:txBody>
          <a:bodyPr>
            <a:normAutofit lnSpcReduction="10000"/>
          </a:bodyPr>
          <a:lstStyle/>
          <a:p>
            <a:pPr eaLnBrk="1" hangingPunct="1"/>
            <a:r>
              <a:rPr lang="en-US" altLang="en-US" sz="2400" dirty="0">
                <a:solidFill>
                  <a:srgbClr val="0033CC"/>
                </a:solidFill>
              </a:rPr>
              <a:t>MENA region is short of nearly 128,000 physicians, 294,000 dentists, and 1.6 million nurses and midwifery personnel</a:t>
            </a:r>
          </a:p>
          <a:p>
            <a:pPr eaLnBrk="1" hangingPunct="1"/>
            <a:endParaRPr lang="en-US" altLang="en-US" sz="2400" dirty="0">
              <a:solidFill>
                <a:srgbClr val="0033CC"/>
              </a:solidFill>
            </a:endParaRPr>
          </a:p>
          <a:p>
            <a:pPr eaLnBrk="1" hangingPunct="1"/>
            <a:r>
              <a:rPr lang="en-US" altLang="en-US" sz="2400" dirty="0">
                <a:solidFill>
                  <a:srgbClr val="0033CC"/>
                </a:solidFill>
              </a:rPr>
              <a:t> By 2020, this shortage would rise to 150,000 physicians, 326,000 dentists and 1.8 million nurses and midwifery personnel</a:t>
            </a:r>
          </a:p>
          <a:p>
            <a:pPr eaLnBrk="1" hangingPunct="1"/>
            <a:endParaRPr lang="en-US" altLang="en-US" sz="2400" dirty="0">
              <a:solidFill>
                <a:srgbClr val="0033CC"/>
              </a:solidFill>
            </a:endParaRPr>
          </a:p>
          <a:p>
            <a:r>
              <a:rPr lang="en-US" altLang="en-US" sz="2400" u="sng" dirty="0">
                <a:solidFill>
                  <a:srgbClr val="FF0000"/>
                </a:solidFill>
              </a:rPr>
              <a:t>Up to 80 % of medical staff </a:t>
            </a:r>
            <a:r>
              <a:rPr lang="en-US" altLang="en-US" sz="2400" dirty="0">
                <a:solidFill>
                  <a:srgbClr val="0033CC"/>
                </a:solidFill>
              </a:rPr>
              <a:t>in some hospitals and clinics </a:t>
            </a:r>
            <a:r>
              <a:rPr lang="en-US" altLang="en-US" sz="2400" u="sng" dirty="0">
                <a:solidFill>
                  <a:srgbClr val="FF0000"/>
                </a:solidFill>
              </a:rPr>
              <a:t>are from outside the region </a:t>
            </a:r>
            <a:r>
              <a:rPr lang="en-US" altLang="en-US" sz="2400" dirty="0">
                <a:solidFill>
                  <a:srgbClr val="0033CC"/>
                </a:solidFill>
              </a:rPr>
              <a:t>and have been </a:t>
            </a:r>
            <a:r>
              <a:rPr lang="en-US" altLang="en-US" sz="2400" u="sng" dirty="0">
                <a:solidFill>
                  <a:srgbClr val="0033CC"/>
                </a:solidFill>
              </a:rPr>
              <a:t>trained in more than 50 different countries</a:t>
            </a:r>
          </a:p>
          <a:p>
            <a:endParaRPr lang="en-US" altLang="en-US" sz="2400" dirty="0">
              <a:solidFill>
                <a:srgbClr val="0033CC"/>
              </a:solidFill>
            </a:endParaRPr>
          </a:p>
          <a:p>
            <a:r>
              <a:rPr lang="en-US" altLang="en-US" sz="2400" dirty="0">
                <a:solidFill>
                  <a:srgbClr val="0033CC"/>
                </a:solidFill>
              </a:rPr>
              <a:t>It predicts that overall demand for health care in the GCC </a:t>
            </a:r>
            <a:r>
              <a:rPr lang="en-US" altLang="en-US" sz="2400" u="sng" dirty="0">
                <a:solidFill>
                  <a:srgbClr val="FF0000"/>
                </a:solidFill>
              </a:rPr>
              <a:t>will increase by 240 per cent in the next 20 years</a:t>
            </a:r>
            <a:r>
              <a:rPr lang="en-US" altLang="en-US" sz="2400" dirty="0">
                <a:solidFill>
                  <a:srgbClr val="0033CC"/>
                </a:solidFill>
              </a:rPr>
              <a:t>(McKinsey &amp; Company)</a:t>
            </a:r>
          </a:p>
          <a:p>
            <a:pPr eaLnBrk="1" hangingPunct="1"/>
            <a:endParaRPr lang="en-US" altLang="en-US" sz="2400" dirty="0">
              <a:solidFill>
                <a:srgbClr val="0033CC"/>
              </a:solidFill>
            </a:endParaRPr>
          </a:p>
        </p:txBody>
      </p:sp>
      <p:sp>
        <p:nvSpPr>
          <p:cNvPr id="26629" name="Rectangle 4"/>
          <p:cNvSpPr>
            <a:spLocks noChangeArrowheads="1"/>
          </p:cNvSpPr>
          <p:nvPr/>
        </p:nvSpPr>
        <p:spPr bwMode="auto">
          <a:xfrm>
            <a:off x="3446463" y="5778500"/>
            <a:ext cx="51562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en-US"/>
              <a:t>Reference: WHO, Al Masah Capital Research 	</a:t>
            </a:r>
          </a:p>
        </p:txBody>
      </p:sp>
    </p:spTree>
    <p:extLst>
      <p:ext uri="{BB962C8B-B14F-4D97-AF65-F5344CB8AC3E}">
        <p14:creationId xmlns:p14="http://schemas.microsoft.com/office/powerpoint/2010/main" val="23978698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4580">
                                            <p:txEl>
                                              <p:pRg st="0" end="0"/>
                                            </p:txEl>
                                          </p:spTgt>
                                        </p:tgtEl>
                                        <p:attrNameLst>
                                          <p:attrName>style.visibility</p:attrName>
                                        </p:attrNameLst>
                                      </p:cBhvr>
                                      <p:to>
                                        <p:strVal val="visible"/>
                                      </p:to>
                                    </p:set>
                                    <p:animEffect transition="in" filter="wipe(down)">
                                      <p:cBhvr>
                                        <p:cTn id="7" dur="500"/>
                                        <p:tgtEl>
                                          <p:spTgt spid="24580">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24580">
                                            <p:txEl>
                                              <p:pRg st="2" end="2"/>
                                            </p:txEl>
                                          </p:spTgt>
                                        </p:tgtEl>
                                        <p:attrNameLst>
                                          <p:attrName>style.visibility</p:attrName>
                                        </p:attrNameLst>
                                      </p:cBhvr>
                                      <p:to>
                                        <p:strVal val="visible"/>
                                      </p:to>
                                    </p:set>
                                    <p:animEffect transition="in" filter="wipe(down)">
                                      <p:cBhvr>
                                        <p:cTn id="12" dur="500"/>
                                        <p:tgtEl>
                                          <p:spTgt spid="24580">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24580">
                                            <p:txEl>
                                              <p:pRg st="4" end="4"/>
                                            </p:txEl>
                                          </p:spTgt>
                                        </p:tgtEl>
                                        <p:attrNameLst>
                                          <p:attrName>style.visibility</p:attrName>
                                        </p:attrNameLst>
                                      </p:cBhvr>
                                      <p:to>
                                        <p:strVal val="visible"/>
                                      </p:to>
                                    </p:set>
                                    <p:animEffect transition="in" filter="wipe(down)">
                                      <p:cBhvr>
                                        <p:cTn id="17" dur="500"/>
                                        <p:tgtEl>
                                          <p:spTgt spid="24580">
                                            <p:txEl>
                                              <p:pRg st="4" end="4"/>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24580">
                                            <p:txEl>
                                              <p:pRg st="6" end="6"/>
                                            </p:txEl>
                                          </p:spTgt>
                                        </p:tgtEl>
                                        <p:attrNameLst>
                                          <p:attrName>style.visibility</p:attrName>
                                        </p:attrNameLst>
                                      </p:cBhvr>
                                      <p:to>
                                        <p:strVal val="visible"/>
                                      </p:to>
                                    </p:set>
                                    <p:animEffect transition="in" filter="wipe(down)">
                                      <p:cBhvr>
                                        <p:cTn id="22" dur="500"/>
                                        <p:tgtEl>
                                          <p:spTgt spid="24580">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80" grpId="0"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85019" y="1748526"/>
            <a:ext cx="7772400" cy="4206240"/>
          </a:xfrm>
        </p:spPr>
        <p:txBody>
          <a:bodyPr>
            <a:noAutofit/>
          </a:bodyPr>
          <a:lstStyle/>
          <a:p>
            <a:pPr>
              <a:lnSpc>
                <a:spcPct val="100000"/>
              </a:lnSpc>
            </a:pPr>
            <a:r>
              <a:rPr lang="en-US" sz="2800" dirty="0">
                <a:solidFill>
                  <a:schemeClr val="accent4">
                    <a:lumMod val="75000"/>
                  </a:schemeClr>
                </a:solidFill>
              </a:rPr>
              <a:t>Large infrastructure </a:t>
            </a:r>
            <a:r>
              <a:rPr lang="en-US" sz="2800" u="sng" dirty="0">
                <a:solidFill>
                  <a:schemeClr val="accent4">
                    <a:lumMod val="75000"/>
                  </a:schemeClr>
                </a:solidFill>
              </a:rPr>
              <a:t>investments are underway </a:t>
            </a:r>
            <a:r>
              <a:rPr lang="en-US" sz="2800" dirty="0">
                <a:solidFill>
                  <a:schemeClr val="accent4">
                    <a:lumMod val="75000"/>
                  </a:schemeClr>
                </a:solidFill>
              </a:rPr>
              <a:t>in the region as GCC currently has 37 mega hospital projects, worth an estimated US$28.2 billion. </a:t>
            </a:r>
            <a:r>
              <a:rPr lang="en-US" sz="2800" u="sng" dirty="0">
                <a:solidFill>
                  <a:schemeClr val="accent4">
                    <a:lumMod val="75000"/>
                  </a:schemeClr>
                </a:solidFill>
              </a:rPr>
              <a:t>The upcoming projects are expected to add over 22,500 new beds in GCC</a:t>
            </a:r>
          </a:p>
          <a:p>
            <a:pPr>
              <a:lnSpc>
                <a:spcPct val="100000"/>
              </a:lnSpc>
            </a:pPr>
            <a:endParaRPr lang="en-US" sz="2800" u="sng" dirty="0">
              <a:solidFill>
                <a:schemeClr val="accent4">
                  <a:lumMod val="75000"/>
                </a:schemeClr>
              </a:solidFill>
            </a:endParaRPr>
          </a:p>
          <a:p>
            <a:pPr>
              <a:lnSpc>
                <a:spcPct val="100000"/>
              </a:lnSpc>
            </a:pPr>
            <a:r>
              <a:rPr lang="en-US" sz="2800" dirty="0">
                <a:solidFill>
                  <a:schemeClr val="accent4">
                    <a:lumMod val="75000"/>
                  </a:schemeClr>
                </a:solidFill>
              </a:rPr>
              <a:t>GCC is witnessing </a:t>
            </a:r>
            <a:r>
              <a:rPr lang="en-US" sz="2800" u="sng" dirty="0">
                <a:solidFill>
                  <a:schemeClr val="accent4">
                    <a:lumMod val="75000"/>
                  </a:schemeClr>
                </a:solidFill>
              </a:rPr>
              <a:t>rising investments in healthcare technologies </a:t>
            </a:r>
            <a:r>
              <a:rPr lang="en-US" sz="2800" dirty="0">
                <a:solidFill>
                  <a:schemeClr val="accent4">
                    <a:lumMod val="75000"/>
                  </a:schemeClr>
                </a:solidFill>
              </a:rPr>
              <a:t>such as e-visits and digitization of patient records, estimated at about us$2-3 billion </a:t>
            </a:r>
          </a:p>
        </p:txBody>
      </p:sp>
      <p:sp>
        <p:nvSpPr>
          <p:cNvPr id="4" name="Slide Number Placeholder 3"/>
          <p:cNvSpPr>
            <a:spLocks noGrp="1"/>
          </p:cNvSpPr>
          <p:nvPr>
            <p:ph type="sldNum" sz="quarter" idx="12"/>
          </p:nvPr>
        </p:nvSpPr>
        <p:spPr/>
        <p:txBody>
          <a:bodyPr/>
          <a:lstStyle/>
          <a:p>
            <a:pPr>
              <a:defRPr/>
            </a:pPr>
            <a:fld id="{DCE0C052-9D82-4B39-9E74-D63988E61A96}" type="slidenum">
              <a:rPr lang="en-US" smtClean="0"/>
              <a:pPr>
                <a:defRPr/>
              </a:pPr>
              <a:t>18</a:t>
            </a:fld>
            <a:endParaRPr lang="en-US"/>
          </a:p>
        </p:txBody>
      </p:sp>
      <p:sp>
        <p:nvSpPr>
          <p:cNvPr id="5" name="Title 1"/>
          <p:cNvSpPr>
            <a:spLocks noGrp="1"/>
          </p:cNvSpPr>
          <p:nvPr>
            <p:ph type="title"/>
          </p:nvPr>
        </p:nvSpPr>
        <p:spPr>
          <a:xfrm>
            <a:off x="685019" y="284176"/>
            <a:ext cx="7772400" cy="828885"/>
          </a:xfrm>
        </p:spPr>
        <p:txBody>
          <a:bodyPr>
            <a:normAutofit/>
          </a:bodyPr>
          <a:lstStyle/>
          <a:p>
            <a:pPr algn="ctr"/>
            <a:r>
              <a:rPr lang="en-US" cap="none" dirty="0"/>
              <a:t>Infrastructure For Healthcare</a:t>
            </a:r>
          </a:p>
        </p:txBody>
      </p:sp>
    </p:spTree>
    <p:extLst>
      <p:ext uri="{BB962C8B-B14F-4D97-AF65-F5344CB8AC3E}">
        <p14:creationId xmlns:p14="http://schemas.microsoft.com/office/powerpoint/2010/main" val="6298953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p:cNvSpPr>
            <a:spLocks noGrp="1"/>
          </p:cNvSpPr>
          <p:nvPr>
            <p:ph type="title"/>
          </p:nvPr>
        </p:nvSpPr>
        <p:spPr>
          <a:xfrm>
            <a:off x="612775" y="439738"/>
            <a:ext cx="8153400" cy="347662"/>
          </a:xfrm>
        </p:spPr>
        <p:txBody>
          <a:bodyPr>
            <a:normAutofit fontScale="90000"/>
          </a:bodyPr>
          <a:lstStyle/>
          <a:p>
            <a:br>
              <a:rPr lang="en-US" altLang="en-US" sz="3200"/>
            </a:br>
            <a:r>
              <a:rPr lang="en-US" altLang="en-US" sz="3200" b="1"/>
              <a:t>MENA Healthcare market from 2011 to 2020 </a:t>
            </a:r>
            <a:br>
              <a:rPr lang="en-US" altLang="en-US" sz="3200" b="1"/>
            </a:br>
            <a:r>
              <a:rPr lang="en-US" altLang="en-US" sz="3200"/>
              <a:t>	</a:t>
            </a:r>
            <a:br>
              <a:rPr lang="en-US" altLang="en-US" sz="3200"/>
            </a:br>
            <a:endParaRPr lang="en-US" altLang="en-US" sz="3200"/>
          </a:p>
        </p:txBody>
      </p:sp>
      <p:sp>
        <p:nvSpPr>
          <p:cNvPr id="21507" name="Content Placeholder 2"/>
          <p:cNvSpPr>
            <a:spLocks noGrp="1"/>
          </p:cNvSpPr>
          <p:nvPr>
            <p:ph sz="quarter" idx="1"/>
          </p:nvPr>
        </p:nvSpPr>
        <p:spPr>
          <a:xfrm>
            <a:off x="612775" y="1600200"/>
            <a:ext cx="8153400" cy="4495800"/>
          </a:xfrm>
        </p:spPr>
        <p:txBody>
          <a:bodyPr/>
          <a:lstStyle/>
          <a:p>
            <a:endParaRPr lang="en-US" altLang="en-US"/>
          </a:p>
        </p:txBody>
      </p:sp>
      <p:sp>
        <p:nvSpPr>
          <p:cNvPr id="21508"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ts val="700"/>
              </a:spcBef>
              <a:buClr>
                <a:schemeClr val="accent2"/>
              </a:buClr>
              <a:buSzPct val="60000"/>
              <a:buFont typeface="Wingdings" panose="05000000000000000000" pitchFamily="2" charset="2"/>
              <a:buChar char=""/>
              <a:defRPr sz="2900">
                <a:solidFill>
                  <a:schemeClr val="tx1"/>
                </a:solidFill>
                <a:latin typeface="Tw Cen MT" panose="020B0602020104020603" pitchFamily="34" charset="0"/>
              </a:defRPr>
            </a:lvl1pPr>
            <a:lvl2pPr marL="742950" indent="-285750">
              <a:spcBef>
                <a:spcPts val="550"/>
              </a:spcBef>
              <a:buClr>
                <a:schemeClr val="accent1"/>
              </a:buClr>
              <a:buSzPct val="70000"/>
              <a:buFont typeface="Wingdings 2" panose="05020102010507070707" pitchFamily="18" charset="2"/>
              <a:buChar char=""/>
              <a:defRPr sz="2600">
                <a:solidFill>
                  <a:schemeClr val="tx1"/>
                </a:solidFill>
                <a:latin typeface="Tw Cen MT" panose="020B0602020104020603" pitchFamily="34" charset="0"/>
              </a:defRPr>
            </a:lvl2pPr>
            <a:lvl3pPr marL="1143000" indent="-228600">
              <a:spcBef>
                <a:spcPts val="500"/>
              </a:spcBef>
              <a:buClr>
                <a:schemeClr val="accent2"/>
              </a:buClr>
              <a:buSzPct val="75000"/>
              <a:buFont typeface="Wingdings" panose="05000000000000000000" pitchFamily="2" charset="2"/>
              <a:buChar char=""/>
              <a:defRPr sz="2300">
                <a:solidFill>
                  <a:schemeClr val="tx1"/>
                </a:solidFill>
                <a:latin typeface="Tw Cen MT" panose="020B0602020104020603" pitchFamily="34" charset="0"/>
              </a:defRPr>
            </a:lvl3pPr>
            <a:lvl4pPr marL="1600200" indent="-228600">
              <a:spcBef>
                <a:spcPts val="400"/>
              </a:spcBef>
              <a:buClr>
                <a:srgbClr val="A5AB81"/>
              </a:buClr>
              <a:buSzPct val="75000"/>
              <a:buFont typeface="Wingdings" panose="05000000000000000000" pitchFamily="2" charset="2"/>
              <a:buChar char=""/>
              <a:defRPr sz="2000">
                <a:solidFill>
                  <a:schemeClr val="tx1"/>
                </a:solidFill>
                <a:latin typeface="Tw Cen MT" panose="020B0602020104020603" pitchFamily="34" charset="0"/>
              </a:defRPr>
            </a:lvl4pPr>
            <a:lvl5pPr marL="2057400" indent="-228600">
              <a:spcBef>
                <a:spcPts val="400"/>
              </a:spcBef>
              <a:buClr>
                <a:srgbClr val="D8B25C"/>
              </a:buClr>
              <a:buSzPct val="65000"/>
              <a:buFont typeface="Wingdings" panose="05000000000000000000" pitchFamily="2" charset="2"/>
              <a:buChar char=""/>
              <a:defRPr sz="2000">
                <a:solidFill>
                  <a:schemeClr val="tx1"/>
                </a:solidFill>
                <a:latin typeface="Tw Cen MT" panose="020B0602020104020603" pitchFamily="34" charset="0"/>
              </a:defRPr>
            </a:lvl5pPr>
            <a:lvl6pPr marL="2514600" indent="-228600" defTabSz="457200" eaLnBrk="0" fontAlgn="base" hangingPunct="0">
              <a:spcBef>
                <a:spcPts val="400"/>
              </a:spcBef>
              <a:spcAft>
                <a:spcPct val="0"/>
              </a:spcAft>
              <a:buClr>
                <a:srgbClr val="D8B25C"/>
              </a:buClr>
              <a:buSzPct val="65000"/>
              <a:buFont typeface="Wingdings" panose="05000000000000000000" pitchFamily="2" charset="2"/>
              <a:buChar char=""/>
              <a:defRPr sz="2000">
                <a:solidFill>
                  <a:schemeClr val="tx1"/>
                </a:solidFill>
                <a:latin typeface="Tw Cen MT" panose="020B0602020104020603" pitchFamily="34" charset="0"/>
              </a:defRPr>
            </a:lvl6pPr>
            <a:lvl7pPr marL="2971800" indent="-228600" defTabSz="457200" eaLnBrk="0" fontAlgn="base" hangingPunct="0">
              <a:spcBef>
                <a:spcPts val="400"/>
              </a:spcBef>
              <a:spcAft>
                <a:spcPct val="0"/>
              </a:spcAft>
              <a:buClr>
                <a:srgbClr val="D8B25C"/>
              </a:buClr>
              <a:buSzPct val="65000"/>
              <a:buFont typeface="Wingdings" panose="05000000000000000000" pitchFamily="2" charset="2"/>
              <a:buChar char=""/>
              <a:defRPr sz="2000">
                <a:solidFill>
                  <a:schemeClr val="tx1"/>
                </a:solidFill>
                <a:latin typeface="Tw Cen MT" panose="020B0602020104020603" pitchFamily="34" charset="0"/>
              </a:defRPr>
            </a:lvl7pPr>
            <a:lvl8pPr marL="3429000" indent="-228600" defTabSz="457200" eaLnBrk="0" fontAlgn="base" hangingPunct="0">
              <a:spcBef>
                <a:spcPts val="400"/>
              </a:spcBef>
              <a:spcAft>
                <a:spcPct val="0"/>
              </a:spcAft>
              <a:buClr>
                <a:srgbClr val="D8B25C"/>
              </a:buClr>
              <a:buSzPct val="65000"/>
              <a:buFont typeface="Wingdings" panose="05000000000000000000" pitchFamily="2" charset="2"/>
              <a:buChar char=""/>
              <a:defRPr sz="2000">
                <a:solidFill>
                  <a:schemeClr val="tx1"/>
                </a:solidFill>
                <a:latin typeface="Tw Cen MT" panose="020B0602020104020603" pitchFamily="34" charset="0"/>
              </a:defRPr>
            </a:lvl8pPr>
            <a:lvl9pPr marL="3886200" indent="-228600" defTabSz="457200" eaLnBrk="0" fontAlgn="base" hangingPunct="0">
              <a:spcBef>
                <a:spcPts val="400"/>
              </a:spcBef>
              <a:spcAft>
                <a:spcPct val="0"/>
              </a:spcAft>
              <a:buClr>
                <a:srgbClr val="D8B25C"/>
              </a:buClr>
              <a:buSzPct val="65000"/>
              <a:buFont typeface="Wingdings" panose="05000000000000000000" pitchFamily="2" charset="2"/>
              <a:buChar char=""/>
              <a:defRPr sz="2000">
                <a:solidFill>
                  <a:schemeClr val="tx1"/>
                </a:solidFill>
                <a:latin typeface="Tw Cen MT" panose="020B0602020104020603" pitchFamily="34" charset="0"/>
              </a:defRPr>
            </a:lvl9pPr>
          </a:lstStyle>
          <a:p>
            <a:pPr>
              <a:lnSpc>
                <a:spcPct val="80000"/>
              </a:lnSpc>
              <a:spcBef>
                <a:spcPct val="0"/>
              </a:spcBef>
              <a:buClrTx/>
              <a:buSzTx/>
              <a:buFontTx/>
              <a:buNone/>
            </a:pPr>
            <a:fld id="{4C758F9D-65FE-4E53-9812-BF3CD6D2E69B}" type="slidenum">
              <a:rPr lang="en-US" altLang="en-US" sz="1200">
                <a:solidFill>
                  <a:srgbClr val="FFFFFF"/>
                </a:solidFill>
                <a:latin typeface="Arial" panose="020B0604020202020204" pitchFamily="34" charset="0"/>
                <a:ea typeface="MS PGothic" panose="020B0600070205080204" pitchFamily="34" charset="-128"/>
              </a:rPr>
              <a:pPr>
                <a:lnSpc>
                  <a:spcPct val="80000"/>
                </a:lnSpc>
                <a:spcBef>
                  <a:spcPct val="0"/>
                </a:spcBef>
                <a:buClrTx/>
                <a:buSzTx/>
                <a:buFontTx/>
                <a:buNone/>
              </a:pPr>
              <a:t>19</a:t>
            </a:fld>
            <a:endParaRPr lang="en-US" altLang="en-US" sz="1200">
              <a:solidFill>
                <a:srgbClr val="FFFFFF"/>
              </a:solidFill>
              <a:latin typeface="Arial" panose="020B0604020202020204" pitchFamily="34" charset="0"/>
              <a:ea typeface="MS PGothic" panose="020B0600070205080204" pitchFamily="34" charset="-128"/>
            </a:endParaRPr>
          </a:p>
        </p:txBody>
      </p:sp>
      <p:pic>
        <p:nvPicPr>
          <p:cNvPr id="21509"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815975"/>
            <a:ext cx="9144000" cy="6042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66072773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SDS_Logo.jpg" descr="SDS_Logo.jpg"/>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266205" y="133421"/>
            <a:ext cx="880713" cy="9193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pic>
      <p:sp>
        <p:nvSpPr>
          <p:cNvPr id="5" name="Line 13"/>
          <p:cNvSpPr>
            <a:spLocks noChangeShapeType="1"/>
          </p:cNvSpPr>
          <p:nvPr/>
        </p:nvSpPr>
        <p:spPr bwMode="auto">
          <a:xfrm flipV="1">
            <a:off x="0" y="1177925"/>
            <a:ext cx="9144000" cy="12700"/>
          </a:xfrm>
          <a:prstGeom prst="line">
            <a:avLst/>
          </a:prstGeom>
          <a:noFill/>
          <a:ln w="38100">
            <a:solidFill>
              <a:srgbClr val="1E7FB8"/>
            </a:solidFill>
            <a:round/>
            <a:headEnd/>
            <a:tailEnd/>
          </a:ln>
          <a:effectLst>
            <a:outerShdw dist="28398" dir="1593903" algn="ctr" rotWithShape="0">
              <a:schemeClr val="bg2"/>
            </a:outerShdw>
          </a:effectLst>
          <a:extLst>
            <a:ext uri="{909E8E84-426E-40DD-AFC4-6F175D3DCCD1}">
              <a14:hiddenFill xmlns:a14="http://schemas.microsoft.com/office/drawing/2010/main">
                <a:noFill/>
              </a14:hiddenFill>
            </a:ext>
          </a:extLst>
        </p:spPr>
        <p:txBody>
          <a:bodyPr/>
          <a:lstStyle/>
          <a:p>
            <a:pPr>
              <a:defRPr/>
            </a:pPr>
            <a:endParaRPr lang="en-US">
              <a:solidFill>
                <a:srgbClr val="000000"/>
              </a:solidFill>
              <a:effectLst>
                <a:outerShdw blurRad="38100" dist="38100" dir="2700000" algn="tl">
                  <a:srgbClr val="000000">
                    <a:alpha val="43137"/>
                  </a:srgbClr>
                </a:outerShdw>
              </a:effectLst>
              <a:latin typeface="Arial" pitchFamily="34" charset="0"/>
            </a:endParaRPr>
          </a:p>
        </p:txBody>
      </p:sp>
      <p:sp>
        <p:nvSpPr>
          <p:cNvPr id="6" name="Content Placeholder 3"/>
          <p:cNvSpPr txBox="1">
            <a:spLocks/>
          </p:cNvSpPr>
          <p:nvPr/>
        </p:nvSpPr>
        <p:spPr>
          <a:xfrm>
            <a:off x="4114800" y="1339233"/>
            <a:ext cx="4896544" cy="4683224"/>
          </a:xfrm>
          <a:prstGeom prst="rect">
            <a:avLst/>
          </a:prstGeom>
        </p:spPr>
        <p:txBody>
          <a:bodyPr/>
          <a:lstStyle>
            <a:lvl1pPr marL="342900" indent="-342900" algn="l" rtl="0" eaLnBrk="0" fontAlgn="base" hangingPunct="0">
              <a:lnSpc>
                <a:spcPct val="105000"/>
              </a:lnSpc>
              <a:spcBef>
                <a:spcPct val="35000"/>
              </a:spcBef>
              <a:spcAft>
                <a:spcPct val="0"/>
              </a:spcAft>
              <a:buClr>
                <a:srgbClr val="FF9900"/>
              </a:buClr>
              <a:buSzPct val="70000"/>
              <a:buFont typeface="Wingdings" pitchFamily="2" charset="2"/>
              <a:buChar char="n"/>
              <a:defRPr sz="2400">
                <a:solidFill>
                  <a:schemeClr val="tx1"/>
                </a:solidFill>
                <a:latin typeface="+mn-lt"/>
                <a:ea typeface="+mn-ea"/>
                <a:cs typeface="+mn-cs"/>
              </a:defRPr>
            </a:lvl1pPr>
            <a:lvl2pPr marL="742950" indent="-285750" algn="l" rtl="0" eaLnBrk="0" fontAlgn="base" hangingPunct="0">
              <a:lnSpc>
                <a:spcPct val="105000"/>
              </a:lnSpc>
              <a:spcBef>
                <a:spcPct val="35000"/>
              </a:spcBef>
              <a:spcAft>
                <a:spcPct val="0"/>
              </a:spcAft>
              <a:buChar char="–"/>
              <a:defRPr sz="2200">
                <a:solidFill>
                  <a:schemeClr val="tx1"/>
                </a:solidFill>
                <a:latin typeface="+mn-lt"/>
                <a:cs typeface="+mn-cs"/>
              </a:defRPr>
            </a:lvl2pPr>
            <a:lvl3pPr marL="1143000" indent="-228600" algn="l" rtl="0" eaLnBrk="0" fontAlgn="base" hangingPunct="0">
              <a:lnSpc>
                <a:spcPct val="105000"/>
              </a:lnSpc>
              <a:spcBef>
                <a:spcPct val="35000"/>
              </a:spcBef>
              <a:spcAft>
                <a:spcPct val="0"/>
              </a:spcAft>
              <a:buChar char="•"/>
              <a:defRPr sz="2200">
                <a:solidFill>
                  <a:schemeClr val="tx1"/>
                </a:solidFill>
                <a:latin typeface="+mn-lt"/>
                <a:cs typeface="+mn-cs"/>
              </a:defRPr>
            </a:lvl3pPr>
            <a:lvl4pPr marL="1600200" indent="-228600" algn="l" rtl="0" eaLnBrk="0" fontAlgn="base" hangingPunct="0">
              <a:lnSpc>
                <a:spcPct val="105000"/>
              </a:lnSpc>
              <a:spcBef>
                <a:spcPct val="35000"/>
              </a:spcBef>
              <a:spcAft>
                <a:spcPct val="0"/>
              </a:spcAft>
              <a:buChar char="–"/>
              <a:defRPr sz="2200">
                <a:solidFill>
                  <a:schemeClr val="tx1"/>
                </a:solidFill>
                <a:latin typeface="+mn-lt"/>
                <a:cs typeface="+mn-cs"/>
              </a:defRPr>
            </a:lvl4pPr>
            <a:lvl5pPr marL="2055813" indent="-227013" algn="l" rtl="0" eaLnBrk="0" fontAlgn="base" hangingPunct="0">
              <a:spcBef>
                <a:spcPct val="20000"/>
              </a:spcBef>
              <a:spcAft>
                <a:spcPct val="0"/>
              </a:spcAft>
              <a:buChar char="»"/>
              <a:defRPr sz="2000">
                <a:solidFill>
                  <a:schemeClr val="tx1"/>
                </a:solidFill>
                <a:latin typeface="Arial" pitchFamily="34" charset="0"/>
                <a:cs typeface="+mn-cs"/>
              </a:defRPr>
            </a:lvl5pPr>
            <a:lvl6pPr marL="2513013" indent="-227013" algn="l" rtl="0" fontAlgn="base">
              <a:spcBef>
                <a:spcPct val="20000"/>
              </a:spcBef>
              <a:spcAft>
                <a:spcPct val="0"/>
              </a:spcAft>
              <a:buChar char="»"/>
              <a:defRPr sz="2000">
                <a:solidFill>
                  <a:schemeClr val="tx1"/>
                </a:solidFill>
                <a:latin typeface="Arial" pitchFamily="34" charset="0"/>
                <a:cs typeface="+mn-cs"/>
              </a:defRPr>
            </a:lvl6pPr>
            <a:lvl7pPr marL="2970213" indent="-227013" algn="l" rtl="0" fontAlgn="base">
              <a:spcBef>
                <a:spcPct val="20000"/>
              </a:spcBef>
              <a:spcAft>
                <a:spcPct val="0"/>
              </a:spcAft>
              <a:buChar char="»"/>
              <a:defRPr sz="2000">
                <a:solidFill>
                  <a:schemeClr val="tx1"/>
                </a:solidFill>
                <a:latin typeface="Arial" pitchFamily="34" charset="0"/>
                <a:cs typeface="+mn-cs"/>
              </a:defRPr>
            </a:lvl7pPr>
            <a:lvl8pPr marL="3427413" indent="-227013" algn="l" rtl="0" fontAlgn="base">
              <a:spcBef>
                <a:spcPct val="20000"/>
              </a:spcBef>
              <a:spcAft>
                <a:spcPct val="0"/>
              </a:spcAft>
              <a:buChar char="»"/>
              <a:defRPr sz="2000">
                <a:solidFill>
                  <a:schemeClr val="tx1"/>
                </a:solidFill>
                <a:latin typeface="Arial" pitchFamily="34" charset="0"/>
                <a:cs typeface="+mn-cs"/>
              </a:defRPr>
            </a:lvl8pPr>
            <a:lvl9pPr marL="3884613" indent="-227013" algn="l" rtl="0" fontAlgn="base">
              <a:spcBef>
                <a:spcPct val="20000"/>
              </a:spcBef>
              <a:spcAft>
                <a:spcPct val="0"/>
              </a:spcAft>
              <a:buChar char="»"/>
              <a:defRPr sz="2000">
                <a:solidFill>
                  <a:schemeClr val="tx1"/>
                </a:solidFill>
                <a:latin typeface="Arial" pitchFamily="34" charset="0"/>
                <a:cs typeface="+mn-cs"/>
              </a:defRPr>
            </a:lvl9pPr>
          </a:lstStyle>
          <a:p>
            <a:pPr marL="0" indent="0">
              <a:spcBef>
                <a:spcPts val="0"/>
              </a:spcBef>
              <a:buSzPct val="100000"/>
              <a:buNone/>
              <a:defRPr/>
            </a:pPr>
            <a:r>
              <a:rPr lang="en-US" sz="2100" dirty="0">
                <a:solidFill>
                  <a:srgbClr val="000000"/>
                </a:solidFill>
                <a:latin typeface="Tw Cen MT" panose="020B0602020104020603" pitchFamily="34" charset="0"/>
              </a:rPr>
              <a:t>"</a:t>
            </a:r>
            <a:r>
              <a:rPr lang="en-US" sz="2200" dirty="0">
                <a:solidFill>
                  <a:srgbClr val="000000"/>
                </a:solidFill>
                <a:latin typeface="Tw Cen MT" panose="020B0602020104020603" pitchFamily="34" charset="0"/>
              </a:rPr>
              <a:t>One of the greatest challenges today is about </a:t>
            </a:r>
            <a:r>
              <a:rPr lang="en-US" sz="2200" dirty="0">
                <a:solidFill>
                  <a:srgbClr val="990000"/>
                </a:solidFill>
                <a:latin typeface="Tw Cen MT" panose="020B0602020104020603" pitchFamily="34" charset="0"/>
              </a:rPr>
              <a:t>delivering</a:t>
            </a:r>
            <a:r>
              <a:rPr lang="en-US" sz="2200" dirty="0">
                <a:solidFill>
                  <a:srgbClr val="000000"/>
                </a:solidFill>
                <a:latin typeface="Tw Cen MT" panose="020B0602020104020603" pitchFamily="34" charset="0"/>
              </a:rPr>
              <a:t> </a:t>
            </a:r>
            <a:r>
              <a:rPr lang="en-US" sz="2200" dirty="0">
                <a:solidFill>
                  <a:srgbClr val="990000"/>
                </a:solidFill>
                <a:latin typeface="Tw Cen MT" panose="020B0602020104020603" pitchFamily="34" charset="0"/>
              </a:rPr>
              <a:t>safer and quality care</a:t>
            </a:r>
            <a:r>
              <a:rPr lang="en-US" sz="2200" dirty="0">
                <a:latin typeface="Tw Cen MT" panose="020B0602020104020603" pitchFamily="34" charset="0"/>
              </a:rPr>
              <a:t> i</a:t>
            </a:r>
            <a:r>
              <a:rPr lang="en-US" sz="2200" dirty="0">
                <a:solidFill>
                  <a:srgbClr val="000000"/>
                </a:solidFill>
                <a:latin typeface="Tw Cen MT" panose="020B0602020104020603" pitchFamily="34" charset="0"/>
              </a:rPr>
              <a:t>n </a:t>
            </a:r>
            <a:r>
              <a:rPr lang="en-US" sz="2200" dirty="0">
                <a:solidFill>
                  <a:srgbClr val="990000"/>
                </a:solidFill>
                <a:latin typeface="Tw Cen MT" panose="020B0602020104020603" pitchFamily="34" charset="0"/>
              </a:rPr>
              <a:t>complex, pressurized and fast-moving</a:t>
            </a:r>
            <a:r>
              <a:rPr lang="en-US" sz="2200" dirty="0">
                <a:solidFill>
                  <a:srgbClr val="000000"/>
                </a:solidFill>
                <a:latin typeface="Tw Cen MT" panose="020B0602020104020603" pitchFamily="34" charset="0"/>
              </a:rPr>
              <a:t> </a:t>
            </a:r>
            <a:r>
              <a:rPr lang="en-US" sz="2200" dirty="0">
                <a:solidFill>
                  <a:srgbClr val="990000"/>
                </a:solidFill>
                <a:latin typeface="Tw Cen MT" panose="020B0602020104020603" pitchFamily="34" charset="0"/>
              </a:rPr>
              <a:t>environments</a:t>
            </a:r>
            <a:r>
              <a:rPr lang="en-US" sz="2200" dirty="0">
                <a:solidFill>
                  <a:srgbClr val="000000"/>
                </a:solidFill>
                <a:latin typeface="Tw Cen MT" panose="020B0602020104020603" pitchFamily="34" charset="0"/>
              </a:rPr>
              <a:t>. In such environments, </a:t>
            </a:r>
            <a:r>
              <a:rPr lang="en-US" sz="2200" dirty="0">
                <a:solidFill>
                  <a:srgbClr val="990000"/>
                </a:solidFill>
                <a:latin typeface="Tw Cen MT" panose="020B0602020104020603" pitchFamily="34" charset="0"/>
              </a:rPr>
              <a:t>things can often go wrong</a:t>
            </a:r>
            <a:r>
              <a:rPr lang="en-US" sz="2200" dirty="0">
                <a:solidFill>
                  <a:srgbClr val="000000"/>
                </a:solidFill>
                <a:latin typeface="Tw Cen MT" panose="020B0602020104020603" pitchFamily="34" charset="0"/>
              </a:rPr>
              <a:t>."</a:t>
            </a:r>
          </a:p>
          <a:p>
            <a:pPr marL="0" indent="0">
              <a:spcBef>
                <a:spcPts val="1200"/>
              </a:spcBef>
              <a:buSzPct val="100000"/>
              <a:buNone/>
              <a:defRPr/>
            </a:pPr>
            <a:r>
              <a:rPr lang="en-US" altLang="en-US" sz="2200" dirty="0">
                <a:solidFill>
                  <a:srgbClr val="000000"/>
                </a:solidFill>
                <a:latin typeface="Tw Cen MT" panose="020B0602020104020603" pitchFamily="34" charset="0"/>
              </a:rPr>
              <a:t>"What good does it do to have a high proportion of babies delivered in health facilities if the </a:t>
            </a:r>
            <a:r>
              <a:rPr lang="en-US" altLang="en-US" sz="2200" dirty="0">
                <a:solidFill>
                  <a:srgbClr val="990000"/>
                </a:solidFill>
                <a:latin typeface="Tw Cen MT" panose="020B0602020104020603" pitchFamily="34" charset="0"/>
              </a:rPr>
              <a:t>quality of care is sub-standard or even dangerous</a:t>
            </a:r>
            <a:r>
              <a:rPr lang="en-US" altLang="en-US" sz="2200" dirty="0">
                <a:solidFill>
                  <a:srgbClr val="000000"/>
                </a:solidFill>
                <a:latin typeface="Tw Cen MT" panose="020B0602020104020603" pitchFamily="34" charset="0"/>
              </a:rPr>
              <a:t>?"</a:t>
            </a:r>
            <a:endParaRPr lang="en-US" sz="2200" dirty="0">
              <a:solidFill>
                <a:srgbClr val="000000"/>
              </a:solidFill>
              <a:latin typeface="Tw Cen MT" panose="020B0602020104020603" pitchFamily="34" charset="0"/>
            </a:endParaRPr>
          </a:p>
          <a:p>
            <a:pPr marL="0" indent="0">
              <a:spcBef>
                <a:spcPts val="1200"/>
              </a:spcBef>
              <a:buSzPct val="100000"/>
              <a:buNone/>
              <a:defRPr/>
            </a:pPr>
            <a:r>
              <a:rPr lang="en-US" sz="1800" dirty="0">
                <a:solidFill>
                  <a:srgbClr val="000000"/>
                </a:solidFill>
                <a:latin typeface="Tw Cen MT" panose="020B0602020104020603" pitchFamily="34" charset="0"/>
              </a:rPr>
              <a:t>Dr Margaret Chan</a:t>
            </a:r>
          </a:p>
          <a:p>
            <a:pPr marL="0" indent="0">
              <a:spcBef>
                <a:spcPts val="0"/>
              </a:spcBef>
              <a:buSzPct val="100000"/>
              <a:buNone/>
              <a:defRPr/>
            </a:pPr>
            <a:r>
              <a:rPr lang="en-US" sz="1800" dirty="0">
                <a:solidFill>
                  <a:srgbClr val="000000"/>
                </a:solidFill>
                <a:latin typeface="Tw Cen MT" panose="020B0602020104020603" pitchFamily="34" charset="0"/>
              </a:rPr>
              <a:t>Director General</a:t>
            </a:r>
          </a:p>
          <a:p>
            <a:pPr marL="0" indent="0">
              <a:spcBef>
                <a:spcPts val="0"/>
              </a:spcBef>
              <a:buSzPct val="100000"/>
              <a:buNone/>
              <a:defRPr/>
            </a:pPr>
            <a:r>
              <a:rPr lang="en-US" sz="1800" dirty="0">
                <a:solidFill>
                  <a:srgbClr val="000000"/>
                </a:solidFill>
                <a:latin typeface="Tw Cen MT" panose="020B0602020104020603" pitchFamily="34" charset="0"/>
              </a:rPr>
              <a:t>World Health Organization</a:t>
            </a:r>
          </a:p>
          <a:p>
            <a:pPr marL="0" indent="0">
              <a:spcBef>
                <a:spcPts val="0"/>
              </a:spcBef>
              <a:buSzPct val="100000"/>
              <a:buNone/>
              <a:defRPr/>
            </a:pPr>
            <a:endParaRPr lang="en-US" sz="1800" dirty="0">
              <a:solidFill>
                <a:srgbClr val="000000"/>
              </a:solidFill>
              <a:latin typeface="Tw Cen MT" panose="020B0602020104020603" pitchFamily="34" charset="0"/>
            </a:endParaRPr>
          </a:p>
        </p:txBody>
      </p:sp>
      <p:sp>
        <p:nvSpPr>
          <p:cNvPr id="7" name="Title 2"/>
          <p:cNvSpPr txBox="1">
            <a:spLocks/>
          </p:cNvSpPr>
          <p:nvPr/>
        </p:nvSpPr>
        <p:spPr bwMode="auto">
          <a:xfrm>
            <a:off x="1146918" y="508000"/>
            <a:ext cx="7757370" cy="574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3900" b="1">
                <a:solidFill>
                  <a:srgbClr val="000066"/>
                </a:solidFill>
                <a:latin typeface="Arial" charset="0"/>
                <a:cs typeface="Arial" charset="0"/>
              </a:defRPr>
            </a:lvl1pPr>
            <a:lvl2pPr marL="742950" indent="-285750" eaLnBrk="0" hangingPunct="0">
              <a:defRPr sz="3900" b="1">
                <a:solidFill>
                  <a:srgbClr val="000066"/>
                </a:solidFill>
                <a:latin typeface="Arial" charset="0"/>
                <a:cs typeface="Arial" charset="0"/>
              </a:defRPr>
            </a:lvl2pPr>
            <a:lvl3pPr marL="1143000" indent="-228600" eaLnBrk="0" hangingPunct="0">
              <a:defRPr sz="3900" b="1">
                <a:solidFill>
                  <a:srgbClr val="000066"/>
                </a:solidFill>
                <a:latin typeface="Arial" charset="0"/>
                <a:cs typeface="Arial" charset="0"/>
              </a:defRPr>
            </a:lvl3pPr>
            <a:lvl4pPr marL="1600200" indent="-228600" eaLnBrk="0" hangingPunct="0">
              <a:defRPr sz="3900" b="1">
                <a:solidFill>
                  <a:srgbClr val="000066"/>
                </a:solidFill>
                <a:latin typeface="Arial" charset="0"/>
                <a:cs typeface="Arial" charset="0"/>
              </a:defRPr>
            </a:lvl4pPr>
            <a:lvl5pPr marL="2057400" indent="-228600" eaLnBrk="0" hangingPunct="0">
              <a:defRPr sz="3900" b="1">
                <a:solidFill>
                  <a:srgbClr val="000066"/>
                </a:solidFill>
                <a:latin typeface="Arial" charset="0"/>
                <a:cs typeface="Arial" charset="0"/>
              </a:defRPr>
            </a:lvl5pPr>
            <a:lvl6pPr marL="2514600" indent="-228600" algn="r" rtl="1" eaLnBrk="0" fontAlgn="base" hangingPunct="0">
              <a:spcBef>
                <a:spcPct val="0"/>
              </a:spcBef>
              <a:spcAft>
                <a:spcPct val="0"/>
              </a:spcAft>
              <a:defRPr sz="3900" b="1">
                <a:solidFill>
                  <a:srgbClr val="000066"/>
                </a:solidFill>
                <a:latin typeface="Arial" charset="0"/>
                <a:cs typeface="Arial" charset="0"/>
              </a:defRPr>
            </a:lvl6pPr>
            <a:lvl7pPr marL="2971800" indent="-228600" algn="r" rtl="1" eaLnBrk="0" fontAlgn="base" hangingPunct="0">
              <a:spcBef>
                <a:spcPct val="0"/>
              </a:spcBef>
              <a:spcAft>
                <a:spcPct val="0"/>
              </a:spcAft>
              <a:defRPr sz="3900" b="1">
                <a:solidFill>
                  <a:srgbClr val="000066"/>
                </a:solidFill>
                <a:latin typeface="Arial" charset="0"/>
                <a:cs typeface="Arial" charset="0"/>
              </a:defRPr>
            </a:lvl7pPr>
            <a:lvl8pPr marL="3429000" indent="-228600" algn="r" rtl="1" eaLnBrk="0" fontAlgn="base" hangingPunct="0">
              <a:spcBef>
                <a:spcPct val="0"/>
              </a:spcBef>
              <a:spcAft>
                <a:spcPct val="0"/>
              </a:spcAft>
              <a:defRPr sz="3900" b="1">
                <a:solidFill>
                  <a:srgbClr val="000066"/>
                </a:solidFill>
                <a:latin typeface="Arial" charset="0"/>
                <a:cs typeface="Arial" charset="0"/>
              </a:defRPr>
            </a:lvl8pPr>
            <a:lvl9pPr marL="3886200" indent="-228600" algn="r" rtl="1" eaLnBrk="0" fontAlgn="base" hangingPunct="0">
              <a:spcBef>
                <a:spcPct val="0"/>
              </a:spcBef>
              <a:spcAft>
                <a:spcPct val="0"/>
              </a:spcAft>
              <a:defRPr sz="3900" b="1">
                <a:solidFill>
                  <a:srgbClr val="000066"/>
                </a:solidFill>
                <a:latin typeface="Arial" charset="0"/>
                <a:cs typeface="Arial" charset="0"/>
              </a:defRPr>
            </a:lvl9pPr>
          </a:lstStyle>
          <a:p>
            <a:pPr algn="ctr"/>
            <a:r>
              <a:rPr lang="en-US" sz="2600" dirty="0">
                <a:solidFill>
                  <a:srgbClr val="990000"/>
                </a:solidFill>
                <a:latin typeface="Tw Cen MT" pitchFamily="34" charset="0"/>
                <a:ea typeface="ＭＳ Ｐゴシック" pitchFamily="34" charset="-128"/>
              </a:rPr>
              <a:t>Delivering Safer and Quality Health Care</a:t>
            </a:r>
          </a:p>
        </p:txBody>
      </p:sp>
      <p:pic>
        <p:nvPicPr>
          <p:cNvPr id="8" name="Picture 14" descr="DG low res"/>
          <p:cNvPicPr>
            <a:picLocks noChangeAspect="1" noChangeArrowheads="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270009" y="1576531"/>
            <a:ext cx="3593158" cy="4234557"/>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11959949"/>
      </p:ext>
    </p:extLst>
  </p:cSld>
  <p:clrMapOvr>
    <a:masterClrMapping/>
  </p:clrMapOvr>
  <p:transition spd="slow"/>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cap="none" dirty="0"/>
              <a:t>Quality In Healthcare </a:t>
            </a:r>
          </a:p>
        </p:txBody>
      </p:sp>
      <p:sp>
        <p:nvSpPr>
          <p:cNvPr id="3" name="Content Placeholder 2"/>
          <p:cNvSpPr>
            <a:spLocks noGrp="1"/>
          </p:cNvSpPr>
          <p:nvPr>
            <p:ph idx="1"/>
          </p:nvPr>
        </p:nvSpPr>
        <p:spPr>
          <a:xfrm>
            <a:off x="685019" y="2043923"/>
            <a:ext cx="7772400" cy="4206240"/>
          </a:xfrm>
        </p:spPr>
        <p:txBody>
          <a:bodyPr>
            <a:normAutofit/>
          </a:bodyPr>
          <a:lstStyle/>
          <a:p>
            <a:r>
              <a:rPr lang="en-US" sz="2800" dirty="0">
                <a:solidFill>
                  <a:srgbClr val="FF0000"/>
                </a:solidFill>
              </a:rPr>
              <a:t>The </a:t>
            </a:r>
            <a:r>
              <a:rPr lang="en-US" sz="2800" u="sng" dirty="0">
                <a:solidFill>
                  <a:srgbClr val="FF0000"/>
                </a:solidFill>
              </a:rPr>
              <a:t>region is making appreciable progress </a:t>
            </a:r>
            <a:r>
              <a:rPr lang="en-US" sz="2800" dirty="0">
                <a:solidFill>
                  <a:srgbClr val="FF0000"/>
                </a:solidFill>
              </a:rPr>
              <a:t>in its efforts to improve health care access and quality.</a:t>
            </a:r>
          </a:p>
          <a:p>
            <a:endParaRPr lang="en-US" sz="2800" dirty="0">
              <a:solidFill>
                <a:srgbClr val="FF0000"/>
              </a:solidFill>
            </a:endParaRPr>
          </a:p>
          <a:p>
            <a:r>
              <a:rPr lang="en-US" sz="2800" u="sng" dirty="0">
                <a:solidFill>
                  <a:srgbClr val="FF0000"/>
                </a:solidFill>
              </a:rPr>
              <a:t>Pressure on available capacity is increasing </a:t>
            </a:r>
            <a:r>
              <a:rPr lang="en-US" sz="2800" dirty="0">
                <a:solidFill>
                  <a:srgbClr val="FF0000"/>
                </a:solidFill>
              </a:rPr>
              <a:t>and closing the </a:t>
            </a:r>
            <a:r>
              <a:rPr lang="en-US" sz="2800" u="sng" dirty="0">
                <a:solidFill>
                  <a:srgbClr val="FF0000"/>
                </a:solidFill>
              </a:rPr>
              <a:t>wide gap between current and targeted states remains a top challenge</a:t>
            </a:r>
          </a:p>
        </p:txBody>
      </p:sp>
      <p:sp>
        <p:nvSpPr>
          <p:cNvPr id="4" name="Slide Number Placeholder 3"/>
          <p:cNvSpPr>
            <a:spLocks noGrp="1"/>
          </p:cNvSpPr>
          <p:nvPr>
            <p:ph type="sldNum" sz="quarter" idx="12"/>
          </p:nvPr>
        </p:nvSpPr>
        <p:spPr/>
        <p:txBody>
          <a:bodyPr/>
          <a:lstStyle/>
          <a:p>
            <a:pPr>
              <a:defRPr/>
            </a:pPr>
            <a:fld id="{DCE0C052-9D82-4B39-9E74-D63988E61A96}" type="slidenum">
              <a:rPr lang="en-US" smtClean="0"/>
              <a:pPr>
                <a:defRPr/>
              </a:pPr>
              <a:t>20</a:t>
            </a:fld>
            <a:endParaRPr lang="en-US"/>
          </a:p>
        </p:txBody>
      </p:sp>
    </p:spTree>
    <p:extLst>
      <p:ext uri="{BB962C8B-B14F-4D97-AF65-F5344CB8AC3E}">
        <p14:creationId xmlns:p14="http://schemas.microsoft.com/office/powerpoint/2010/main" val="268822066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32316" y="1844962"/>
            <a:ext cx="7772400" cy="1508760"/>
          </a:xfrm>
        </p:spPr>
        <p:txBody>
          <a:bodyPr>
            <a:normAutofit/>
          </a:bodyPr>
          <a:lstStyle/>
          <a:p>
            <a:pPr algn="ctr"/>
            <a:r>
              <a:rPr lang="en-US" cap="none" dirty="0">
                <a:solidFill>
                  <a:srgbClr val="FF6600"/>
                </a:solidFill>
              </a:rPr>
              <a:t>National </a:t>
            </a:r>
            <a:r>
              <a:rPr lang="en-US" cap="none" dirty="0"/>
              <a:t> </a:t>
            </a:r>
            <a:r>
              <a:rPr lang="en-US" cap="none" dirty="0">
                <a:solidFill>
                  <a:schemeClr val="accent5"/>
                </a:solidFill>
              </a:rPr>
              <a:t>Vs</a:t>
            </a:r>
            <a:r>
              <a:rPr lang="en-US" cap="none" dirty="0"/>
              <a:t> </a:t>
            </a:r>
            <a:br>
              <a:rPr lang="en-US" cap="none" dirty="0"/>
            </a:br>
            <a:r>
              <a:rPr lang="en-US" cap="none" dirty="0">
                <a:solidFill>
                  <a:srgbClr val="0000FF"/>
                </a:solidFill>
              </a:rPr>
              <a:t>International Accreditation</a:t>
            </a:r>
          </a:p>
        </p:txBody>
      </p:sp>
      <p:sp>
        <p:nvSpPr>
          <p:cNvPr id="4" name="Slide Number Placeholder 3"/>
          <p:cNvSpPr>
            <a:spLocks noGrp="1"/>
          </p:cNvSpPr>
          <p:nvPr>
            <p:ph type="sldNum" sz="quarter" idx="12"/>
          </p:nvPr>
        </p:nvSpPr>
        <p:spPr/>
        <p:txBody>
          <a:bodyPr/>
          <a:lstStyle/>
          <a:p>
            <a:pPr>
              <a:defRPr/>
            </a:pPr>
            <a:fld id="{DCE0C052-9D82-4B39-9E74-D63988E61A96}" type="slidenum">
              <a:rPr lang="en-US" smtClean="0"/>
              <a:pPr>
                <a:defRPr/>
              </a:pPr>
              <a:t>21</a:t>
            </a:fld>
            <a:endParaRPr lang="en-US"/>
          </a:p>
        </p:txBody>
      </p:sp>
    </p:spTree>
    <p:extLst>
      <p:ext uri="{BB962C8B-B14F-4D97-AF65-F5344CB8AC3E}">
        <p14:creationId xmlns:p14="http://schemas.microsoft.com/office/powerpoint/2010/main" val="223077166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Content Placeholder 2"/>
          <p:cNvSpPr>
            <a:spLocks noGrp="1"/>
          </p:cNvSpPr>
          <p:nvPr>
            <p:ph idx="1"/>
          </p:nvPr>
        </p:nvSpPr>
        <p:spPr>
          <a:xfrm>
            <a:off x="291319" y="1225377"/>
            <a:ext cx="8559800" cy="4875878"/>
          </a:xfrm>
        </p:spPr>
        <p:txBody>
          <a:bodyPr>
            <a:noAutofit/>
          </a:bodyPr>
          <a:lstStyle/>
          <a:p>
            <a:r>
              <a:rPr lang="en-US" altLang="en-US" sz="2400" b="0" dirty="0">
                <a:solidFill>
                  <a:srgbClr val="FF0000"/>
                </a:solidFill>
              </a:rPr>
              <a:t>Egypt- </a:t>
            </a:r>
            <a:r>
              <a:rPr lang="en-US" altLang="en-US" sz="2400" b="0" dirty="0">
                <a:solidFill>
                  <a:schemeClr val="accent6">
                    <a:lumMod val="50000"/>
                  </a:schemeClr>
                </a:solidFill>
              </a:rPr>
              <a:t>Egyptian Healthcare accreditation</a:t>
            </a:r>
          </a:p>
          <a:p>
            <a:r>
              <a:rPr lang="en-US" altLang="en-US" sz="2400" b="0" dirty="0">
                <a:solidFill>
                  <a:srgbClr val="FF0000"/>
                </a:solidFill>
              </a:rPr>
              <a:t>Jordan- </a:t>
            </a:r>
            <a:r>
              <a:rPr lang="en-US" altLang="en-US" sz="2400" b="0" dirty="0">
                <a:solidFill>
                  <a:schemeClr val="accent6">
                    <a:lumMod val="50000"/>
                  </a:schemeClr>
                </a:solidFill>
              </a:rPr>
              <a:t>Healthcare accreditation Council</a:t>
            </a:r>
          </a:p>
          <a:p>
            <a:r>
              <a:rPr lang="fi-FI" altLang="en-US" sz="2400" b="0" dirty="0">
                <a:solidFill>
                  <a:srgbClr val="FF0000"/>
                </a:solidFill>
              </a:rPr>
              <a:t>Pakistan- </a:t>
            </a:r>
            <a:r>
              <a:rPr lang="fi-FI" altLang="en-US" sz="2400" b="0" dirty="0">
                <a:solidFill>
                  <a:schemeClr val="accent6">
                    <a:lumMod val="50000"/>
                  </a:schemeClr>
                </a:solidFill>
              </a:rPr>
              <a:t>Pakistan National Hospital Accreditation </a:t>
            </a:r>
          </a:p>
          <a:p>
            <a:r>
              <a:rPr lang="fi-FI" altLang="en-US" sz="2400" b="0" dirty="0">
                <a:solidFill>
                  <a:srgbClr val="FF0000"/>
                </a:solidFill>
              </a:rPr>
              <a:t>Tunisia - </a:t>
            </a:r>
            <a:r>
              <a:rPr lang="en-US" altLang="en-US" sz="2400" b="0" dirty="0" err="1">
                <a:solidFill>
                  <a:srgbClr val="FF0000"/>
                </a:solidFill>
              </a:rPr>
              <a:t>INASanté</a:t>
            </a:r>
            <a:r>
              <a:rPr lang="en-US" altLang="en-US" sz="2400" b="0" dirty="0">
                <a:solidFill>
                  <a:srgbClr val="FF0000"/>
                </a:solidFill>
              </a:rPr>
              <a:t> – </a:t>
            </a:r>
            <a:r>
              <a:rPr lang="en-US" altLang="en-US" sz="2400" b="0" dirty="0">
                <a:solidFill>
                  <a:schemeClr val="accent6">
                    <a:lumMod val="50000"/>
                  </a:schemeClr>
                </a:solidFill>
              </a:rPr>
              <a:t>National Instance for Accreditation in Health Care</a:t>
            </a:r>
          </a:p>
          <a:p>
            <a:r>
              <a:rPr lang="en-US" altLang="en-US" sz="2400" dirty="0">
                <a:solidFill>
                  <a:srgbClr val="FF0000"/>
                </a:solidFill>
              </a:rPr>
              <a:t>Iran- </a:t>
            </a:r>
            <a:r>
              <a:rPr lang="en-US" altLang="en-US" sz="2400" dirty="0">
                <a:solidFill>
                  <a:schemeClr val="accent6">
                    <a:lumMod val="50000"/>
                  </a:schemeClr>
                </a:solidFill>
              </a:rPr>
              <a:t>Accreditation Standards for hospitals</a:t>
            </a:r>
          </a:p>
          <a:p>
            <a:r>
              <a:rPr lang="en-US" altLang="en-US" sz="2400" dirty="0">
                <a:solidFill>
                  <a:srgbClr val="FF0000"/>
                </a:solidFill>
              </a:rPr>
              <a:t>Kuwait- </a:t>
            </a:r>
            <a:r>
              <a:rPr lang="en-US" altLang="en-US" sz="2400" dirty="0">
                <a:solidFill>
                  <a:schemeClr val="accent6">
                    <a:lumMod val="50000"/>
                  </a:schemeClr>
                </a:solidFill>
              </a:rPr>
              <a:t>National Accreditation System within MOH</a:t>
            </a:r>
          </a:p>
          <a:p>
            <a:r>
              <a:rPr lang="en-US" altLang="en-US" sz="2400" dirty="0">
                <a:solidFill>
                  <a:srgbClr val="FF0000"/>
                </a:solidFill>
              </a:rPr>
              <a:t>Lebanon- </a:t>
            </a:r>
            <a:r>
              <a:rPr lang="en-US" altLang="en-US" sz="2400" dirty="0">
                <a:solidFill>
                  <a:schemeClr val="accent6">
                    <a:lumMod val="50000"/>
                  </a:schemeClr>
                </a:solidFill>
              </a:rPr>
              <a:t>Lebanese Healthcare Organizations Accreditation</a:t>
            </a:r>
          </a:p>
          <a:p>
            <a:r>
              <a:rPr lang="en-US" altLang="en-US" sz="2400" dirty="0">
                <a:solidFill>
                  <a:srgbClr val="FF0000"/>
                </a:solidFill>
              </a:rPr>
              <a:t>Qatar - </a:t>
            </a:r>
            <a:r>
              <a:rPr lang="en-US" altLang="en-US" sz="2400" dirty="0">
                <a:solidFill>
                  <a:schemeClr val="accent6">
                    <a:lumMod val="50000"/>
                  </a:schemeClr>
                </a:solidFill>
              </a:rPr>
              <a:t>National Healthcare Accreditation system</a:t>
            </a:r>
          </a:p>
          <a:p>
            <a:r>
              <a:rPr lang="en-US" altLang="en-US" sz="2400" dirty="0">
                <a:solidFill>
                  <a:srgbClr val="FF0000"/>
                </a:solidFill>
              </a:rPr>
              <a:t>Saudi Arabia- </a:t>
            </a:r>
            <a:r>
              <a:rPr lang="en-US" altLang="en-US" sz="2400" dirty="0">
                <a:solidFill>
                  <a:schemeClr val="accent6">
                    <a:lumMod val="50000"/>
                  </a:schemeClr>
                </a:solidFill>
              </a:rPr>
              <a:t>CBAHI</a:t>
            </a:r>
          </a:p>
          <a:p>
            <a:endParaRPr lang="fi-FI" altLang="en-US" sz="2400" b="0" dirty="0">
              <a:solidFill>
                <a:srgbClr val="FF0000"/>
              </a:solidFill>
            </a:endParaRPr>
          </a:p>
        </p:txBody>
      </p:sp>
      <p:sp>
        <p:nvSpPr>
          <p:cNvPr id="4" name="Title 1"/>
          <p:cNvSpPr>
            <a:spLocks noGrp="1"/>
          </p:cNvSpPr>
          <p:nvPr>
            <p:ph type="title"/>
          </p:nvPr>
        </p:nvSpPr>
        <p:spPr>
          <a:xfrm>
            <a:off x="685019" y="0"/>
            <a:ext cx="7772400" cy="1508760"/>
          </a:xfrm>
        </p:spPr>
        <p:txBody>
          <a:bodyPr/>
          <a:lstStyle/>
          <a:p>
            <a:pPr eaLnBrk="1" hangingPunct="1">
              <a:defRPr/>
            </a:pPr>
            <a:r>
              <a:rPr lang="en-US" altLang="en-US" cap="none" dirty="0"/>
              <a:t>National Accreditation Systems</a:t>
            </a:r>
          </a:p>
        </p:txBody>
      </p:sp>
    </p:spTree>
    <p:extLst>
      <p:ext uri="{BB962C8B-B14F-4D97-AF65-F5344CB8AC3E}">
        <p14:creationId xmlns:p14="http://schemas.microsoft.com/office/powerpoint/2010/main" val="316780924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31838" y="86202"/>
            <a:ext cx="7772400" cy="1263173"/>
          </a:xfrm>
        </p:spPr>
        <p:txBody>
          <a:bodyPr>
            <a:normAutofit fontScale="90000"/>
          </a:bodyPr>
          <a:lstStyle/>
          <a:p>
            <a:pPr>
              <a:defRPr/>
            </a:pPr>
            <a:r>
              <a:rPr lang="en-US" cap="none" dirty="0"/>
              <a:t>Countries Who Are Not There Yet !</a:t>
            </a:r>
          </a:p>
        </p:txBody>
      </p:sp>
      <p:sp>
        <p:nvSpPr>
          <p:cNvPr id="26627" name="Rectangle 5"/>
          <p:cNvSpPr>
            <a:spLocks noChangeArrowheads="1"/>
          </p:cNvSpPr>
          <p:nvPr/>
        </p:nvSpPr>
        <p:spPr bwMode="auto">
          <a:xfrm>
            <a:off x="395288" y="1341438"/>
            <a:ext cx="181171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n-US" altLang="en-US" sz="2400">
                <a:solidFill>
                  <a:schemeClr val="tx2">
                    <a:lumMod val="75000"/>
                  </a:schemeClr>
                </a:solidFill>
                <a:hlinkClick r:id="rId2"/>
              </a:rPr>
              <a:t>Afghanistan</a:t>
            </a:r>
            <a:endParaRPr lang="en-US" altLang="en-US" sz="2400">
              <a:solidFill>
                <a:schemeClr val="tx2">
                  <a:lumMod val="75000"/>
                </a:schemeClr>
              </a:solidFill>
            </a:endParaRPr>
          </a:p>
        </p:txBody>
      </p:sp>
      <p:sp>
        <p:nvSpPr>
          <p:cNvPr id="26628" name="Rectangle 6"/>
          <p:cNvSpPr>
            <a:spLocks noChangeArrowheads="1"/>
          </p:cNvSpPr>
          <p:nvPr/>
        </p:nvSpPr>
        <p:spPr bwMode="auto">
          <a:xfrm>
            <a:off x="468313" y="2133600"/>
            <a:ext cx="106952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n-US" altLang="en-US" sz="2000" dirty="0">
                <a:solidFill>
                  <a:schemeClr val="tx2">
                    <a:lumMod val="75000"/>
                  </a:schemeClr>
                </a:solidFill>
                <a:hlinkClick r:id="rId3"/>
              </a:rPr>
              <a:t>Bahrain</a:t>
            </a:r>
            <a:endParaRPr lang="en-US" altLang="en-US" sz="2000" dirty="0">
              <a:solidFill>
                <a:schemeClr val="tx2">
                  <a:lumMod val="75000"/>
                </a:schemeClr>
              </a:solidFill>
            </a:endParaRPr>
          </a:p>
        </p:txBody>
      </p:sp>
      <p:sp>
        <p:nvSpPr>
          <p:cNvPr id="26629" name="Rectangle 8"/>
          <p:cNvSpPr>
            <a:spLocks noChangeArrowheads="1"/>
          </p:cNvSpPr>
          <p:nvPr/>
        </p:nvSpPr>
        <p:spPr bwMode="auto">
          <a:xfrm>
            <a:off x="468313" y="3068638"/>
            <a:ext cx="1042273"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n-US" altLang="en-US" sz="2000">
                <a:solidFill>
                  <a:schemeClr val="tx2">
                    <a:lumMod val="75000"/>
                  </a:schemeClr>
                </a:solidFill>
                <a:hlinkClick r:id="rId4"/>
              </a:rPr>
              <a:t>Djibouti</a:t>
            </a:r>
            <a:endParaRPr lang="en-US" altLang="en-US" sz="2000">
              <a:solidFill>
                <a:schemeClr val="tx2">
                  <a:lumMod val="75000"/>
                </a:schemeClr>
              </a:solidFill>
            </a:endParaRPr>
          </a:p>
        </p:txBody>
      </p:sp>
      <p:sp>
        <p:nvSpPr>
          <p:cNvPr id="26630" name="Rectangle 9"/>
          <p:cNvSpPr>
            <a:spLocks noChangeArrowheads="1"/>
          </p:cNvSpPr>
          <p:nvPr/>
        </p:nvSpPr>
        <p:spPr bwMode="auto">
          <a:xfrm>
            <a:off x="468313" y="3860800"/>
            <a:ext cx="62549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n-US" altLang="en-US" sz="2000" dirty="0">
                <a:solidFill>
                  <a:schemeClr val="tx2">
                    <a:lumMod val="75000"/>
                  </a:schemeClr>
                </a:solidFill>
                <a:hlinkClick r:id="rId5"/>
              </a:rPr>
              <a:t>Iraq</a:t>
            </a:r>
            <a:endParaRPr lang="en-US" altLang="en-US" sz="2000" dirty="0">
              <a:solidFill>
                <a:schemeClr val="tx2">
                  <a:lumMod val="75000"/>
                </a:schemeClr>
              </a:solidFill>
            </a:endParaRPr>
          </a:p>
        </p:txBody>
      </p:sp>
      <p:sp>
        <p:nvSpPr>
          <p:cNvPr id="26631" name="Rectangle 10"/>
          <p:cNvSpPr>
            <a:spLocks noChangeArrowheads="1"/>
          </p:cNvSpPr>
          <p:nvPr/>
        </p:nvSpPr>
        <p:spPr bwMode="auto">
          <a:xfrm>
            <a:off x="468313" y="4437063"/>
            <a:ext cx="798617"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n-US" altLang="en-US" sz="2000">
                <a:solidFill>
                  <a:schemeClr val="tx2">
                    <a:lumMod val="75000"/>
                  </a:schemeClr>
                </a:solidFill>
                <a:hlinkClick r:id="rId6"/>
              </a:rPr>
              <a:t>Libya</a:t>
            </a:r>
            <a:endParaRPr lang="en-US" altLang="en-US" sz="2000">
              <a:solidFill>
                <a:schemeClr val="tx2">
                  <a:lumMod val="75000"/>
                </a:schemeClr>
              </a:solidFill>
            </a:endParaRPr>
          </a:p>
        </p:txBody>
      </p:sp>
      <p:sp>
        <p:nvSpPr>
          <p:cNvPr id="26632" name="Rectangle 12"/>
          <p:cNvSpPr>
            <a:spLocks noChangeArrowheads="1"/>
          </p:cNvSpPr>
          <p:nvPr/>
        </p:nvSpPr>
        <p:spPr bwMode="auto">
          <a:xfrm>
            <a:off x="468313" y="5157788"/>
            <a:ext cx="1167307"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n-US" altLang="en-US" sz="2000" dirty="0">
                <a:solidFill>
                  <a:schemeClr val="tx2">
                    <a:lumMod val="75000"/>
                  </a:schemeClr>
                </a:solidFill>
                <a:hlinkClick r:id="rId7"/>
              </a:rPr>
              <a:t>Morocco</a:t>
            </a:r>
            <a:endParaRPr lang="en-US" altLang="en-US" sz="2000" dirty="0">
              <a:solidFill>
                <a:schemeClr val="tx2">
                  <a:lumMod val="75000"/>
                </a:schemeClr>
              </a:solidFill>
            </a:endParaRPr>
          </a:p>
        </p:txBody>
      </p:sp>
      <p:sp>
        <p:nvSpPr>
          <p:cNvPr id="26633" name="Rectangle 13"/>
          <p:cNvSpPr>
            <a:spLocks noChangeArrowheads="1"/>
          </p:cNvSpPr>
          <p:nvPr/>
        </p:nvSpPr>
        <p:spPr bwMode="auto">
          <a:xfrm>
            <a:off x="4078728" y="2807028"/>
            <a:ext cx="881973"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n-US" altLang="en-US" sz="2000" dirty="0">
                <a:solidFill>
                  <a:schemeClr val="tx2">
                    <a:lumMod val="75000"/>
                  </a:schemeClr>
                </a:solidFill>
                <a:hlinkClick r:id="rId8"/>
              </a:rPr>
              <a:t>Oman</a:t>
            </a:r>
            <a:endParaRPr lang="en-US" altLang="en-US" sz="2000" dirty="0">
              <a:solidFill>
                <a:schemeClr val="tx2">
                  <a:lumMod val="75000"/>
                </a:schemeClr>
              </a:solidFill>
            </a:endParaRPr>
          </a:p>
        </p:txBody>
      </p:sp>
      <p:sp>
        <p:nvSpPr>
          <p:cNvPr id="26634" name="Rectangle 14"/>
          <p:cNvSpPr>
            <a:spLocks noChangeArrowheads="1"/>
          </p:cNvSpPr>
          <p:nvPr/>
        </p:nvSpPr>
        <p:spPr bwMode="auto">
          <a:xfrm>
            <a:off x="2555875" y="1341438"/>
            <a:ext cx="111280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n-US" altLang="en-US" sz="2000" dirty="0">
                <a:solidFill>
                  <a:schemeClr val="tx2">
                    <a:lumMod val="75000"/>
                  </a:schemeClr>
                </a:solidFill>
                <a:hlinkClick r:id="rId9"/>
              </a:rPr>
              <a:t>Somalia</a:t>
            </a:r>
            <a:endParaRPr lang="en-US" altLang="en-US" sz="2000" dirty="0">
              <a:solidFill>
                <a:schemeClr val="tx2">
                  <a:lumMod val="75000"/>
                </a:schemeClr>
              </a:solidFill>
            </a:endParaRPr>
          </a:p>
        </p:txBody>
      </p:sp>
      <p:sp>
        <p:nvSpPr>
          <p:cNvPr id="26635" name="Rectangle 16"/>
          <p:cNvSpPr>
            <a:spLocks noChangeArrowheads="1"/>
          </p:cNvSpPr>
          <p:nvPr/>
        </p:nvSpPr>
        <p:spPr bwMode="auto">
          <a:xfrm>
            <a:off x="2627313" y="2205038"/>
            <a:ext cx="926857"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n-US" altLang="en-US" sz="2000" dirty="0">
                <a:solidFill>
                  <a:schemeClr val="tx2">
                    <a:lumMod val="75000"/>
                  </a:schemeClr>
                </a:solidFill>
                <a:hlinkClick r:id="rId10"/>
              </a:rPr>
              <a:t>Sudan</a:t>
            </a:r>
            <a:endParaRPr lang="en-US" altLang="en-US" sz="2000" dirty="0">
              <a:solidFill>
                <a:schemeClr val="tx2">
                  <a:lumMod val="75000"/>
                </a:schemeClr>
              </a:solidFill>
            </a:endParaRPr>
          </a:p>
        </p:txBody>
      </p:sp>
      <p:sp>
        <p:nvSpPr>
          <p:cNvPr id="26636" name="Rectangle 17"/>
          <p:cNvSpPr>
            <a:spLocks noChangeArrowheads="1"/>
          </p:cNvSpPr>
          <p:nvPr/>
        </p:nvSpPr>
        <p:spPr bwMode="auto">
          <a:xfrm>
            <a:off x="2627313" y="2997200"/>
            <a:ext cx="769763"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n-US" altLang="en-US" sz="2000" dirty="0">
                <a:solidFill>
                  <a:schemeClr val="tx2">
                    <a:lumMod val="75000"/>
                  </a:schemeClr>
                </a:solidFill>
                <a:hlinkClick r:id="rId11"/>
              </a:rPr>
              <a:t>Syria</a:t>
            </a:r>
            <a:endParaRPr lang="en-US" altLang="en-US" sz="2000" dirty="0">
              <a:solidFill>
                <a:schemeClr val="tx2">
                  <a:lumMod val="75000"/>
                </a:schemeClr>
              </a:solidFill>
            </a:endParaRPr>
          </a:p>
        </p:txBody>
      </p:sp>
      <p:sp>
        <p:nvSpPr>
          <p:cNvPr id="26637" name="Rectangle 18"/>
          <p:cNvSpPr>
            <a:spLocks noChangeArrowheads="1"/>
          </p:cNvSpPr>
          <p:nvPr/>
        </p:nvSpPr>
        <p:spPr bwMode="auto">
          <a:xfrm>
            <a:off x="3888007" y="1824915"/>
            <a:ext cx="252095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n-US" altLang="en-US" sz="2000" dirty="0">
                <a:solidFill>
                  <a:schemeClr val="tx2">
                    <a:lumMod val="75000"/>
                  </a:schemeClr>
                </a:solidFill>
                <a:hlinkClick r:id="rId12"/>
              </a:rPr>
              <a:t>United Arab Emirates</a:t>
            </a:r>
            <a:endParaRPr lang="en-US" altLang="en-US" sz="2000" dirty="0">
              <a:solidFill>
                <a:schemeClr val="tx2">
                  <a:lumMod val="75000"/>
                </a:schemeClr>
              </a:solidFill>
            </a:endParaRPr>
          </a:p>
        </p:txBody>
      </p:sp>
      <p:sp>
        <p:nvSpPr>
          <p:cNvPr id="26638" name="Rectangle 19"/>
          <p:cNvSpPr>
            <a:spLocks noChangeArrowheads="1"/>
          </p:cNvSpPr>
          <p:nvPr/>
        </p:nvSpPr>
        <p:spPr bwMode="auto">
          <a:xfrm>
            <a:off x="2555875" y="3860800"/>
            <a:ext cx="97385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n-US" altLang="en-US" sz="2000">
                <a:solidFill>
                  <a:schemeClr val="tx2">
                    <a:lumMod val="75000"/>
                  </a:schemeClr>
                </a:solidFill>
                <a:hlinkClick r:id="rId13"/>
              </a:rPr>
              <a:t>Yemen</a:t>
            </a:r>
            <a:endParaRPr lang="en-US" altLang="en-US" sz="2000">
              <a:solidFill>
                <a:schemeClr val="tx2">
                  <a:lumMod val="75000"/>
                </a:schemeClr>
              </a:solidFill>
            </a:endParaRPr>
          </a:p>
        </p:txBody>
      </p:sp>
      <p:sp>
        <p:nvSpPr>
          <p:cNvPr id="26640" name="Right Brace 25"/>
          <p:cNvSpPr>
            <a:spLocks/>
          </p:cNvSpPr>
          <p:nvPr/>
        </p:nvSpPr>
        <p:spPr bwMode="auto">
          <a:xfrm>
            <a:off x="6443663" y="1700213"/>
            <a:ext cx="865187" cy="936625"/>
          </a:xfrm>
          <a:prstGeom prst="rightBrace">
            <a:avLst>
              <a:gd name="adj1" fmla="val 8325"/>
              <a:gd name="adj2" fmla="val 50000"/>
            </a:avLst>
          </a:prstGeom>
          <a:noFill/>
          <a:ln w="9525" algn="ctr">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lvl1pPr defTabSz="1042988" eaLnBrk="0" hangingPunct="0">
              <a:defRPr>
                <a:solidFill>
                  <a:schemeClr val="tx1"/>
                </a:solidFill>
                <a:latin typeface="Arial" panose="020B0604020202020204" pitchFamily="34" charset="0"/>
                <a:cs typeface="Arial" panose="020B0604020202020204" pitchFamily="34" charset="0"/>
              </a:defRPr>
            </a:lvl1pPr>
            <a:lvl2pPr marL="742950" indent="-285750" defTabSz="1042988" eaLnBrk="0" hangingPunct="0">
              <a:defRPr>
                <a:solidFill>
                  <a:schemeClr val="tx1"/>
                </a:solidFill>
                <a:latin typeface="Arial" panose="020B0604020202020204" pitchFamily="34" charset="0"/>
                <a:cs typeface="Arial" panose="020B0604020202020204" pitchFamily="34" charset="0"/>
              </a:defRPr>
            </a:lvl2pPr>
            <a:lvl3pPr marL="1143000" indent="-228600" defTabSz="1042988" eaLnBrk="0" hangingPunct="0">
              <a:defRPr>
                <a:solidFill>
                  <a:schemeClr val="tx1"/>
                </a:solidFill>
                <a:latin typeface="Arial" panose="020B0604020202020204" pitchFamily="34" charset="0"/>
                <a:cs typeface="Arial" panose="020B0604020202020204" pitchFamily="34" charset="0"/>
              </a:defRPr>
            </a:lvl3pPr>
            <a:lvl4pPr marL="1600200" indent="-228600" defTabSz="1042988" eaLnBrk="0" hangingPunct="0">
              <a:defRPr>
                <a:solidFill>
                  <a:schemeClr val="tx1"/>
                </a:solidFill>
                <a:latin typeface="Arial" panose="020B0604020202020204" pitchFamily="34" charset="0"/>
                <a:cs typeface="Arial" panose="020B0604020202020204" pitchFamily="34" charset="0"/>
              </a:defRPr>
            </a:lvl4pPr>
            <a:lvl5pPr marL="2057400" indent="-228600" defTabSz="1042988" eaLnBrk="0" hangingPunct="0">
              <a:defRPr>
                <a:solidFill>
                  <a:schemeClr val="tx1"/>
                </a:solidFill>
                <a:latin typeface="Arial" panose="020B0604020202020204" pitchFamily="34" charset="0"/>
                <a:cs typeface="Arial" panose="020B0604020202020204" pitchFamily="34" charset="0"/>
              </a:defRPr>
            </a:lvl5pPr>
            <a:lvl6pPr marL="2514600" indent="-228600" defTabSz="1042988"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defTabSz="1042988"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defTabSz="1042988"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defTabSz="1042988"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r" rtl="1" eaLnBrk="1" hangingPunct="1"/>
            <a:endParaRPr lang="en-US" altLang="en-US" sz="3900" b="1">
              <a:solidFill>
                <a:schemeClr val="tx2">
                  <a:lumMod val="75000"/>
                </a:schemeClr>
              </a:solidFill>
            </a:endParaRPr>
          </a:p>
        </p:txBody>
      </p:sp>
      <p:sp>
        <p:nvSpPr>
          <p:cNvPr id="3" name="Vertical Scroll 2"/>
          <p:cNvSpPr/>
          <p:nvPr/>
        </p:nvSpPr>
        <p:spPr>
          <a:xfrm>
            <a:off x="6236822" y="1156194"/>
            <a:ext cx="2907178" cy="3995135"/>
          </a:xfrm>
          <a:prstGeom prst="verticalScroll">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rtl="1"/>
            <a:r>
              <a:rPr lang="en-US" altLang="en-US" b="1" dirty="0">
                <a:solidFill>
                  <a:schemeClr val="tx2">
                    <a:lumMod val="75000"/>
                  </a:schemeClr>
                </a:solidFill>
                <a:latin typeface="Candara" panose="020E0502030303020204" pitchFamily="34" charset="0"/>
              </a:rPr>
              <a:t>No National Accrediting System- But a decree has been issued that all healthcare facilities should be accredited by International Accrediting body </a:t>
            </a:r>
          </a:p>
        </p:txBody>
      </p:sp>
      <p:sp>
        <p:nvSpPr>
          <p:cNvPr id="4" name="Right Brace 3"/>
          <p:cNvSpPr/>
          <p:nvPr/>
        </p:nvSpPr>
        <p:spPr>
          <a:xfrm>
            <a:off x="6016159" y="1803400"/>
            <a:ext cx="492125" cy="914400"/>
          </a:xfrm>
          <a:prstGeom prst="rightBrace">
            <a:avLst/>
          </a:prstGeom>
          <a:solidFill>
            <a:schemeClr val="tx1"/>
          </a:solidFill>
          <a:ln w="571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chemeClr val="tx2">
                  <a:lumMod val="75000"/>
                </a:schemeClr>
              </a:solidFill>
            </a:endParaRPr>
          </a:p>
        </p:txBody>
      </p:sp>
    </p:spTree>
    <p:extLst>
      <p:ext uri="{BB962C8B-B14F-4D97-AF65-F5344CB8AC3E}">
        <p14:creationId xmlns:p14="http://schemas.microsoft.com/office/powerpoint/2010/main" val="358909592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Chart 2"/>
          <p:cNvGraphicFramePr>
            <a:graphicFrameLocks/>
          </p:cNvGraphicFramePr>
          <p:nvPr>
            <p:extLst/>
          </p:nvPr>
        </p:nvGraphicFramePr>
        <p:xfrm>
          <a:off x="315310" y="867103"/>
          <a:ext cx="8450318" cy="4887311"/>
        </p:xfrm>
        <a:graphic>
          <a:graphicData uri="http://schemas.openxmlformats.org/drawingml/2006/chart">
            <c:chart xmlns:c="http://schemas.openxmlformats.org/drawingml/2006/chart" xmlns:r="http://schemas.openxmlformats.org/officeDocument/2006/relationships" r:id="rId2"/>
          </a:graphicData>
        </a:graphic>
      </p:graphicFrame>
      <p:sp>
        <p:nvSpPr>
          <p:cNvPr id="5" name="TextBox 1"/>
          <p:cNvSpPr txBox="1"/>
          <p:nvPr/>
        </p:nvSpPr>
        <p:spPr>
          <a:xfrm>
            <a:off x="2869323" y="119177"/>
            <a:ext cx="2175641" cy="747926"/>
          </a:xfrm>
          <a:prstGeom prst="rect">
            <a:avLst/>
          </a:prstGeom>
        </p:spPr>
        <p:txBody>
          <a:bodyPr wrap="none" rtlCol="0"/>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en-US" sz="3200" b="1" dirty="0">
                <a:solidFill>
                  <a:schemeClr val="accent4">
                    <a:lumMod val="75000"/>
                  </a:schemeClr>
                </a:solidFill>
              </a:rPr>
              <a:t>International Accreditation</a:t>
            </a:r>
          </a:p>
        </p:txBody>
      </p:sp>
    </p:spTree>
    <p:extLst>
      <p:ext uri="{BB962C8B-B14F-4D97-AF65-F5344CB8AC3E}">
        <p14:creationId xmlns:p14="http://schemas.microsoft.com/office/powerpoint/2010/main" val="131037486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4"/>
          <p:cNvSpPr>
            <a:spLocks noGrp="1"/>
          </p:cNvSpPr>
          <p:nvPr>
            <p:ph type="title"/>
          </p:nvPr>
        </p:nvSpPr>
        <p:spPr>
          <a:xfrm>
            <a:off x="0" y="0"/>
            <a:ext cx="9144000" cy="1371600"/>
          </a:xfrm>
          <a:solidFill>
            <a:schemeClr val="bg2"/>
          </a:solidFill>
        </p:spPr>
        <p:txBody>
          <a:bodyPr/>
          <a:lstStyle/>
          <a:p>
            <a:pPr algn="ctr" fontAlgn="base">
              <a:spcAft>
                <a:spcPct val="0"/>
              </a:spcAft>
            </a:pPr>
            <a:r>
              <a:rPr lang="en-US" altLang="en-US" sz="3600" cap="none" dirty="0">
                <a:solidFill>
                  <a:srgbClr val="FF6600"/>
                </a:solidFill>
                <a:latin typeface="Arial" panose="020B0604020202020204" pitchFamily="34" charset="0"/>
                <a:cs typeface="Arial" panose="020B0604020202020204" pitchFamily="34" charset="0"/>
              </a:rPr>
              <a:t>Progress To Date </a:t>
            </a:r>
            <a:br>
              <a:rPr lang="en-US" altLang="en-US" sz="3600" cap="none" dirty="0">
                <a:solidFill>
                  <a:srgbClr val="FF6600"/>
                </a:solidFill>
                <a:latin typeface="Arial" panose="020B0604020202020204" pitchFamily="34" charset="0"/>
                <a:cs typeface="Arial" panose="020B0604020202020204" pitchFamily="34" charset="0"/>
              </a:rPr>
            </a:br>
            <a:r>
              <a:rPr lang="en-US" altLang="en-US" sz="3600" u="sng" cap="none" dirty="0">
                <a:solidFill>
                  <a:srgbClr val="FF6600"/>
                </a:solidFill>
                <a:latin typeface="Arial" panose="020B0604020202020204" pitchFamily="34" charset="0"/>
                <a:cs typeface="Arial" panose="020B0604020202020204" pitchFamily="34" charset="0"/>
              </a:rPr>
              <a:t>JCI Accredited Organizations In M.E</a:t>
            </a:r>
          </a:p>
        </p:txBody>
      </p:sp>
      <p:sp>
        <p:nvSpPr>
          <p:cNvPr id="11267" name="Slide Number Placeholder 3"/>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MS PGothic" panose="020B0600070205080204" pitchFamily="34" charset="-128"/>
              </a:defRPr>
            </a:lvl1pPr>
            <a:lvl2pPr marL="742950" indent="-285750" eaLnBrk="0" hangingPunct="0">
              <a:defRPr>
                <a:solidFill>
                  <a:schemeClr val="tx1"/>
                </a:solidFill>
                <a:latin typeface="Arial" panose="020B0604020202020204" pitchFamily="34" charset="0"/>
                <a:ea typeface="MS PGothic" panose="020B0600070205080204" pitchFamily="34" charset="-128"/>
              </a:defRPr>
            </a:lvl2pPr>
            <a:lvl3pPr marL="1143000" indent="-228600" eaLnBrk="0" hangingPunct="0">
              <a:defRPr>
                <a:solidFill>
                  <a:schemeClr val="tx1"/>
                </a:solidFill>
                <a:latin typeface="Arial" panose="020B0604020202020204" pitchFamily="34" charset="0"/>
                <a:ea typeface="MS PGothic" panose="020B0600070205080204" pitchFamily="34" charset="-128"/>
              </a:defRPr>
            </a:lvl3pPr>
            <a:lvl4pPr marL="1600200" indent="-228600" eaLnBrk="0" hangingPunct="0">
              <a:defRPr>
                <a:solidFill>
                  <a:schemeClr val="tx1"/>
                </a:solidFill>
                <a:latin typeface="Arial" panose="020B0604020202020204" pitchFamily="34" charset="0"/>
                <a:ea typeface="MS PGothic" panose="020B0600070205080204" pitchFamily="34" charset="-128"/>
              </a:defRPr>
            </a:lvl4pPr>
            <a:lvl5pPr marL="2057400" indent="-228600" eaLnBrk="0" hangingPunct="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DC4DB032-BF06-4609-AE41-C60754C2517A}" type="slidenum">
              <a:rPr lang="en-US" altLang="en-US"/>
              <a:pPr/>
              <a:t>25</a:t>
            </a:fld>
            <a:endParaRPr lang="en-US" altLang="en-US"/>
          </a:p>
        </p:txBody>
      </p:sp>
      <p:graphicFrame>
        <p:nvGraphicFramePr>
          <p:cNvPr id="9" name="Chart 8"/>
          <p:cNvGraphicFramePr/>
          <p:nvPr>
            <p:extLst/>
          </p:nvPr>
        </p:nvGraphicFramePr>
        <p:xfrm>
          <a:off x="204952" y="1340068"/>
          <a:ext cx="8607972" cy="5265683"/>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5" name="Chart 4"/>
          <p:cNvGraphicFramePr>
            <a:graphicFrameLocks/>
          </p:cNvGraphicFramePr>
          <p:nvPr>
            <p:extLst/>
          </p:nvPr>
        </p:nvGraphicFramePr>
        <p:xfrm>
          <a:off x="851338" y="1705193"/>
          <a:ext cx="7504386" cy="4900558"/>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305529939"/>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graphicEl>
                                              <a:chart seriesIdx="-3" categoryIdx="-3" bldStep="gridLegend"/>
                                            </p:graphicEl>
                                          </p:spTgt>
                                        </p:tgtEl>
                                        <p:attrNameLst>
                                          <p:attrName>style.visibility</p:attrName>
                                        </p:attrNameLst>
                                      </p:cBhvr>
                                      <p:to>
                                        <p:strVal val="visible"/>
                                      </p:to>
                                    </p:set>
                                    <p:animEffect transition="in" filter="fade">
                                      <p:cBhvr>
                                        <p:cTn id="7" dur="500"/>
                                        <p:tgtEl>
                                          <p:spTgt spid="9">
                                            <p:graphicEl>
                                              <a:chart seriesIdx="-3" categoryIdx="-3" bldStep="gridLegend"/>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9" grpId="0">
        <p:bldSub>
          <a:bldChart bld="seriesEl"/>
        </p:bldSub>
      </p:bldGraphic>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019" y="1561183"/>
            <a:ext cx="7772400" cy="1508760"/>
          </a:xfrm>
        </p:spPr>
        <p:txBody>
          <a:bodyPr>
            <a:noAutofit/>
          </a:bodyPr>
          <a:lstStyle/>
          <a:p>
            <a:pPr algn="ctr"/>
            <a:r>
              <a:rPr lang="en-US" cap="none" dirty="0">
                <a:solidFill>
                  <a:srgbClr val="FF0000"/>
                </a:solidFill>
              </a:rPr>
              <a:t>The Role Of Governance In Shaping Health</a:t>
            </a:r>
            <a:br>
              <a:rPr lang="en-US" cap="none" dirty="0">
                <a:solidFill>
                  <a:srgbClr val="FF0000"/>
                </a:solidFill>
              </a:rPr>
            </a:br>
            <a:endParaRPr lang="en-US" cap="none" dirty="0">
              <a:solidFill>
                <a:srgbClr val="FF0000"/>
              </a:solidFill>
            </a:endParaRPr>
          </a:p>
        </p:txBody>
      </p:sp>
      <p:sp>
        <p:nvSpPr>
          <p:cNvPr id="4" name="Slide Number Placeholder 3"/>
          <p:cNvSpPr>
            <a:spLocks noGrp="1"/>
          </p:cNvSpPr>
          <p:nvPr>
            <p:ph type="sldNum" sz="quarter" idx="12"/>
          </p:nvPr>
        </p:nvSpPr>
        <p:spPr/>
        <p:txBody>
          <a:bodyPr/>
          <a:lstStyle/>
          <a:p>
            <a:pPr>
              <a:defRPr/>
            </a:pPr>
            <a:fld id="{DCE0C052-9D82-4B39-9E74-D63988E61A96}" type="slidenum">
              <a:rPr lang="en-US" smtClean="0"/>
              <a:pPr>
                <a:defRPr/>
              </a:pPr>
              <a:t>26</a:t>
            </a:fld>
            <a:endParaRPr lang="en-US"/>
          </a:p>
        </p:txBody>
      </p:sp>
    </p:spTree>
    <p:extLst>
      <p:ext uri="{BB962C8B-B14F-4D97-AF65-F5344CB8AC3E}">
        <p14:creationId xmlns:p14="http://schemas.microsoft.com/office/powerpoint/2010/main" val="119404295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a:xfrm>
            <a:off x="466588" y="315117"/>
            <a:ext cx="8153400" cy="741363"/>
          </a:xfrm>
        </p:spPr>
        <p:txBody>
          <a:bodyPr>
            <a:noAutofit/>
          </a:bodyPr>
          <a:lstStyle/>
          <a:p>
            <a:pPr eaLnBrk="1" hangingPunct="1"/>
            <a:r>
              <a:rPr lang="en-US" altLang="en-US" sz="3200" cap="none" dirty="0">
                <a:solidFill>
                  <a:srgbClr val="172B79"/>
                </a:solidFill>
              </a:rPr>
              <a:t>Achieving Quality &amp; Safety- Commitment At The National Level </a:t>
            </a:r>
          </a:p>
        </p:txBody>
      </p:sp>
      <p:sp>
        <p:nvSpPr>
          <p:cNvPr id="3" name="Content Placeholder 2"/>
          <p:cNvSpPr>
            <a:spLocks noGrp="1"/>
          </p:cNvSpPr>
          <p:nvPr>
            <p:ph sz="quarter" idx="1"/>
          </p:nvPr>
        </p:nvSpPr>
        <p:spPr>
          <a:xfrm>
            <a:off x="3134424" y="1306427"/>
            <a:ext cx="5840413" cy="4495800"/>
          </a:xfrm>
        </p:spPr>
        <p:txBody>
          <a:bodyPr>
            <a:normAutofit lnSpcReduction="10000"/>
          </a:bodyPr>
          <a:lstStyle/>
          <a:p>
            <a:pPr eaLnBrk="1" hangingPunct="1"/>
            <a:r>
              <a:rPr lang="en-US" altLang="en-US" sz="2800" u="sng" dirty="0">
                <a:solidFill>
                  <a:srgbClr val="0000FF"/>
                </a:solidFill>
                <a:latin typeface="Tw Cen MT" panose="020B0602020104020603" pitchFamily="34" charset="0"/>
                <a:ea typeface="MS PGothic" panose="020B0600070205080204" pitchFamily="34" charset="-128"/>
                <a:cs typeface="Arial" panose="020B0604020202020204" pitchFamily="34" charset="0"/>
              </a:rPr>
              <a:t>Mandatory International Accreditation </a:t>
            </a:r>
            <a:r>
              <a:rPr lang="en-US" altLang="en-US" sz="2800" dirty="0">
                <a:solidFill>
                  <a:srgbClr val="0000FF"/>
                </a:solidFill>
                <a:latin typeface="Tw Cen MT" panose="020B0602020104020603" pitchFamily="34" charset="0"/>
                <a:ea typeface="MS PGothic" panose="020B0600070205080204" pitchFamily="34" charset="-128"/>
                <a:cs typeface="Arial" panose="020B0604020202020204" pitchFamily="34" charset="0"/>
              </a:rPr>
              <a:t>for public and private sector</a:t>
            </a:r>
          </a:p>
          <a:p>
            <a:pPr eaLnBrk="1" hangingPunct="1"/>
            <a:r>
              <a:rPr lang="en-US" altLang="en-US" sz="2800" dirty="0">
                <a:solidFill>
                  <a:srgbClr val="0000FF"/>
                </a:solidFill>
                <a:latin typeface="Tw Cen MT" panose="020B0602020104020603" pitchFamily="34" charset="0"/>
                <a:ea typeface="MS PGothic" panose="020B0600070205080204" pitchFamily="34" charset="-128"/>
                <a:cs typeface="Arial" panose="020B0604020202020204" pitchFamily="34" charset="0"/>
              </a:rPr>
              <a:t>Seeking </a:t>
            </a:r>
            <a:r>
              <a:rPr lang="en-US" altLang="en-US" sz="2800" u="sng" dirty="0">
                <a:solidFill>
                  <a:srgbClr val="0000FF"/>
                </a:solidFill>
                <a:latin typeface="Tw Cen MT" panose="020B0602020104020603" pitchFamily="34" charset="0"/>
                <a:ea typeface="MS PGothic" panose="020B0600070205080204" pitchFamily="34" charset="-128"/>
                <a:cs typeface="Arial" panose="020B0604020202020204" pitchFamily="34" charset="0"/>
              </a:rPr>
              <a:t>international accreditation for the health sector </a:t>
            </a:r>
            <a:r>
              <a:rPr lang="en-US" altLang="en-US" sz="2800" dirty="0">
                <a:solidFill>
                  <a:srgbClr val="0000FF"/>
                </a:solidFill>
                <a:latin typeface="Tw Cen MT" panose="020B0602020104020603" pitchFamily="34" charset="0"/>
                <a:ea typeface="MS PGothic" panose="020B0600070205080204" pitchFamily="34" charset="-128"/>
                <a:cs typeface="Arial" panose="020B0604020202020204" pitchFamily="34" charset="0"/>
              </a:rPr>
              <a:t>of Dubai is in line with the </a:t>
            </a:r>
            <a:r>
              <a:rPr lang="en-US" altLang="en-US" sz="2800" u="sng" dirty="0">
                <a:solidFill>
                  <a:srgbClr val="0000FF"/>
                </a:solidFill>
                <a:latin typeface="Tw Cen MT" panose="020B0602020104020603" pitchFamily="34" charset="0"/>
                <a:ea typeface="MS PGothic" panose="020B0600070205080204" pitchFamily="34" charset="-128"/>
                <a:cs typeface="Arial" panose="020B0604020202020204" pitchFamily="34" charset="0"/>
              </a:rPr>
              <a:t>vision of His Highness Sheikh Mohammed Bin Rashid Al </a:t>
            </a:r>
            <a:r>
              <a:rPr lang="en-US" altLang="en-US" sz="2800" u="sng" dirty="0" err="1">
                <a:solidFill>
                  <a:srgbClr val="0000FF"/>
                </a:solidFill>
                <a:latin typeface="Tw Cen MT" panose="020B0602020104020603" pitchFamily="34" charset="0"/>
                <a:ea typeface="MS PGothic" panose="020B0600070205080204" pitchFamily="34" charset="-128"/>
                <a:cs typeface="Arial" panose="020B0604020202020204" pitchFamily="34" charset="0"/>
              </a:rPr>
              <a:t>Maktoum</a:t>
            </a:r>
            <a:r>
              <a:rPr lang="en-US" altLang="en-US" sz="2800" u="sng" dirty="0">
                <a:solidFill>
                  <a:srgbClr val="0000FF"/>
                </a:solidFill>
                <a:latin typeface="Tw Cen MT" panose="020B0602020104020603" pitchFamily="34" charset="0"/>
                <a:ea typeface="MS PGothic" panose="020B0600070205080204" pitchFamily="34" charset="-128"/>
                <a:cs typeface="Arial" panose="020B0604020202020204" pitchFamily="34" charset="0"/>
              </a:rPr>
              <a:t>, </a:t>
            </a:r>
            <a:r>
              <a:rPr lang="en-US" altLang="en-US" sz="2800" dirty="0">
                <a:solidFill>
                  <a:srgbClr val="0000FF"/>
                </a:solidFill>
                <a:latin typeface="Tw Cen MT" panose="020B0602020104020603" pitchFamily="34" charset="0"/>
                <a:ea typeface="MS PGothic" panose="020B0600070205080204" pitchFamily="34" charset="-128"/>
                <a:cs typeface="Arial" panose="020B0604020202020204" pitchFamily="34" charset="0"/>
              </a:rPr>
              <a:t>Vice President and Prime Minister of the UAE and Ruler of Dubai as envisaged in the Dubai Strategic Plan 2015.</a:t>
            </a:r>
          </a:p>
          <a:p>
            <a:pPr eaLnBrk="1" hangingPunct="1"/>
            <a:endParaRPr lang="en-US" altLang="en-US" sz="2800" u="sng" dirty="0">
              <a:solidFill>
                <a:srgbClr val="0000FF"/>
              </a:solidFill>
              <a:latin typeface="Tw Cen MT" panose="020B0602020104020603" pitchFamily="34" charset="0"/>
              <a:ea typeface="MS PGothic" panose="020B0600070205080204" pitchFamily="34" charset="-128"/>
              <a:cs typeface="Arial" panose="020B0604020202020204" pitchFamily="34" charset="0"/>
            </a:endParaRPr>
          </a:p>
        </p:txBody>
      </p:sp>
      <p:sp>
        <p:nvSpPr>
          <p:cNvPr id="4" name="Slide Number Placeholder 3"/>
          <p:cNvSpPr>
            <a:spLocks noGrp="1"/>
          </p:cNvSpPr>
          <p:nvPr>
            <p:ph type="sldNum" sz="quarter" idx="12"/>
          </p:nvPr>
        </p:nvSpPr>
        <p:spPr/>
        <p:txBody>
          <a:bodyPr>
            <a:norm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11DAA919-EF23-4DCA-ACC4-A48C8F0EB124}" type="slidenum">
              <a:rPr lang="en-US" altLang="en-US">
                <a:solidFill>
                  <a:srgbClr val="898989"/>
                </a:solidFill>
                <a:latin typeface="Calibri" panose="020F0502020204030204" pitchFamily="34" charset="0"/>
              </a:rPr>
              <a:pPr eaLnBrk="1" hangingPunct="1"/>
              <a:t>27</a:t>
            </a:fld>
            <a:endParaRPr lang="en-US" altLang="en-US">
              <a:solidFill>
                <a:srgbClr val="898989"/>
              </a:solidFill>
              <a:latin typeface="Calibri" panose="020F0502020204030204" pitchFamily="34" charset="0"/>
            </a:endParaRPr>
          </a:p>
        </p:txBody>
      </p:sp>
      <p:pic>
        <p:nvPicPr>
          <p:cNvPr id="10246" name="Picture 2" descr="http://psephos.adam-carr.net/countries/u/uae/uaemap2.gif"/>
          <p:cNvPicPr>
            <a:picLocks noChangeAspect="1" noChangeArrowheads="1"/>
          </p:cNvPicPr>
          <p:nvPr/>
        </p:nvPicPr>
        <p:blipFill>
          <a:blip r:embed="rId2" cstate="email">
            <a:extLst>
              <a:ext uri="{28A0092B-C50C-407E-A947-70E740481C1C}">
                <a14:useLocalDpi xmlns:a14="http://schemas.microsoft.com/office/drawing/2010/main" val="0"/>
              </a:ext>
            </a:extLst>
          </a:blip>
          <a:srcRect/>
          <a:stretch>
            <a:fillRect/>
          </a:stretch>
        </p:blipFill>
        <p:spPr bwMode="auto">
          <a:xfrm>
            <a:off x="123636" y="1891862"/>
            <a:ext cx="2841625" cy="2532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Content Placeholder 2"/>
          <p:cNvSpPr txBox="1">
            <a:spLocks/>
          </p:cNvSpPr>
          <p:nvPr/>
        </p:nvSpPr>
        <p:spPr>
          <a:xfrm>
            <a:off x="2286000" y="5646738"/>
            <a:ext cx="6858000" cy="1219200"/>
          </a:xfrm>
          <a:prstGeom prst="rect">
            <a:avLst/>
          </a:prstGeom>
        </p:spPr>
        <p:txBody>
          <a:bodyPr vert="horz" lIns="91440" tIns="45720" rIns="91440" bIns="45720" rtlCol="0">
            <a:normAutofit/>
          </a:bodyPr>
          <a:lstStyle>
            <a:lvl1pPr marL="182880" indent="-182880" algn="l" defTabSz="914400" rtl="0" eaLnBrk="1" latinLnBrk="0" hangingPunct="1">
              <a:lnSpc>
                <a:spcPct val="90000"/>
              </a:lnSpc>
              <a:spcBef>
                <a:spcPts val="1200"/>
              </a:spcBef>
              <a:spcAft>
                <a:spcPts val="200"/>
              </a:spcAft>
              <a:buClr>
                <a:schemeClr val="tx1"/>
              </a:buClr>
              <a:buFont typeface="Wingdings" pitchFamily="2" charset="2"/>
              <a:buChar char=""/>
              <a:defRPr sz="2200" kern="1200">
                <a:solidFill>
                  <a:schemeClr val="tx1"/>
                </a:solidFill>
                <a:latin typeface="+mn-lt"/>
                <a:ea typeface="+mn-ea"/>
                <a:cs typeface="+mn-cs"/>
              </a:defRPr>
            </a:lvl1pPr>
            <a:lvl2pPr marL="411480" indent="-182880" algn="l" defTabSz="914400" rtl="0" eaLnBrk="1" latinLnBrk="0" hangingPunct="1">
              <a:lnSpc>
                <a:spcPct val="90000"/>
              </a:lnSpc>
              <a:spcBef>
                <a:spcPts val="200"/>
              </a:spcBef>
              <a:spcAft>
                <a:spcPts val="400"/>
              </a:spcAft>
              <a:buClr>
                <a:schemeClr val="tx1"/>
              </a:buClr>
              <a:buFont typeface="Wingdings" pitchFamily="2" charset="2"/>
              <a:buChar char=""/>
              <a:defRPr sz="2000" kern="1200">
                <a:solidFill>
                  <a:schemeClr val="tx1"/>
                </a:solidFill>
                <a:latin typeface="+mn-lt"/>
                <a:ea typeface="+mn-ea"/>
                <a:cs typeface="+mn-cs"/>
              </a:defRPr>
            </a:lvl2pPr>
            <a:lvl3pPr marL="640080" indent="-182880" algn="l" defTabSz="914400" rtl="0" eaLnBrk="1" latinLnBrk="0" hangingPunct="1">
              <a:lnSpc>
                <a:spcPct val="90000"/>
              </a:lnSpc>
              <a:spcBef>
                <a:spcPts val="200"/>
              </a:spcBef>
              <a:spcAft>
                <a:spcPts val="400"/>
              </a:spcAft>
              <a:buClr>
                <a:schemeClr val="tx1"/>
              </a:buClr>
              <a:buFont typeface="Wingdings" pitchFamily="2" charset="2"/>
              <a:buChar char=""/>
              <a:defRPr sz="1800" kern="1200">
                <a:solidFill>
                  <a:schemeClr val="tx1"/>
                </a:solidFill>
                <a:latin typeface="+mn-lt"/>
                <a:ea typeface="+mn-ea"/>
                <a:cs typeface="+mn-cs"/>
              </a:defRPr>
            </a:lvl3pPr>
            <a:lvl4pPr marL="868680" indent="-182880" algn="l" defTabSz="914400" rtl="0" eaLnBrk="1" latinLnBrk="0" hangingPunct="1">
              <a:lnSpc>
                <a:spcPct val="90000"/>
              </a:lnSpc>
              <a:spcBef>
                <a:spcPts val="200"/>
              </a:spcBef>
              <a:spcAft>
                <a:spcPts val="400"/>
              </a:spcAft>
              <a:buClr>
                <a:schemeClr val="tx1"/>
              </a:buClr>
              <a:buFont typeface="Wingdings" pitchFamily="2" charset="2"/>
              <a:buChar char=""/>
              <a:defRPr sz="1600" kern="1200">
                <a:solidFill>
                  <a:schemeClr val="tx1"/>
                </a:solidFill>
                <a:latin typeface="+mn-lt"/>
                <a:ea typeface="+mn-ea"/>
                <a:cs typeface="+mn-cs"/>
              </a:defRPr>
            </a:lvl4pPr>
            <a:lvl5pPr marL="1097280" indent="-182880" algn="l" defTabSz="914400" rtl="0" eaLnBrk="1" latinLnBrk="0" hangingPunct="1">
              <a:lnSpc>
                <a:spcPct val="90000"/>
              </a:lnSpc>
              <a:spcBef>
                <a:spcPts val="200"/>
              </a:spcBef>
              <a:spcAft>
                <a:spcPts val="400"/>
              </a:spcAft>
              <a:buClr>
                <a:schemeClr val="tx1"/>
              </a:buClr>
              <a:buFont typeface="Wingdings" pitchFamily="2" charset="2"/>
              <a:buChar char=""/>
              <a:defRPr sz="1600" kern="1200">
                <a:solidFill>
                  <a:schemeClr val="tx1"/>
                </a:solidFill>
                <a:latin typeface="+mn-lt"/>
                <a:ea typeface="+mn-ea"/>
                <a:cs typeface="+mn-cs"/>
              </a:defRPr>
            </a:lvl5pPr>
            <a:lvl6pPr marL="1284600" indent="-228600" algn="l" defTabSz="914400" rtl="0" eaLnBrk="1" latinLnBrk="0" hangingPunct="1">
              <a:lnSpc>
                <a:spcPct val="90000"/>
              </a:lnSpc>
              <a:spcBef>
                <a:spcPts val="200"/>
              </a:spcBef>
              <a:spcAft>
                <a:spcPts val="400"/>
              </a:spcAft>
              <a:buClr>
                <a:schemeClr val="tx1"/>
              </a:buClr>
              <a:buFont typeface="Wingdings" pitchFamily="2" charset="2"/>
              <a:buChar char=""/>
              <a:defRPr sz="1600" kern="1200">
                <a:solidFill>
                  <a:schemeClr val="tx1"/>
                </a:solidFill>
                <a:latin typeface="+mn-lt"/>
                <a:ea typeface="+mn-ea"/>
                <a:cs typeface="+mn-cs"/>
              </a:defRPr>
            </a:lvl6pPr>
            <a:lvl7pPr marL="1471800" indent="-228600" algn="l" defTabSz="914400" rtl="0" eaLnBrk="1" latinLnBrk="0" hangingPunct="1">
              <a:lnSpc>
                <a:spcPct val="90000"/>
              </a:lnSpc>
              <a:spcBef>
                <a:spcPts val="200"/>
              </a:spcBef>
              <a:spcAft>
                <a:spcPts val="400"/>
              </a:spcAft>
              <a:buClr>
                <a:schemeClr val="tx1"/>
              </a:buClr>
              <a:buFont typeface="Wingdings" pitchFamily="2" charset="2"/>
              <a:buChar char=""/>
              <a:defRPr sz="1600" kern="1200">
                <a:solidFill>
                  <a:schemeClr val="tx1"/>
                </a:solidFill>
                <a:latin typeface="+mn-lt"/>
                <a:ea typeface="+mn-ea"/>
                <a:cs typeface="+mn-cs"/>
              </a:defRPr>
            </a:lvl7pPr>
            <a:lvl8pPr marL="1629000" indent="-228600" algn="l" defTabSz="914400" rtl="0" eaLnBrk="1" latinLnBrk="0" hangingPunct="1">
              <a:lnSpc>
                <a:spcPct val="90000"/>
              </a:lnSpc>
              <a:spcBef>
                <a:spcPts val="200"/>
              </a:spcBef>
              <a:spcAft>
                <a:spcPts val="400"/>
              </a:spcAft>
              <a:buClr>
                <a:schemeClr val="tx1"/>
              </a:buClr>
              <a:buFont typeface="Wingdings" pitchFamily="2" charset="2"/>
              <a:buChar char=""/>
              <a:defRPr sz="1600" kern="1200">
                <a:solidFill>
                  <a:schemeClr val="tx1"/>
                </a:solidFill>
                <a:latin typeface="+mn-lt"/>
                <a:ea typeface="+mn-ea"/>
                <a:cs typeface="+mn-cs"/>
              </a:defRPr>
            </a:lvl8pPr>
            <a:lvl9pPr marL="1806200" indent="-228600" algn="l" defTabSz="914400" rtl="0" eaLnBrk="1" latinLnBrk="0" hangingPunct="1">
              <a:lnSpc>
                <a:spcPct val="90000"/>
              </a:lnSpc>
              <a:spcBef>
                <a:spcPts val="200"/>
              </a:spcBef>
              <a:spcAft>
                <a:spcPts val="400"/>
              </a:spcAft>
              <a:buClr>
                <a:schemeClr val="tx1"/>
              </a:buClr>
              <a:buFont typeface="Wingdings" pitchFamily="2" charset="2"/>
              <a:buChar char=""/>
              <a:defRPr sz="1600" kern="1200">
                <a:solidFill>
                  <a:schemeClr val="tx1"/>
                </a:solidFill>
                <a:latin typeface="+mn-lt"/>
                <a:ea typeface="+mn-ea"/>
                <a:cs typeface="+mn-cs"/>
              </a:defRPr>
            </a:lvl9pPr>
          </a:lstStyle>
          <a:p>
            <a:r>
              <a:rPr lang="en-US" altLang="en-US" sz="2800" dirty="0">
                <a:solidFill>
                  <a:srgbClr val="FF0000"/>
                </a:solidFill>
                <a:latin typeface="Tw Cen MT" panose="020B0602020104020603" pitchFamily="34" charset="0"/>
              </a:rPr>
              <a:t>149 Organizations accredited  by JCI </a:t>
            </a:r>
          </a:p>
        </p:txBody>
      </p:sp>
    </p:spTree>
    <p:extLst>
      <p:ext uri="{BB962C8B-B14F-4D97-AF65-F5344CB8AC3E}">
        <p14:creationId xmlns:p14="http://schemas.microsoft.com/office/powerpoint/2010/main" val="1447978530"/>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4"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ipe(down)">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
          </p:nvPr>
        </p:nvSpPr>
        <p:spPr>
          <a:xfrm>
            <a:off x="3024188" y="1571625"/>
            <a:ext cx="5840412" cy="2311400"/>
          </a:xfrm>
        </p:spPr>
        <p:txBody>
          <a:bodyPr/>
          <a:lstStyle/>
          <a:p>
            <a:pPr eaLnBrk="1" hangingPunct="1"/>
            <a:r>
              <a:rPr lang="en-US" altLang="en-US" sz="2800" dirty="0">
                <a:solidFill>
                  <a:srgbClr val="FF6600"/>
                </a:solidFill>
                <a:latin typeface="Tw Cen MT" panose="020B0602020104020603" pitchFamily="34" charset="0"/>
                <a:ea typeface="MS PGothic" panose="020B0600070205080204" pitchFamily="34" charset="-128"/>
                <a:cs typeface="Arial" panose="020B0604020202020204" pitchFamily="34" charset="0"/>
              </a:rPr>
              <a:t>Saudi Arabia leadership mandated </a:t>
            </a:r>
            <a:r>
              <a:rPr lang="en-US" altLang="en-US" sz="2800" u="sng" dirty="0">
                <a:solidFill>
                  <a:srgbClr val="FF6600"/>
                </a:solidFill>
                <a:latin typeface="Tw Cen MT" panose="020B0602020104020603" pitchFamily="34" charset="0"/>
                <a:ea typeface="MS PGothic" panose="020B0600070205080204" pitchFamily="34" charset="-128"/>
                <a:cs typeface="Arial" panose="020B0604020202020204" pitchFamily="34" charset="0"/>
              </a:rPr>
              <a:t>international accreditation for Public and Private sector</a:t>
            </a:r>
            <a:endParaRPr lang="en-US" altLang="en-US" sz="2800" dirty="0">
              <a:solidFill>
                <a:srgbClr val="FF6600"/>
              </a:solidFill>
              <a:latin typeface="Tw Cen MT" panose="020B0602020104020603" pitchFamily="34" charset="0"/>
              <a:ea typeface="MS PGothic" panose="020B0600070205080204" pitchFamily="34" charset="-128"/>
              <a:cs typeface="Arial" panose="020B0604020202020204" pitchFamily="34" charset="0"/>
            </a:endParaRPr>
          </a:p>
          <a:p>
            <a:pPr eaLnBrk="1" hangingPunct="1"/>
            <a:endParaRPr lang="en-US" altLang="en-US" sz="2800" u="sng" dirty="0">
              <a:solidFill>
                <a:srgbClr val="FF6600"/>
              </a:solidFill>
              <a:latin typeface="Tw Cen MT" panose="020B0602020104020603" pitchFamily="34" charset="0"/>
              <a:ea typeface="MS PGothic" panose="020B0600070205080204" pitchFamily="34" charset="-128"/>
              <a:cs typeface="Arial" panose="020B0604020202020204" pitchFamily="34" charset="0"/>
            </a:endParaRPr>
          </a:p>
        </p:txBody>
      </p:sp>
      <p:sp>
        <p:nvSpPr>
          <p:cNvPr id="4" name="Slide Number Placeholder 3"/>
          <p:cNvSpPr>
            <a:spLocks noGrp="1"/>
          </p:cNvSpPr>
          <p:nvPr>
            <p:ph type="sldNum" sz="quarter" idx="12"/>
          </p:nvPr>
        </p:nvSpPr>
        <p:spPr/>
        <p:txBody>
          <a:bodyPr>
            <a:norm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88278787-1C8D-45A3-9788-34B584B51B84}" type="slidenum">
              <a:rPr lang="en-US" altLang="en-US">
                <a:solidFill>
                  <a:srgbClr val="898989"/>
                </a:solidFill>
                <a:latin typeface="Calibri" panose="020F0502020204030204" pitchFamily="34" charset="0"/>
              </a:rPr>
              <a:pPr eaLnBrk="1" hangingPunct="1"/>
              <a:t>28</a:t>
            </a:fld>
            <a:endParaRPr lang="en-US" altLang="en-US">
              <a:solidFill>
                <a:srgbClr val="898989"/>
              </a:solidFill>
              <a:latin typeface="Calibri" panose="020F0502020204030204" pitchFamily="34" charset="0"/>
            </a:endParaRPr>
          </a:p>
        </p:txBody>
      </p:sp>
      <p:pic>
        <p:nvPicPr>
          <p:cNvPr id="21508" name="Picture 2" descr="http://www.operationworld.org/files/ow/maps/lgmap/saud-MMAP-md.png"/>
          <p:cNvPicPr>
            <a:picLocks noChangeAspect="1" noChangeArrowheads="1"/>
          </p:cNvPicPr>
          <p:nvPr/>
        </p:nvPicPr>
        <p:blipFill>
          <a:blip r:embed="rId2" cstate="email">
            <a:extLst>
              <a:ext uri="{28A0092B-C50C-407E-A947-70E740481C1C}">
                <a14:useLocalDpi xmlns:a14="http://schemas.microsoft.com/office/drawing/2010/main" val="0"/>
              </a:ext>
            </a:extLst>
          </a:blip>
          <a:srcRect/>
          <a:stretch>
            <a:fillRect/>
          </a:stretch>
        </p:blipFill>
        <p:spPr bwMode="auto">
          <a:xfrm>
            <a:off x="0" y="1643063"/>
            <a:ext cx="2560638" cy="1760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509" name="Picture 4" descr="http://thumbs.dreamstime.com/z/oman-map-8643287.jpg"/>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4649788"/>
            <a:ext cx="2589213" cy="2208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Content Placeholder 2"/>
          <p:cNvSpPr txBox="1">
            <a:spLocks/>
          </p:cNvSpPr>
          <p:nvPr/>
        </p:nvSpPr>
        <p:spPr bwMode="auto">
          <a:xfrm>
            <a:off x="2958663" y="3748796"/>
            <a:ext cx="5840412" cy="2309813"/>
          </a:xfrm>
          <a:prstGeom prst="rect">
            <a:avLst/>
          </a:prstGeom>
          <a:noFill/>
          <a:ln w="9525">
            <a:noFill/>
            <a:miter lim="800000"/>
            <a:headEnd/>
            <a:tailEnd/>
          </a:ln>
        </p:spPr>
        <p:txBody>
          <a:bodyPr/>
          <a:lstStyle/>
          <a:p>
            <a:pPr marL="319088" indent="-319088" eaLnBrk="0" fontAlgn="auto" hangingPunct="0">
              <a:spcBef>
                <a:spcPts val="700"/>
              </a:spcBef>
              <a:spcAft>
                <a:spcPts val="0"/>
              </a:spcAft>
              <a:buClr>
                <a:schemeClr val="accent2"/>
              </a:buClr>
              <a:buSzPct val="60000"/>
              <a:buFont typeface="Wingdings" pitchFamily="2" charset="2"/>
              <a:buChar char=""/>
              <a:defRPr/>
            </a:pPr>
            <a:r>
              <a:rPr lang="en-US" sz="2800" dirty="0">
                <a:solidFill>
                  <a:schemeClr val="accent4"/>
                </a:solidFill>
                <a:latin typeface="Tw Cen MT" pitchFamily="34" charset="0"/>
              </a:rPr>
              <a:t>Oman  Ministry of Health issued a decree mandating </a:t>
            </a:r>
            <a:r>
              <a:rPr lang="en-US" sz="2800" u="sng" dirty="0">
                <a:solidFill>
                  <a:schemeClr val="accent4"/>
                </a:solidFill>
                <a:latin typeface="Tw Cen MT" pitchFamily="34" charset="0"/>
              </a:rPr>
              <a:t>international accreditation for Public and Private sector</a:t>
            </a:r>
            <a:endParaRPr lang="en-US" sz="2800" dirty="0">
              <a:solidFill>
                <a:schemeClr val="accent4"/>
              </a:solidFill>
              <a:latin typeface="Tw Cen MT" pitchFamily="34" charset="0"/>
            </a:endParaRPr>
          </a:p>
          <a:p>
            <a:pPr marL="319088" indent="-319088" eaLnBrk="0" fontAlgn="auto" hangingPunct="0">
              <a:spcBef>
                <a:spcPts val="700"/>
              </a:spcBef>
              <a:spcAft>
                <a:spcPts val="0"/>
              </a:spcAft>
              <a:buClr>
                <a:schemeClr val="accent2"/>
              </a:buClr>
              <a:buSzPct val="60000"/>
              <a:buFont typeface="Wingdings" pitchFamily="2" charset="2"/>
              <a:buChar char=""/>
              <a:defRPr/>
            </a:pPr>
            <a:endParaRPr lang="en-US" sz="2800" u="sng" dirty="0">
              <a:solidFill>
                <a:schemeClr val="accent4"/>
              </a:solidFill>
              <a:latin typeface="Tw Cen MT" pitchFamily="34" charset="0"/>
              <a:cs typeface="+mn-cs"/>
            </a:endParaRPr>
          </a:p>
        </p:txBody>
      </p:sp>
      <p:sp>
        <p:nvSpPr>
          <p:cNvPr id="10" name="Title 1"/>
          <p:cNvSpPr txBox="1">
            <a:spLocks/>
          </p:cNvSpPr>
          <p:nvPr/>
        </p:nvSpPr>
        <p:spPr>
          <a:xfrm>
            <a:off x="466588" y="315117"/>
            <a:ext cx="8153400" cy="741363"/>
          </a:xfrm>
          <a:prstGeom prst="rect">
            <a:avLst/>
          </a:prstGeom>
        </p:spPr>
        <p:txBody>
          <a:bodyPr vert="horz" lIns="91440" tIns="45720" rIns="91440" bIns="45720" rtlCol="0" anchor="ctr">
            <a:noAutofit/>
          </a:bodyPr>
          <a:lstStyle>
            <a:lvl1pPr algn="l" defTabSz="914400" rtl="0" eaLnBrk="1" latinLnBrk="0" hangingPunct="1">
              <a:lnSpc>
                <a:spcPct val="85000"/>
              </a:lnSpc>
              <a:spcBef>
                <a:spcPct val="0"/>
              </a:spcBef>
              <a:buNone/>
              <a:defRPr sz="4000" kern="1200" cap="all" baseline="0">
                <a:solidFill>
                  <a:schemeClr val="bg2"/>
                </a:solidFill>
                <a:latin typeface="+mj-lt"/>
                <a:ea typeface="+mj-ea"/>
                <a:cs typeface="+mj-cs"/>
              </a:defRPr>
            </a:lvl1pPr>
          </a:lstStyle>
          <a:p>
            <a:r>
              <a:rPr lang="en-US" altLang="en-US" sz="3200" cap="none">
                <a:solidFill>
                  <a:srgbClr val="172B79"/>
                </a:solidFill>
              </a:rPr>
              <a:t>Achieving Quality &amp; Safety- Commitment At The National Level </a:t>
            </a:r>
            <a:endParaRPr lang="en-US" altLang="en-US" sz="3200" cap="none" dirty="0">
              <a:solidFill>
                <a:srgbClr val="172B79"/>
              </a:solidFill>
            </a:endParaRPr>
          </a:p>
        </p:txBody>
      </p:sp>
      <p:sp>
        <p:nvSpPr>
          <p:cNvPr id="11" name="Content Placeholder 2"/>
          <p:cNvSpPr txBox="1">
            <a:spLocks/>
          </p:cNvSpPr>
          <p:nvPr/>
        </p:nvSpPr>
        <p:spPr>
          <a:xfrm>
            <a:off x="2806263" y="3009900"/>
            <a:ext cx="6858000" cy="1219200"/>
          </a:xfrm>
          <a:prstGeom prst="rect">
            <a:avLst/>
          </a:prstGeom>
        </p:spPr>
        <p:txBody>
          <a:bodyPr vert="horz" lIns="91440" tIns="45720" rIns="91440" bIns="45720" rtlCol="0">
            <a:normAutofit/>
          </a:bodyPr>
          <a:lstStyle>
            <a:lvl1pPr marL="182880" indent="-182880" algn="l" defTabSz="914400" rtl="0" eaLnBrk="1" latinLnBrk="0" hangingPunct="1">
              <a:lnSpc>
                <a:spcPct val="90000"/>
              </a:lnSpc>
              <a:spcBef>
                <a:spcPts val="1200"/>
              </a:spcBef>
              <a:spcAft>
                <a:spcPts val="200"/>
              </a:spcAft>
              <a:buClr>
                <a:schemeClr val="tx1"/>
              </a:buClr>
              <a:buFont typeface="Wingdings" pitchFamily="2" charset="2"/>
              <a:buChar char=""/>
              <a:defRPr sz="2200" kern="1200">
                <a:solidFill>
                  <a:schemeClr val="tx1"/>
                </a:solidFill>
                <a:latin typeface="+mn-lt"/>
                <a:ea typeface="+mn-ea"/>
                <a:cs typeface="+mn-cs"/>
              </a:defRPr>
            </a:lvl1pPr>
            <a:lvl2pPr marL="411480" indent="-182880" algn="l" defTabSz="914400" rtl="0" eaLnBrk="1" latinLnBrk="0" hangingPunct="1">
              <a:lnSpc>
                <a:spcPct val="90000"/>
              </a:lnSpc>
              <a:spcBef>
                <a:spcPts val="200"/>
              </a:spcBef>
              <a:spcAft>
                <a:spcPts val="400"/>
              </a:spcAft>
              <a:buClr>
                <a:schemeClr val="tx1"/>
              </a:buClr>
              <a:buFont typeface="Wingdings" pitchFamily="2" charset="2"/>
              <a:buChar char=""/>
              <a:defRPr sz="2000" kern="1200">
                <a:solidFill>
                  <a:schemeClr val="tx1"/>
                </a:solidFill>
                <a:latin typeface="+mn-lt"/>
                <a:ea typeface="+mn-ea"/>
                <a:cs typeface="+mn-cs"/>
              </a:defRPr>
            </a:lvl2pPr>
            <a:lvl3pPr marL="640080" indent="-182880" algn="l" defTabSz="914400" rtl="0" eaLnBrk="1" latinLnBrk="0" hangingPunct="1">
              <a:lnSpc>
                <a:spcPct val="90000"/>
              </a:lnSpc>
              <a:spcBef>
                <a:spcPts val="200"/>
              </a:spcBef>
              <a:spcAft>
                <a:spcPts val="400"/>
              </a:spcAft>
              <a:buClr>
                <a:schemeClr val="tx1"/>
              </a:buClr>
              <a:buFont typeface="Wingdings" pitchFamily="2" charset="2"/>
              <a:buChar char=""/>
              <a:defRPr sz="1800" kern="1200">
                <a:solidFill>
                  <a:schemeClr val="tx1"/>
                </a:solidFill>
                <a:latin typeface="+mn-lt"/>
                <a:ea typeface="+mn-ea"/>
                <a:cs typeface="+mn-cs"/>
              </a:defRPr>
            </a:lvl3pPr>
            <a:lvl4pPr marL="868680" indent="-182880" algn="l" defTabSz="914400" rtl="0" eaLnBrk="1" latinLnBrk="0" hangingPunct="1">
              <a:lnSpc>
                <a:spcPct val="90000"/>
              </a:lnSpc>
              <a:spcBef>
                <a:spcPts val="200"/>
              </a:spcBef>
              <a:spcAft>
                <a:spcPts val="400"/>
              </a:spcAft>
              <a:buClr>
                <a:schemeClr val="tx1"/>
              </a:buClr>
              <a:buFont typeface="Wingdings" pitchFamily="2" charset="2"/>
              <a:buChar char=""/>
              <a:defRPr sz="1600" kern="1200">
                <a:solidFill>
                  <a:schemeClr val="tx1"/>
                </a:solidFill>
                <a:latin typeface="+mn-lt"/>
                <a:ea typeface="+mn-ea"/>
                <a:cs typeface="+mn-cs"/>
              </a:defRPr>
            </a:lvl4pPr>
            <a:lvl5pPr marL="1097280" indent="-182880" algn="l" defTabSz="914400" rtl="0" eaLnBrk="1" latinLnBrk="0" hangingPunct="1">
              <a:lnSpc>
                <a:spcPct val="90000"/>
              </a:lnSpc>
              <a:spcBef>
                <a:spcPts val="200"/>
              </a:spcBef>
              <a:spcAft>
                <a:spcPts val="400"/>
              </a:spcAft>
              <a:buClr>
                <a:schemeClr val="tx1"/>
              </a:buClr>
              <a:buFont typeface="Wingdings" pitchFamily="2" charset="2"/>
              <a:buChar char=""/>
              <a:defRPr sz="1600" kern="1200">
                <a:solidFill>
                  <a:schemeClr val="tx1"/>
                </a:solidFill>
                <a:latin typeface="+mn-lt"/>
                <a:ea typeface="+mn-ea"/>
                <a:cs typeface="+mn-cs"/>
              </a:defRPr>
            </a:lvl5pPr>
            <a:lvl6pPr marL="1284600" indent="-228600" algn="l" defTabSz="914400" rtl="0" eaLnBrk="1" latinLnBrk="0" hangingPunct="1">
              <a:lnSpc>
                <a:spcPct val="90000"/>
              </a:lnSpc>
              <a:spcBef>
                <a:spcPts val="200"/>
              </a:spcBef>
              <a:spcAft>
                <a:spcPts val="400"/>
              </a:spcAft>
              <a:buClr>
                <a:schemeClr val="tx1"/>
              </a:buClr>
              <a:buFont typeface="Wingdings" pitchFamily="2" charset="2"/>
              <a:buChar char=""/>
              <a:defRPr sz="1600" kern="1200">
                <a:solidFill>
                  <a:schemeClr val="tx1"/>
                </a:solidFill>
                <a:latin typeface="+mn-lt"/>
                <a:ea typeface="+mn-ea"/>
                <a:cs typeface="+mn-cs"/>
              </a:defRPr>
            </a:lvl6pPr>
            <a:lvl7pPr marL="1471800" indent="-228600" algn="l" defTabSz="914400" rtl="0" eaLnBrk="1" latinLnBrk="0" hangingPunct="1">
              <a:lnSpc>
                <a:spcPct val="90000"/>
              </a:lnSpc>
              <a:spcBef>
                <a:spcPts val="200"/>
              </a:spcBef>
              <a:spcAft>
                <a:spcPts val="400"/>
              </a:spcAft>
              <a:buClr>
                <a:schemeClr val="tx1"/>
              </a:buClr>
              <a:buFont typeface="Wingdings" pitchFamily="2" charset="2"/>
              <a:buChar char=""/>
              <a:defRPr sz="1600" kern="1200">
                <a:solidFill>
                  <a:schemeClr val="tx1"/>
                </a:solidFill>
                <a:latin typeface="+mn-lt"/>
                <a:ea typeface="+mn-ea"/>
                <a:cs typeface="+mn-cs"/>
              </a:defRPr>
            </a:lvl7pPr>
            <a:lvl8pPr marL="1629000" indent="-228600" algn="l" defTabSz="914400" rtl="0" eaLnBrk="1" latinLnBrk="0" hangingPunct="1">
              <a:lnSpc>
                <a:spcPct val="90000"/>
              </a:lnSpc>
              <a:spcBef>
                <a:spcPts val="200"/>
              </a:spcBef>
              <a:spcAft>
                <a:spcPts val="400"/>
              </a:spcAft>
              <a:buClr>
                <a:schemeClr val="tx1"/>
              </a:buClr>
              <a:buFont typeface="Wingdings" pitchFamily="2" charset="2"/>
              <a:buChar char=""/>
              <a:defRPr sz="1600" kern="1200">
                <a:solidFill>
                  <a:schemeClr val="tx1"/>
                </a:solidFill>
                <a:latin typeface="+mn-lt"/>
                <a:ea typeface="+mn-ea"/>
                <a:cs typeface="+mn-cs"/>
              </a:defRPr>
            </a:lvl8pPr>
            <a:lvl9pPr marL="1806200" indent="-228600" algn="l" defTabSz="914400" rtl="0" eaLnBrk="1" latinLnBrk="0" hangingPunct="1">
              <a:lnSpc>
                <a:spcPct val="90000"/>
              </a:lnSpc>
              <a:spcBef>
                <a:spcPts val="200"/>
              </a:spcBef>
              <a:spcAft>
                <a:spcPts val="400"/>
              </a:spcAft>
              <a:buClr>
                <a:schemeClr val="tx1"/>
              </a:buClr>
              <a:buFont typeface="Wingdings" pitchFamily="2" charset="2"/>
              <a:buChar char=""/>
              <a:defRPr sz="1600" kern="1200">
                <a:solidFill>
                  <a:schemeClr val="tx1"/>
                </a:solidFill>
                <a:latin typeface="+mn-lt"/>
                <a:ea typeface="+mn-ea"/>
                <a:cs typeface="+mn-cs"/>
              </a:defRPr>
            </a:lvl9pPr>
          </a:lstStyle>
          <a:p>
            <a:r>
              <a:rPr lang="en-US" altLang="en-US" sz="2800" dirty="0">
                <a:solidFill>
                  <a:srgbClr val="FF0000"/>
                </a:solidFill>
                <a:latin typeface="Tw Cen MT" panose="020B0602020104020603" pitchFamily="34" charset="0"/>
              </a:rPr>
              <a:t>94 Organizations accredited  by JCI </a:t>
            </a:r>
          </a:p>
        </p:txBody>
      </p:sp>
      <p:sp>
        <p:nvSpPr>
          <p:cNvPr id="12" name="Content Placeholder 2"/>
          <p:cNvSpPr txBox="1">
            <a:spLocks/>
          </p:cNvSpPr>
          <p:nvPr/>
        </p:nvSpPr>
        <p:spPr>
          <a:xfrm>
            <a:off x="3024188" y="5753894"/>
            <a:ext cx="6858000" cy="1219200"/>
          </a:xfrm>
          <a:prstGeom prst="rect">
            <a:avLst/>
          </a:prstGeom>
        </p:spPr>
        <p:txBody>
          <a:bodyPr vert="horz" lIns="91440" tIns="45720" rIns="91440" bIns="45720" rtlCol="0">
            <a:normAutofit/>
          </a:bodyPr>
          <a:lstStyle>
            <a:lvl1pPr marL="182880" indent="-182880" algn="l" defTabSz="914400" rtl="0" eaLnBrk="1" latinLnBrk="0" hangingPunct="1">
              <a:lnSpc>
                <a:spcPct val="90000"/>
              </a:lnSpc>
              <a:spcBef>
                <a:spcPts val="1200"/>
              </a:spcBef>
              <a:spcAft>
                <a:spcPts val="200"/>
              </a:spcAft>
              <a:buClr>
                <a:schemeClr val="tx1"/>
              </a:buClr>
              <a:buFont typeface="Wingdings" pitchFamily="2" charset="2"/>
              <a:buChar char=""/>
              <a:defRPr sz="2200" kern="1200">
                <a:solidFill>
                  <a:schemeClr val="tx1"/>
                </a:solidFill>
                <a:latin typeface="+mn-lt"/>
                <a:ea typeface="+mn-ea"/>
                <a:cs typeface="+mn-cs"/>
              </a:defRPr>
            </a:lvl1pPr>
            <a:lvl2pPr marL="411480" indent="-182880" algn="l" defTabSz="914400" rtl="0" eaLnBrk="1" latinLnBrk="0" hangingPunct="1">
              <a:lnSpc>
                <a:spcPct val="90000"/>
              </a:lnSpc>
              <a:spcBef>
                <a:spcPts val="200"/>
              </a:spcBef>
              <a:spcAft>
                <a:spcPts val="400"/>
              </a:spcAft>
              <a:buClr>
                <a:schemeClr val="tx1"/>
              </a:buClr>
              <a:buFont typeface="Wingdings" pitchFamily="2" charset="2"/>
              <a:buChar char=""/>
              <a:defRPr sz="2000" kern="1200">
                <a:solidFill>
                  <a:schemeClr val="tx1"/>
                </a:solidFill>
                <a:latin typeface="+mn-lt"/>
                <a:ea typeface="+mn-ea"/>
                <a:cs typeface="+mn-cs"/>
              </a:defRPr>
            </a:lvl2pPr>
            <a:lvl3pPr marL="640080" indent="-182880" algn="l" defTabSz="914400" rtl="0" eaLnBrk="1" latinLnBrk="0" hangingPunct="1">
              <a:lnSpc>
                <a:spcPct val="90000"/>
              </a:lnSpc>
              <a:spcBef>
                <a:spcPts val="200"/>
              </a:spcBef>
              <a:spcAft>
                <a:spcPts val="400"/>
              </a:spcAft>
              <a:buClr>
                <a:schemeClr val="tx1"/>
              </a:buClr>
              <a:buFont typeface="Wingdings" pitchFamily="2" charset="2"/>
              <a:buChar char=""/>
              <a:defRPr sz="1800" kern="1200">
                <a:solidFill>
                  <a:schemeClr val="tx1"/>
                </a:solidFill>
                <a:latin typeface="+mn-lt"/>
                <a:ea typeface="+mn-ea"/>
                <a:cs typeface="+mn-cs"/>
              </a:defRPr>
            </a:lvl3pPr>
            <a:lvl4pPr marL="868680" indent="-182880" algn="l" defTabSz="914400" rtl="0" eaLnBrk="1" latinLnBrk="0" hangingPunct="1">
              <a:lnSpc>
                <a:spcPct val="90000"/>
              </a:lnSpc>
              <a:spcBef>
                <a:spcPts val="200"/>
              </a:spcBef>
              <a:spcAft>
                <a:spcPts val="400"/>
              </a:spcAft>
              <a:buClr>
                <a:schemeClr val="tx1"/>
              </a:buClr>
              <a:buFont typeface="Wingdings" pitchFamily="2" charset="2"/>
              <a:buChar char=""/>
              <a:defRPr sz="1600" kern="1200">
                <a:solidFill>
                  <a:schemeClr val="tx1"/>
                </a:solidFill>
                <a:latin typeface="+mn-lt"/>
                <a:ea typeface="+mn-ea"/>
                <a:cs typeface="+mn-cs"/>
              </a:defRPr>
            </a:lvl4pPr>
            <a:lvl5pPr marL="1097280" indent="-182880" algn="l" defTabSz="914400" rtl="0" eaLnBrk="1" latinLnBrk="0" hangingPunct="1">
              <a:lnSpc>
                <a:spcPct val="90000"/>
              </a:lnSpc>
              <a:spcBef>
                <a:spcPts val="200"/>
              </a:spcBef>
              <a:spcAft>
                <a:spcPts val="400"/>
              </a:spcAft>
              <a:buClr>
                <a:schemeClr val="tx1"/>
              </a:buClr>
              <a:buFont typeface="Wingdings" pitchFamily="2" charset="2"/>
              <a:buChar char=""/>
              <a:defRPr sz="1600" kern="1200">
                <a:solidFill>
                  <a:schemeClr val="tx1"/>
                </a:solidFill>
                <a:latin typeface="+mn-lt"/>
                <a:ea typeface="+mn-ea"/>
                <a:cs typeface="+mn-cs"/>
              </a:defRPr>
            </a:lvl5pPr>
            <a:lvl6pPr marL="1284600" indent="-228600" algn="l" defTabSz="914400" rtl="0" eaLnBrk="1" latinLnBrk="0" hangingPunct="1">
              <a:lnSpc>
                <a:spcPct val="90000"/>
              </a:lnSpc>
              <a:spcBef>
                <a:spcPts val="200"/>
              </a:spcBef>
              <a:spcAft>
                <a:spcPts val="400"/>
              </a:spcAft>
              <a:buClr>
                <a:schemeClr val="tx1"/>
              </a:buClr>
              <a:buFont typeface="Wingdings" pitchFamily="2" charset="2"/>
              <a:buChar char=""/>
              <a:defRPr sz="1600" kern="1200">
                <a:solidFill>
                  <a:schemeClr val="tx1"/>
                </a:solidFill>
                <a:latin typeface="+mn-lt"/>
                <a:ea typeface="+mn-ea"/>
                <a:cs typeface="+mn-cs"/>
              </a:defRPr>
            </a:lvl6pPr>
            <a:lvl7pPr marL="1471800" indent="-228600" algn="l" defTabSz="914400" rtl="0" eaLnBrk="1" latinLnBrk="0" hangingPunct="1">
              <a:lnSpc>
                <a:spcPct val="90000"/>
              </a:lnSpc>
              <a:spcBef>
                <a:spcPts val="200"/>
              </a:spcBef>
              <a:spcAft>
                <a:spcPts val="400"/>
              </a:spcAft>
              <a:buClr>
                <a:schemeClr val="tx1"/>
              </a:buClr>
              <a:buFont typeface="Wingdings" pitchFamily="2" charset="2"/>
              <a:buChar char=""/>
              <a:defRPr sz="1600" kern="1200">
                <a:solidFill>
                  <a:schemeClr val="tx1"/>
                </a:solidFill>
                <a:latin typeface="+mn-lt"/>
                <a:ea typeface="+mn-ea"/>
                <a:cs typeface="+mn-cs"/>
              </a:defRPr>
            </a:lvl7pPr>
            <a:lvl8pPr marL="1629000" indent="-228600" algn="l" defTabSz="914400" rtl="0" eaLnBrk="1" latinLnBrk="0" hangingPunct="1">
              <a:lnSpc>
                <a:spcPct val="90000"/>
              </a:lnSpc>
              <a:spcBef>
                <a:spcPts val="200"/>
              </a:spcBef>
              <a:spcAft>
                <a:spcPts val="400"/>
              </a:spcAft>
              <a:buClr>
                <a:schemeClr val="tx1"/>
              </a:buClr>
              <a:buFont typeface="Wingdings" pitchFamily="2" charset="2"/>
              <a:buChar char=""/>
              <a:defRPr sz="1600" kern="1200">
                <a:solidFill>
                  <a:schemeClr val="tx1"/>
                </a:solidFill>
                <a:latin typeface="+mn-lt"/>
                <a:ea typeface="+mn-ea"/>
                <a:cs typeface="+mn-cs"/>
              </a:defRPr>
            </a:lvl8pPr>
            <a:lvl9pPr marL="1806200" indent="-228600" algn="l" defTabSz="914400" rtl="0" eaLnBrk="1" latinLnBrk="0" hangingPunct="1">
              <a:lnSpc>
                <a:spcPct val="90000"/>
              </a:lnSpc>
              <a:spcBef>
                <a:spcPts val="200"/>
              </a:spcBef>
              <a:spcAft>
                <a:spcPts val="400"/>
              </a:spcAft>
              <a:buClr>
                <a:schemeClr val="tx1"/>
              </a:buClr>
              <a:buFont typeface="Wingdings" pitchFamily="2" charset="2"/>
              <a:buChar char=""/>
              <a:defRPr sz="1600" kern="1200">
                <a:solidFill>
                  <a:schemeClr val="tx1"/>
                </a:solidFill>
                <a:latin typeface="+mn-lt"/>
                <a:ea typeface="+mn-ea"/>
                <a:cs typeface="+mn-cs"/>
              </a:defRPr>
            </a:lvl9pPr>
          </a:lstStyle>
          <a:p>
            <a:r>
              <a:rPr lang="en-US" altLang="en-US" sz="2800" dirty="0">
                <a:solidFill>
                  <a:srgbClr val="FF0000"/>
                </a:solidFill>
                <a:latin typeface="Tw Cen MT" panose="020B0602020104020603" pitchFamily="34" charset="0"/>
              </a:rPr>
              <a:t>6 Organizations accredited  by JCI </a:t>
            </a:r>
          </a:p>
        </p:txBody>
      </p:sp>
    </p:spTree>
    <p:extLst>
      <p:ext uri="{BB962C8B-B14F-4D97-AF65-F5344CB8AC3E}">
        <p14:creationId xmlns:p14="http://schemas.microsoft.com/office/powerpoint/2010/main" val="901413430"/>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4" fill="hold" nodeType="clickEffect">
                                  <p:stCondLst>
                                    <p:cond delay="0"/>
                                  </p:stCondLst>
                                  <p:childTnLst>
                                    <p:set>
                                      <p:cBhvr>
                                        <p:cTn id="6" dur="1" fill="hold">
                                          <p:stCondLst>
                                            <p:cond delay="0"/>
                                          </p:stCondLst>
                                        </p:cTn>
                                        <p:tgtEl>
                                          <p:spTgt spid="21508"/>
                                        </p:tgtEl>
                                        <p:attrNameLst>
                                          <p:attrName>style.visibility</p:attrName>
                                        </p:attrNameLst>
                                      </p:cBhvr>
                                      <p:to>
                                        <p:strVal val="visible"/>
                                      </p:to>
                                    </p:set>
                                    <p:animEffect transition="in" filter="wipe(down)">
                                      <p:cBhvr>
                                        <p:cTn id="7" dur="500"/>
                                        <p:tgtEl>
                                          <p:spTgt spid="21508"/>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wipe(down)">
                                      <p:cBhvr>
                                        <p:cTn id="10" dur="500"/>
                                        <p:tgtEl>
                                          <p:spTgt spid="3">
                                            <p:txEl>
                                              <p:pRg st="0" end="0"/>
                                            </p:txEl>
                                          </p:spTgt>
                                        </p:tgtEl>
                                      </p:cBhvr>
                                    </p:animEffect>
                                  </p:childTnLst>
                                </p:cTn>
                              </p:par>
                            </p:childTnLst>
                          </p:cTn>
                        </p:par>
                      </p:childTnLst>
                    </p:cTn>
                  </p:par>
                  <p:par>
                    <p:cTn id="11" fill="hold" nodeType="clickPar">
                      <p:stCondLst>
                        <p:cond delay="indefinite"/>
                      </p:stCondLst>
                      <p:childTnLst>
                        <p:par>
                          <p:cTn id="12" fill="hold" nodeType="withGroup">
                            <p:stCondLst>
                              <p:cond delay="0"/>
                            </p:stCondLst>
                            <p:childTnLst>
                              <p:par>
                                <p:cTn id="13" presetID="22" presetClass="entr" presetSubtype="4" fill="hold" nodeType="clickEffect">
                                  <p:stCondLst>
                                    <p:cond delay="0"/>
                                  </p:stCondLst>
                                  <p:childTnLst>
                                    <p:set>
                                      <p:cBhvr>
                                        <p:cTn id="14" dur="1" fill="hold">
                                          <p:stCondLst>
                                            <p:cond delay="0"/>
                                          </p:stCondLst>
                                        </p:cTn>
                                        <p:tgtEl>
                                          <p:spTgt spid="21509"/>
                                        </p:tgtEl>
                                        <p:attrNameLst>
                                          <p:attrName>style.visibility</p:attrName>
                                        </p:attrNameLst>
                                      </p:cBhvr>
                                      <p:to>
                                        <p:strVal val="visible"/>
                                      </p:to>
                                    </p:set>
                                    <p:animEffect transition="in" filter="wipe(down)">
                                      <p:cBhvr>
                                        <p:cTn id="15" dur="500"/>
                                        <p:tgtEl>
                                          <p:spTgt spid="21509"/>
                                        </p:tgtEl>
                                      </p:cBhvr>
                                    </p:animEffect>
                                  </p:childTnLst>
                                </p:cTn>
                              </p:par>
                              <p:par>
                                <p:cTn id="16" presetID="22" presetClass="entr" presetSubtype="4" fill="hold" grpId="0" nodeType="withEffect">
                                  <p:stCondLst>
                                    <p:cond delay="0"/>
                                  </p:stCondLst>
                                  <p:childTnLst>
                                    <p:set>
                                      <p:cBhvr>
                                        <p:cTn id="17" dur="1" fill="hold">
                                          <p:stCondLst>
                                            <p:cond delay="0"/>
                                          </p:stCondLst>
                                        </p:cTn>
                                        <p:tgtEl>
                                          <p:spTgt spid="9">
                                            <p:txEl>
                                              <p:pRg st="0" end="0"/>
                                            </p:txEl>
                                          </p:spTgt>
                                        </p:tgtEl>
                                        <p:attrNameLst>
                                          <p:attrName>style.visibility</p:attrName>
                                        </p:attrNameLst>
                                      </p:cBhvr>
                                      <p:to>
                                        <p:strVal val="visible"/>
                                      </p:to>
                                    </p:set>
                                    <p:animEffect transition="in" filter="wipe(down)">
                                      <p:cBhvr>
                                        <p:cTn id="18" dur="500"/>
                                        <p:tgtEl>
                                          <p:spTgt spid="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9" grpId="0" build="p"/>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Content Placeholder 2"/>
          <p:cNvSpPr>
            <a:spLocks noGrp="1"/>
          </p:cNvSpPr>
          <p:nvPr>
            <p:ph idx="1"/>
          </p:nvPr>
        </p:nvSpPr>
        <p:spPr>
          <a:xfrm>
            <a:off x="533400" y="3962400"/>
            <a:ext cx="6858000" cy="574148"/>
          </a:xfrm>
        </p:spPr>
        <p:txBody>
          <a:bodyPr/>
          <a:lstStyle/>
          <a:p>
            <a:r>
              <a:rPr lang="en-US" altLang="en-US" sz="2800" dirty="0">
                <a:solidFill>
                  <a:srgbClr val="FF0000"/>
                </a:solidFill>
                <a:latin typeface="Tw Cen MT" panose="020B0602020104020603" pitchFamily="34" charset="0"/>
              </a:rPr>
              <a:t>10 Organizations accredited  by JCI </a:t>
            </a:r>
          </a:p>
        </p:txBody>
      </p:sp>
      <p:pic>
        <p:nvPicPr>
          <p:cNvPr id="9219" name="Picture 2" descr="Image result for jordan map"/>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600825" y="1490205"/>
            <a:ext cx="2543175" cy="1800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20" name="Title 1"/>
          <p:cNvSpPr>
            <a:spLocks noGrp="1"/>
          </p:cNvSpPr>
          <p:nvPr>
            <p:ph type="title"/>
          </p:nvPr>
        </p:nvSpPr>
        <p:spPr>
          <a:xfrm>
            <a:off x="533400" y="447553"/>
            <a:ext cx="8153400" cy="741363"/>
          </a:xfrm>
        </p:spPr>
        <p:txBody>
          <a:bodyPr>
            <a:noAutofit/>
          </a:bodyPr>
          <a:lstStyle/>
          <a:p>
            <a:pPr eaLnBrk="1" hangingPunct="1"/>
            <a:r>
              <a:rPr lang="en-US" altLang="en-US" sz="3600" cap="none" dirty="0">
                <a:solidFill>
                  <a:srgbClr val="172B79"/>
                </a:solidFill>
              </a:rPr>
              <a:t>Achieving Quality &amp; Safety- Commitment At The National Level </a:t>
            </a:r>
          </a:p>
        </p:txBody>
      </p:sp>
      <p:sp>
        <p:nvSpPr>
          <p:cNvPr id="9221" name="AutoShape 4" descr="Image result for CNn logo"/>
          <p:cNvSpPr>
            <a:spLocks noChangeAspect="1" noChangeArrowheads="1"/>
          </p:cNvSpPr>
          <p:nvPr/>
        </p:nvSpPr>
        <p:spPr bwMode="auto">
          <a:xfrm>
            <a:off x="155575" y="-144463"/>
            <a:ext cx="304800" cy="3048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US" altLang="en-US"/>
          </a:p>
        </p:txBody>
      </p:sp>
      <p:sp>
        <p:nvSpPr>
          <p:cNvPr id="9222" name="AutoShape 6" descr="Image result for cnn news"/>
          <p:cNvSpPr>
            <a:spLocks noChangeAspect="1" noChangeArrowheads="1"/>
          </p:cNvSpPr>
          <p:nvPr/>
        </p:nvSpPr>
        <p:spPr bwMode="auto">
          <a:xfrm>
            <a:off x="155575" y="-144463"/>
            <a:ext cx="304800" cy="3048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US" altLang="en-US"/>
          </a:p>
        </p:txBody>
      </p:sp>
      <p:pic>
        <p:nvPicPr>
          <p:cNvPr id="9223" name="Picture 7" descr="https://lh6.googleusercontent.com/-WhEkV_gow-I/AAAAAAAAAAI/AAAAAAAAAAA/02YZTz2aI00/s0-c-k-no-ns/photo.jpg"/>
          <p:cNvPicPr>
            <a:picLocks noChangeAspect="1" noChangeArrowheads="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0" y="1776611"/>
            <a:ext cx="1838325" cy="695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24" name="TextBox 8"/>
          <p:cNvSpPr txBox="1">
            <a:spLocks noChangeArrowheads="1"/>
          </p:cNvSpPr>
          <p:nvPr/>
        </p:nvSpPr>
        <p:spPr bwMode="auto">
          <a:xfrm>
            <a:off x="201010" y="2111045"/>
            <a:ext cx="1338263"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n-US" altLang="en-US"/>
              <a:t>News 2014</a:t>
            </a:r>
          </a:p>
        </p:txBody>
      </p:sp>
      <p:sp>
        <p:nvSpPr>
          <p:cNvPr id="9225" name="Rectangle 9"/>
          <p:cNvSpPr>
            <a:spLocks noChangeArrowheads="1"/>
          </p:cNvSpPr>
          <p:nvPr/>
        </p:nvSpPr>
        <p:spPr bwMode="auto">
          <a:xfrm>
            <a:off x="1908038" y="1495097"/>
            <a:ext cx="4343400" cy="2246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n-US" altLang="en-US" sz="2800" dirty="0">
                <a:solidFill>
                  <a:srgbClr val="0070C0"/>
                </a:solidFill>
                <a:latin typeface="Tw Cen MT" panose="020B0602020104020603" pitchFamily="34" charset="0"/>
              </a:rPr>
              <a:t>Jordan was named as the </a:t>
            </a:r>
            <a:r>
              <a:rPr lang="en-US" altLang="en-US" sz="2800" b="1" u="sng" dirty="0">
                <a:solidFill>
                  <a:srgbClr val="0070C0"/>
                </a:solidFill>
                <a:latin typeface="Tw Cen MT" panose="020B0602020104020603" pitchFamily="34" charset="0"/>
              </a:rPr>
              <a:t>best overall destination for Medical Tourism </a:t>
            </a:r>
            <a:r>
              <a:rPr lang="en-US" altLang="en-US" sz="2800" dirty="0">
                <a:solidFill>
                  <a:srgbClr val="0070C0"/>
                </a:solidFill>
                <a:latin typeface="Tw Cen MT" panose="020B0602020104020603" pitchFamily="34" charset="0"/>
              </a:rPr>
              <a:t>which handled 250,000 international patients.</a:t>
            </a:r>
          </a:p>
        </p:txBody>
      </p:sp>
    </p:spTree>
    <p:extLst>
      <p:ext uri="{BB962C8B-B14F-4D97-AF65-F5344CB8AC3E}">
        <p14:creationId xmlns:p14="http://schemas.microsoft.com/office/powerpoint/2010/main" val="172725644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4FAB73BC-B049-4115-A692-8D63A059BFB8}" type="slidenum">
              <a:rPr lang="en-US" smtClean="0"/>
              <a:t>3</a:t>
            </a:fld>
            <a:endParaRPr lang="en-US" dirty="0"/>
          </a:p>
        </p:txBody>
      </p:sp>
      <p:pic>
        <p:nvPicPr>
          <p:cNvPr id="3" name="Content Placeholder 4"/>
          <p:cNvPicPr>
            <a:picLocks noChangeAspect="1"/>
          </p:cNvPicPr>
          <p:nvPr/>
        </p:nvPicPr>
        <p:blipFill>
          <a:blip r:embed="rId2"/>
          <a:stretch>
            <a:fillRect/>
          </a:stretch>
        </p:blipFill>
        <p:spPr>
          <a:xfrm>
            <a:off x="2377441" y="506437"/>
            <a:ext cx="4178104" cy="5708474"/>
          </a:xfrm>
          <a:prstGeom prst="rect">
            <a:avLst/>
          </a:prstGeom>
        </p:spPr>
      </p:pic>
    </p:spTree>
    <p:extLst>
      <p:ext uri="{BB962C8B-B14F-4D97-AF65-F5344CB8AC3E}">
        <p14:creationId xmlns:p14="http://schemas.microsoft.com/office/powerpoint/2010/main" val="277674164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
          </p:nvPr>
        </p:nvSpPr>
        <p:spPr>
          <a:xfrm>
            <a:off x="4161537" y="1811608"/>
            <a:ext cx="4813300" cy="3517137"/>
          </a:xfrm>
        </p:spPr>
        <p:txBody>
          <a:bodyPr/>
          <a:lstStyle/>
          <a:p>
            <a:pPr eaLnBrk="1" hangingPunct="1"/>
            <a:r>
              <a:rPr lang="en-US" altLang="en-US" sz="2800" dirty="0">
                <a:solidFill>
                  <a:schemeClr val="accent4"/>
                </a:solidFill>
                <a:latin typeface="Tw Cen MT" panose="020B0602020104020603" pitchFamily="34" charset="0"/>
              </a:rPr>
              <a:t>Hamad Medical Corporation,  The principal public healthcare provider in the State of Qatar has </a:t>
            </a:r>
            <a:r>
              <a:rPr lang="en-US" altLang="en-US" sz="2800" dirty="0">
                <a:solidFill>
                  <a:srgbClr val="FF0000"/>
                </a:solidFill>
                <a:latin typeface="Tw Cen MT" panose="020B0602020104020603" pitchFamily="34" charset="0"/>
              </a:rPr>
              <a:t>18 organizations </a:t>
            </a:r>
            <a:r>
              <a:rPr lang="en-US" altLang="en-US" sz="2800" dirty="0">
                <a:solidFill>
                  <a:schemeClr val="accent4"/>
                </a:solidFill>
                <a:latin typeface="Tw Cen MT" panose="020B0602020104020603" pitchFamily="34" charset="0"/>
              </a:rPr>
              <a:t>(Hospitals, PHC Long term care center, homecare centers, medical ambulance services, CCPC) </a:t>
            </a:r>
            <a:r>
              <a:rPr lang="en-US" altLang="en-US" sz="2800" dirty="0">
                <a:solidFill>
                  <a:srgbClr val="FF0000"/>
                </a:solidFill>
                <a:latin typeface="Tw Cen MT" panose="020B0602020104020603" pitchFamily="34" charset="0"/>
              </a:rPr>
              <a:t>accredited by JCI</a:t>
            </a:r>
            <a:r>
              <a:rPr lang="en-US" altLang="en-US" sz="2800" dirty="0">
                <a:solidFill>
                  <a:schemeClr val="accent4"/>
                </a:solidFill>
                <a:latin typeface="Tw Cen MT" panose="020B0602020104020603" pitchFamily="34" charset="0"/>
              </a:rPr>
              <a:t>. </a:t>
            </a:r>
          </a:p>
          <a:p>
            <a:pPr eaLnBrk="1" hangingPunct="1"/>
            <a:endParaRPr lang="en-US" altLang="en-US" sz="2800" dirty="0">
              <a:solidFill>
                <a:schemeClr val="accent4"/>
              </a:solidFill>
              <a:latin typeface="Tw Cen MT" panose="020B0602020104020603" pitchFamily="34" charset="0"/>
            </a:endParaRPr>
          </a:p>
        </p:txBody>
      </p:sp>
      <p:sp>
        <p:nvSpPr>
          <p:cNvPr id="4" name="Slide Number Placeholder 3"/>
          <p:cNvSpPr>
            <a:spLocks noGrp="1"/>
          </p:cNvSpPr>
          <p:nvPr>
            <p:ph type="sldNum" sz="quarter" idx="12"/>
          </p:nvPr>
        </p:nvSpPr>
        <p:spPr/>
        <p:txBody>
          <a:bodyPr>
            <a:norm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BFDD5C2F-69D6-4C6D-A459-9DA0AF39B2D4}" type="slidenum">
              <a:rPr lang="en-US" altLang="en-US">
                <a:solidFill>
                  <a:srgbClr val="898989"/>
                </a:solidFill>
                <a:latin typeface="Calibri" panose="020F0502020204030204" pitchFamily="34" charset="0"/>
              </a:rPr>
              <a:pPr eaLnBrk="1" hangingPunct="1"/>
              <a:t>30</a:t>
            </a:fld>
            <a:endParaRPr lang="en-US" altLang="en-US">
              <a:solidFill>
                <a:srgbClr val="898989"/>
              </a:solidFill>
              <a:latin typeface="Calibri" panose="020F0502020204030204" pitchFamily="34" charset="0"/>
            </a:endParaRPr>
          </a:p>
        </p:txBody>
      </p:sp>
      <p:pic>
        <p:nvPicPr>
          <p:cNvPr id="12293" name="Picture 4" descr="https://www.hamad.qa/EN/About-Us/Our-Accreditations/PublishingImages/Accreditation-Logos/JCI-EN.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3733800"/>
            <a:ext cx="3705225" cy="2417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294" name="Picture 4" descr="Image result for qatar map"/>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1930" y="1499592"/>
            <a:ext cx="3281363" cy="1716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itle 1"/>
          <p:cNvSpPr txBox="1">
            <a:spLocks/>
          </p:cNvSpPr>
          <p:nvPr/>
        </p:nvSpPr>
        <p:spPr>
          <a:xfrm>
            <a:off x="533400" y="440504"/>
            <a:ext cx="8153400" cy="741363"/>
          </a:xfrm>
          <a:prstGeom prst="rect">
            <a:avLst/>
          </a:prstGeom>
        </p:spPr>
        <p:txBody>
          <a:bodyPr vert="horz" lIns="91440" tIns="45720" rIns="91440" bIns="45720" rtlCol="0" anchor="ctr">
            <a:noAutofit/>
          </a:bodyPr>
          <a:lstStyle>
            <a:lvl1pPr algn="l" defTabSz="914400" rtl="0" eaLnBrk="1" latinLnBrk="0" hangingPunct="1">
              <a:lnSpc>
                <a:spcPct val="85000"/>
              </a:lnSpc>
              <a:spcBef>
                <a:spcPct val="0"/>
              </a:spcBef>
              <a:buNone/>
              <a:defRPr sz="4000" kern="1200" cap="all" baseline="0">
                <a:solidFill>
                  <a:schemeClr val="bg2"/>
                </a:solidFill>
                <a:latin typeface="+mj-lt"/>
                <a:ea typeface="+mj-ea"/>
                <a:cs typeface="+mj-cs"/>
              </a:defRPr>
            </a:lvl1pPr>
          </a:lstStyle>
          <a:p>
            <a:r>
              <a:rPr lang="en-US" altLang="en-US" sz="3600" cap="none" dirty="0">
                <a:solidFill>
                  <a:srgbClr val="172B79"/>
                </a:solidFill>
              </a:rPr>
              <a:t>Achieving Quality &amp; Safety- Commitment At The National Level </a:t>
            </a:r>
          </a:p>
        </p:txBody>
      </p:sp>
    </p:spTree>
    <p:extLst>
      <p:ext uri="{BB962C8B-B14F-4D97-AF65-F5344CB8AC3E}">
        <p14:creationId xmlns:p14="http://schemas.microsoft.com/office/powerpoint/2010/main" val="520623575"/>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Content Placeholder 2"/>
          <p:cNvSpPr>
            <a:spLocks noGrp="1"/>
          </p:cNvSpPr>
          <p:nvPr>
            <p:ph sz="quarter" idx="1"/>
          </p:nvPr>
        </p:nvSpPr>
        <p:spPr>
          <a:xfrm>
            <a:off x="2854325" y="1454264"/>
            <a:ext cx="6289675" cy="4495800"/>
          </a:xfrm>
        </p:spPr>
        <p:txBody>
          <a:bodyPr>
            <a:normAutofit lnSpcReduction="10000"/>
          </a:bodyPr>
          <a:lstStyle/>
          <a:p>
            <a:pPr eaLnBrk="1" hangingPunct="1"/>
            <a:r>
              <a:rPr lang="en-US" altLang="en-US" sz="2800" dirty="0">
                <a:solidFill>
                  <a:schemeClr val="accent4">
                    <a:lumMod val="75000"/>
                  </a:schemeClr>
                </a:solidFill>
                <a:latin typeface="Tw Cen MT" panose="020B0602020104020603" pitchFamily="34" charset="0"/>
              </a:rPr>
              <a:t>New constitution in Egypt mandates provision of high quality and safe care</a:t>
            </a:r>
          </a:p>
          <a:p>
            <a:pPr eaLnBrk="1" hangingPunct="1"/>
            <a:endParaRPr lang="en-US" altLang="en-US" sz="2800" dirty="0">
              <a:solidFill>
                <a:schemeClr val="accent4">
                  <a:lumMod val="75000"/>
                </a:schemeClr>
              </a:solidFill>
              <a:latin typeface="Tw Cen MT" panose="020B0602020104020603" pitchFamily="34" charset="0"/>
            </a:endParaRPr>
          </a:p>
          <a:p>
            <a:pPr eaLnBrk="1" hangingPunct="1"/>
            <a:endParaRPr lang="en-US" altLang="en-US" sz="2800" dirty="0">
              <a:solidFill>
                <a:schemeClr val="accent4">
                  <a:lumMod val="75000"/>
                </a:schemeClr>
              </a:solidFill>
              <a:latin typeface="Tw Cen MT" panose="020B0602020104020603" pitchFamily="34" charset="0"/>
            </a:endParaRPr>
          </a:p>
          <a:p>
            <a:pPr eaLnBrk="1" hangingPunct="1"/>
            <a:r>
              <a:rPr lang="en-US" altLang="en-US" sz="2800" dirty="0">
                <a:solidFill>
                  <a:schemeClr val="accent4">
                    <a:lumMod val="75000"/>
                  </a:schemeClr>
                </a:solidFill>
                <a:latin typeface="Tw Cen MT" panose="020B0602020104020603" pitchFamily="34" charset="0"/>
              </a:rPr>
              <a:t> </a:t>
            </a:r>
          </a:p>
          <a:p>
            <a:pPr eaLnBrk="1" hangingPunct="1"/>
            <a:r>
              <a:rPr lang="en-US" altLang="en-US" sz="2800" dirty="0">
                <a:solidFill>
                  <a:schemeClr val="accent4">
                    <a:lumMod val="75000"/>
                  </a:schemeClr>
                </a:solidFill>
                <a:latin typeface="Tw Cen MT" panose="020B0602020104020603" pitchFamily="34" charset="0"/>
              </a:rPr>
              <a:t>Other countries who are planning to attract patients are  striving to provide safe and high quality  care are moving towards International Accreditation and consider it as an investment </a:t>
            </a:r>
          </a:p>
        </p:txBody>
      </p:sp>
      <p:sp>
        <p:nvSpPr>
          <p:cNvPr id="4" name="Slide Number Placeholder 3"/>
          <p:cNvSpPr>
            <a:spLocks noGrp="1"/>
          </p:cNvSpPr>
          <p:nvPr>
            <p:ph type="sldNum" sz="quarter" idx="12"/>
          </p:nvPr>
        </p:nvSpPr>
        <p:spPr/>
        <p:txBody>
          <a:bodyPr>
            <a:norm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105B043B-AB68-4953-840E-42AF0F153FF6}" type="slidenum">
              <a:rPr lang="en-US" altLang="en-US">
                <a:solidFill>
                  <a:srgbClr val="898989"/>
                </a:solidFill>
                <a:latin typeface="Calibri" panose="020F0502020204030204" pitchFamily="34" charset="0"/>
              </a:rPr>
              <a:pPr eaLnBrk="1" hangingPunct="1"/>
              <a:t>31</a:t>
            </a:fld>
            <a:endParaRPr lang="en-US" altLang="en-US">
              <a:solidFill>
                <a:srgbClr val="898989"/>
              </a:solidFill>
              <a:latin typeface="Calibri" panose="020F0502020204030204" pitchFamily="34" charset="0"/>
            </a:endParaRPr>
          </a:p>
        </p:txBody>
      </p:sp>
      <p:pic>
        <p:nvPicPr>
          <p:cNvPr id="13317" name="Picture 4" descr="Image result for egypt"/>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590675"/>
            <a:ext cx="2543175" cy="1800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itle 1"/>
          <p:cNvSpPr txBox="1">
            <a:spLocks/>
          </p:cNvSpPr>
          <p:nvPr/>
        </p:nvSpPr>
        <p:spPr>
          <a:xfrm>
            <a:off x="533400" y="562851"/>
            <a:ext cx="8153400" cy="741363"/>
          </a:xfrm>
          <a:prstGeom prst="rect">
            <a:avLst/>
          </a:prstGeom>
        </p:spPr>
        <p:txBody>
          <a:bodyPr vert="horz" lIns="91440" tIns="45720" rIns="91440" bIns="45720" rtlCol="0" anchor="ctr">
            <a:noAutofit/>
          </a:bodyPr>
          <a:lstStyle>
            <a:lvl1pPr algn="l" defTabSz="914400" rtl="0" eaLnBrk="1" latinLnBrk="0" hangingPunct="1">
              <a:lnSpc>
                <a:spcPct val="85000"/>
              </a:lnSpc>
              <a:spcBef>
                <a:spcPct val="0"/>
              </a:spcBef>
              <a:buNone/>
              <a:defRPr sz="4000" kern="1200" cap="all" baseline="0">
                <a:solidFill>
                  <a:schemeClr val="bg2"/>
                </a:solidFill>
                <a:latin typeface="+mj-lt"/>
                <a:ea typeface="+mj-ea"/>
                <a:cs typeface="+mj-cs"/>
              </a:defRPr>
            </a:lvl1pPr>
          </a:lstStyle>
          <a:p>
            <a:r>
              <a:rPr lang="en-US" altLang="en-US" sz="3600" cap="none" dirty="0">
                <a:solidFill>
                  <a:srgbClr val="172B79"/>
                </a:solidFill>
              </a:rPr>
              <a:t>Achieving Quality &amp; Safety- Commitment At The National Level </a:t>
            </a:r>
          </a:p>
        </p:txBody>
      </p:sp>
      <p:sp>
        <p:nvSpPr>
          <p:cNvPr id="10" name="Content Placeholder 2"/>
          <p:cNvSpPr txBox="1">
            <a:spLocks/>
          </p:cNvSpPr>
          <p:nvPr/>
        </p:nvSpPr>
        <p:spPr>
          <a:xfrm>
            <a:off x="3118944" y="2490787"/>
            <a:ext cx="6858000" cy="574148"/>
          </a:xfrm>
          <a:prstGeom prst="rect">
            <a:avLst/>
          </a:prstGeom>
        </p:spPr>
        <p:txBody>
          <a:bodyPr vert="horz" lIns="91440" tIns="45720" rIns="91440" bIns="45720" rtlCol="0">
            <a:normAutofit/>
          </a:bodyPr>
          <a:lstStyle>
            <a:lvl1pPr marL="182880" indent="-182880" algn="l" defTabSz="914400" rtl="0" eaLnBrk="1" latinLnBrk="0" hangingPunct="1">
              <a:lnSpc>
                <a:spcPct val="90000"/>
              </a:lnSpc>
              <a:spcBef>
                <a:spcPts val="1200"/>
              </a:spcBef>
              <a:spcAft>
                <a:spcPts val="200"/>
              </a:spcAft>
              <a:buClr>
                <a:schemeClr val="tx1"/>
              </a:buClr>
              <a:buFont typeface="Wingdings" pitchFamily="2" charset="2"/>
              <a:buChar char=""/>
              <a:defRPr sz="2200" kern="1200">
                <a:solidFill>
                  <a:schemeClr val="tx1"/>
                </a:solidFill>
                <a:latin typeface="+mn-lt"/>
                <a:ea typeface="+mn-ea"/>
                <a:cs typeface="+mn-cs"/>
              </a:defRPr>
            </a:lvl1pPr>
            <a:lvl2pPr marL="411480" indent="-182880" algn="l" defTabSz="914400" rtl="0" eaLnBrk="1" latinLnBrk="0" hangingPunct="1">
              <a:lnSpc>
                <a:spcPct val="90000"/>
              </a:lnSpc>
              <a:spcBef>
                <a:spcPts val="200"/>
              </a:spcBef>
              <a:spcAft>
                <a:spcPts val="400"/>
              </a:spcAft>
              <a:buClr>
                <a:schemeClr val="tx1"/>
              </a:buClr>
              <a:buFont typeface="Wingdings" pitchFamily="2" charset="2"/>
              <a:buChar char=""/>
              <a:defRPr sz="2000" kern="1200">
                <a:solidFill>
                  <a:schemeClr val="tx1"/>
                </a:solidFill>
                <a:latin typeface="+mn-lt"/>
                <a:ea typeface="+mn-ea"/>
                <a:cs typeface="+mn-cs"/>
              </a:defRPr>
            </a:lvl2pPr>
            <a:lvl3pPr marL="640080" indent="-182880" algn="l" defTabSz="914400" rtl="0" eaLnBrk="1" latinLnBrk="0" hangingPunct="1">
              <a:lnSpc>
                <a:spcPct val="90000"/>
              </a:lnSpc>
              <a:spcBef>
                <a:spcPts val="200"/>
              </a:spcBef>
              <a:spcAft>
                <a:spcPts val="400"/>
              </a:spcAft>
              <a:buClr>
                <a:schemeClr val="tx1"/>
              </a:buClr>
              <a:buFont typeface="Wingdings" pitchFamily="2" charset="2"/>
              <a:buChar char=""/>
              <a:defRPr sz="1800" kern="1200">
                <a:solidFill>
                  <a:schemeClr val="tx1"/>
                </a:solidFill>
                <a:latin typeface="+mn-lt"/>
                <a:ea typeface="+mn-ea"/>
                <a:cs typeface="+mn-cs"/>
              </a:defRPr>
            </a:lvl3pPr>
            <a:lvl4pPr marL="868680" indent="-182880" algn="l" defTabSz="914400" rtl="0" eaLnBrk="1" latinLnBrk="0" hangingPunct="1">
              <a:lnSpc>
                <a:spcPct val="90000"/>
              </a:lnSpc>
              <a:spcBef>
                <a:spcPts val="200"/>
              </a:spcBef>
              <a:spcAft>
                <a:spcPts val="400"/>
              </a:spcAft>
              <a:buClr>
                <a:schemeClr val="tx1"/>
              </a:buClr>
              <a:buFont typeface="Wingdings" pitchFamily="2" charset="2"/>
              <a:buChar char=""/>
              <a:defRPr sz="1600" kern="1200">
                <a:solidFill>
                  <a:schemeClr val="tx1"/>
                </a:solidFill>
                <a:latin typeface="+mn-lt"/>
                <a:ea typeface="+mn-ea"/>
                <a:cs typeface="+mn-cs"/>
              </a:defRPr>
            </a:lvl4pPr>
            <a:lvl5pPr marL="1097280" indent="-182880" algn="l" defTabSz="914400" rtl="0" eaLnBrk="1" latinLnBrk="0" hangingPunct="1">
              <a:lnSpc>
                <a:spcPct val="90000"/>
              </a:lnSpc>
              <a:spcBef>
                <a:spcPts val="200"/>
              </a:spcBef>
              <a:spcAft>
                <a:spcPts val="400"/>
              </a:spcAft>
              <a:buClr>
                <a:schemeClr val="tx1"/>
              </a:buClr>
              <a:buFont typeface="Wingdings" pitchFamily="2" charset="2"/>
              <a:buChar char=""/>
              <a:defRPr sz="1600" kern="1200">
                <a:solidFill>
                  <a:schemeClr val="tx1"/>
                </a:solidFill>
                <a:latin typeface="+mn-lt"/>
                <a:ea typeface="+mn-ea"/>
                <a:cs typeface="+mn-cs"/>
              </a:defRPr>
            </a:lvl5pPr>
            <a:lvl6pPr marL="1284600" indent="-228600" algn="l" defTabSz="914400" rtl="0" eaLnBrk="1" latinLnBrk="0" hangingPunct="1">
              <a:lnSpc>
                <a:spcPct val="90000"/>
              </a:lnSpc>
              <a:spcBef>
                <a:spcPts val="200"/>
              </a:spcBef>
              <a:spcAft>
                <a:spcPts val="400"/>
              </a:spcAft>
              <a:buClr>
                <a:schemeClr val="tx1"/>
              </a:buClr>
              <a:buFont typeface="Wingdings" pitchFamily="2" charset="2"/>
              <a:buChar char=""/>
              <a:defRPr sz="1600" kern="1200">
                <a:solidFill>
                  <a:schemeClr val="tx1"/>
                </a:solidFill>
                <a:latin typeface="+mn-lt"/>
                <a:ea typeface="+mn-ea"/>
                <a:cs typeface="+mn-cs"/>
              </a:defRPr>
            </a:lvl6pPr>
            <a:lvl7pPr marL="1471800" indent="-228600" algn="l" defTabSz="914400" rtl="0" eaLnBrk="1" latinLnBrk="0" hangingPunct="1">
              <a:lnSpc>
                <a:spcPct val="90000"/>
              </a:lnSpc>
              <a:spcBef>
                <a:spcPts val="200"/>
              </a:spcBef>
              <a:spcAft>
                <a:spcPts val="400"/>
              </a:spcAft>
              <a:buClr>
                <a:schemeClr val="tx1"/>
              </a:buClr>
              <a:buFont typeface="Wingdings" pitchFamily="2" charset="2"/>
              <a:buChar char=""/>
              <a:defRPr sz="1600" kern="1200">
                <a:solidFill>
                  <a:schemeClr val="tx1"/>
                </a:solidFill>
                <a:latin typeface="+mn-lt"/>
                <a:ea typeface="+mn-ea"/>
                <a:cs typeface="+mn-cs"/>
              </a:defRPr>
            </a:lvl7pPr>
            <a:lvl8pPr marL="1629000" indent="-228600" algn="l" defTabSz="914400" rtl="0" eaLnBrk="1" latinLnBrk="0" hangingPunct="1">
              <a:lnSpc>
                <a:spcPct val="90000"/>
              </a:lnSpc>
              <a:spcBef>
                <a:spcPts val="200"/>
              </a:spcBef>
              <a:spcAft>
                <a:spcPts val="400"/>
              </a:spcAft>
              <a:buClr>
                <a:schemeClr val="tx1"/>
              </a:buClr>
              <a:buFont typeface="Wingdings" pitchFamily="2" charset="2"/>
              <a:buChar char=""/>
              <a:defRPr sz="1600" kern="1200">
                <a:solidFill>
                  <a:schemeClr val="tx1"/>
                </a:solidFill>
                <a:latin typeface="+mn-lt"/>
                <a:ea typeface="+mn-ea"/>
                <a:cs typeface="+mn-cs"/>
              </a:defRPr>
            </a:lvl8pPr>
            <a:lvl9pPr marL="1806200" indent="-228600" algn="l" defTabSz="914400" rtl="0" eaLnBrk="1" latinLnBrk="0" hangingPunct="1">
              <a:lnSpc>
                <a:spcPct val="90000"/>
              </a:lnSpc>
              <a:spcBef>
                <a:spcPts val="200"/>
              </a:spcBef>
              <a:spcAft>
                <a:spcPts val="400"/>
              </a:spcAft>
              <a:buClr>
                <a:schemeClr val="tx1"/>
              </a:buClr>
              <a:buFont typeface="Wingdings" pitchFamily="2" charset="2"/>
              <a:buChar char=""/>
              <a:defRPr sz="1600" kern="1200">
                <a:solidFill>
                  <a:schemeClr val="tx1"/>
                </a:solidFill>
                <a:latin typeface="+mn-lt"/>
                <a:ea typeface="+mn-ea"/>
                <a:cs typeface="+mn-cs"/>
              </a:defRPr>
            </a:lvl9pPr>
          </a:lstStyle>
          <a:p>
            <a:r>
              <a:rPr lang="en-US" altLang="en-US" sz="2800" dirty="0">
                <a:solidFill>
                  <a:srgbClr val="FF0000"/>
                </a:solidFill>
                <a:latin typeface="Tw Cen MT" panose="020B0602020104020603" pitchFamily="34" charset="0"/>
              </a:rPr>
              <a:t>8 Organizations accredited  by JCI </a:t>
            </a:r>
          </a:p>
        </p:txBody>
      </p:sp>
    </p:spTree>
    <p:extLst>
      <p:ext uri="{BB962C8B-B14F-4D97-AF65-F5344CB8AC3E}">
        <p14:creationId xmlns:p14="http://schemas.microsoft.com/office/powerpoint/2010/main" val="1546883485"/>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2530">
                                            <p:txEl>
                                              <p:pRg st="0" end="0"/>
                                            </p:txEl>
                                          </p:spTgt>
                                        </p:tgtEl>
                                        <p:attrNameLst>
                                          <p:attrName>style.visibility</p:attrName>
                                        </p:attrNameLst>
                                      </p:cBhvr>
                                      <p:to>
                                        <p:strVal val="visible"/>
                                      </p:to>
                                    </p:set>
                                    <p:animEffect transition="in" filter="wipe(down)">
                                      <p:cBhvr>
                                        <p:cTn id="7" dur="500"/>
                                        <p:tgtEl>
                                          <p:spTgt spid="22530">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22530">
                                            <p:txEl>
                                              <p:pRg st="3" end="3"/>
                                            </p:txEl>
                                          </p:spTgt>
                                        </p:tgtEl>
                                        <p:attrNameLst>
                                          <p:attrName>style.visibility</p:attrName>
                                        </p:attrNameLst>
                                      </p:cBhvr>
                                      <p:to>
                                        <p:strVal val="visible"/>
                                      </p:to>
                                    </p:set>
                                    <p:animEffect transition="in" filter="wipe(down)">
                                      <p:cBhvr>
                                        <p:cTn id="12" dur="500"/>
                                        <p:tgtEl>
                                          <p:spTgt spid="22530">
                                            <p:txEl>
                                              <p:pRg st="3" end="3"/>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22530">
                                            <p:txEl>
                                              <p:pRg st="4" end="4"/>
                                            </p:txEl>
                                          </p:spTgt>
                                        </p:tgtEl>
                                        <p:attrNameLst>
                                          <p:attrName>style.visibility</p:attrName>
                                        </p:attrNameLst>
                                      </p:cBhvr>
                                      <p:to>
                                        <p:strVal val="visible"/>
                                      </p:to>
                                    </p:set>
                                    <p:animEffect transition="in" filter="wipe(down)">
                                      <p:cBhvr>
                                        <p:cTn id="17" dur="500"/>
                                        <p:tgtEl>
                                          <p:spTgt spid="22530">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0" grpId="0" build="p"/>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norm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DA2EB3CF-5617-4F12-8B4F-DE3F6FA1CDA7}" type="slidenum">
              <a:rPr lang="en-US" altLang="en-US">
                <a:solidFill>
                  <a:srgbClr val="898989"/>
                </a:solidFill>
                <a:latin typeface="Calibri" panose="020F0502020204030204" pitchFamily="34" charset="0"/>
              </a:rPr>
              <a:pPr eaLnBrk="1" hangingPunct="1"/>
              <a:t>32</a:t>
            </a:fld>
            <a:endParaRPr lang="en-US" altLang="en-US">
              <a:solidFill>
                <a:srgbClr val="898989"/>
              </a:solidFill>
              <a:latin typeface="Calibri" panose="020F0502020204030204" pitchFamily="34" charset="0"/>
            </a:endParaRPr>
          </a:p>
        </p:txBody>
      </p:sp>
      <p:sp>
        <p:nvSpPr>
          <p:cNvPr id="6147" name="AutoShape 2" descr="data:image/jpeg;base64,/9j/4AAQSkZJRgABAQAAAQABAAD/2wCEAAkGBxASEhUUEhQUFBUWFxcXFhIXFhMWFRgVFRQYFhcVFBQYHCggGBslGxUUITIhJykrMS4uGB8zODMsNygtLisBCgoKDg0OGxAQGSwkHyQvLCwsLiwsLC8sLCwsNC4sLCwsLCwsLCwsLCwsLCwsLCwsLC8sLCwsLCwsLCwsLCwsLP/AABEIALcBEwMBIgACEQEDEQH/xAAcAAEAAgMBAQEAAAAAAAAAAAAABgcBBAUCAwj/xABFEAACAgEBBQUGAggDBQkBAAABAgADEQQFBhIhMQcTQVGBIlJhcZGhMpIUM0JicoKisSPS8BZjsrPCNENzg6PBw+LxFf/EABoBAQADAQEBAAAAAAAAAAAAAAABAgMEBQb/xAAnEQEBAAICAgIBAwUBAAAAAAAAAQIRAyESMQRBMhMiUWFxgaHwQv/aAAwDAQACEQMRAD8AvGIiAiIgIiICIiAiIgIiICIiAiIgIiICIiAiIgIiICIiAiIgIiICIiAiIgIiICIiAiIgJ8dbqkqraxzhUBYn4CfacneNa2q4LPwE8TDOAVT2ufwyAfjjEIvpvaPW12qGrYMD5EH64mxKg1O9jtlakWuoH2VA9rAORlvDmAcDGJ19Fv7av6xQ3I81wDnwJQ8m9GWRtjPkYXrayInE2VvVpLyFWwK5/wC7fKMT+6G/F/LmdoMDJbSy+mYiISREQEREBERAREQEREBERAREQEREBERAREQEREBERAREQEREBIP2j7S4KXAPNiKh65L/AGBHrJra/CCfISnO0PXcd61joi5bHv2YJz8eEJ9ZXJlzZawRpLZ9u9msqz0JXbzbG0LM8jzHlOxs7ebVU44LCQP2G9peXgM8wPgCJwVaOKNmNuPqrO2X2gqQO/Qr4cS+0ufHPiPlzkr2ftei8ZrdW88EZHzHh6yiRZ4RXqGUhlJVh0YEgj5Ec5Pk6cPk5T8u36FiU/s3fXXUY7z/ABFIyA44WIPiGA5/MgyabJ3+0lvJyam8nwB6P+H64k+Tpx5sMksifOq9WAKkHPMYPUeYn0lmpERAREQEREBERAREQEREBERAREQEREBERAREQEREDlbx8BqKWY4GB4wQSCgGSDjp8/hKL1upNtjueXExIHkPAegwPSWf2j7SCUuAebYqHXx5v6cIYeolUhpnle3F8nLvT3E8cU+2joa2xK1/E7Kg+bEDP3lXPp2U3S1rUpfXXxo68QCkFwPAlDzORz5Z6icQggkHII5EHkQR4ES9No3rpdK7LyFNR4R/CuEH14RKJyfmZbKaa83HMNaZMAwIMqxei/L/AF49YVp4iB0tnbXvo502MnjgHKnnnmh5H6SYbI7SHGBqK+Ie+nX1Rj/Yj5SvczOZO18eTLH1V7bJ3k0uo/V2Ln3Tyb4+yefr0nWBn51D9J39k746yjAD94vu2Zbx8GzxD6y0zdOPyZ/6i7IkI2R2jad8C9WqPvfiT6gZHqMfGS/Sa2q1Q1bq6noykEfUS0sroxzxy9VsRESViIiAiIgIiICIiAiIgIiICIiAiIgJ4vs4VJPgJ7nH3k1zVKnCvEGccZ40QpWAS1mG/Fj3RzkUqru0LWl7lr9xcnn+3ZzP9IT6yKgTY2jrDda9h6uxbHkCeQ9Bgek+MyeZnlvK1gSWdmeg73WBz+GlS/8AM3sKPux/lkUEtXss0HBpmtPW1zj+Cv2R/V3knH2vw47zZ7UtdwaVah1tcZ/gr9o/1d3Kskt7Tdf3ms7sHlSgXH7z+2fsU+kiUZezmy3nWczaq2ZqHXiSm5l95a3K+hAkp7Ndgpe732qGWohUU8wbCOIlh48I4eXm3wkj303n1WlYLTTlcAte6u1f8K8JAGPMn0kydbMeKePllVUupBIIII6g8iPmPCYlk7H2np9rq1OpqVblXiWxOvDkAshPNSCR7JJBz9ILtLZVlOobTn2nDhV8A3HjgIz0yGHyzIsVyw1NzuOeYM7Gq3W19Yy+nsx5rwv9kJnHI/18ZCllnsE9ZmAZmEMgzY0WssqbirdkbzUkZ+eOo+c1ZjMCcbI7RNRXgXKtq+8MI/29k/QSabI300d+Bx8DH9h/ZOfIeB9CZSfFM8UmZVvjz5z32/RiOD0OZ6lDbK3j1enx3VrcI/Yb2k+QB6emJNdkdpa8hqayv76e0vqvUf1S8yjox+RjffSxInP2btrTXjNVisPHB5j5jw9Z0JZvsiIgIiICIiAiIgIiICIiAla7+7ZfF2BYENa1rxU4rY2P+OrUZwx7sWZXkRmT/amsSmp7HJUKpOQCW6cgqgEs3kAMkyj96tcpK0oKwQe9tNaWVKbLEHdq1VjEo61cAPTmxyAQZXJly5axcVTPeZ8lM95mbgewZLtgb+36etKmqrsrQBVwSj4Hm3MH6SHTIiXSccrj3FrJvdsrVgLqECnyurDAfw2Lnh+fKeNRuHodQvHpbSgPQowur+5z/VKuBn10971txVsyN7ysVb6jnLeX8tf1pfym1n9m7rX+laXiDNVcTkDHEuBWSB8Gr+485qba3v1uj1VldiJZWSWryChNZ6YccjjpzB5iQHQbSuptF1bEWAk8XXOeoYeIPjLAo3x2frKxXrqgh8yGZM9Mo6+0n+uZky9L48m8dS6r6bH3q2U1vemr9GuIKlynskNjOWr5HoObATg76E6nXr+if4zCusg1YfmCW4sjlyyvOdDXbr7KdHejVDIViEF1TDIUkDBHF1+M3eyYJ3NxGO87wcXnwcA4PTPefeO70nWWWsMtf4c6vW7wU+0yWWDxVkrcfSv2voZ1NsbMr2jov0kVd1qFViRjDE1khq2yBxA8JwTzHL4icfePfLX1aq1FYVqjkKhRDlR+FiWGTxDB5Hxk20W0LH0Hf3ABzQ9jAAgY4WIwCT1XH1iJx8ct47t/uprQ6K25wlSNYx58KjPLzPkPiZva/dvW0LxW0Oqjqw4XAHmxQnA+Jlg9mWiSvR97y4rGYs3jw1koB8hwsf5jI5b2jarvSypX3WeVRByV+Lg5DY8enwMjU12x/TxmMuV9uhuLsTTX6Gxr61f/ABXIbowArTkrjmBkHlmVyDyl17PsoGhe3TrwVultvDy9lip4lwOmGBGJUeyNj6jUkrRWXwBk8go+bMQB8oynpPLhqYyNGYM6m1dgavTDN1TKvv8AJk9WUkD1nLlWFlnszGZiYMge6rWUhlJVh0ZSQR8iOYkn2Rv/AKynk5Fy+Tcm/OB/cGRODJXxyuPqrl2P2h6O7AsJpbyfkvo/T64+UldGoRwCrBgeYIPhPzaZu7O2tfpzmmx6/MA+yT8VPI/SWmTfH5F+4/RUSqtj9qFi4GprDj305N6oeR+o+UnWxt6tHqcd3avF7h5P+U8/XpLyx0Y8mOXqu3EwrAjIII8xMyVyIiAiIgIiIEK7Q7aLuDSWZOQLiAG5kNw1Dl5txH5oJTTaXumZMYKu4I+PEc/fMlm2d5mXaltp4uAN3JTOG7pDjlnoeJeMfP4z77a3eOqH6Tp3rsL5LhQa1bny4eJjh8YDAkZIJ5ZxM7duXk/fOvpDhPQM2dZsrUVfrKbEHvFTw/m6feaamVc1mn0noT5gz3mEPYiYzAMhDMTGZmSMzf2Nte7S2d5S2DjBU81Ye6w8R95oRBLZdxPn7QarADbokd16EspAPwLISv3nT1+9un1Gz7f8RFuakhqeaniYYZU4vx9T0zKumQZPlWs58vtZ/ZjtFLNM+mY+1WWPD4muw5JHyYsD5ZXzkC2xsS/TWGt0brhHAPC48Cp8c+XhNTR6uyp1sqYo69GHUf8AsR8DyMmVHaXqAuGprZveBZR8yvP7ESdyztPljnjJldaSHT6Z6NjMrgqw09xKnqDYHbBHgfanvdHRumzF/R+EW2Izhm/D3jE4LYB6DhHT9kTh3b51X7PtrtfGoZHBHAQpy5ICEZGApA5nPLxnvcrWJqtFZoWfgsUN3Zzz4S3GrL5lX6jyxLbm28yx8pr+HvYz7Vp1C1axHuotPAxIFqDi5BuIfhGcAhsDBPKctd0qf/6baVuIVNW1lZU4YA9Bkg5wQw556Tw+19saBuGzjdR42KbayPNbfxenF6TobtbeOt2lVYyBCtDoQCSDglsjI5fi6c5HSkuN1Lve/ty9TuBqQLnVkFdZfh4yQ7omfawFwMgcvP5SJ9w5Xj4W4Pf4Tw/m6SX7/wC2tSNZZWlroiKqhFYhSGrDNxKOTZ4j1kp1e2La9n6e7Q1pYgVRYhBbhRVww4VI5hhgnnjrjxkaitwwtuutK83R2Qmr1ApdmUFGIZcZ4lwR1HMdZo7Z0PcX2VZ4u7YrxYxnHQ4zykq3Z2lTdtWiymoUB0cPWMcPed1YzMuOWDhfAdOk2d5dyNZfqdRdWK+EsCoZ8M3sLnhGMDnkcyOkjXSP094dd9q+M8mdTZtFVeqRNajLWrlbk9pWHIgE8PPAJU8vCfLeDT0V6ixdO4sqBHA4OeRUHGfHBJGfhDLXW3OJmMwZgj/X2gWj2U7Sa2xw7EuqYJyf8QZHAzebqFZeLqQy56Sy5SPZbquDXKPfRlx8cg/2DS7pfH07uG7xIiJZqREQEREDW1uz6bhw3VV2DydFcfRhOGdyNErFqBZp2PU1WMFOOhNT8VZx8VkliNCKvu7q0z3eoRwSCRbWVdiPO2pgAP5JydfsW1v+0aCu0lstZS1T4X3QT3dn0BlgRK+MRZL7VBqtgbOJAZ7dIxYgC3jrXHgf8dQWPyaa1+4d2A1N1VgIJGcoSB48uJfqRLnZQRgjI8pyNRuvomJIpWtj1ektQ5PmXqKk+sjwZ3hwv0pfVbuayvmaXIxnKYsGPPKE4E5h5cjyI8PH1EtbfeptnaO3VV32sUCKtVgrdTxWKoXj4RZj2s/iPSQGvtWrs5avRiwZBJHC3IDoquDj6yl6Z34u/VcyorwsCuSRybJypBHh0IIz9p8xJRo9fsDWELWbdPY3EeHD+AzgDDr0B8p9v9i0tHFpdVVaOXI+BPhxoWBPoIZZcGc+kSjM7Os3W1tec0lgM86yH6deSnP2nHtRlPCwKn3SCD9DDG42e4ZjM85jMhDOZnM8ZmcwPWZ6qtZWDKSrA5DAkEHzBHMT5zECZbP7RdZWMWCu74kFX9SvI/SfLYO8dQ2i2quHdK6tkLxOFYqo8BkgkE9PGRKYzLeVafq5dd+ne321ldustsrYOjBCGHQ4qUH7gzqbNXaey2VhU9lNgVmRQzo2QDjkM12Dpnxx4jEhxM7+xN8tbpVCI4dB0SwFgB5KQQwHwzj4RL2nHKeVt6TDaWxq9PtTR3VDgW5rOJByAfumBIHhkP08wfOcHtB2jfTtEvXYylFrKYJwBwgkcPQgnOR45mpbvhbdq9PdeAEpcEJWDyBI4jzPM4A8fCfDf3adOp1ItobiU1ICSGUhgzZBDDyx9ZNvXTTLOeN8f5SffSmttRs7VcIxc9S2AgEFSyMuQevsu4+QE1drbraazan6MB3KPR3i92AAHBP7JGMYVuQxPe9VhGydn2+NZoJP8NDZ+6CdfeL2NsaCz31sT7OB97BJXslv+Z/tEL+zrXrWXArYjJ7oMe8wOnIjhz8OKRF1I5HkRyIPUEHoR4SV73bQv021bbUZg6MhXmcFO7Q92R4oeYx69Z9e03Qot1WorGE1NfGR++AuT6qyH55PjIsY5YzvX04O6uo7vWUN/vAPz+x/1T9Dqc85+Zq7CpDDqpBHzByJ+kdm3B6kYdCoxJxbfHvuNmIiXdJERAREQEREBERAREQKs7ftYf0bTacHBuv4iPNalI/4rKz6SALsfT2cmrA8AV9k8gBnl8T9pIu2HVd7tWirwopDfJ7XYn+lK/rObpjyJ+HL1JP+WeT8/kszkldnBjPHddrsm3ZrTX98rEiul8AgZDWMqg5H7vH4eMtvW7I01xzbTW5HRmRSw/hbGR6SH9lelwNQ/wAa6x/IpY/8wSezu+NbeKWufl1MrpxLt2q8Yrtvq69H7wc+oxcHwPliamq2JqsYzp9QuR7FiNXyHgWHGD+USTRN9RmrjXbr08+90Vicv1lBDjOeeErOen+7nB1G6mmJxVquBueKrl4bMA8sg8LD8suWfO+lHHC6qynqrAEfQyvgzvFhfpSGs3L1qdFSweaOP7Ng/acTVaO2r9ZW6fxqy/TI5y9n3Z0n7CGr/wAJmqHz4FIU+omu+wLl/V6ksPEXVq+eWMZr4PuDI8azvxp9VRQaegZbWv3VDZ7zRU2fvUWBH6dSG7vx/eMjev3S0ozltRp/jbWTWOWeT4AP5zK2Vlfj5fSEzyRJLbuZeRmmym9fDhbBOPn7Pj705Ot2Jqqv1lNgA6twll/OuR95DK4ZT3GhMGYzMiFSYMzMGB9m1dpr7ou5rJz3ZYlMjPMKeQPM9J3/APai7U6jRG4Jmm5AHUEEq9lYbiBJGcL4Y6yMmFcggjqCCPmDkS0q0ysWrvls/QanVirUWHTXCtSluVC2VszDgJbkGDK2Pn49Bw+1HXacjTaellfuVbPCQwUYRUUkcs4UnHy85xt994atdZXYiNWyoUZW4SPxFhwkdR7TdQJGzJta58k7k+2DL73A1XeaCg5zhQv5Bwn7gyg5cHY/q+LSunijty+Bw392k4+08F/cn0REu7CIiAiIgIiICIiAiJrbR1a01WWtyWtGcn4IpY/2gfnvb2r7/amtu6/4rIvyqApU/I91n1m3TjGB4t9gf/rOFsInBdubM2SfM/iJ+oP1nV7zAGfBSfouf7kz5/5OXly16XHNYri7N9Pw6FWPWx7HPq5UH8qrJROdu5pO60tFZ6pVWD/EEGfvmdGe7x4+OEn9Hn5XeVpERLqkREBERAREQNDVbF01h4nprLe+FAf84ww+s1W3fA/VXXV48CwsXrnmbAW6+TCdmJGhE9fu1Y/469LqPiyGp+h6Nh/PzHSRzX7m6fnxafVUfvVkXKenPhUu2OvgJZ8SPGK3DG+4pPU7mgkinVVMfcsBqcDmea8z4eQ6zm63dTXVZzSzAeKYsH0Uk/aXzqdNXYOGxFdfdZQw+hnNfdzT/sB6vLundFHyrzwf0yPBlfj430oC1GU4YFT5EEH6GeVA8eX3+3jO5vBv3qdNqr9NfVTqa6rXQd4oDFA3s8RHs54eHPs+c1Bvhsa04u0l2nbxeluJfRc4/plFL8XKenMxMsOclFe7+jvqW7T6oips8LX1OiNgkEC0gDkQRyB5zU1O6GsXmqraPeqcMPQHDH6SWN4s59I8Flh9jupxdbWfEKR6ZB/6JAtRp7KzixGQ+TKVP0Mk3ZraV1wI5Dgbi+C8Sn+4A9ZMTx3WcXjERNHeREQEREBERAREQEh/a1rzTsu/GM2cFQz5O4DD8nHJhKn7e9b7Gk0/v2Paf/LUIP8Amt9JTO6xtWwm8orrZvJAPgfqf/0zs6HT97fXVjPG9dZ8sPYoP2JnK0aZA9P839sSV9nmnZ9fVnmFLufPCVnH9TLPDxnlyyf1ejlfHBd0RE995hERAREQEREBERAREQEREBERA/M3axp+Ha2r+LVsPk1FZ/vmR6mlGUEqCcnPL16+sl/bkvBtRj71NTf8af8ARIds5sj/AF5YnHz7nbp4tW6foDsWtB2YqDpXbcmPLNhsx/6kleo2HpXJJqUMerpmtz/OmG+8gPYPfnT6lM9Llf8APUq/3rMs+dPHd4xjnNZVw9Ru6CMLa+MYCWBbU9cgMfzSPbW3S1a1umkXSIbBwvaA1LcJ8kVWA/N95PYltRncZXmrOBxdcDPzxznqIkpIiICIiAiIgIiICUT2w2PbtMKOa1UooHL8TFnJ5+YZB6REy5/wacX5ODpq25cvAnw+Q+wk+7H9ITfbYeq1BfWyzP8A8czE8v42M/Wn/fy7Oa/sq1YiJ7LzyIiAiIgIiICIiAiIgIiICIiBQ3b/AKNjrqHAzxacL4fs2v8A55Adm6V8H2fDzHmPjETm55uVvxXuLX7Byy2atTyBSk+HVWsB+zCXBETXi/FnyfkRETRQiIgIiIH/2Q=="/>
          <p:cNvSpPr>
            <a:spLocks noChangeAspect="1" noChangeArrowheads="1"/>
          </p:cNvSpPr>
          <p:nvPr/>
        </p:nvSpPr>
        <p:spPr bwMode="auto">
          <a:xfrm>
            <a:off x="155575" y="-144463"/>
            <a:ext cx="304800" cy="3048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US" altLang="en-US">
              <a:latin typeface="Calibri" panose="020F0502020204030204" pitchFamily="34" charset="0"/>
            </a:endParaRPr>
          </a:p>
        </p:txBody>
      </p:sp>
      <p:sp>
        <p:nvSpPr>
          <p:cNvPr id="6148" name="AutoShape 6" descr="Image result for commitment"/>
          <p:cNvSpPr>
            <a:spLocks noChangeAspect="1" noChangeArrowheads="1"/>
          </p:cNvSpPr>
          <p:nvPr/>
        </p:nvSpPr>
        <p:spPr bwMode="auto">
          <a:xfrm>
            <a:off x="155575" y="-144463"/>
            <a:ext cx="304800" cy="3048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US" altLang="en-US">
              <a:latin typeface="Calibri" panose="020F0502020204030204" pitchFamily="34" charset="0"/>
            </a:endParaRPr>
          </a:p>
        </p:txBody>
      </p:sp>
      <p:sp>
        <p:nvSpPr>
          <p:cNvPr id="6149" name="AutoShape 8" descr="data:image/jpeg;base64,/9j/4AAQSkZJRgABAQAAAQABAAD/2wCEAAkGBxQQEhQUEBQUFRUXFBUXFxUUFRQUFBcUFRUXFhQVFBUYHSggGBolHRQUITEhJiorLi4uFx8zODMtNygtLisBCgoKDg0OGxAQGywmICQsLCw0LCwsLCwsLCwsLCwsLCwsLCwsLCwsLCwsLCwsLCwsLCwsLCwsLCwsLCwsLCwsLP/AABEIALcBEwMBIgACEQEDEQH/xAAcAAABBQEBAQAAAAAAAAAAAAACAAMEBQYBBwj/xABLEAACAQIEAwYCBQcJBAsAAAABAgMAEQQSITEFBkETIlFhcYGRoQcUIzKxM0JSYpLB0SQ0U3JzgrKz8MLS4fEVFiVDY2SitMPi8v/EABoBAAMBAQEBAAAAAAAAAAAAAAABAgMEBQb/xAAtEQACAgEEAgECBAcBAAAAAAAAAQIRAwQSITFBURNhcTIzQtEUIoGhscHwBf/aAAwDAQACEQMRAD8A8cAogK4BRgV2nOICjApAUQFAhAUYFcAowKYCAowKQFEBTEICjApAUYFMBAUQFdAowKYjgFEBXQKNVpgBap/CeFyYl8kSMx0vYXyi+5qOI77Vvvoxwc0OIzNHIFePunICpB1ux6CwNRkltjY4q2Ocl8nN2r9sgzRkWvqDc7j8K0fPHJ0U8RMaBXjUlcmRWbpZi1hb3Fap8SuZbaX3JPQba1X8WnTISP0vb51wvJJys6VFJUfPRQo1iLEHY+VaLD9l9SuVMjpKSRchQGA1JAv0A361vefZIjw4fYA3k+8qDuOQftLqRl2trcHrVZ9G2AkfDSZ40aJnuuaxzMAM3dvsAOvU+VdLyXHd9TLZUqPM52DMSBlBOii5A8taaIr0/mD6NGebtMKyLC5LNm/7ssb2UKNR5dKznHOSJMMpKyRzMv31jvdR0Ivqw9qtZYvyS4MyJFcK08yW3oSK0IGSKAiniKEikMZIoSKeIoCKQDRFCRTpFCRQMaIoSKcIoSKQDZoCKcIoSKQxu1KitSpAcAoxXAKMCmIQoxXAKMCmAhUjB4cyuqLa7EAX0Av1PlTIFbv6J+BpiJ5Jp/yUCAkbAu99z4BVYkeY8aU5bYti+xQ8R5UxeHXO8LGP+liKzR28S0ZOX+9aqla9lxHNzNdYUSOK/dAHfsDcXbpsDYWtVXxWLCYy7T4cJIb/AG2GtE+Y7F4z3JD6kVjHUe0T8kHxZ5iBRgVr5+RS5/kOIjnPSGT+T4j0VX7snqGtWe4hwybDNlxEUkTdBIpW/wDVOze163jKMumURAtEBRKKteEcGfEGyA72vbS9r6npVtpdi7KsCrXg0PfGaMv3l0uRcXFx7it3ydyZB2p7WUO3Z/dF1KE3Vr9G3rZ4Xk+BG7VvtJFtlZiQAFUCwAsDsNawnnXSNI432eXY/lvEQPmhgkHfRlJXMNScq3vraw0t11rapzPKgCTraRbqcgWyjqDl0bXYgCmuZeYJUc5TsLaem48DWHOJZmzXNzWDk5LktLb0bGTH5gGv86lS44SqB4VihiGuBetLwZx1qGUidBOYj4qd1voadVXNkgJVCScqgKLsbtooA38qZx2LjGg6b1O4ZzLBArHL3gBYeJ6m9AybgJFgASQki97efnVPz5hZpoleICyZjmGVXQWuGB6jpl638qrZOOdrNnt126VpsdiScMzLlDOpVbkA9BcjcjWhcNMOzweSMgkHcb0GWpmLN3Yncsb+t/OmDXpHKMFabIp5qbIpANEUJFOkUJFIY0RQEU8RQGkAyRQkU6RQEUhjRFCRThFCRSAbtSorVygYgKMCuAUYpiOgUQFcFGKYHQK9b4PB9R4KvSTEnMfSUaXH9kij1avNOA8MOLxEMAv9pIqm24TdyPRQx9q9Q+kLGBpo4UACxINBoMz26eShPjXNqJcKJMnUWzNJLT3a1FVaIVyWcTRLEl9DqPOrXDcwzKuRiJYzvFMBLGR4WbUDyBFUitSzU7Gm49MvYsDw2Zs0uHaAn+idmhJ69y903Gi1f8O5cgiR2wbtIhINlbM6m9jcb2+fl1rDCTpSixLIQysVYbFSQR6EVXyS9m8NQ12j1jC8Ms6sPvAm5vtp163tb/WtQuN8aWMMgDCx0JP7qzPD+dcVBbth2ikXGcZHsdiHA1HmQassRxXC461pOxcA92YWU6/0o0+NJM645oSMxxNs+t6iyYew0qx45wiaA3ZDk3DjvIR0OYafGoGHLP7VoUQ1BBqSuMK7GuSR1FmiNADs+OJ61Xz4o+NDKCKYCEmmkFk7hmKIcE6ivTOD8OSaN5Z1KqUABLsCEBB3B2v08zWN4bBDhU7XEAs/dyRjbXW7kbUXHudp5gEhPZx5VBCjvAq1wcx2Ogq1CUuhbkuzK8faFsRJ9WBEWay3N7+LDyJuR5VWkVYDCFmKoC5ufugknz0p1+ES9iJsn2RNs11tfwOt712cJUYcsqCtcWMnb+FPkUFqYg/qIW/aMAB0QhyT7GwHnUJ18KmXFrdabYZj0Hy2qRkTLQyKOmvyp1hTZFAxkihIp0igIpDGiKAinSKAikA3alRWpUgOCiArgohTA6KMVwUQpiN/9EvB1lkxE8wHZRxdmcwJBMgJfUHQhFOvg9N47FGaR5DpmYkDwH5o9hYe1aLh0P1HgyDaTEd47g/bDNqPKJVX1rLBq8/NLdNmWZ9IOlQ5q0/KPJ8mOHaMezhBtmtdnI3CDwG2Y9fHW2RjGLk6Rmq6DXp+K5S4ZhgFxEuViNO0mCsfMKLfhUCTkXDYgFsBiwxH5pZJV9CUsV971W1mjwSPPjSBqdxfhEuEk7Odcp3BBurDxU9R86g1Jk1XDDZ7j/W53ritQUqBFpw3jE2G/IyMviu6H1Q6H4Vawcdw8v8AOIAjHeTDWQ+rRN3T61lr10Giy45JR6ZqX4J22uDljn0vkv2cwHX7N97eINO8G4E0jhJlZNwcykEextWUD7fGr/hnOGJhsCwlXTuy94730f7w+Jq1M6IalfqRJ4zynkkKIwY+Wnt61J4DyqI5QMQhKFS5I2CqL3LeH8auuGc54OZlOIj7Jwb5iMyX82UX+IAqL9IKSTKr4VmeFlOYxNeMZbjUruDfb9XzrSD3OrOhSi1a5MLzZj48TiWbDpljAVEABBYL+cRc6m/wApnA8EaR2WQ9kV1OYdOp3AsKDBSmF8wCtbodVJBuPa4BrT8wzlcGqyTmSVmXuIVyp1K6b6nprc12NuNRRiqdtlTiMeuCJXCMGzHvMyX0GygnpvVHi+IySBgzHKd1Gi75tFGg1qRiIEFu8TceFip6g71DdlyWAObNe/S1vxqoxQm2QmFNkU+Vpt1rQQwaBjTpWgK0hjBFARUh/QD0vTTUgGSKAinWoCKQxoigIp0igIpDG7Uq7alSAECiArgowKYjoFWfL3DPreJhg6SSAN5RjvSH2RWquAr0D6JsIyySYrIWVMsVw6LkD9+aXvfeyoo0GtpKmctsWxrll59IeMzTJENBGlyBsGext+yE+NZMCpPEsaZ5ZJTu7s1vAE6D2Fh7UxXmHLOW6TYUERdlVd2YKPVjYfjXuXGMSvDsCzRgARRhUHTMbIl/HUgn3rw7DylGVl3Vgw9VNx+Fe18ehHEeHt2Bv2iK6ebKwcKfA3XKfCqibYPwyrs8WnmaRmeRizMbsxNyT4mlDKyMGRirDZlJVh6EaiuMpBIYEEEggixBGhBHQ0JNScxL4jxGTEP2k7l2sFubDRRYCw08/Umot69g4LwiDhWFM0ygyKgaR7BmzG32cd9hchRtc71QDnrD4pxHjMKgiY2zlg5S+gYgqLeoNx51Vezd4q/FLlnn1KtTzzyt9RdXiJMLkgX1KPvkJ6i1yD5G+1zU4vgM8UCYhlHYuqkOGGmf7oYbg+1qmjJwkm16Kuka6wsbEWPnppXKRJ0V29cBrtAjoNSsBjpIWzROyHxUkX9fH3qJXL0D66L/AP6ajl/neHRyd5YrQzepsMjn1Aq04Dh8MuZsLLmmKlUSbLG6lrfcv3GbbUHxrGZqWatFkklVmsc0l3yXPGuEdlHnn7VZGk76vYXNr5h4g5txe2tVUOFRULyWa+gTXNr+dcHSp2D47NEuTMHj6xSgSxnyytsPS1PvLhZx3g+Fc370d5odrG6E51HkCa6IahdM0WSLMsVsbimnOlq1WK5bIgzQgYg31fDtnCrf8+P74NgdLWFZWXe3/MHqD511xkpdDaoYam2p1qbIqgGWpthTzCgIpDGSKkYPhc0/5KN38wNPjtVjy1hO1xCAZrjUZbX9ySABa9eqShYhlFlXwUDfzrHJk2ujSMbPIuIcuTQKGlCqD+tcj1tp8L1TMten84CIQtmzE9CDqCdrjwrzJ6eOTkrYSVDdqVdpVRIAFGBXAKMCmI6BXp/Ds2D4bks69pCGOeAhWkxLhg0eIvZiIQVK76eVqwfLvD1xGIjRyRHctIQGYiJAXfKq3JYgEAAEksK2nNmOUlYUEYse2l7JJIkzyIBEpikYlHWLJcaaubgEGubUy4oHxFspFNHemVNOXrjOQMGtHylzbJgDlt2kJNzHexUndoz0PlsfLeszXRRY4ycXaPVsRJwrined1jlPUkQy+hv3XP7VUHNPKEeChE8UzSWdQFYLY3ufvL6eFYoUgoHQU2zSWVPtc+z2Hng/WuGmSC7Kezl03KAgnTy3I/VNeSYbDNMyxxjMzkKo8SdPh1v4Vd8sc3TYHuqBJETcxsSLE7lG/NJ9CPK+tajC894GMl0wbJIdyiQi/jdwQbe1PhlScMjTbos/pOIXABTq3aRhfEsLk/INUzmLiC8NwUXcV2Ts44w33Q6obMfQKx0+W9YXEcbk4pjcMrALGJUyxg3AXMC5Y/nMQp/1e939LuJ0w8fiZHPsFVf8TU77Zo8lqU19idy7xVOMxSw4uJMyBTmS9rPmAZL3KsCvj4eYqlw/IkGbsZMan1m35Ncuml7ZSczG2vTSp30RYey4mTxaNP2QzH/MFYdZzLjA6nvPiQynrmaa6n4kUn0rJk04xclbYuO8Gkwcpilte11YbMp2YfAi3iKgyIVJVgQRuGBBHqDtXo30oRB58CvVmdT6M8IH4mrPnjGYOCSJ8VCZ3KkKgsQqA3ZiCQL3Itfw6a0tpEsKt89Hkl64a9B4vyWmKWGfhtlSXVlckKgIJz63I1GUrrqRtrVBzBydPg07QlJI9LvGT3b6DMCNAT11pOLIlikvBnK4TV/y+uCaHELiyVly3hfvdAdABoTe2h3B0qhEZIuAbDcgEgeppEba5OXpZq5XDQIOGZkYMjMrDZlJVh6Ea1ZvxzttMZDHiP1z9nOB5TJqfcGqelTTa5RSk10WEnBMNNrhsR2bf0WLAUf3Z17p6feAqn4rwefDfl4mQHZ9Gja+2WRbqfjT5qZgOKy4e4hkZVO6aFG8cyG6n3FdMNTJd8mqyeykwE0aMDLH2gGts2W/kdDpXeJTLNJeGIRi2irV9NLhMR+Xg7Fv6XCWVf72Hbu/sla5hOCSxkvgpI8TdbWS6zgbknDvqdvzc1bxzQlyuzRNPhGe4bj2w8gdNCt/4EVt8LzD26ZhGSwBJIGgI9dPCsHinYuS4s1zcEZSD1BHQ1yKYKGvmN+itlHvpr0q5wUuSoyotOKPPinYqLqNO6QAPHUtaqLG4No7BrA+GYE+4G1XOE5ikRDGqJ4LYWsLW9/eqOckkljc9dbmiKaG2Rq7RWpVRJ6TFwjCYgD7JRYaZDbfW9hVLiOVuymAQLJGQdMwEgBvrZt7XHwrLQ4t1IKuwI21NPjiUmfOWJb9bUeG1ZKEl5KckzQ8p8FhklnSfULlyGzatn7oBA0JOX4WqM2F7FnS1iruCPBsxzfO9WPLnG2gmWVjmDC0gSwJU2Jy22IKqR6edaTjnLhxY+s4V45C92YKDGrXOhXOxs9rZlJGoJ0vlHHklulZlJbo8eDGg0QNSMZwuaH8rFIg8WRgv7W1RFNZmDQ7XRTamjvSEGKV65mpXoEdrtDeu3oA6KfnxTyW7R3fKLLnYtYeAudB5UxSoA1fK3OH1KF4eyzBizZw1mDFQoupGo7o6iqblkqMVhzIyqqyoxZiFUZDm1J0GoFV1dBp2VvfF+D0nmmUTcVwKqQyjs3BBBH5Rm3H9mKqvpWlvi41/RgX4s73/AVj8NM0TB42KMpuGU2IO2hHqae4lxGXEvnncu+ULmIUGwvYd0AdabkaSy7ote2bziDGPgMYBIzhB6h5cxHoRcU19HP2mDxkL6xgGwOwzo2a3hsD6kmqXivM6TcPhwoR1ePsgSSpRljQqSDuCTY2t71b/R9Oq4PG95Q9nIW4zZVhve29rk6+VO+TSMk5qvQzyZhUfhmOaRFbL2hXMoOVlgBBW+xud6tuUIMPLwydI2MWZCk7yfdWXsVDuLm2XUHcD0qBygLcHxx8e3/9ugpnlQf9j8Q/rS/5EdNDjxX2M5jOW5UkmSPLMIVV3dCLdm65gwBOugO16p5YmW2ZWFxcXBFx4i+4rdfRMBnxVwCOyS4OxF3uCKmcucYbjKz4XGKmqdpGyLYx6gaX6gstj11BvepqzNY1JKu3Z5sK4a3L8DwOMimHDu1WaAFrSEkTKL6gEne2lstiRca1luFcFxGLzfVomky2zEFVAvsLsQL+W9KiHBp/sVpoTT+LwzxMUlVkddCrCxHsajmgkEmle1viKRrhG1MCdxdjicMZX1lhdFdz96SJ7qhY9WVgFv1DC+1Zg1p+GDPHio98+GcgeLQssy/5ZrNEV3aZ3CjeLtDZNNtTjUBrcsbpV21KkAAFGBSy2NGopiOqbbVY8M4zPhzeGVk1BI0KkjYsrXDe4qvAowKThF9oLo2mA+kfFJftFjkuQSRmjc26FlNre1WS85YLEfzrCBWZrlgqmy/oh0yv72NeeAUYFZPTwZW9+T0eHh3C8TbscT2LFiArPYAdCVlAYnyzV3EcgTWBhlikBBIveMkDc/nL8WFedgVIwmKki1ikeP8As3ZPjlIvWT0r8MlqD7Ro8Xy7iohdoJLWvdAJBbxulxaqzy6+FSk58xmHUsZBJYBbSIpNr6KGWzfOp6fSxFNpjcGH1UkrlfQC1lVx3b+tc2SDg6YLTblcWVkRXKwK3JGjXIykEdNiCM3ypoVp8PxHgmL0SSTDObmzZlHkO9mX5ipLcjiVc2ExUMo00On3thmQsCfhUmcsE14MhSvVxjeVcXFe8LMBfWO0m2+ikn5VTyoVOVgVI3BBBHsaRi4tdnb0r0N6V6BHb129Beu3oAK9crlcoAscLxiaKJ4o5CI5AwdLKVOYWO40NgNRbarXk/mVcH2sU6GSCUd9RYkG2UkA2DAjQi/Qe+Zrl6aZcZtOz0LlDieDhxWK7JxFC8cYiEpI1A7wzOT+cTuag/RGf5Y4/wDLN/mRVjCadweMkhYPE7xt+kjFTbwNtxoNDppT3Fxycr6X/c1/0Xm3EJB/4Mo+Ekf8Ks+AYYHhTomJXCk4l1aUnL3gwAQsGBW4CC9/LrWM5e44+Dn7dVDmzAhri4YgnUbG4FWHL3Hoh28GMU/VsSxY5dTFJe6uLDXZen5q6b00yoTVV9zQcwcHkGHwcuLMcskWJjjaQHOsuGeQZc5I73Qa+Lb3rnFuVuH/AFlsKJHixEnfjAH2KXByx288pNr9dCNBWc49wdMJB2mGxyTxl1+yRgDpdgzKHIYgqvQb30q3+kFuz4rh5B4YZ7/1Zm/ctMt15Xog8A5MaaDGl1vLCWjjRXIbt4wSwYEAFTdLG/jWSxUDRsUkUqy6FWFiD4EV6jh4yvGscikqZcKSCCQc2SKxBGoN81eW4nFPMxkkYs7Wux3OgFz7AUmZ5IpJV9Sby2wGKhDbM3Zn0lBjP+OszJGUJVt1JU+oNj+FW8UpRlYbqQw9Qbj8KHmqEJjMQF2MhcektpB8nFdOlfLQ8fRTGmyKdIoCK6yxu1KitSpAaPiOHinIaGzkj9II4Itvm+9UPhwiiuuJicnxGhUeItvVQjEbaVKfGOwszE+/4+NSouqHZbyYLBlTkmYGxPeGvkNqpQKECnAKuKryJsQFGBSAowKokQFGBSAogKAIPFhcIg3Zh/D8SK0C8Ghk0aO3QFe6dABfTzPXwqlRM+JjH6Iv7n/kK1mGOhPlp73b/dr5r/1Mz+ak+j1tJBfHyVfDuV4xOhEtlIb79r66AA7X6bda0UC4XDuBKtyBfMl77a989b/ogbVR8T0YAdBaohYnU616uig5YIuT7/c49RNRyOjfT8cRIyYp5RYaKWEt79CZQx3HQigh5yMgyzRwSjTuuDHcAG41zr+HtWGWns4B0UWtaxufet/4eJj8rNY2L4ZKPtYXgO2aMki/UgISLW/Vrn/VjDTX+q41Cde5JbNpte1iL/1aySaUmAPSpelXhkNxfaNDjOSsXHsiyDxjcH/0tY/KqPFYSSI2lR0Pg6sn4insHxCaH8lLInkGOX9k6fKrzC86YpdHMco6h0sTpbdSB8qylppronZB9OjLg0QNas8awU384wQUn86FgNbbm2QnX1oDwrh8v5LFPEfCYC217DMF9NzWMsco9oXwvxyZehNaefkme14XhmXplexNreOnXxqmxvBsRDftYZFA65SV/aFx86gzcJLtEGuGuXrtBIq4a7XDQBw07icVJJl7R2cqLKWYsVUG4AJ2AJOlNGhNMZpY+cJDjosZIi5lUI6x3AdLMGtmJsbNffdRVbzN9VM2bAljEyhiHBBSQs2ZBcbAZfHfeqs0Jp2U5NqmI1J5oXMcPJ+nhYrnxaLNC3+WKi1O4mufBwP1jmmiPo4WVf8A5K207qZWMzxFCRTrCgIrvNRq1KitSoAbApwCrvhnA2LDtE7tv0h87VaPy/GRojj+qb+xuazeWKdFbGZMCjAqwx/DhGoYZhfo4sahqtaJpkNUcApwCurGbXsbeNtPjRBaYhAUYFILR5TYm2wJPoBck0N0BF4QLyyP6gf4V/w1pobAWHV/kD/9aoeX0spJ6t+Gv+yfjVuJLBfHKT7hf4k18dqp78rZ7+KO2CRDxTXYnz/402BUrC4JpL5QLAakkAD1Jq34csCixHaMfvMR3VHXL5+FfVYqx44x9JHiT/nm39ShUUVXTYSIyWi1UasHOUDXXUa+GlWb4DBC9ybm2iNt6Dw9b1TypErG2ZS1EBWtwk2GRlEEILkZbucxPjYHS51vpVjg1wzZ17KNSBZu6BqNDr09ql516K+J+zBgVZYPgk8qho4mKnY6AH0uRp51ojwnCKRcNp+aX3v0Pp++muKcZaEgRKEUCwt5dABpSee/wjWL2UGL4PNEbPE/qBmHsy3FQDWtwvNzE99empuRVPx2ZZZMyDW3eI6+fw61UMkm6aJlBJWmVUblDdCVPipKn4jWrbCc14uK2WYsPCQB+t9T97513AcCdwrOLIfMBiOm+16tTwGBxosiHe9+gPg3+taU5Y75Q4xn4Irc2JL/ADvBwS+LKMrbHa4J6/pdKG3C5tvrGGPu69N/v+fUUGK5cVmAw0qtpqrmzD3AsaqJeEyhinZtca6ai3iDtas/ixS6YNP9SLluUFk/mmLgm8icjAanUAt4eW9V+O5UxkN80DkDrHaQevcJPxqnIIuD8CP41NwXG8RD+TmlA8M5K/stcfKoemfhkbIP6EGVSpswII6EWI9jXFAO+ntf5dany/SZOrFMVDBiUBIs62YjzP3dv1aMc38JmNp8LPhm6tC2dPYX/wBmubzQ3pZdoq7V1l1rQxcJwWIAbCY+Ox+6s6mMnfTMbeH6NN4rk/FpqqCQfpRMH+A0Y/CmZPFNeDPBassOufB4pNyjQSjysxic/CQVCxEDxG0ish8HUqfgateW4e0bEINmwkwPlYBgf2gvxqoOpJih+IyzCgIp4igIr0zYZtSo7UqQD8GPkT7rn3sfxqQOKzfpn10BqCi3pwClS9BbJM+MeT7xB9hTKikopxRTXAmPLintYMwHgDYfAUNr0gtGFoEICgx2IZImANgRYi+hB3HwvT4Wq/jGuRfE3+Gn7zWOoltxyZphVzRL4ZoijyPxP/6qwmbfbYDy1IvUPBpcD2/3vwtUgE63tq3hrYD/AI18vjjvzJe3/s9ub242/SOAnxrqiiC0QWvrj586rkbaU/HjGJAckr12vbyNMZa6FpNJjTaJ/EPq5UGENmvrc6AfCjwwgQMQ75ugtb2OpqvC1M4bhkdvtGAUa7gX8r1m4RSLU22T4W7VLoQGB1L6DbQC3WqvEyPfvNf0OnpV8Y8KpvlLfqg6D5/vqBxSGP70Vk/U1JPnubel6mDjfRU06Ki1SMJIEYEqG8m1HuOtBlroWtjFFvHzDIL3APgPzQPC3wocVzC7oVKjXc+XhVUVrjJ51Hxx9F75BDGEG4VR8f405NxiVkKFtCLaC2nhemFwxOoHzFNvEQbEW9ae2IbpDDCmitSSlNlKuyTKcXS0r+3+EUoYEZQSoOpv6b7+9HzF3ZfUKfxFN8Oa4/11Fq8XU2m2vZ6uCml9i34YgEdlFgGYW9yf31Pw+IeL8k7p/UZl+NjrUHhRuG9QfiB/CppWvTwPdijfo4My25HRcw844tRldkmX9GZFYW/u2+d6KbmwdnIkOFhgaQZXePS6ncBQot8aoStNlabxQfgjc2MsKAinytARWliGLUqctSosBsCnFFcpUAOqKcVaVKmIdVanYLF9mD3FN+p3pUql89gnRIXGI2jRIPMXvWb4qQ2IAUWCqBvfXU319RSpVx6xVj4OnTO5ljhenoT+4fIVIwYBtnvtc2tfU+fpSpV42hV6iP8A3hno6p1hZJmCE9wMB+sQT66UOWlSr6Y8QWWu5aVKgAwtFk0vSpUrChAV0LXaVABxIt+8SB5C59qdxCx6dnnHjmsb+elKlSHZHK0JWlSpgARXCtKlQAJWgZaVKgDLc1paRD4r+8/xqLwwaH0/eK5Sry9Uuz0dM+EXHBTq3oPkTVmRSpV16X8pf1/yc2o/MY2aEgeNdpV0GAw1NtSpUDApUqVAH//Z"/>
          <p:cNvSpPr>
            <a:spLocks noChangeAspect="1" noChangeArrowheads="1"/>
          </p:cNvSpPr>
          <p:nvPr/>
        </p:nvSpPr>
        <p:spPr bwMode="auto">
          <a:xfrm>
            <a:off x="155575" y="-144463"/>
            <a:ext cx="304800" cy="3048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US" altLang="en-US">
              <a:latin typeface="Calibri" panose="020F0502020204030204" pitchFamily="34" charset="0"/>
            </a:endParaRPr>
          </a:p>
        </p:txBody>
      </p:sp>
      <p:grpSp>
        <p:nvGrpSpPr>
          <p:cNvPr id="2" name="Group 9"/>
          <p:cNvGrpSpPr/>
          <p:nvPr/>
        </p:nvGrpSpPr>
        <p:grpSpPr>
          <a:xfrm>
            <a:off x="250221" y="2672862"/>
            <a:ext cx="2510048" cy="1252024"/>
            <a:chOff x="1973706" y="4391"/>
            <a:chExt cx="2510048" cy="452059"/>
          </a:xfrm>
          <a:solidFill>
            <a:srgbClr val="92D050"/>
          </a:solidFill>
        </p:grpSpPr>
        <p:sp>
          <p:nvSpPr>
            <p:cNvPr id="11" name="Oval 10"/>
            <p:cNvSpPr/>
            <p:nvPr/>
          </p:nvSpPr>
          <p:spPr>
            <a:xfrm>
              <a:off x="1973706" y="4391"/>
              <a:ext cx="2510048" cy="452059"/>
            </a:xfrm>
            <a:prstGeom prst="ellipse">
              <a:avLst/>
            </a:prstGeom>
            <a:grp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2" name="Oval 4"/>
            <p:cNvSpPr/>
            <p:nvPr/>
          </p:nvSpPr>
          <p:spPr>
            <a:xfrm>
              <a:off x="2341294" y="70593"/>
              <a:ext cx="1774872" cy="319655"/>
            </a:xfrm>
            <a:prstGeom prst="rect">
              <a:avLst/>
            </a:prstGeom>
            <a:grpFill/>
          </p:spPr>
          <p:style>
            <a:lnRef idx="0">
              <a:scrgbClr r="0" g="0" b="0"/>
            </a:lnRef>
            <a:fillRef idx="0">
              <a:scrgbClr r="0" g="0" b="0"/>
            </a:fillRef>
            <a:effectRef idx="0">
              <a:scrgbClr r="0" g="0" b="0"/>
            </a:effectRef>
            <a:fontRef idx="minor">
              <a:schemeClr val="lt1"/>
            </a:fontRef>
          </p:style>
          <p:txBody>
            <a:bodyPr lIns="10160" tIns="10160" rIns="10160" bIns="10160" spcCol="1270" anchor="ctr"/>
            <a:lstStyle/>
            <a:p>
              <a:pPr algn="ctr" defTabSz="711200" fontAlgn="auto">
                <a:lnSpc>
                  <a:spcPct val="90000"/>
                </a:lnSpc>
                <a:spcBef>
                  <a:spcPts val="0"/>
                </a:spcBef>
                <a:spcAft>
                  <a:spcPct val="35000"/>
                </a:spcAft>
                <a:defRPr/>
              </a:pPr>
              <a:r>
                <a:rPr lang="en-US" sz="2400" dirty="0"/>
                <a:t>Regulation and legislation</a:t>
              </a:r>
            </a:p>
          </p:txBody>
        </p:sp>
      </p:grpSp>
      <p:grpSp>
        <p:nvGrpSpPr>
          <p:cNvPr id="3" name="Group 12"/>
          <p:cNvGrpSpPr/>
          <p:nvPr/>
        </p:nvGrpSpPr>
        <p:grpSpPr>
          <a:xfrm>
            <a:off x="2530273" y="1716259"/>
            <a:ext cx="3323797" cy="736942"/>
            <a:chOff x="1409453" y="2471"/>
            <a:chExt cx="3323797" cy="524317"/>
          </a:xfrm>
          <a:solidFill>
            <a:srgbClr val="FF0000"/>
          </a:solidFill>
        </p:grpSpPr>
        <p:sp>
          <p:nvSpPr>
            <p:cNvPr id="14" name="Oval 13"/>
            <p:cNvSpPr/>
            <p:nvPr/>
          </p:nvSpPr>
          <p:spPr>
            <a:xfrm>
              <a:off x="1409453" y="2471"/>
              <a:ext cx="3323797" cy="524317"/>
            </a:xfrm>
            <a:prstGeom prst="ellipse">
              <a:avLst/>
            </a:prstGeom>
            <a:grp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5" name="Oval 4"/>
            <p:cNvSpPr/>
            <p:nvPr/>
          </p:nvSpPr>
          <p:spPr>
            <a:xfrm>
              <a:off x="1896212" y="79255"/>
              <a:ext cx="2350279" cy="370749"/>
            </a:xfrm>
            <a:prstGeom prst="rect">
              <a:avLst/>
            </a:prstGeom>
            <a:grpFill/>
          </p:spPr>
          <p:style>
            <a:lnRef idx="0">
              <a:scrgbClr r="0" g="0" b="0"/>
            </a:lnRef>
            <a:fillRef idx="0">
              <a:scrgbClr r="0" g="0" b="0"/>
            </a:fillRef>
            <a:effectRef idx="0">
              <a:scrgbClr r="0" g="0" b="0"/>
            </a:effectRef>
            <a:fontRef idx="minor">
              <a:schemeClr val="lt1"/>
            </a:fontRef>
          </p:style>
          <p:txBody>
            <a:bodyPr lIns="11430" tIns="11430" rIns="11430" bIns="11430" spcCol="1270" anchor="ctr"/>
            <a:lstStyle/>
            <a:p>
              <a:pPr algn="ctr" defTabSz="800100" fontAlgn="auto">
                <a:lnSpc>
                  <a:spcPct val="90000"/>
                </a:lnSpc>
                <a:spcBef>
                  <a:spcPts val="0"/>
                </a:spcBef>
                <a:spcAft>
                  <a:spcPct val="35000"/>
                </a:spcAft>
                <a:defRPr/>
              </a:pPr>
              <a:r>
                <a:rPr lang="en-US" sz="2400" dirty="0"/>
                <a:t>Leadership Commitment</a:t>
              </a:r>
            </a:p>
          </p:txBody>
        </p:sp>
      </p:grpSp>
      <p:grpSp>
        <p:nvGrpSpPr>
          <p:cNvPr id="5" name="Group 15"/>
          <p:cNvGrpSpPr/>
          <p:nvPr/>
        </p:nvGrpSpPr>
        <p:grpSpPr>
          <a:xfrm>
            <a:off x="5311673" y="2892193"/>
            <a:ext cx="3030470" cy="906083"/>
            <a:chOff x="1167559" y="1287"/>
            <a:chExt cx="3522839" cy="623448"/>
          </a:xfrm>
          <a:solidFill>
            <a:srgbClr val="92D050"/>
          </a:solidFill>
        </p:grpSpPr>
        <p:sp>
          <p:nvSpPr>
            <p:cNvPr id="17" name="Oval 16"/>
            <p:cNvSpPr/>
            <p:nvPr/>
          </p:nvSpPr>
          <p:spPr>
            <a:xfrm>
              <a:off x="1167559" y="1287"/>
              <a:ext cx="3522839" cy="623448"/>
            </a:xfrm>
            <a:prstGeom prst="ellipse">
              <a:avLst/>
            </a:prstGeom>
            <a:grp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8" name="Oval 4"/>
            <p:cNvSpPr/>
            <p:nvPr/>
          </p:nvSpPr>
          <p:spPr>
            <a:xfrm>
              <a:off x="1683467" y="92589"/>
              <a:ext cx="2491023" cy="440844"/>
            </a:xfrm>
            <a:prstGeom prst="rect">
              <a:avLst/>
            </a:prstGeom>
            <a:grpFill/>
          </p:spPr>
          <p:style>
            <a:lnRef idx="0">
              <a:scrgbClr r="0" g="0" b="0"/>
            </a:lnRef>
            <a:fillRef idx="0">
              <a:scrgbClr r="0" g="0" b="0"/>
            </a:fillRef>
            <a:effectRef idx="0">
              <a:scrgbClr r="0" g="0" b="0"/>
            </a:effectRef>
            <a:fontRef idx="minor">
              <a:schemeClr val="lt1"/>
            </a:fontRef>
          </p:style>
          <p:txBody>
            <a:bodyPr lIns="11430" tIns="11430" rIns="11430" bIns="11430" spcCol="1270" anchor="ctr"/>
            <a:lstStyle/>
            <a:p>
              <a:pPr algn="ctr" defTabSz="800100" fontAlgn="auto">
                <a:lnSpc>
                  <a:spcPct val="90000"/>
                </a:lnSpc>
                <a:spcBef>
                  <a:spcPts val="0"/>
                </a:spcBef>
                <a:spcAft>
                  <a:spcPct val="35000"/>
                </a:spcAft>
                <a:defRPr/>
              </a:pPr>
              <a:r>
                <a:rPr lang="en-US" sz="2400" dirty="0"/>
                <a:t>Demand from Community</a:t>
              </a:r>
            </a:p>
          </p:txBody>
        </p:sp>
      </p:grpSp>
      <p:grpSp>
        <p:nvGrpSpPr>
          <p:cNvPr id="6" name="Group 18"/>
          <p:cNvGrpSpPr/>
          <p:nvPr/>
        </p:nvGrpSpPr>
        <p:grpSpPr>
          <a:xfrm>
            <a:off x="-147711" y="4299675"/>
            <a:ext cx="3110788" cy="1448500"/>
            <a:chOff x="421100" y="-108522"/>
            <a:chExt cx="4654824" cy="1204748"/>
          </a:xfrm>
          <a:solidFill>
            <a:srgbClr val="33CCCC"/>
          </a:solidFill>
        </p:grpSpPr>
        <p:sp>
          <p:nvSpPr>
            <p:cNvPr id="20" name="Oval 19"/>
            <p:cNvSpPr/>
            <p:nvPr/>
          </p:nvSpPr>
          <p:spPr>
            <a:xfrm>
              <a:off x="421100" y="-108522"/>
              <a:ext cx="4654824" cy="1204748"/>
            </a:xfrm>
            <a:prstGeom prst="ellipse">
              <a:avLst/>
            </a:prstGeom>
            <a:grp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1" name="Oval 4"/>
            <p:cNvSpPr/>
            <p:nvPr/>
          </p:nvSpPr>
          <p:spPr>
            <a:xfrm>
              <a:off x="1102784" y="67909"/>
              <a:ext cx="3291457" cy="851886"/>
            </a:xfrm>
            <a:prstGeom prst="rect">
              <a:avLst/>
            </a:prstGeom>
            <a:grpFill/>
          </p:spPr>
          <p:style>
            <a:lnRef idx="0">
              <a:scrgbClr r="0" g="0" b="0"/>
            </a:lnRef>
            <a:fillRef idx="0">
              <a:scrgbClr r="0" g="0" b="0"/>
            </a:fillRef>
            <a:effectRef idx="0">
              <a:scrgbClr r="0" g="0" b="0"/>
            </a:effectRef>
            <a:fontRef idx="minor">
              <a:schemeClr val="lt1"/>
            </a:fontRef>
          </p:style>
          <p:txBody>
            <a:bodyPr lIns="11430" tIns="11430" rIns="11430" bIns="11430" spcCol="1270" anchor="ctr"/>
            <a:lstStyle/>
            <a:p>
              <a:pPr algn="ctr" defTabSz="800100" fontAlgn="auto">
                <a:lnSpc>
                  <a:spcPct val="90000"/>
                </a:lnSpc>
                <a:spcBef>
                  <a:spcPts val="0"/>
                </a:spcBef>
                <a:spcAft>
                  <a:spcPct val="35000"/>
                </a:spcAft>
                <a:defRPr/>
              </a:pPr>
              <a:r>
                <a:rPr lang="en-US" sz="2400" dirty="0"/>
                <a:t>Market Forces In The Healthcare</a:t>
              </a:r>
            </a:p>
          </p:txBody>
        </p:sp>
      </p:grpSp>
      <p:grpSp>
        <p:nvGrpSpPr>
          <p:cNvPr id="7" name="Group 27"/>
          <p:cNvGrpSpPr/>
          <p:nvPr/>
        </p:nvGrpSpPr>
        <p:grpSpPr>
          <a:xfrm>
            <a:off x="2818903" y="5458266"/>
            <a:ext cx="2751903" cy="858128"/>
            <a:chOff x="1467105" y="1560"/>
            <a:chExt cx="4575338" cy="845596"/>
          </a:xfrm>
          <a:solidFill>
            <a:srgbClr val="FFC000"/>
          </a:solidFill>
        </p:grpSpPr>
        <p:sp>
          <p:nvSpPr>
            <p:cNvPr id="29" name="Oval 28"/>
            <p:cNvSpPr/>
            <p:nvPr/>
          </p:nvSpPr>
          <p:spPr>
            <a:xfrm>
              <a:off x="1467105" y="1560"/>
              <a:ext cx="4575338" cy="845596"/>
            </a:xfrm>
            <a:prstGeom prst="ellipse">
              <a:avLst/>
            </a:prstGeom>
            <a:grp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30" name="Oval 4"/>
            <p:cNvSpPr/>
            <p:nvPr/>
          </p:nvSpPr>
          <p:spPr>
            <a:xfrm>
              <a:off x="2137148" y="125395"/>
              <a:ext cx="3235252" cy="597926"/>
            </a:xfrm>
            <a:prstGeom prst="rect">
              <a:avLst/>
            </a:prstGeom>
            <a:grpFill/>
          </p:spPr>
          <p:style>
            <a:lnRef idx="0">
              <a:scrgbClr r="0" g="0" b="0"/>
            </a:lnRef>
            <a:fillRef idx="0">
              <a:scrgbClr r="0" g="0" b="0"/>
            </a:fillRef>
            <a:effectRef idx="0">
              <a:scrgbClr r="0" g="0" b="0"/>
            </a:effectRef>
            <a:fontRef idx="minor">
              <a:schemeClr val="lt1"/>
            </a:fontRef>
          </p:style>
          <p:txBody>
            <a:bodyPr lIns="11430" tIns="11430" rIns="11430" bIns="11430" spcCol="1270" anchor="ctr"/>
            <a:lstStyle/>
            <a:p>
              <a:pPr algn="ctr" defTabSz="800100" fontAlgn="auto">
                <a:lnSpc>
                  <a:spcPct val="90000"/>
                </a:lnSpc>
                <a:spcBef>
                  <a:spcPts val="0"/>
                </a:spcBef>
                <a:spcAft>
                  <a:spcPct val="35000"/>
                </a:spcAft>
                <a:defRPr/>
              </a:pPr>
              <a:r>
                <a:rPr lang="en-US" sz="2400" dirty="0"/>
                <a:t>Insurance Companies</a:t>
              </a:r>
            </a:p>
          </p:txBody>
        </p:sp>
      </p:grpSp>
      <p:grpSp>
        <p:nvGrpSpPr>
          <p:cNvPr id="8" name="Group 30"/>
          <p:cNvGrpSpPr/>
          <p:nvPr/>
        </p:nvGrpSpPr>
        <p:grpSpPr>
          <a:xfrm>
            <a:off x="5866228" y="4750596"/>
            <a:ext cx="2646690" cy="918684"/>
            <a:chOff x="1704975" y="1825101"/>
            <a:chExt cx="5434058" cy="845596"/>
          </a:xfrm>
          <a:solidFill>
            <a:srgbClr val="33CCCC"/>
          </a:solidFill>
        </p:grpSpPr>
        <p:sp>
          <p:nvSpPr>
            <p:cNvPr id="32" name="Oval 31"/>
            <p:cNvSpPr/>
            <p:nvPr/>
          </p:nvSpPr>
          <p:spPr>
            <a:xfrm>
              <a:off x="1704975" y="1825101"/>
              <a:ext cx="5434058" cy="845596"/>
            </a:xfrm>
            <a:prstGeom prst="ellipse">
              <a:avLst/>
            </a:prstGeom>
            <a:grp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33" name="Oval 4"/>
            <p:cNvSpPr/>
            <p:nvPr/>
          </p:nvSpPr>
          <p:spPr>
            <a:xfrm>
              <a:off x="2500775" y="1948936"/>
              <a:ext cx="3842458" cy="597926"/>
            </a:xfrm>
            <a:prstGeom prst="rect">
              <a:avLst/>
            </a:prstGeom>
            <a:grpFill/>
          </p:spPr>
          <p:style>
            <a:lnRef idx="0">
              <a:scrgbClr r="0" g="0" b="0"/>
            </a:lnRef>
            <a:fillRef idx="0">
              <a:scrgbClr r="0" g="0" b="0"/>
            </a:fillRef>
            <a:effectRef idx="0">
              <a:scrgbClr r="0" g="0" b="0"/>
            </a:effectRef>
            <a:fontRef idx="minor">
              <a:schemeClr val="lt1"/>
            </a:fontRef>
          </p:style>
          <p:txBody>
            <a:bodyPr lIns="11430" tIns="11430" rIns="11430" bIns="11430" spcCol="1270" anchor="ctr"/>
            <a:lstStyle/>
            <a:p>
              <a:pPr algn="ctr" defTabSz="800100" fontAlgn="auto">
                <a:lnSpc>
                  <a:spcPct val="90000"/>
                </a:lnSpc>
                <a:spcBef>
                  <a:spcPts val="0"/>
                </a:spcBef>
                <a:spcAft>
                  <a:spcPct val="35000"/>
                </a:spcAft>
                <a:defRPr/>
              </a:pPr>
              <a:r>
                <a:rPr lang="en-US" sz="2400" dirty="0"/>
                <a:t>Accreditation</a:t>
              </a:r>
            </a:p>
          </p:txBody>
        </p:sp>
      </p:grpSp>
      <p:sp>
        <p:nvSpPr>
          <p:cNvPr id="6156" name="Title 1"/>
          <p:cNvSpPr>
            <a:spLocks noGrp="1"/>
          </p:cNvSpPr>
          <p:nvPr>
            <p:ph type="title"/>
          </p:nvPr>
        </p:nvSpPr>
        <p:spPr>
          <a:xfrm>
            <a:off x="466588" y="456933"/>
            <a:ext cx="8153400" cy="533400"/>
          </a:xfrm>
        </p:spPr>
        <p:txBody>
          <a:bodyPr>
            <a:noAutofit/>
          </a:bodyPr>
          <a:lstStyle/>
          <a:p>
            <a:pPr eaLnBrk="1" hangingPunct="1"/>
            <a:r>
              <a:rPr lang="en-US" altLang="en-US" sz="3600" cap="none" dirty="0">
                <a:solidFill>
                  <a:schemeClr val="accent4">
                    <a:lumMod val="75000"/>
                  </a:schemeClr>
                </a:solidFill>
              </a:rPr>
              <a:t>Drivers To Achieve High Quality, Effective  &amp; Safe Care</a:t>
            </a:r>
          </a:p>
        </p:txBody>
      </p:sp>
      <p:grpSp>
        <p:nvGrpSpPr>
          <p:cNvPr id="9" name="Group 9"/>
          <p:cNvGrpSpPr/>
          <p:nvPr/>
        </p:nvGrpSpPr>
        <p:grpSpPr>
          <a:xfrm>
            <a:off x="2743200" y="3429000"/>
            <a:ext cx="2510048" cy="1252024"/>
            <a:chOff x="1973706" y="4391"/>
            <a:chExt cx="2510048" cy="452059"/>
          </a:xfrm>
          <a:solidFill>
            <a:schemeClr val="accent1"/>
          </a:solidFill>
        </p:grpSpPr>
        <p:sp>
          <p:nvSpPr>
            <p:cNvPr id="26" name="Oval 25"/>
            <p:cNvSpPr/>
            <p:nvPr/>
          </p:nvSpPr>
          <p:spPr>
            <a:xfrm>
              <a:off x="1973706" y="4391"/>
              <a:ext cx="2510048" cy="452059"/>
            </a:xfrm>
            <a:prstGeom prst="ellipse">
              <a:avLst/>
            </a:prstGeom>
            <a:grp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7" name="Oval 4"/>
            <p:cNvSpPr/>
            <p:nvPr/>
          </p:nvSpPr>
          <p:spPr>
            <a:xfrm>
              <a:off x="2341294" y="70593"/>
              <a:ext cx="1774872" cy="319655"/>
            </a:xfrm>
            <a:prstGeom prst="rect">
              <a:avLst/>
            </a:prstGeom>
            <a:solidFill>
              <a:schemeClr val="bg2"/>
            </a:solidFill>
          </p:spPr>
          <p:style>
            <a:lnRef idx="0">
              <a:scrgbClr r="0" g="0" b="0"/>
            </a:lnRef>
            <a:fillRef idx="0">
              <a:scrgbClr r="0" g="0" b="0"/>
            </a:fillRef>
            <a:effectRef idx="0">
              <a:scrgbClr r="0" g="0" b="0"/>
            </a:effectRef>
            <a:fontRef idx="minor">
              <a:schemeClr val="lt1"/>
            </a:fontRef>
          </p:style>
          <p:txBody>
            <a:bodyPr lIns="10160" tIns="10160" rIns="10160" bIns="10160" spcCol="1270" anchor="ctr"/>
            <a:lstStyle/>
            <a:p>
              <a:pPr algn="ctr" defTabSz="711200" fontAlgn="auto">
                <a:lnSpc>
                  <a:spcPct val="90000"/>
                </a:lnSpc>
                <a:spcBef>
                  <a:spcPts val="0"/>
                </a:spcBef>
                <a:spcAft>
                  <a:spcPct val="35000"/>
                </a:spcAft>
                <a:defRPr/>
              </a:pPr>
              <a:r>
                <a:rPr lang="en-US" sz="2400" dirty="0"/>
                <a:t>Medical</a:t>
              </a:r>
            </a:p>
            <a:p>
              <a:pPr algn="ctr" defTabSz="711200" fontAlgn="auto">
                <a:lnSpc>
                  <a:spcPct val="90000"/>
                </a:lnSpc>
                <a:spcBef>
                  <a:spcPts val="0"/>
                </a:spcBef>
                <a:spcAft>
                  <a:spcPct val="35000"/>
                </a:spcAft>
                <a:defRPr/>
              </a:pPr>
              <a:r>
                <a:rPr lang="en-US" sz="2400" dirty="0"/>
                <a:t>Tourism</a:t>
              </a:r>
            </a:p>
          </p:txBody>
        </p:sp>
      </p:grpSp>
    </p:spTree>
    <p:extLst>
      <p:ext uri="{BB962C8B-B14F-4D97-AF65-F5344CB8AC3E}">
        <p14:creationId xmlns:p14="http://schemas.microsoft.com/office/powerpoint/2010/main" val="3125633303"/>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4"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down)">
                                      <p:cBhvr>
                                        <p:cTn id="12" dur="500"/>
                                        <p:tgtEl>
                                          <p:spTgt spid="2"/>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4" fill="hold"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wipe(down)">
                                      <p:cBhvr>
                                        <p:cTn id="17" dur="500"/>
                                        <p:tgtEl>
                                          <p:spTgt spid="9"/>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4" fill="hold"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wipe(down)">
                                      <p:cBhvr>
                                        <p:cTn id="22" dur="500"/>
                                        <p:tgtEl>
                                          <p:spTgt spid="5"/>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4" fill="hold" nodeType="click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wipe(down)">
                                      <p:cBhvr>
                                        <p:cTn id="27" dur="500"/>
                                        <p:tgtEl>
                                          <p:spTgt spid="6"/>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22" presetClass="entr" presetSubtype="4" fill="hold" nodeType="click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wipe(down)">
                                      <p:cBhvr>
                                        <p:cTn id="32" dur="500"/>
                                        <p:tgtEl>
                                          <p:spTgt spid="8"/>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22" presetClass="entr" presetSubtype="4" fill="hold" nodeType="clickEffect">
                                  <p:stCondLst>
                                    <p:cond delay="0"/>
                                  </p:stCondLst>
                                  <p:childTnLst>
                                    <p:set>
                                      <p:cBhvr>
                                        <p:cTn id="36" dur="1" fill="hold">
                                          <p:stCondLst>
                                            <p:cond delay="0"/>
                                          </p:stCondLst>
                                        </p:cTn>
                                        <p:tgtEl>
                                          <p:spTgt spid="7"/>
                                        </p:tgtEl>
                                        <p:attrNameLst>
                                          <p:attrName>style.visibility</p:attrName>
                                        </p:attrNameLst>
                                      </p:cBhvr>
                                      <p:to>
                                        <p:strVal val="visible"/>
                                      </p:to>
                                    </p:set>
                                    <p:animEffect transition="in" filter="wipe(down)">
                                      <p:cBhvr>
                                        <p:cTn id="3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p:cNvSpPr>
            <a:spLocks noGrp="1"/>
          </p:cNvSpPr>
          <p:nvPr>
            <p:ph type="title"/>
          </p:nvPr>
        </p:nvSpPr>
        <p:spPr>
          <a:xfrm>
            <a:off x="0" y="0"/>
            <a:ext cx="9144000" cy="1339850"/>
          </a:xfrm>
          <a:noFill/>
        </p:spPr>
        <p:txBody>
          <a:bodyPr>
            <a:normAutofit/>
          </a:bodyPr>
          <a:lstStyle/>
          <a:p>
            <a:pPr algn="ctr" fontAlgn="base">
              <a:spcAft>
                <a:spcPct val="0"/>
              </a:spcAft>
            </a:pPr>
            <a:r>
              <a:rPr lang="en-US" altLang="en-US" sz="3600" cap="none" dirty="0">
                <a:solidFill>
                  <a:srgbClr val="FF0000"/>
                </a:solidFill>
                <a:latin typeface="Arial" panose="020B0604020202020204" pitchFamily="34" charset="0"/>
                <a:cs typeface="Arial" panose="020B0604020202020204" pitchFamily="34" charset="0"/>
              </a:rPr>
              <a:t>Other Key Drivers..</a:t>
            </a:r>
          </a:p>
        </p:txBody>
      </p:sp>
      <p:sp>
        <p:nvSpPr>
          <p:cNvPr id="21507" name="Content Placeholder 2"/>
          <p:cNvSpPr>
            <a:spLocks noGrp="1"/>
          </p:cNvSpPr>
          <p:nvPr>
            <p:ph idx="1"/>
          </p:nvPr>
        </p:nvSpPr>
        <p:spPr>
          <a:xfrm>
            <a:off x="614363" y="1684338"/>
            <a:ext cx="8135937" cy="4267200"/>
          </a:xfrm>
        </p:spPr>
        <p:txBody>
          <a:bodyPr>
            <a:normAutofit/>
          </a:bodyPr>
          <a:lstStyle/>
          <a:p>
            <a:pPr>
              <a:buFont typeface="Wingdings" pitchFamily="2" charset="2"/>
              <a:buChar char="§"/>
              <a:defRPr/>
            </a:pPr>
            <a:r>
              <a:rPr lang="en-US" sz="2400" dirty="0">
                <a:solidFill>
                  <a:srgbClr val="3333FF"/>
                </a:solidFill>
                <a:latin typeface="+mj-lt"/>
                <a:ea typeface="ＭＳ Ｐゴシック" pitchFamily="34" charset="-128"/>
                <a:cs typeface="Arial" charset="0"/>
              </a:rPr>
              <a:t>Opportunity for international benchmarking</a:t>
            </a:r>
          </a:p>
          <a:p>
            <a:pPr>
              <a:buFont typeface="Wingdings" pitchFamily="2" charset="2"/>
              <a:buChar char="§"/>
              <a:defRPr/>
            </a:pPr>
            <a:r>
              <a:rPr lang="en-US" sz="2400" dirty="0">
                <a:solidFill>
                  <a:srgbClr val="3333FF"/>
                </a:solidFill>
                <a:latin typeface="+mj-lt"/>
                <a:ea typeface="ＭＳ Ｐゴシック" pitchFamily="34" charset="-128"/>
                <a:cs typeface="Arial" charset="0"/>
              </a:rPr>
              <a:t> Enhance the organization’s brand or reputation</a:t>
            </a:r>
          </a:p>
          <a:p>
            <a:pPr>
              <a:buFont typeface="Wingdings" pitchFamily="2" charset="2"/>
              <a:buChar char="§"/>
              <a:defRPr/>
            </a:pPr>
            <a:r>
              <a:rPr lang="en-US" sz="2400" dirty="0">
                <a:solidFill>
                  <a:srgbClr val="3333FF"/>
                </a:solidFill>
                <a:latin typeface="+mj-lt"/>
                <a:ea typeface="ＭＳ Ｐゴシック" pitchFamily="34" charset="-128"/>
                <a:cs typeface="Arial" charset="0"/>
              </a:rPr>
              <a:t>Improve operational efficiency</a:t>
            </a:r>
          </a:p>
          <a:p>
            <a:pPr>
              <a:buFont typeface="Wingdings" pitchFamily="2" charset="2"/>
              <a:buChar char="§"/>
              <a:defRPr/>
            </a:pPr>
            <a:r>
              <a:rPr lang="en-US" sz="2400" dirty="0">
                <a:solidFill>
                  <a:srgbClr val="3333FF"/>
                </a:solidFill>
                <a:latin typeface="+mj-lt"/>
                <a:ea typeface="ＭＳ Ｐゴシック" pitchFamily="34" charset="-128"/>
                <a:cs typeface="Arial" charset="0"/>
              </a:rPr>
              <a:t>Attract or retain high quality employees</a:t>
            </a:r>
          </a:p>
          <a:p>
            <a:pPr>
              <a:buFont typeface="Wingdings" pitchFamily="2" charset="2"/>
              <a:buChar char="§"/>
              <a:defRPr/>
            </a:pPr>
            <a:r>
              <a:rPr lang="en-US" sz="2400" dirty="0">
                <a:solidFill>
                  <a:srgbClr val="3333FF"/>
                </a:solidFill>
                <a:latin typeface="+mj-lt"/>
                <a:ea typeface="ＭＳ Ｐゴシック" pitchFamily="34" charset="-128"/>
                <a:cs typeface="Arial" charset="0"/>
              </a:rPr>
              <a:t>Improve the quality of patient outcomes</a:t>
            </a:r>
          </a:p>
          <a:p>
            <a:pPr>
              <a:buFont typeface="Wingdings" pitchFamily="2" charset="2"/>
              <a:buChar char="§"/>
              <a:defRPr/>
            </a:pPr>
            <a:r>
              <a:rPr lang="en-US" sz="2400" dirty="0">
                <a:solidFill>
                  <a:srgbClr val="3333FF"/>
                </a:solidFill>
                <a:latin typeface="+mj-lt"/>
                <a:ea typeface="ＭＳ Ｐゴシック" pitchFamily="34" charset="-128"/>
                <a:cs typeface="Arial" charset="0"/>
              </a:rPr>
              <a:t>Achieve organization’s strategic goals</a:t>
            </a:r>
          </a:p>
          <a:p>
            <a:pPr>
              <a:buFont typeface="Wingdings" pitchFamily="2" charset="2"/>
              <a:buNone/>
              <a:defRPr/>
            </a:pPr>
            <a:endParaRPr lang="en-US" sz="2400" dirty="0">
              <a:solidFill>
                <a:srgbClr val="3333FF"/>
              </a:solidFill>
              <a:latin typeface="+mj-lt"/>
              <a:ea typeface="ＭＳ Ｐゴシック" pitchFamily="34" charset="-128"/>
              <a:cs typeface="Arial" charset="0"/>
            </a:endParaRPr>
          </a:p>
        </p:txBody>
      </p:sp>
      <p:sp>
        <p:nvSpPr>
          <p:cNvPr id="21508" name="Slide Number Placeholder 3"/>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MS PGothic" panose="020B0600070205080204" pitchFamily="34" charset="-128"/>
              </a:defRPr>
            </a:lvl1pPr>
            <a:lvl2pPr marL="742950" indent="-285750" eaLnBrk="0" hangingPunct="0">
              <a:defRPr>
                <a:solidFill>
                  <a:schemeClr val="tx1"/>
                </a:solidFill>
                <a:latin typeface="Arial" panose="020B0604020202020204" pitchFamily="34" charset="0"/>
                <a:ea typeface="MS PGothic" panose="020B0600070205080204" pitchFamily="34" charset="-128"/>
              </a:defRPr>
            </a:lvl2pPr>
            <a:lvl3pPr marL="1143000" indent="-228600" eaLnBrk="0" hangingPunct="0">
              <a:defRPr>
                <a:solidFill>
                  <a:schemeClr val="tx1"/>
                </a:solidFill>
                <a:latin typeface="Arial" panose="020B0604020202020204" pitchFamily="34" charset="0"/>
                <a:ea typeface="MS PGothic" panose="020B0600070205080204" pitchFamily="34" charset="-128"/>
              </a:defRPr>
            </a:lvl3pPr>
            <a:lvl4pPr marL="1600200" indent="-228600" eaLnBrk="0" hangingPunct="0">
              <a:defRPr>
                <a:solidFill>
                  <a:schemeClr val="tx1"/>
                </a:solidFill>
                <a:latin typeface="Arial" panose="020B0604020202020204" pitchFamily="34" charset="0"/>
                <a:ea typeface="MS PGothic" panose="020B0600070205080204" pitchFamily="34" charset="-128"/>
              </a:defRPr>
            </a:lvl4pPr>
            <a:lvl5pPr marL="2057400" indent="-228600" eaLnBrk="0" hangingPunct="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E5A38D80-955E-456F-96A1-125BB94304FE}" type="slidenum">
              <a:rPr lang="en-US" altLang="en-US"/>
              <a:pPr/>
              <a:t>33</a:t>
            </a:fld>
            <a:endParaRPr lang="en-US" altLang="en-US"/>
          </a:p>
        </p:txBody>
      </p:sp>
    </p:spTree>
    <p:extLst>
      <p:ext uri="{BB962C8B-B14F-4D97-AF65-F5344CB8AC3E}">
        <p14:creationId xmlns:p14="http://schemas.microsoft.com/office/powerpoint/2010/main" val="4017010153"/>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1507">
                                            <p:txEl>
                                              <p:pRg st="0" end="0"/>
                                            </p:txEl>
                                          </p:spTgt>
                                        </p:tgtEl>
                                        <p:attrNameLst>
                                          <p:attrName>style.visibility</p:attrName>
                                        </p:attrNameLst>
                                      </p:cBhvr>
                                      <p:to>
                                        <p:strVal val="visible"/>
                                      </p:to>
                                    </p:set>
                                    <p:animEffect transition="in" filter="wipe(down)">
                                      <p:cBhvr>
                                        <p:cTn id="7" dur="500"/>
                                        <p:tgtEl>
                                          <p:spTgt spid="21507">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21507">
                                            <p:txEl>
                                              <p:pRg st="1" end="1"/>
                                            </p:txEl>
                                          </p:spTgt>
                                        </p:tgtEl>
                                        <p:attrNameLst>
                                          <p:attrName>style.visibility</p:attrName>
                                        </p:attrNameLst>
                                      </p:cBhvr>
                                      <p:to>
                                        <p:strVal val="visible"/>
                                      </p:to>
                                    </p:set>
                                    <p:animEffect transition="in" filter="wipe(down)">
                                      <p:cBhvr>
                                        <p:cTn id="12" dur="500"/>
                                        <p:tgtEl>
                                          <p:spTgt spid="21507">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21507">
                                            <p:txEl>
                                              <p:pRg st="2" end="2"/>
                                            </p:txEl>
                                          </p:spTgt>
                                        </p:tgtEl>
                                        <p:attrNameLst>
                                          <p:attrName>style.visibility</p:attrName>
                                        </p:attrNameLst>
                                      </p:cBhvr>
                                      <p:to>
                                        <p:strVal val="visible"/>
                                      </p:to>
                                    </p:set>
                                    <p:animEffect transition="in" filter="wipe(down)">
                                      <p:cBhvr>
                                        <p:cTn id="17" dur="500"/>
                                        <p:tgtEl>
                                          <p:spTgt spid="21507">
                                            <p:txEl>
                                              <p:pRg st="2" end="2"/>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21507">
                                            <p:txEl>
                                              <p:pRg st="3" end="3"/>
                                            </p:txEl>
                                          </p:spTgt>
                                        </p:tgtEl>
                                        <p:attrNameLst>
                                          <p:attrName>style.visibility</p:attrName>
                                        </p:attrNameLst>
                                      </p:cBhvr>
                                      <p:to>
                                        <p:strVal val="visible"/>
                                      </p:to>
                                    </p:set>
                                    <p:animEffect transition="in" filter="wipe(down)">
                                      <p:cBhvr>
                                        <p:cTn id="22" dur="500"/>
                                        <p:tgtEl>
                                          <p:spTgt spid="21507">
                                            <p:txEl>
                                              <p:pRg st="3" end="3"/>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21507">
                                            <p:txEl>
                                              <p:pRg st="4" end="4"/>
                                            </p:txEl>
                                          </p:spTgt>
                                        </p:tgtEl>
                                        <p:attrNameLst>
                                          <p:attrName>style.visibility</p:attrName>
                                        </p:attrNameLst>
                                      </p:cBhvr>
                                      <p:to>
                                        <p:strVal val="visible"/>
                                      </p:to>
                                    </p:set>
                                    <p:animEffect transition="in" filter="wipe(down)">
                                      <p:cBhvr>
                                        <p:cTn id="27" dur="500"/>
                                        <p:tgtEl>
                                          <p:spTgt spid="21507">
                                            <p:txEl>
                                              <p:pRg st="4" end="4"/>
                                            </p:txEl>
                                          </p:spTgt>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21507">
                                            <p:txEl>
                                              <p:pRg st="5" end="5"/>
                                            </p:txEl>
                                          </p:spTgt>
                                        </p:tgtEl>
                                        <p:attrNameLst>
                                          <p:attrName>style.visibility</p:attrName>
                                        </p:attrNameLst>
                                      </p:cBhvr>
                                      <p:to>
                                        <p:strVal val="visible"/>
                                      </p:to>
                                    </p:set>
                                    <p:animEffect transition="in" filter="wipe(down)">
                                      <p:cBhvr>
                                        <p:cTn id="32" dur="500"/>
                                        <p:tgtEl>
                                          <p:spTgt spid="21507">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07" grpId="0" build="p"/>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8" name="Picture 4"/>
          <p:cNvPicPr>
            <a:picLocks noChangeAspect="1" noChangeArrowheads="1"/>
          </p:cNvPicPr>
          <p:nvPr/>
        </p:nvPicPr>
        <p:blipFill>
          <a:blip r:embed="rId2" cstate="email">
            <a:extLst>
              <a:ext uri="{28A0092B-C50C-407E-A947-70E740481C1C}">
                <a14:useLocalDpi xmlns:a14="http://schemas.microsoft.com/office/drawing/2010/main" val="0"/>
              </a:ext>
            </a:extLst>
          </a:blip>
          <a:srcRect/>
          <a:stretch>
            <a:fillRect/>
          </a:stretch>
        </p:blipFill>
        <p:spPr bwMode="auto">
          <a:xfrm>
            <a:off x="-180528" y="260648"/>
            <a:ext cx="9577064" cy="64282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959096399"/>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txBox="1">
            <a:spLocks noChangeArrowheads="1"/>
          </p:cNvSpPr>
          <p:nvPr/>
        </p:nvSpPr>
        <p:spPr bwMode="auto">
          <a:xfrm>
            <a:off x="684212" y="257065"/>
            <a:ext cx="7775575" cy="435632"/>
          </a:xfrm>
          <a:prstGeom prst="rect">
            <a:avLst/>
          </a:prstGeom>
          <a:noFill/>
          <a:ln>
            <a:noFill/>
          </a:ln>
          <a:effectLst>
            <a:outerShdw dist="17961" dir="2700000" algn="ctr" rotWithShape="0">
              <a:srgbClr val="96CCEE"/>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vert="horz" wrap="square" lIns="0" tIns="0" rIns="0" bIns="0" numCol="1" anchor="ctr" anchorCtr="0" compatLnSpc="1">
            <a:prstTxWarp prst="textNoShape">
              <a:avLst/>
            </a:prstTxWarp>
          </a:bodyPr>
          <a:lstStyle>
            <a:lvl1pPr algn="ctr" rtl="0" eaLnBrk="0" fontAlgn="base" hangingPunct="0">
              <a:spcBef>
                <a:spcPct val="0"/>
              </a:spcBef>
              <a:spcAft>
                <a:spcPct val="0"/>
              </a:spcAft>
              <a:defRPr sz="2800" b="1">
                <a:solidFill>
                  <a:srgbClr val="CC3300"/>
                </a:solidFill>
                <a:effectLst>
                  <a:outerShdw blurRad="38100" dist="38100" dir="2700000" algn="tl">
                    <a:srgbClr val="C0C0C0"/>
                  </a:outerShdw>
                </a:effectLst>
                <a:latin typeface="+mj-lt"/>
                <a:ea typeface="+mj-ea"/>
                <a:cs typeface="+mj-cs"/>
              </a:defRPr>
            </a:lvl1pPr>
            <a:lvl2pPr algn="ctr" rtl="0" eaLnBrk="0" fontAlgn="base" hangingPunct="0">
              <a:spcBef>
                <a:spcPct val="0"/>
              </a:spcBef>
              <a:spcAft>
                <a:spcPct val="0"/>
              </a:spcAft>
              <a:defRPr sz="2800" b="1">
                <a:solidFill>
                  <a:srgbClr val="CC3300"/>
                </a:solidFill>
                <a:effectLst>
                  <a:outerShdw blurRad="38100" dist="38100" dir="2700000" algn="tl">
                    <a:srgbClr val="C0C0C0"/>
                  </a:outerShdw>
                </a:effectLst>
                <a:latin typeface="Tahoma" pitchFamily="34" charset="0"/>
                <a:cs typeface="Arial" pitchFamily="34" charset="0"/>
              </a:defRPr>
            </a:lvl2pPr>
            <a:lvl3pPr algn="ctr" rtl="0" eaLnBrk="0" fontAlgn="base" hangingPunct="0">
              <a:spcBef>
                <a:spcPct val="0"/>
              </a:spcBef>
              <a:spcAft>
                <a:spcPct val="0"/>
              </a:spcAft>
              <a:defRPr sz="2800" b="1">
                <a:solidFill>
                  <a:srgbClr val="CC3300"/>
                </a:solidFill>
                <a:effectLst>
                  <a:outerShdw blurRad="38100" dist="38100" dir="2700000" algn="tl">
                    <a:srgbClr val="C0C0C0"/>
                  </a:outerShdw>
                </a:effectLst>
                <a:latin typeface="Tahoma" pitchFamily="34" charset="0"/>
                <a:cs typeface="Arial" pitchFamily="34" charset="0"/>
              </a:defRPr>
            </a:lvl3pPr>
            <a:lvl4pPr algn="ctr" rtl="0" eaLnBrk="0" fontAlgn="base" hangingPunct="0">
              <a:spcBef>
                <a:spcPct val="0"/>
              </a:spcBef>
              <a:spcAft>
                <a:spcPct val="0"/>
              </a:spcAft>
              <a:defRPr sz="2800" b="1">
                <a:solidFill>
                  <a:srgbClr val="CC3300"/>
                </a:solidFill>
                <a:effectLst>
                  <a:outerShdw blurRad="38100" dist="38100" dir="2700000" algn="tl">
                    <a:srgbClr val="C0C0C0"/>
                  </a:outerShdw>
                </a:effectLst>
                <a:latin typeface="Tahoma" pitchFamily="34" charset="0"/>
                <a:cs typeface="Arial" pitchFamily="34" charset="0"/>
              </a:defRPr>
            </a:lvl4pPr>
            <a:lvl5pPr algn="ctr" rtl="0" eaLnBrk="0" fontAlgn="base" hangingPunct="0">
              <a:spcBef>
                <a:spcPct val="0"/>
              </a:spcBef>
              <a:spcAft>
                <a:spcPct val="0"/>
              </a:spcAft>
              <a:defRPr sz="2800" b="1">
                <a:solidFill>
                  <a:srgbClr val="CC3300"/>
                </a:solidFill>
                <a:effectLst>
                  <a:outerShdw blurRad="38100" dist="38100" dir="2700000" algn="tl">
                    <a:srgbClr val="C0C0C0"/>
                  </a:outerShdw>
                </a:effectLst>
                <a:latin typeface="Tahoma" pitchFamily="34" charset="0"/>
                <a:cs typeface="Arial" pitchFamily="34" charset="0"/>
              </a:defRPr>
            </a:lvl5pPr>
            <a:lvl6pPr marL="457200" algn="ctr" rtl="0" fontAlgn="base">
              <a:spcBef>
                <a:spcPct val="0"/>
              </a:spcBef>
              <a:spcAft>
                <a:spcPct val="0"/>
              </a:spcAft>
              <a:defRPr sz="2800" b="1">
                <a:solidFill>
                  <a:srgbClr val="CC3300"/>
                </a:solidFill>
                <a:effectLst>
                  <a:outerShdw blurRad="38100" dist="38100" dir="2700000" algn="tl">
                    <a:srgbClr val="C0C0C0"/>
                  </a:outerShdw>
                </a:effectLst>
                <a:latin typeface="Tahoma" pitchFamily="34" charset="0"/>
                <a:cs typeface="Arial" pitchFamily="34" charset="0"/>
              </a:defRPr>
            </a:lvl6pPr>
            <a:lvl7pPr marL="914400" algn="ctr" rtl="0" fontAlgn="base">
              <a:spcBef>
                <a:spcPct val="0"/>
              </a:spcBef>
              <a:spcAft>
                <a:spcPct val="0"/>
              </a:spcAft>
              <a:defRPr sz="2800" b="1">
                <a:solidFill>
                  <a:srgbClr val="CC3300"/>
                </a:solidFill>
                <a:effectLst>
                  <a:outerShdw blurRad="38100" dist="38100" dir="2700000" algn="tl">
                    <a:srgbClr val="C0C0C0"/>
                  </a:outerShdw>
                </a:effectLst>
                <a:latin typeface="Tahoma" pitchFamily="34" charset="0"/>
                <a:cs typeface="Arial" pitchFamily="34" charset="0"/>
              </a:defRPr>
            </a:lvl7pPr>
            <a:lvl8pPr marL="1371600" algn="ctr" rtl="0" fontAlgn="base">
              <a:spcBef>
                <a:spcPct val="0"/>
              </a:spcBef>
              <a:spcAft>
                <a:spcPct val="0"/>
              </a:spcAft>
              <a:defRPr sz="2800" b="1">
                <a:solidFill>
                  <a:srgbClr val="CC3300"/>
                </a:solidFill>
                <a:effectLst>
                  <a:outerShdw blurRad="38100" dist="38100" dir="2700000" algn="tl">
                    <a:srgbClr val="C0C0C0"/>
                  </a:outerShdw>
                </a:effectLst>
                <a:latin typeface="Tahoma" pitchFamily="34" charset="0"/>
                <a:cs typeface="Arial" pitchFamily="34" charset="0"/>
              </a:defRPr>
            </a:lvl8pPr>
            <a:lvl9pPr marL="1828800" algn="ctr" rtl="0" fontAlgn="base">
              <a:spcBef>
                <a:spcPct val="0"/>
              </a:spcBef>
              <a:spcAft>
                <a:spcPct val="0"/>
              </a:spcAft>
              <a:defRPr sz="2800" b="1">
                <a:solidFill>
                  <a:srgbClr val="CC3300"/>
                </a:solidFill>
                <a:effectLst>
                  <a:outerShdw blurRad="38100" dist="38100" dir="2700000" algn="tl">
                    <a:srgbClr val="C0C0C0"/>
                  </a:outerShdw>
                </a:effectLst>
                <a:latin typeface="Tahoma" pitchFamily="34" charset="0"/>
                <a:cs typeface="Arial" pitchFamily="34" charset="0"/>
              </a:defRPr>
            </a:lvl9pPr>
          </a:lstStyle>
          <a:p>
            <a:pPr eaLnBrk="1" hangingPunct="1">
              <a:lnSpc>
                <a:spcPct val="115000"/>
              </a:lnSpc>
              <a:defRPr/>
            </a:pPr>
            <a:r>
              <a:rPr lang="en-US" dirty="0">
                <a:solidFill>
                  <a:srgbClr val="003399"/>
                </a:solidFill>
                <a:effectLst/>
                <a:latin typeface="Tw Cen MT" pitchFamily="34" charset="0"/>
                <a:ea typeface="MS PGothic" pitchFamily="34" charset="-128"/>
              </a:rPr>
              <a:t>Patient Safety and Quality Improvement </a:t>
            </a:r>
            <a:endParaRPr lang="en-US" kern="0" dirty="0">
              <a:solidFill>
                <a:srgbClr val="003399"/>
              </a:solidFill>
              <a:effectLst/>
              <a:latin typeface="Tw Cen MT" pitchFamily="34" charset="0"/>
            </a:endParaRPr>
          </a:p>
        </p:txBody>
      </p:sp>
      <p:sp>
        <p:nvSpPr>
          <p:cNvPr id="5" name="Rectangle 3"/>
          <p:cNvSpPr txBox="1">
            <a:spLocks noChangeArrowheads="1"/>
          </p:cNvSpPr>
          <p:nvPr/>
        </p:nvSpPr>
        <p:spPr bwMode="auto">
          <a:xfrm>
            <a:off x="507523" y="1554369"/>
            <a:ext cx="8174722" cy="7495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lvl1pPr marL="342900" indent="-342900" algn="l" rtl="0" eaLnBrk="0" fontAlgn="base" hangingPunct="0">
              <a:lnSpc>
                <a:spcPct val="105000"/>
              </a:lnSpc>
              <a:spcBef>
                <a:spcPct val="35000"/>
              </a:spcBef>
              <a:spcAft>
                <a:spcPct val="0"/>
              </a:spcAft>
              <a:buClr>
                <a:srgbClr val="FF9900"/>
              </a:buClr>
              <a:buSzPct val="70000"/>
              <a:buFont typeface="Wingdings" pitchFamily="2" charset="2"/>
              <a:buChar char="n"/>
              <a:defRPr sz="2400">
                <a:solidFill>
                  <a:schemeClr val="tx1"/>
                </a:solidFill>
                <a:latin typeface="+mn-lt"/>
                <a:ea typeface="+mn-ea"/>
                <a:cs typeface="+mn-cs"/>
              </a:defRPr>
            </a:lvl1pPr>
            <a:lvl2pPr marL="742950" indent="-285750" algn="l" rtl="0" eaLnBrk="0" fontAlgn="base" hangingPunct="0">
              <a:lnSpc>
                <a:spcPct val="105000"/>
              </a:lnSpc>
              <a:spcBef>
                <a:spcPct val="35000"/>
              </a:spcBef>
              <a:spcAft>
                <a:spcPct val="0"/>
              </a:spcAft>
              <a:buChar char="–"/>
              <a:defRPr sz="2200">
                <a:solidFill>
                  <a:schemeClr val="tx1"/>
                </a:solidFill>
                <a:latin typeface="+mn-lt"/>
                <a:cs typeface="+mn-cs"/>
              </a:defRPr>
            </a:lvl2pPr>
            <a:lvl3pPr marL="1143000" indent="-228600" algn="l" rtl="0" eaLnBrk="0" fontAlgn="base" hangingPunct="0">
              <a:lnSpc>
                <a:spcPct val="105000"/>
              </a:lnSpc>
              <a:spcBef>
                <a:spcPct val="35000"/>
              </a:spcBef>
              <a:spcAft>
                <a:spcPct val="0"/>
              </a:spcAft>
              <a:buChar char="•"/>
              <a:defRPr sz="2200">
                <a:solidFill>
                  <a:schemeClr val="tx1"/>
                </a:solidFill>
                <a:latin typeface="+mn-lt"/>
                <a:cs typeface="+mn-cs"/>
              </a:defRPr>
            </a:lvl3pPr>
            <a:lvl4pPr marL="1600200" indent="-228600" algn="l" rtl="0" eaLnBrk="0" fontAlgn="base" hangingPunct="0">
              <a:lnSpc>
                <a:spcPct val="105000"/>
              </a:lnSpc>
              <a:spcBef>
                <a:spcPct val="35000"/>
              </a:spcBef>
              <a:spcAft>
                <a:spcPct val="0"/>
              </a:spcAft>
              <a:buChar char="–"/>
              <a:defRPr sz="2200">
                <a:solidFill>
                  <a:schemeClr val="tx1"/>
                </a:solidFill>
                <a:latin typeface="+mn-lt"/>
                <a:cs typeface="+mn-cs"/>
              </a:defRPr>
            </a:lvl4pPr>
            <a:lvl5pPr marL="2055813" indent="-227013" algn="l" rtl="0" eaLnBrk="0" fontAlgn="base" hangingPunct="0">
              <a:spcBef>
                <a:spcPct val="20000"/>
              </a:spcBef>
              <a:spcAft>
                <a:spcPct val="0"/>
              </a:spcAft>
              <a:buChar char="»"/>
              <a:defRPr sz="2000">
                <a:solidFill>
                  <a:schemeClr val="tx1"/>
                </a:solidFill>
                <a:latin typeface="Arial" pitchFamily="34" charset="0"/>
                <a:cs typeface="+mn-cs"/>
              </a:defRPr>
            </a:lvl5pPr>
            <a:lvl6pPr marL="2513013" indent="-227013" algn="l" rtl="0" fontAlgn="base">
              <a:spcBef>
                <a:spcPct val="20000"/>
              </a:spcBef>
              <a:spcAft>
                <a:spcPct val="0"/>
              </a:spcAft>
              <a:buChar char="»"/>
              <a:defRPr sz="2000">
                <a:solidFill>
                  <a:schemeClr val="tx1"/>
                </a:solidFill>
                <a:latin typeface="Arial" pitchFamily="34" charset="0"/>
                <a:cs typeface="+mn-cs"/>
              </a:defRPr>
            </a:lvl6pPr>
            <a:lvl7pPr marL="2970213" indent="-227013" algn="l" rtl="0" fontAlgn="base">
              <a:spcBef>
                <a:spcPct val="20000"/>
              </a:spcBef>
              <a:spcAft>
                <a:spcPct val="0"/>
              </a:spcAft>
              <a:buChar char="»"/>
              <a:defRPr sz="2000">
                <a:solidFill>
                  <a:schemeClr val="tx1"/>
                </a:solidFill>
                <a:latin typeface="Arial" pitchFamily="34" charset="0"/>
                <a:cs typeface="+mn-cs"/>
              </a:defRPr>
            </a:lvl7pPr>
            <a:lvl8pPr marL="3427413" indent="-227013" algn="l" rtl="0" fontAlgn="base">
              <a:spcBef>
                <a:spcPct val="20000"/>
              </a:spcBef>
              <a:spcAft>
                <a:spcPct val="0"/>
              </a:spcAft>
              <a:buChar char="»"/>
              <a:defRPr sz="2000">
                <a:solidFill>
                  <a:schemeClr val="tx1"/>
                </a:solidFill>
                <a:latin typeface="Arial" pitchFamily="34" charset="0"/>
                <a:cs typeface="+mn-cs"/>
              </a:defRPr>
            </a:lvl8pPr>
            <a:lvl9pPr marL="3884613" indent="-227013" algn="l" rtl="0" fontAlgn="base">
              <a:spcBef>
                <a:spcPct val="20000"/>
              </a:spcBef>
              <a:spcAft>
                <a:spcPct val="0"/>
              </a:spcAft>
              <a:buChar char="»"/>
              <a:defRPr sz="2000">
                <a:solidFill>
                  <a:schemeClr val="tx1"/>
                </a:solidFill>
                <a:latin typeface="Arial" pitchFamily="34" charset="0"/>
                <a:cs typeface="+mn-cs"/>
              </a:defRPr>
            </a:lvl9pPr>
          </a:lstStyle>
          <a:p>
            <a:pPr marL="0" indent="0" algn="ctr">
              <a:spcBef>
                <a:spcPts val="1200"/>
              </a:spcBef>
              <a:buSzTx/>
              <a:buFont typeface="Wingdings" pitchFamily="2" charset="2"/>
              <a:buNone/>
            </a:pPr>
            <a:r>
              <a:rPr lang="en-US" sz="2200" b="1" kern="0" dirty="0">
                <a:solidFill>
                  <a:srgbClr val="C00000"/>
                </a:solidFill>
                <a:latin typeface="Tw Cen MT" pitchFamily="34" charset="0"/>
              </a:rPr>
              <a:t>Empowered patients receiving safe and quality care and </a:t>
            </a:r>
            <a:r>
              <a:rPr lang="en-US" sz="2200" b="1" kern="0" dirty="0">
                <a:latin typeface="Tw Cen MT" pitchFamily="34" charset="0"/>
              </a:rPr>
              <a:t>from</a:t>
            </a:r>
            <a:r>
              <a:rPr lang="en-US" sz="2200" b="1" kern="0" dirty="0">
                <a:solidFill>
                  <a:srgbClr val="C00000"/>
                </a:solidFill>
                <a:latin typeface="Tw Cen MT" pitchFamily="34" charset="0"/>
              </a:rPr>
              <a:t> competent professionals in conducive environments with measured outcomes</a:t>
            </a:r>
          </a:p>
        </p:txBody>
      </p:sp>
      <p:sp>
        <p:nvSpPr>
          <p:cNvPr id="6" name="Rectangle 5"/>
          <p:cNvSpPr/>
          <p:nvPr/>
        </p:nvSpPr>
        <p:spPr>
          <a:xfrm>
            <a:off x="3787640" y="966763"/>
            <a:ext cx="1663723" cy="369869"/>
          </a:xfrm>
          <a:prstGeom prst="rect">
            <a:avLst/>
          </a:prstGeom>
          <a:solidFill>
            <a:srgbClr val="00B0F0"/>
          </a:solidFill>
          <a:ln w="9525" cap="flat" cmpd="sng" algn="ctr">
            <a:noFill/>
            <a:prstDash val="solid"/>
          </a:ln>
          <a:effectLst>
            <a:outerShdw blurRad="40000" dist="23000" dir="5400000" rotWithShape="0">
              <a:srgbClr val="000000">
                <a:alpha val="35000"/>
              </a:srgbClr>
            </a:outerShdw>
          </a:effectLst>
        </p:spPr>
        <p:txBody>
          <a:bodyPr rtlCol="0" anchor="ctr"/>
          <a:lstStyle/>
          <a:p>
            <a:pPr algn="ctr" rtl="1" fontAlgn="base">
              <a:spcBef>
                <a:spcPct val="0"/>
              </a:spcBef>
              <a:spcAft>
                <a:spcPct val="0"/>
              </a:spcAft>
              <a:defRPr/>
            </a:pPr>
            <a:r>
              <a:rPr lang="en-US" sz="2000" b="1" kern="0" dirty="0">
                <a:solidFill>
                  <a:srgbClr val="FFFFFF"/>
                </a:solidFill>
                <a:latin typeface="Arial Narrow"/>
                <a:cs typeface="Arial Narrow"/>
              </a:rPr>
              <a:t>Vision</a:t>
            </a:r>
          </a:p>
        </p:txBody>
      </p:sp>
      <p:sp>
        <p:nvSpPr>
          <p:cNvPr id="7" name="Rectangle 3"/>
          <p:cNvSpPr txBox="1">
            <a:spLocks noChangeArrowheads="1"/>
          </p:cNvSpPr>
          <p:nvPr/>
        </p:nvSpPr>
        <p:spPr>
          <a:xfrm>
            <a:off x="149903" y="3038392"/>
            <a:ext cx="4631960" cy="3195752"/>
          </a:xfrm>
          <a:prstGeom prst="rect">
            <a:avLst/>
          </a:prstGeom>
        </p:spPr>
        <p:txBody>
          <a:bodyPr/>
          <a:lstStyle>
            <a:lvl1pPr marL="342900" indent="-342900" algn="l" rtl="0" eaLnBrk="0" fontAlgn="base" hangingPunct="0">
              <a:lnSpc>
                <a:spcPct val="105000"/>
              </a:lnSpc>
              <a:spcBef>
                <a:spcPct val="35000"/>
              </a:spcBef>
              <a:spcAft>
                <a:spcPct val="0"/>
              </a:spcAft>
              <a:buClr>
                <a:srgbClr val="FF9900"/>
              </a:buClr>
              <a:buSzPct val="70000"/>
              <a:buFont typeface="Wingdings" pitchFamily="2" charset="2"/>
              <a:buChar char="n"/>
              <a:defRPr sz="2400">
                <a:solidFill>
                  <a:schemeClr val="tx1"/>
                </a:solidFill>
                <a:latin typeface="+mn-lt"/>
                <a:ea typeface="+mn-ea"/>
                <a:cs typeface="+mn-cs"/>
              </a:defRPr>
            </a:lvl1pPr>
            <a:lvl2pPr marL="742950" indent="-285750" algn="l" rtl="0" eaLnBrk="0" fontAlgn="base" hangingPunct="0">
              <a:lnSpc>
                <a:spcPct val="105000"/>
              </a:lnSpc>
              <a:spcBef>
                <a:spcPct val="35000"/>
              </a:spcBef>
              <a:spcAft>
                <a:spcPct val="0"/>
              </a:spcAft>
              <a:buChar char="–"/>
              <a:defRPr sz="2200">
                <a:solidFill>
                  <a:schemeClr val="tx1"/>
                </a:solidFill>
                <a:latin typeface="+mn-lt"/>
                <a:cs typeface="+mn-cs"/>
              </a:defRPr>
            </a:lvl2pPr>
            <a:lvl3pPr marL="1143000" indent="-228600" algn="l" rtl="0" eaLnBrk="0" fontAlgn="base" hangingPunct="0">
              <a:lnSpc>
                <a:spcPct val="105000"/>
              </a:lnSpc>
              <a:spcBef>
                <a:spcPct val="35000"/>
              </a:spcBef>
              <a:spcAft>
                <a:spcPct val="0"/>
              </a:spcAft>
              <a:buChar char="•"/>
              <a:defRPr sz="2200">
                <a:solidFill>
                  <a:schemeClr val="tx1"/>
                </a:solidFill>
                <a:latin typeface="+mn-lt"/>
                <a:cs typeface="+mn-cs"/>
              </a:defRPr>
            </a:lvl3pPr>
            <a:lvl4pPr marL="1600200" indent="-228600" algn="l" rtl="0" eaLnBrk="0" fontAlgn="base" hangingPunct="0">
              <a:lnSpc>
                <a:spcPct val="105000"/>
              </a:lnSpc>
              <a:spcBef>
                <a:spcPct val="35000"/>
              </a:spcBef>
              <a:spcAft>
                <a:spcPct val="0"/>
              </a:spcAft>
              <a:buChar char="–"/>
              <a:defRPr sz="2200">
                <a:solidFill>
                  <a:schemeClr val="tx1"/>
                </a:solidFill>
                <a:latin typeface="+mn-lt"/>
                <a:cs typeface="+mn-cs"/>
              </a:defRPr>
            </a:lvl4pPr>
            <a:lvl5pPr marL="2055813" indent="-227013" algn="l" rtl="0" eaLnBrk="0" fontAlgn="base" hangingPunct="0">
              <a:spcBef>
                <a:spcPct val="20000"/>
              </a:spcBef>
              <a:spcAft>
                <a:spcPct val="0"/>
              </a:spcAft>
              <a:buChar char="»"/>
              <a:defRPr sz="2000">
                <a:solidFill>
                  <a:schemeClr val="tx1"/>
                </a:solidFill>
                <a:latin typeface="Arial" pitchFamily="34" charset="0"/>
                <a:cs typeface="+mn-cs"/>
              </a:defRPr>
            </a:lvl5pPr>
            <a:lvl6pPr marL="2513013" indent="-227013" algn="l" rtl="0" fontAlgn="base">
              <a:spcBef>
                <a:spcPct val="20000"/>
              </a:spcBef>
              <a:spcAft>
                <a:spcPct val="0"/>
              </a:spcAft>
              <a:buChar char="»"/>
              <a:defRPr sz="2000">
                <a:solidFill>
                  <a:schemeClr val="tx1"/>
                </a:solidFill>
                <a:latin typeface="Arial" pitchFamily="34" charset="0"/>
                <a:cs typeface="+mn-cs"/>
              </a:defRPr>
            </a:lvl6pPr>
            <a:lvl7pPr marL="2970213" indent="-227013" algn="l" rtl="0" fontAlgn="base">
              <a:spcBef>
                <a:spcPct val="20000"/>
              </a:spcBef>
              <a:spcAft>
                <a:spcPct val="0"/>
              </a:spcAft>
              <a:buChar char="»"/>
              <a:defRPr sz="2000">
                <a:solidFill>
                  <a:schemeClr val="tx1"/>
                </a:solidFill>
                <a:latin typeface="Arial" pitchFamily="34" charset="0"/>
                <a:cs typeface="+mn-cs"/>
              </a:defRPr>
            </a:lvl7pPr>
            <a:lvl8pPr marL="3427413" indent="-227013" algn="l" rtl="0" fontAlgn="base">
              <a:spcBef>
                <a:spcPct val="20000"/>
              </a:spcBef>
              <a:spcAft>
                <a:spcPct val="0"/>
              </a:spcAft>
              <a:buChar char="»"/>
              <a:defRPr sz="2000">
                <a:solidFill>
                  <a:schemeClr val="tx1"/>
                </a:solidFill>
                <a:latin typeface="Arial" pitchFamily="34" charset="0"/>
                <a:cs typeface="+mn-cs"/>
              </a:defRPr>
            </a:lvl8pPr>
            <a:lvl9pPr marL="3884613" indent="-227013" algn="l" rtl="0" fontAlgn="base">
              <a:spcBef>
                <a:spcPct val="20000"/>
              </a:spcBef>
              <a:spcAft>
                <a:spcPct val="0"/>
              </a:spcAft>
              <a:buChar char="»"/>
              <a:defRPr sz="2000">
                <a:solidFill>
                  <a:schemeClr val="tx1"/>
                </a:solidFill>
                <a:latin typeface="Arial" pitchFamily="34" charset="0"/>
                <a:cs typeface="+mn-cs"/>
              </a:defRPr>
            </a:lvl9pPr>
          </a:lstStyle>
          <a:p>
            <a:pPr>
              <a:spcBef>
                <a:spcPts val="1200"/>
              </a:spcBef>
              <a:buSzPct val="100000"/>
              <a:buFont typeface="Wingdings" pitchFamily="2" charset="2"/>
              <a:buChar char="§"/>
              <a:defRPr/>
            </a:pPr>
            <a:r>
              <a:rPr lang="en-US" sz="2000" dirty="0">
                <a:solidFill>
                  <a:srgbClr val="000000"/>
                </a:solidFill>
                <a:latin typeface="Tw Cen MT" panose="020B0602020104020603" pitchFamily="34" charset="0"/>
                <a:cs typeface="Arial"/>
              </a:rPr>
              <a:t>Applying principles of safety and improvement science and process redesign to facilitate sustainable change in practices </a:t>
            </a:r>
            <a:endParaRPr lang="en-GB" sz="2000" dirty="0">
              <a:solidFill>
                <a:srgbClr val="000000"/>
              </a:solidFill>
              <a:latin typeface="Tw Cen MT" panose="020B0602020104020603" pitchFamily="34" charset="0"/>
              <a:cs typeface="Arial"/>
            </a:endParaRPr>
          </a:p>
          <a:p>
            <a:pPr>
              <a:spcBef>
                <a:spcPts val="1200"/>
              </a:spcBef>
              <a:buSzPct val="100000"/>
              <a:buFont typeface="Wingdings" pitchFamily="2" charset="2"/>
              <a:buChar char="§"/>
              <a:defRPr/>
            </a:pPr>
            <a:r>
              <a:rPr lang="en-US" sz="2000" dirty="0">
                <a:solidFill>
                  <a:srgbClr val="000000"/>
                </a:solidFill>
                <a:latin typeface="Tw Cen MT" panose="020B0602020104020603" pitchFamily="34" charset="0"/>
                <a:cs typeface="Arial"/>
              </a:rPr>
              <a:t>Institutionalizing safety and quality culture at all levels of health care</a:t>
            </a:r>
          </a:p>
          <a:p>
            <a:pPr>
              <a:spcBef>
                <a:spcPts val="1200"/>
              </a:spcBef>
              <a:buSzPct val="100000"/>
              <a:buFont typeface="Wingdings" pitchFamily="2" charset="2"/>
              <a:buChar char="§"/>
              <a:defRPr/>
            </a:pPr>
            <a:r>
              <a:rPr lang="en-US" sz="2000" dirty="0">
                <a:solidFill>
                  <a:srgbClr val="000000"/>
                </a:solidFill>
                <a:latin typeface="Tw Cen MT" panose="020B0602020104020603" pitchFamily="34" charset="0"/>
                <a:cs typeface="Arial"/>
              </a:rPr>
              <a:t>Measuring for improvement - 'Good metrics to drive systems improvement' </a:t>
            </a:r>
          </a:p>
          <a:p>
            <a:pPr>
              <a:spcBef>
                <a:spcPts val="1200"/>
              </a:spcBef>
              <a:buSzPct val="100000"/>
              <a:buFont typeface="Wingdings" pitchFamily="2" charset="2"/>
              <a:buChar char="§"/>
              <a:defRPr/>
            </a:pPr>
            <a:endParaRPr lang="en-US" sz="2000" dirty="0">
              <a:solidFill>
                <a:srgbClr val="000000"/>
              </a:solidFill>
              <a:latin typeface="Tw Cen MT" panose="020B0602020104020603" pitchFamily="34" charset="0"/>
              <a:cs typeface="Arial"/>
            </a:endParaRPr>
          </a:p>
        </p:txBody>
      </p:sp>
      <p:sp>
        <p:nvSpPr>
          <p:cNvPr id="8" name="Rectangle 7"/>
          <p:cNvSpPr/>
          <p:nvPr/>
        </p:nvSpPr>
        <p:spPr>
          <a:xfrm>
            <a:off x="1564524" y="2540116"/>
            <a:ext cx="1663723" cy="369869"/>
          </a:xfrm>
          <a:prstGeom prst="rect">
            <a:avLst/>
          </a:prstGeom>
          <a:solidFill>
            <a:srgbClr val="00B0F0"/>
          </a:solidFill>
          <a:ln w="9525" cap="flat" cmpd="sng" algn="ctr">
            <a:noFill/>
            <a:prstDash val="solid"/>
          </a:ln>
          <a:effectLst>
            <a:outerShdw blurRad="40000" dist="23000" dir="5400000" rotWithShape="0">
              <a:srgbClr val="000000">
                <a:alpha val="35000"/>
              </a:srgbClr>
            </a:outerShdw>
          </a:effectLst>
        </p:spPr>
        <p:txBody>
          <a:bodyPr rtlCol="0" anchor="ctr"/>
          <a:lstStyle/>
          <a:p>
            <a:pPr algn="ctr" rtl="1" fontAlgn="base">
              <a:spcBef>
                <a:spcPct val="0"/>
              </a:spcBef>
              <a:spcAft>
                <a:spcPct val="0"/>
              </a:spcAft>
              <a:defRPr/>
            </a:pPr>
            <a:r>
              <a:rPr lang="en-US" sz="2000" b="1" kern="0" dirty="0">
                <a:solidFill>
                  <a:srgbClr val="FFFFFF"/>
                </a:solidFill>
                <a:latin typeface="Arial Narrow"/>
                <a:cs typeface="Arial Narrow"/>
              </a:rPr>
              <a:t>Strategy</a:t>
            </a:r>
          </a:p>
        </p:txBody>
      </p:sp>
      <p:sp>
        <p:nvSpPr>
          <p:cNvPr id="9" name="Rectangle 3"/>
          <p:cNvSpPr txBox="1">
            <a:spLocks noChangeArrowheads="1"/>
          </p:cNvSpPr>
          <p:nvPr/>
        </p:nvSpPr>
        <p:spPr>
          <a:xfrm>
            <a:off x="4619502" y="3038392"/>
            <a:ext cx="4524498" cy="3195752"/>
          </a:xfrm>
          <a:prstGeom prst="rect">
            <a:avLst/>
          </a:prstGeom>
        </p:spPr>
        <p:txBody>
          <a:bodyPr/>
          <a:lstStyle>
            <a:lvl1pPr marL="342900" indent="-342900" algn="l" rtl="0" eaLnBrk="0" fontAlgn="base" hangingPunct="0">
              <a:lnSpc>
                <a:spcPct val="105000"/>
              </a:lnSpc>
              <a:spcBef>
                <a:spcPct val="35000"/>
              </a:spcBef>
              <a:spcAft>
                <a:spcPct val="0"/>
              </a:spcAft>
              <a:buClr>
                <a:srgbClr val="FF9900"/>
              </a:buClr>
              <a:buSzPct val="70000"/>
              <a:buFont typeface="Wingdings" pitchFamily="2" charset="2"/>
              <a:buChar char="n"/>
              <a:defRPr sz="2400">
                <a:solidFill>
                  <a:schemeClr val="tx1"/>
                </a:solidFill>
                <a:latin typeface="+mn-lt"/>
                <a:ea typeface="+mn-ea"/>
                <a:cs typeface="+mn-cs"/>
              </a:defRPr>
            </a:lvl1pPr>
            <a:lvl2pPr marL="742950" indent="-285750" algn="l" rtl="0" eaLnBrk="0" fontAlgn="base" hangingPunct="0">
              <a:lnSpc>
                <a:spcPct val="105000"/>
              </a:lnSpc>
              <a:spcBef>
                <a:spcPct val="35000"/>
              </a:spcBef>
              <a:spcAft>
                <a:spcPct val="0"/>
              </a:spcAft>
              <a:buChar char="–"/>
              <a:defRPr sz="2200">
                <a:solidFill>
                  <a:schemeClr val="tx1"/>
                </a:solidFill>
                <a:latin typeface="+mn-lt"/>
                <a:cs typeface="+mn-cs"/>
              </a:defRPr>
            </a:lvl2pPr>
            <a:lvl3pPr marL="1143000" indent="-228600" algn="l" rtl="0" eaLnBrk="0" fontAlgn="base" hangingPunct="0">
              <a:lnSpc>
                <a:spcPct val="105000"/>
              </a:lnSpc>
              <a:spcBef>
                <a:spcPct val="35000"/>
              </a:spcBef>
              <a:spcAft>
                <a:spcPct val="0"/>
              </a:spcAft>
              <a:buChar char="•"/>
              <a:defRPr sz="2200">
                <a:solidFill>
                  <a:schemeClr val="tx1"/>
                </a:solidFill>
                <a:latin typeface="+mn-lt"/>
                <a:cs typeface="+mn-cs"/>
              </a:defRPr>
            </a:lvl3pPr>
            <a:lvl4pPr marL="1600200" indent="-228600" algn="l" rtl="0" eaLnBrk="0" fontAlgn="base" hangingPunct="0">
              <a:lnSpc>
                <a:spcPct val="105000"/>
              </a:lnSpc>
              <a:spcBef>
                <a:spcPct val="35000"/>
              </a:spcBef>
              <a:spcAft>
                <a:spcPct val="0"/>
              </a:spcAft>
              <a:buChar char="–"/>
              <a:defRPr sz="2200">
                <a:solidFill>
                  <a:schemeClr val="tx1"/>
                </a:solidFill>
                <a:latin typeface="+mn-lt"/>
                <a:cs typeface="+mn-cs"/>
              </a:defRPr>
            </a:lvl4pPr>
            <a:lvl5pPr marL="2055813" indent="-227013" algn="l" rtl="0" eaLnBrk="0" fontAlgn="base" hangingPunct="0">
              <a:spcBef>
                <a:spcPct val="20000"/>
              </a:spcBef>
              <a:spcAft>
                <a:spcPct val="0"/>
              </a:spcAft>
              <a:buChar char="»"/>
              <a:defRPr sz="2000">
                <a:solidFill>
                  <a:schemeClr val="tx1"/>
                </a:solidFill>
                <a:latin typeface="Arial" pitchFamily="34" charset="0"/>
                <a:cs typeface="+mn-cs"/>
              </a:defRPr>
            </a:lvl5pPr>
            <a:lvl6pPr marL="2513013" indent="-227013" algn="l" rtl="0" fontAlgn="base">
              <a:spcBef>
                <a:spcPct val="20000"/>
              </a:spcBef>
              <a:spcAft>
                <a:spcPct val="0"/>
              </a:spcAft>
              <a:buChar char="»"/>
              <a:defRPr sz="2000">
                <a:solidFill>
                  <a:schemeClr val="tx1"/>
                </a:solidFill>
                <a:latin typeface="Arial" pitchFamily="34" charset="0"/>
                <a:cs typeface="+mn-cs"/>
              </a:defRPr>
            </a:lvl6pPr>
            <a:lvl7pPr marL="2970213" indent="-227013" algn="l" rtl="0" fontAlgn="base">
              <a:spcBef>
                <a:spcPct val="20000"/>
              </a:spcBef>
              <a:spcAft>
                <a:spcPct val="0"/>
              </a:spcAft>
              <a:buChar char="»"/>
              <a:defRPr sz="2000">
                <a:solidFill>
                  <a:schemeClr val="tx1"/>
                </a:solidFill>
                <a:latin typeface="Arial" pitchFamily="34" charset="0"/>
                <a:cs typeface="+mn-cs"/>
              </a:defRPr>
            </a:lvl7pPr>
            <a:lvl8pPr marL="3427413" indent="-227013" algn="l" rtl="0" fontAlgn="base">
              <a:spcBef>
                <a:spcPct val="20000"/>
              </a:spcBef>
              <a:spcAft>
                <a:spcPct val="0"/>
              </a:spcAft>
              <a:buChar char="»"/>
              <a:defRPr sz="2000">
                <a:solidFill>
                  <a:schemeClr val="tx1"/>
                </a:solidFill>
                <a:latin typeface="Arial" pitchFamily="34" charset="0"/>
                <a:cs typeface="+mn-cs"/>
              </a:defRPr>
            </a:lvl8pPr>
            <a:lvl9pPr marL="3884613" indent="-227013" algn="l" rtl="0" fontAlgn="base">
              <a:spcBef>
                <a:spcPct val="20000"/>
              </a:spcBef>
              <a:spcAft>
                <a:spcPct val="0"/>
              </a:spcAft>
              <a:buChar char="»"/>
              <a:defRPr sz="2000">
                <a:solidFill>
                  <a:schemeClr val="tx1"/>
                </a:solidFill>
                <a:latin typeface="Arial" pitchFamily="34" charset="0"/>
                <a:cs typeface="+mn-cs"/>
              </a:defRPr>
            </a:lvl9pPr>
          </a:lstStyle>
          <a:p>
            <a:pPr>
              <a:spcBef>
                <a:spcPts val="1200"/>
              </a:spcBef>
              <a:buSzPct val="100000"/>
              <a:buFont typeface="Wingdings" pitchFamily="2" charset="2"/>
              <a:buChar char="§"/>
              <a:defRPr/>
            </a:pPr>
            <a:r>
              <a:rPr lang="en-US" sz="2000" dirty="0">
                <a:solidFill>
                  <a:srgbClr val="000000"/>
                </a:solidFill>
                <a:latin typeface="Tw Cen MT" panose="020B0602020104020603" pitchFamily="34" charset="0"/>
                <a:cs typeface="Arial"/>
              </a:rPr>
              <a:t>Bringing innovations to methodology, technology, and delivery for quality improvement </a:t>
            </a:r>
          </a:p>
          <a:p>
            <a:pPr>
              <a:spcBef>
                <a:spcPts val="1200"/>
              </a:spcBef>
              <a:buSzPct val="100000"/>
              <a:buFont typeface="Wingdings" pitchFamily="2" charset="2"/>
              <a:buChar char="§"/>
              <a:defRPr/>
            </a:pPr>
            <a:r>
              <a:rPr lang="en-US" sz="2000" dirty="0">
                <a:solidFill>
                  <a:srgbClr val="000000"/>
                </a:solidFill>
                <a:latin typeface="Tw Cen MT" panose="020B0602020104020603" pitchFamily="34" charset="0"/>
                <a:cs typeface="Arial"/>
              </a:rPr>
              <a:t>'Nothing about me without me' - </a:t>
            </a:r>
            <a:r>
              <a:rPr lang="en-GB" sz="2000" dirty="0">
                <a:solidFill>
                  <a:srgbClr val="000000"/>
                </a:solidFill>
                <a:latin typeface="Tw Cen MT" panose="020B0602020104020603" pitchFamily="34" charset="0"/>
                <a:cs typeface="Arial"/>
              </a:rPr>
              <a:t>actively involving patients, families/  community</a:t>
            </a:r>
          </a:p>
          <a:p>
            <a:pPr>
              <a:spcBef>
                <a:spcPts val="1200"/>
              </a:spcBef>
              <a:buSzPct val="100000"/>
              <a:buFont typeface="Wingdings" pitchFamily="2" charset="2"/>
              <a:buChar char="§"/>
              <a:defRPr/>
            </a:pPr>
            <a:r>
              <a:rPr lang="en-US" sz="2000" dirty="0">
                <a:solidFill>
                  <a:srgbClr val="000000"/>
                </a:solidFill>
                <a:latin typeface="Tw Cen MT" panose="020B0602020104020603" pitchFamily="34" charset="0"/>
                <a:cs typeface="Arial"/>
              </a:rPr>
              <a:t>Building systems and capacities to mitigate safety and quality risks in health care for global health security </a:t>
            </a:r>
          </a:p>
          <a:p>
            <a:pPr>
              <a:spcBef>
                <a:spcPts val="1200"/>
              </a:spcBef>
              <a:buSzPct val="100000"/>
              <a:buFont typeface="Wingdings" pitchFamily="2" charset="2"/>
              <a:buChar char="§"/>
              <a:defRPr/>
            </a:pPr>
            <a:endParaRPr lang="en-US" sz="2000" dirty="0">
              <a:solidFill>
                <a:srgbClr val="000000"/>
              </a:solidFill>
              <a:latin typeface="Tw Cen MT" panose="020B0602020104020603" pitchFamily="34" charset="0"/>
              <a:cs typeface="Arial"/>
            </a:endParaRPr>
          </a:p>
        </p:txBody>
      </p:sp>
      <p:sp>
        <p:nvSpPr>
          <p:cNvPr id="10" name="Rectangle 9"/>
          <p:cNvSpPr/>
          <p:nvPr/>
        </p:nvSpPr>
        <p:spPr>
          <a:xfrm>
            <a:off x="5591402" y="2540117"/>
            <a:ext cx="2553215" cy="369869"/>
          </a:xfrm>
          <a:prstGeom prst="rect">
            <a:avLst/>
          </a:prstGeom>
          <a:solidFill>
            <a:srgbClr val="00B0F0"/>
          </a:solidFill>
          <a:ln w="9525" cap="flat" cmpd="sng" algn="ctr">
            <a:noFill/>
            <a:prstDash val="solid"/>
          </a:ln>
          <a:effectLst>
            <a:outerShdw blurRad="40000" dist="23000" dir="5400000" rotWithShape="0">
              <a:srgbClr val="000000">
                <a:alpha val="35000"/>
              </a:srgbClr>
            </a:outerShdw>
          </a:effectLst>
        </p:spPr>
        <p:txBody>
          <a:bodyPr rtlCol="0" anchor="ctr"/>
          <a:lstStyle/>
          <a:p>
            <a:pPr algn="ctr" rtl="1" fontAlgn="base">
              <a:spcBef>
                <a:spcPct val="0"/>
              </a:spcBef>
              <a:spcAft>
                <a:spcPct val="0"/>
              </a:spcAft>
              <a:defRPr/>
            </a:pPr>
            <a:r>
              <a:rPr lang="en-US" sz="2000" b="1" kern="0" dirty="0">
                <a:solidFill>
                  <a:srgbClr val="FFFFFF"/>
                </a:solidFill>
                <a:latin typeface="Arial Narrow"/>
                <a:cs typeface="Arial Narrow"/>
              </a:rPr>
              <a:t>Future Perspectives</a:t>
            </a:r>
          </a:p>
        </p:txBody>
      </p:sp>
      <p:sp>
        <p:nvSpPr>
          <p:cNvPr id="11" name="Rectangle 10"/>
          <p:cNvSpPr/>
          <p:nvPr/>
        </p:nvSpPr>
        <p:spPr>
          <a:xfrm>
            <a:off x="182413" y="6407673"/>
            <a:ext cx="8874177" cy="369869"/>
          </a:xfrm>
          <a:prstGeom prst="rect">
            <a:avLst/>
          </a:prstGeom>
          <a:solidFill>
            <a:srgbClr val="00B0F0"/>
          </a:solidFill>
          <a:ln w="9525" cap="flat" cmpd="sng" algn="ctr">
            <a:noFill/>
            <a:prstDash val="solid"/>
          </a:ln>
          <a:effectLst>
            <a:outerShdw blurRad="40000" dist="23000" dir="5400000" rotWithShape="0">
              <a:srgbClr val="000000">
                <a:alpha val="35000"/>
              </a:srgbClr>
            </a:outerShdw>
          </a:effectLst>
        </p:spPr>
        <p:txBody>
          <a:bodyPr rtlCol="0" anchor="ctr"/>
          <a:lstStyle/>
          <a:p>
            <a:pPr algn="ctr" rtl="1" fontAlgn="base">
              <a:spcBef>
                <a:spcPct val="0"/>
              </a:spcBef>
              <a:spcAft>
                <a:spcPct val="0"/>
              </a:spcAft>
              <a:defRPr/>
            </a:pPr>
            <a:r>
              <a:rPr lang="en-US" sz="2000" b="1" kern="0" dirty="0">
                <a:solidFill>
                  <a:srgbClr val="FFFFFF"/>
                </a:solidFill>
                <a:latin typeface="Arial Narrow"/>
                <a:cs typeface="Arial Narrow"/>
              </a:rPr>
              <a:t>Time to fix the underlying health system challenges for  sustainable change </a:t>
            </a:r>
          </a:p>
        </p:txBody>
      </p:sp>
      <p:sp>
        <p:nvSpPr>
          <p:cNvPr id="12" name="Line 13"/>
          <p:cNvSpPr>
            <a:spLocks noChangeShapeType="1"/>
          </p:cNvSpPr>
          <p:nvPr/>
        </p:nvSpPr>
        <p:spPr bwMode="auto">
          <a:xfrm flipV="1">
            <a:off x="0" y="827923"/>
            <a:ext cx="9144000" cy="12700"/>
          </a:xfrm>
          <a:prstGeom prst="line">
            <a:avLst/>
          </a:prstGeom>
          <a:noFill/>
          <a:ln w="38100">
            <a:solidFill>
              <a:srgbClr val="990000"/>
            </a:solidFill>
            <a:round/>
            <a:headEnd/>
            <a:tailEnd/>
          </a:ln>
          <a:effectLst>
            <a:outerShdw dist="28398" dir="1593903" algn="ctr" rotWithShape="0">
              <a:schemeClr val="bg2"/>
            </a:outerShdw>
          </a:effectLst>
          <a:extLst>
            <a:ext uri="{909E8E84-426E-40DD-AFC4-6F175D3DCCD1}">
              <a14:hiddenFill xmlns:a14="http://schemas.microsoft.com/office/drawing/2010/main">
                <a:noFill/>
              </a14:hiddenFill>
            </a:ext>
          </a:extLst>
        </p:spPr>
        <p:txBody>
          <a:bodyPr/>
          <a:lstStyle/>
          <a:p>
            <a:pPr>
              <a:defRPr/>
            </a:pPr>
            <a:endParaRPr lang="en-US">
              <a:solidFill>
                <a:prstClr val="black"/>
              </a:solidFill>
              <a:effectLst>
                <a:outerShdw blurRad="38100" dist="38100" dir="2700000" algn="tl">
                  <a:srgbClr val="000000">
                    <a:alpha val="43137"/>
                  </a:srgbClr>
                </a:outerShdw>
              </a:effectLst>
              <a:latin typeface="Arial" pitchFamily="34" charset="0"/>
              <a:cs typeface="Arial" pitchFamily="34" charset="0"/>
            </a:endParaRPr>
          </a:p>
        </p:txBody>
      </p:sp>
    </p:spTree>
    <p:extLst>
      <p:ext uri="{BB962C8B-B14F-4D97-AF65-F5344CB8AC3E}">
        <p14:creationId xmlns:p14="http://schemas.microsoft.com/office/powerpoint/2010/main" val="141699161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lang="en-US" sz="4800" dirty="0">
                <a:solidFill>
                  <a:srgbClr val="FF0000"/>
                </a:solidFill>
              </a:rPr>
              <a:t>Recommendations </a:t>
            </a:r>
          </a:p>
        </p:txBody>
      </p:sp>
    </p:spTree>
    <p:extLst>
      <p:ext uri="{BB962C8B-B14F-4D97-AF65-F5344CB8AC3E}">
        <p14:creationId xmlns:p14="http://schemas.microsoft.com/office/powerpoint/2010/main" val="66601668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23851" y="732367"/>
            <a:ext cx="8515350" cy="3450696"/>
          </a:xfrm>
        </p:spPr>
        <p:txBody>
          <a:bodyPr>
            <a:noAutofit/>
          </a:bodyPr>
          <a:lstStyle/>
          <a:p>
            <a:r>
              <a:rPr lang="en-US" sz="2800" dirty="0">
                <a:solidFill>
                  <a:schemeClr val="bg2">
                    <a:lumMod val="50000"/>
                  </a:schemeClr>
                </a:solidFill>
              </a:rPr>
              <a:t>Quality, Safety and Efficiency are not optional.  The nature of healthcare industry must be high quality, Safe and efficient</a:t>
            </a:r>
          </a:p>
          <a:p>
            <a:r>
              <a:rPr lang="en-US" sz="2800" dirty="0">
                <a:solidFill>
                  <a:srgbClr val="C00000"/>
                </a:solidFill>
              </a:rPr>
              <a:t>Design for high quality, safe and efficient care taking into consideration the community needs with a focus on patient and family and not only the provider</a:t>
            </a:r>
          </a:p>
          <a:p>
            <a:r>
              <a:rPr lang="en-US" sz="2800" dirty="0">
                <a:solidFill>
                  <a:schemeClr val="bg2">
                    <a:lumMod val="50000"/>
                  </a:schemeClr>
                </a:solidFill>
              </a:rPr>
              <a:t>Integrate the healthcare delivery system to achieve a continuum  of care </a:t>
            </a:r>
          </a:p>
          <a:p>
            <a:r>
              <a:rPr lang="en-US" sz="2800" dirty="0">
                <a:solidFill>
                  <a:srgbClr val="C00000"/>
                </a:solidFill>
              </a:rPr>
              <a:t>Performance </a:t>
            </a:r>
            <a:r>
              <a:rPr lang="en-US" sz="2800">
                <a:solidFill>
                  <a:srgbClr val="C00000"/>
                </a:solidFill>
              </a:rPr>
              <a:t>is a result </a:t>
            </a:r>
            <a:r>
              <a:rPr lang="en-US" sz="2800" dirty="0">
                <a:solidFill>
                  <a:srgbClr val="C00000"/>
                </a:solidFill>
              </a:rPr>
              <a:t>of interaction between the Structure, technology, Systems and the Human factor.  Performance measurement should focus on the four elements and not one of them</a:t>
            </a:r>
          </a:p>
          <a:p>
            <a:pPr marL="0" indent="0">
              <a:buNone/>
            </a:pPr>
            <a:endParaRPr lang="en-US" sz="2800" dirty="0">
              <a:solidFill>
                <a:schemeClr val="bg2">
                  <a:lumMod val="50000"/>
                </a:schemeClr>
              </a:solidFill>
            </a:endParaRPr>
          </a:p>
        </p:txBody>
      </p:sp>
    </p:spTree>
    <p:extLst>
      <p:ext uri="{BB962C8B-B14F-4D97-AF65-F5344CB8AC3E}">
        <p14:creationId xmlns:p14="http://schemas.microsoft.com/office/powerpoint/2010/main" val="24759500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61950" y="533400"/>
            <a:ext cx="8401049" cy="5592763"/>
          </a:xfrm>
        </p:spPr>
        <p:txBody>
          <a:bodyPr>
            <a:normAutofit/>
          </a:bodyPr>
          <a:lstStyle/>
          <a:p>
            <a:r>
              <a:rPr lang="en-US" sz="2800" dirty="0">
                <a:solidFill>
                  <a:srgbClr val="C00000"/>
                </a:solidFill>
              </a:rPr>
              <a:t>Measure quality and safety throughout the continuum of care with a focus on outcomes.</a:t>
            </a:r>
          </a:p>
          <a:p>
            <a:r>
              <a:rPr lang="en-US" sz="2800" dirty="0">
                <a:solidFill>
                  <a:srgbClr val="0000CC"/>
                </a:solidFill>
              </a:rPr>
              <a:t>Reduce waste, Maximize Resources, Build Efficiency in Design and Operations.</a:t>
            </a:r>
          </a:p>
          <a:p>
            <a:r>
              <a:rPr lang="en-US" sz="2800" dirty="0">
                <a:solidFill>
                  <a:srgbClr val="C00000"/>
                </a:solidFill>
              </a:rPr>
              <a:t>Invest in Human Resources, their development and continuous education.</a:t>
            </a:r>
          </a:p>
          <a:p>
            <a:r>
              <a:rPr lang="en-US" sz="2800" dirty="0">
                <a:solidFill>
                  <a:srgbClr val="0000CC"/>
                </a:solidFill>
              </a:rPr>
              <a:t>Educate patients, family and community about their right to access high quality healthcare.</a:t>
            </a:r>
          </a:p>
          <a:p>
            <a:r>
              <a:rPr lang="en-US" sz="2800" dirty="0">
                <a:solidFill>
                  <a:srgbClr val="C00000"/>
                </a:solidFill>
              </a:rPr>
              <a:t>Educate leaders, decision makers and legislators about Universal Health Coverage and what it takes to get there </a:t>
            </a:r>
          </a:p>
          <a:p>
            <a:endParaRPr lang="en-US" sz="2800" dirty="0"/>
          </a:p>
        </p:txBody>
      </p:sp>
    </p:spTree>
    <p:extLst>
      <p:ext uri="{BB962C8B-B14F-4D97-AF65-F5344CB8AC3E}">
        <p14:creationId xmlns:p14="http://schemas.microsoft.com/office/powerpoint/2010/main" val="1503311696"/>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9" name="Slide Number Placeholder 3"/>
          <p:cNvSpPr>
            <a:spLocks noGrp="1"/>
          </p:cNvSpPr>
          <p:nvPr>
            <p:ph type="sldNum" sz="quarter" idx="12"/>
          </p:nvPr>
        </p:nvSpPr>
        <p:spPr/>
        <p:txBody>
          <a:bodyPr>
            <a:norm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0273BE0E-4CD6-41B9-9C3C-8C982279E793}" type="slidenum">
              <a:rPr lang="en-US" altLang="en-US">
                <a:solidFill>
                  <a:srgbClr val="898989"/>
                </a:solidFill>
                <a:latin typeface="Calibri" panose="020F0502020204030204" pitchFamily="34" charset="0"/>
              </a:rPr>
              <a:pPr eaLnBrk="1" hangingPunct="1"/>
              <a:t>39</a:t>
            </a:fld>
            <a:endParaRPr lang="en-US" altLang="en-US">
              <a:solidFill>
                <a:srgbClr val="898989"/>
              </a:solidFill>
              <a:latin typeface="Calibri" panose="020F0502020204030204" pitchFamily="34" charset="0"/>
            </a:endParaRPr>
          </a:p>
        </p:txBody>
      </p:sp>
      <p:pic>
        <p:nvPicPr>
          <p:cNvPr id="24579" name="Picture 6" descr="Image result for thank you image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73238" y="1927225"/>
            <a:ext cx="5246687" cy="1617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748" name="Text Box 43"/>
          <p:cNvSpPr txBox="1">
            <a:spLocks noChangeArrowheads="1"/>
          </p:cNvSpPr>
          <p:nvPr/>
        </p:nvSpPr>
        <p:spPr bwMode="auto">
          <a:xfrm>
            <a:off x="2290763" y="4414838"/>
            <a:ext cx="5536709" cy="1384995"/>
          </a:xfrm>
          <a:prstGeom prst="rect">
            <a:avLst/>
          </a:prstGeom>
          <a:noFill/>
          <a:ln w="9525">
            <a:noFill/>
            <a:miter lim="800000"/>
            <a:headEnd/>
            <a:tailEnd/>
          </a:ln>
        </p:spPr>
        <p:txBody>
          <a:bodyPr wrap="none">
            <a:spAutoFit/>
          </a:bodyPr>
          <a:lstStyle/>
          <a:p>
            <a:pPr fontAlgn="auto">
              <a:spcBef>
                <a:spcPts val="0"/>
              </a:spcBef>
              <a:spcAft>
                <a:spcPts val="0"/>
              </a:spcAft>
              <a:defRPr/>
            </a:pPr>
            <a:r>
              <a:rPr lang="en-US" sz="2800" b="1" dirty="0">
                <a:solidFill>
                  <a:srgbClr val="0000CC"/>
                </a:solidFill>
                <a:latin typeface="+mj-lt"/>
                <a:cs typeface="+mn-cs"/>
              </a:rPr>
              <a:t>Dr. Ashraf Ismail, MD, MPH,CPHQ</a:t>
            </a:r>
          </a:p>
          <a:p>
            <a:pPr fontAlgn="auto">
              <a:spcBef>
                <a:spcPts val="0"/>
              </a:spcBef>
              <a:spcAft>
                <a:spcPts val="0"/>
              </a:spcAft>
              <a:defRPr/>
            </a:pPr>
            <a:r>
              <a:rPr lang="en-US" sz="2800" b="1" dirty="0">
                <a:solidFill>
                  <a:srgbClr val="0000CC"/>
                </a:solidFill>
                <a:latin typeface="+mj-lt"/>
                <a:cs typeface="+mn-cs"/>
              </a:rPr>
              <a:t>Managing Director, JCI Middle East</a:t>
            </a:r>
          </a:p>
          <a:p>
            <a:pPr fontAlgn="auto">
              <a:spcBef>
                <a:spcPts val="0"/>
              </a:spcBef>
              <a:spcAft>
                <a:spcPts val="0"/>
              </a:spcAft>
              <a:defRPr/>
            </a:pPr>
            <a:endParaRPr lang="en-US" sz="2800" b="1" dirty="0">
              <a:solidFill>
                <a:srgbClr val="0000CC"/>
              </a:solidFill>
              <a:latin typeface="+mj-lt"/>
              <a:cs typeface="+mn-cs"/>
            </a:endParaRPr>
          </a:p>
        </p:txBody>
      </p:sp>
    </p:spTree>
    <p:extLst>
      <p:ext uri="{BB962C8B-B14F-4D97-AF65-F5344CB8AC3E}">
        <p14:creationId xmlns:p14="http://schemas.microsoft.com/office/powerpoint/2010/main" val="213471886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019" y="213049"/>
            <a:ext cx="7772400" cy="645990"/>
          </a:xfrm>
        </p:spPr>
        <p:txBody>
          <a:bodyPr>
            <a:normAutofit fontScale="90000"/>
          </a:bodyPr>
          <a:lstStyle/>
          <a:p>
            <a:pPr algn="ctr"/>
            <a:r>
              <a:rPr lang="en-US" cap="none" dirty="0"/>
              <a:t>Access To Health </a:t>
            </a:r>
          </a:p>
        </p:txBody>
      </p:sp>
      <p:sp>
        <p:nvSpPr>
          <p:cNvPr id="3" name="Content Placeholder 2"/>
          <p:cNvSpPr>
            <a:spLocks noGrp="1"/>
          </p:cNvSpPr>
          <p:nvPr>
            <p:ph idx="1"/>
          </p:nvPr>
        </p:nvSpPr>
        <p:spPr>
          <a:xfrm>
            <a:off x="649547" y="1031731"/>
            <a:ext cx="7772400" cy="4562541"/>
          </a:xfrm>
        </p:spPr>
        <p:txBody>
          <a:bodyPr/>
          <a:lstStyle/>
          <a:p>
            <a:r>
              <a:rPr lang="en-US" dirty="0">
                <a:solidFill>
                  <a:srgbClr val="FF0000"/>
                </a:solidFill>
              </a:rPr>
              <a:t>Regional coverage in 2000 (baseline) and 2013 (</a:t>
            </a:r>
            <a:r>
              <a:rPr lang="en-US" dirty="0" err="1">
                <a:solidFill>
                  <a:srgbClr val="FF0000"/>
                </a:solidFill>
              </a:rPr>
              <a:t>endline</a:t>
            </a:r>
            <a:r>
              <a:rPr lang="en-US" dirty="0">
                <a:solidFill>
                  <a:srgbClr val="FF0000"/>
                </a:solidFill>
              </a:rPr>
              <a:t>; unless otherwise noted) for essential health services</a:t>
            </a:r>
          </a:p>
        </p:txBody>
      </p:sp>
      <p:sp>
        <p:nvSpPr>
          <p:cNvPr id="4" name="Slide Number Placeholder 3"/>
          <p:cNvSpPr>
            <a:spLocks noGrp="1"/>
          </p:cNvSpPr>
          <p:nvPr>
            <p:ph type="sldNum" sz="quarter" idx="12"/>
          </p:nvPr>
        </p:nvSpPr>
        <p:spPr/>
        <p:txBody>
          <a:bodyPr/>
          <a:lstStyle/>
          <a:p>
            <a:pPr>
              <a:defRPr/>
            </a:pPr>
            <a:fld id="{DCE0C052-9D82-4B39-9E74-D63988E61A96}" type="slidenum">
              <a:rPr lang="en-US" smtClean="0"/>
              <a:pPr>
                <a:defRPr/>
              </a:pPr>
              <a:t>4</a:t>
            </a:fld>
            <a:endParaRPr lang="en-US"/>
          </a:p>
        </p:txBody>
      </p:sp>
      <p:pic>
        <p:nvPicPr>
          <p:cNvPr id="5" name="Picture 4"/>
          <p:cNvPicPr>
            <a:picLocks noChangeAspect="1"/>
          </p:cNvPicPr>
          <p:nvPr/>
        </p:nvPicPr>
        <p:blipFill>
          <a:blip r:embed="rId2"/>
          <a:stretch>
            <a:fillRect/>
          </a:stretch>
        </p:blipFill>
        <p:spPr>
          <a:xfrm>
            <a:off x="-781" y="1861967"/>
            <a:ext cx="9144000" cy="4743450"/>
          </a:xfrm>
          <a:prstGeom prst="rect">
            <a:avLst/>
          </a:prstGeom>
        </p:spPr>
      </p:pic>
      <p:sp>
        <p:nvSpPr>
          <p:cNvPr id="6" name="Oval 5"/>
          <p:cNvSpPr/>
          <p:nvPr/>
        </p:nvSpPr>
        <p:spPr>
          <a:xfrm>
            <a:off x="3279228" y="2065282"/>
            <a:ext cx="1324303" cy="3894083"/>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p:nvSpPr>
        <p:spPr>
          <a:xfrm>
            <a:off x="1656676" y="6422855"/>
            <a:ext cx="5968365" cy="369332"/>
          </a:xfrm>
          <a:prstGeom prst="rect">
            <a:avLst/>
          </a:prstGeom>
        </p:spPr>
        <p:txBody>
          <a:bodyPr wrap="none">
            <a:spAutoFit/>
          </a:bodyPr>
          <a:lstStyle/>
          <a:p>
            <a:r>
              <a:rPr lang="en-US" dirty="0">
                <a:solidFill>
                  <a:srgbClr val="FF6600"/>
                </a:solidFill>
                <a:latin typeface="HelveticaNeueLTStd-Lt"/>
              </a:rPr>
              <a:t>Tracking Universal Health coverage, World Bank , WHO </a:t>
            </a:r>
            <a:endParaRPr lang="en-US" dirty="0">
              <a:solidFill>
                <a:srgbClr val="FF6600"/>
              </a:solidFill>
            </a:endParaRPr>
          </a:p>
        </p:txBody>
      </p:sp>
    </p:spTree>
    <p:extLst>
      <p:ext uri="{BB962C8B-B14F-4D97-AF65-F5344CB8AC3E}">
        <p14:creationId xmlns:p14="http://schemas.microsoft.com/office/powerpoint/2010/main" val="172040247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The main UHC monitoring challenges</a:t>
            </a:r>
          </a:p>
        </p:txBody>
      </p:sp>
      <p:sp>
        <p:nvSpPr>
          <p:cNvPr id="3" name="Content Placeholder 2"/>
          <p:cNvSpPr>
            <a:spLocks noGrp="1"/>
          </p:cNvSpPr>
          <p:nvPr>
            <p:ph idx="1"/>
          </p:nvPr>
        </p:nvSpPr>
        <p:spPr>
          <a:xfrm>
            <a:off x="872067" y="2427817"/>
            <a:ext cx="7408333" cy="3450696"/>
          </a:xfrm>
        </p:spPr>
        <p:txBody>
          <a:bodyPr>
            <a:normAutofit fontScale="70000" lnSpcReduction="20000"/>
          </a:bodyPr>
          <a:lstStyle/>
          <a:p>
            <a:pPr>
              <a:buFont typeface="Wingdings" panose="05000000000000000000" pitchFamily="2" charset="2"/>
              <a:buChar char="§"/>
            </a:pPr>
            <a:r>
              <a:rPr lang="en-US" sz="3500" cap="all" dirty="0">
                <a:solidFill>
                  <a:srgbClr val="099BDD"/>
                </a:solidFill>
                <a:ea typeface="+mj-ea"/>
                <a:cs typeface="+mj-cs"/>
              </a:rPr>
              <a:t>Challenge no. 1:</a:t>
            </a:r>
          </a:p>
          <a:p>
            <a:pPr>
              <a:buFont typeface="Wingdings" panose="05000000000000000000" pitchFamily="2" charset="2"/>
              <a:buChar char="§"/>
            </a:pPr>
            <a:r>
              <a:rPr lang="en-US" sz="3500" cap="all" dirty="0">
                <a:solidFill>
                  <a:srgbClr val="099BDD"/>
                </a:solidFill>
                <a:ea typeface="+mj-ea"/>
                <a:cs typeface="+mj-cs"/>
              </a:rPr>
              <a:t> sourcing reliable data</a:t>
            </a:r>
          </a:p>
          <a:p>
            <a:pPr>
              <a:buFont typeface="Wingdings" panose="05000000000000000000" pitchFamily="2" charset="2"/>
              <a:buChar char="§"/>
            </a:pPr>
            <a:endParaRPr lang="en-US" sz="3500" cap="all" dirty="0">
              <a:solidFill>
                <a:srgbClr val="099BDD"/>
              </a:solidFill>
              <a:ea typeface="+mj-ea"/>
              <a:cs typeface="+mj-cs"/>
            </a:endParaRPr>
          </a:p>
          <a:p>
            <a:pPr>
              <a:buFont typeface="Wingdings" panose="05000000000000000000" pitchFamily="2" charset="2"/>
              <a:buChar char="§"/>
            </a:pPr>
            <a:r>
              <a:rPr lang="en-US" sz="3500" cap="all" dirty="0">
                <a:solidFill>
                  <a:srgbClr val="099BDD"/>
                </a:solidFill>
                <a:ea typeface="+mj-ea"/>
                <a:cs typeface="+mj-cs"/>
              </a:rPr>
              <a:t>Challenge no. 2: </a:t>
            </a:r>
          </a:p>
          <a:p>
            <a:pPr>
              <a:buFont typeface="Wingdings" panose="05000000000000000000" pitchFamily="2" charset="2"/>
              <a:buChar char="§"/>
            </a:pPr>
            <a:r>
              <a:rPr lang="en-US" sz="3500" cap="all" dirty="0">
                <a:solidFill>
                  <a:srgbClr val="099BDD"/>
                </a:solidFill>
                <a:ea typeface="+mj-ea"/>
                <a:cs typeface="+mj-cs"/>
              </a:rPr>
              <a:t>measuring effective coverage. </a:t>
            </a:r>
          </a:p>
          <a:p>
            <a:pPr>
              <a:buFont typeface="Wingdings" panose="05000000000000000000" pitchFamily="2" charset="2"/>
              <a:buChar char="§"/>
            </a:pPr>
            <a:endParaRPr lang="en-US" sz="3500" cap="all" dirty="0">
              <a:solidFill>
                <a:srgbClr val="099BDD"/>
              </a:solidFill>
              <a:ea typeface="+mj-ea"/>
              <a:cs typeface="+mj-cs"/>
            </a:endParaRPr>
          </a:p>
          <a:p>
            <a:pPr>
              <a:buFont typeface="Wingdings" panose="05000000000000000000" pitchFamily="2" charset="2"/>
              <a:buChar char="§"/>
            </a:pPr>
            <a:r>
              <a:rPr lang="en-US" sz="3500" cap="all" dirty="0">
                <a:solidFill>
                  <a:srgbClr val="099BDD"/>
                </a:solidFill>
                <a:ea typeface="+mj-ea"/>
                <a:cs typeface="+mj-cs"/>
              </a:rPr>
              <a:t>Challenge no. 3: </a:t>
            </a:r>
          </a:p>
          <a:p>
            <a:pPr>
              <a:buFont typeface="Wingdings" panose="05000000000000000000" pitchFamily="2" charset="2"/>
              <a:buChar char="§"/>
            </a:pPr>
            <a:r>
              <a:rPr lang="en-US" sz="3500" cap="all" dirty="0">
                <a:solidFill>
                  <a:srgbClr val="099BDD"/>
                </a:solidFill>
                <a:ea typeface="+mj-ea"/>
                <a:cs typeface="+mj-cs"/>
              </a:rPr>
              <a:t>monitoring equity</a:t>
            </a:r>
            <a:r>
              <a:rPr lang="en-US" sz="3600" i="1" cap="all" dirty="0">
                <a:solidFill>
                  <a:srgbClr val="099BDD"/>
                </a:solidFill>
                <a:ea typeface="+mj-ea"/>
                <a:cs typeface="+mj-cs"/>
              </a:rPr>
              <a:t>.</a:t>
            </a:r>
            <a:endParaRPr lang="en-US" dirty="0"/>
          </a:p>
          <a:p>
            <a:r>
              <a:rPr lang="en-US" i="1" dirty="0"/>
              <a:t>Challenge no. 3: monitoring equity.</a:t>
            </a:r>
            <a:endParaRPr lang="en-US" sz="3600" i="1" cap="all" dirty="0">
              <a:solidFill>
                <a:srgbClr val="099BDD"/>
              </a:solidFill>
              <a:ea typeface="+mj-ea"/>
              <a:cs typeface="+mj-cs"/>
            </a:endParaRPr>
          </a:p>
        </p:txBody>
      </p:sp>
      <p:sp>
        <p:nvSpPr>
          <p:cNvPr id="4" name="Slide Number Placeholder 3"/>
          <p:cNvSpPr>
            <a:spLocks noGrp="1"/>
          </p:cNvSpPr>
          <p:nvPr>
            <p:ph type="sldNum" sz="quarter" idx="12"/>
          </p:nvPr>
        </p:nvSpPr>
        <p:spPr/>
        <p:txBody>
          <a:bodyPr/>
          <a:lstStyle/>
          <a:p>
            <a:pPr>
              <a:defRPr/>
            </a:pPr>
            <a:fld id="{DCE0C052-9D82-4B39-9E74-D63988E61A96}" type="slidenum">
              <a:rPr lang="en-US" smtClean="0"/>
              <a:pPr>
                <a:defRPr/>
              </a:pPr>
              <a:t>5</a:t>
            </a:fld>
            <a:endParaRPr lang="en-US"/>
          </a:p>
        </p:txBody>
      </p:sp>
    </p:spTree>
    <p:extLst>
      <p:ext uri="{BB962C8B-B14F-4D97-AF65-F5344CB8AC3E}">
        <p14:creationId xmlns:p14="http://schemas.microsoft.com/office/powerpoint/2010/main" val="107150440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t>The Problem of measuring Quality </a:t>
            </a:r>
          </a:p>
        </p:txBody>
      </p:sp>
      <p:sp>
        <p:nvSpPr>
          <p:cNvPr id="3" name="Content Placeholder 2"/>
          <p:cNvSpPr>
            <a:spLocks noGrp="1"/>
          </p:cNvSpPr>
          <p:nvPr>
            <p:ph idx="1"/>
          </p:nvPr>
        </p:nvSpPr>
        <p:spPr/>
        <p:txBody>
          <a:bodyPr/>
          <a:lstStyle/>
          <a:p>
            <a:pPr algn="ctr"/>
            <a:r>
              <a:rPr lang="en-US" sz="3000" dirty="0">
                <a:solidFill>
                  <a:prstClr val="black"/>
                </a:solidFill>
                <a:latin typeface="Calibri Light" panose="020F0302020204030204"/>
                <a:ea typeface="+mj-ea"/>
                <a:cs typeface="+mj-cs"/>
              </a:rPr>
              <a:t>To understand the problem we have in measuring health-care quality it is first important to understand what is meant by the term</a:t>
            </a:r>
            <a:endParaRPr lang="en-US" dirty="0"/>
          </a:p>
        </p:txBody>
      </p:sp>
      <p:sp>
        <p:nvSpPr>
          <p:cNvPr id="4" name="Slide Number Placeholder 3"/>
          <p:cNvSpPr>
            <a:spLocks noGrp="1"/>
          </p:cNvSpPr>
          <p:nvPr>
            <p:ph type="sldNum" sz="quarter" idx="12"/>
          </p:nvPr>
        </p:nvSpPr>
        <p:spPr/>
        <p:txBody>
          <a:bodyPr/>
          <a:lstStyle/>
          <a:p>
            <a:pPr>
              <a:defRPr/>
            </a:pPr>
            <a:fld id="{DCE0C052-9D82-4B39-9E74-D63988E61A96}" type="slidenum">
              <a:rPr lang="en-US" smtClean="0"/>
              <a:pPr>
                <a:defRPr/>
              </a:pPr>
              <a:t>6</a:t>
            </a:fld>
            <a:endParaRPr lang="en-US"/>
          </a:p>
        </p:txBody>
      </p:sp>
    </p:spTree>
    <p:extLst>
      <p:ext uri="{BB962C8B-B14F-4D97-AF65-F5344CB8AC3E}">
        <p14:creationId xmlns:p14="http://schemas.microsoft.com/office/powerpoint/2010/main" val="6824603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87375"/>
            <a:ext cx="8229600" cy="1252728"/>
          </a:xfrm>
        </p:spPr>
        <p:txBody>
          <a:bodyPr>
            <a:noAutofit/>
          </a:bodyPr>
          <a:lstStyle/>
          <a:p>
            <a:r>
              <a:rPr lang="en-US" sz="3200" dirty="0"/>
              <a:t>Health service quality has been defined in a number of ways and comprises at least half a dozen dimensions including: </a:t>
            </a:r>
            <a:br>
              <a:rPr lang="en-US" sz="3200" dirty="0"/>
            </a:br>
            <a:endParaRPr lang="en-US" sz="3200" dirty="0"/>
          </a:p>
        </p:txBody>
      </p:sp>
      <p:sp>
        <p:nvSpPr>
          <p:cNvPr id="3" name="Content Placeholder 2"/>
          <p:cNvSpPr>
            <a:spLocks noGrp="1"/>
          </p:cNvSpPr>
          <p:nvPr>
            <p:ph idx="1"/>
          </p:nvPr>
        </p:nvSpPr>
        <p:spPr>
          <a:xfrm>
            <a:off x="457200" y="1825625"/>
            <a:ext cx="8305800" cy="4631446"/>
          </a:xfrm>
        </p:spPr>
        <p:txBody>
          <a:bodyPr>
            <a:normAutofit/>
          </a:bodyPr>
          <a:lstStyle/>
          <a:p>
            <a:r>
              <a:rPr lang="en-US" sz="2400" dirty="0"/>
              <a:t>Patient safety (avoiding injuries to people for whom the care is intended),</a:t>
            </a:r>
          </a:p>
          <a:p>
            <a:r>
              <a:rPr lang="en-US" sz="2400" dirty="0"/>
              <a:t> Effectiveness (the degree to which evidence-based health services achieve desirable outcomes),</a:t>
            </a:r>
          </a:p>
          <a:p>
            <a:r>
              <a:rPr lang="en-US" sz="2400" dirty="0"/>
              <a:t>People-</a:t>
            </a:r>
            <a:r>
              <a:rPr lang="en-US" sz="2400" dirty="0" err="1"/>
              <a:t>centredness</a:t>
            </a:r>
            <a:r>
              <a:rPr lang="en-US" sz="2400" dirty="0"/>
              <a:t> (providing care that responds to individual preferences, needs, and values)and</a:t>
            </a:r>
          </a:p>
          <a:p>
            <a:r>
              <a:rPr lang="en-US" sz="2400" dirty="0" err="1"/>
              <a:t>Integratedness</a:t>
            </a:r>
            <a:r>
              <a:rPr lang="en-US" sz="2400" dirty="0"/>
              <a:t> (care that makes available the full range of health services from health promotion, disease prevention, diagnosis, treatment, disease management, rehabilitation and palliative care services, throughout the health system, and according to people’s needs throughout the life-course).</a:t>
            </a:r>
          </a:p>
        </p:txBody>
      </p:sp>
    </p:spTree>
    <p:extLst>
      <p:ext uri="{BB962C8B-B14F-4D97-AF65-F5344CB8AC3E}">
        <p14:creationId xmlns:p14="http://schemas.microsoft.com/office/powerpoint/2010/main" val="165491761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652271"/>
            <a:ext cx="8229600" cy="1252728"/>
          </a:xfrm>
        </p:spPr>
        <p:txBody>
          <a:bodyPr>
            <a:noAutofit/>
          </a:bodyPr>
          <a:lstStyle/>
          <a:p>
            <a:r>
              <a:rPr lang="en-US" sz="3600" dirty="0"/>
              <a:t>While each of these dimensions can readily be described, they are difficult to measure. </a:t>
            </a:r>
            <a:br>
              <a:rPr lang="en-US" sz="3600" dirty="0"/>
            </a:br>
            <a:endParaRPr lang="en-US" sz="3600" dirty="0"/>
          </a:p>
        </p:txBody>
      </p:sp>
      <p:sp>
        <p:nvSpPr>
          <p:cNvPr id="3" name="Content Placeholder 2"/>
          <p:cNvSpPr>
            <a:spLocks noGrp="1"/>
          </p:cNvSpPr>
          <p:nvPr>
            <p:ph idx="1"/>
          </p:nvPr>
        </p:nvSpPr>
        <p:spPr>
          <a:xfrm>
            <a:off x="457200" y="1904999"/>
            <a:ext cx="8058150" cy="4930433"/>
          </a:xfrm>
        </p:spPr>
        <p:txBody>
          <a:bodyPr>
            <a:normAutofit lnSpcReduction="10000"/>
          </a:bodyPr>
          <a:lstStyle/>
          <a:p>
            <a:r>
              <a:rPr lang="en-US" sz="2800" dirty="0"/>
              <a:t>In regard to safety, health systems around the world have for a number of years tried to institute patient safety reporting and learning systems to help track and assess trends in adverse events, but are only beginning to achieve a common understanding of what terminology to use. </a:t>
            </a:r>
          </a:p>
          <a:p>
            <a:endParaRPr lang="en-US" sz="2800" dirty="0"/>
          </a:p>
          <a:p>
            <a:r>
              <a:rPr lang="en-US" sz="2800" dirty="0"/>
              <a:t>There are examples of national data collection systems that work reasonably well, but not many, and without exception they are found in developed countries. </a:t>
            </a:r>
          </a:p>
        </p:txBody>
      </p:sp>
    </p:spTree>
    <p:extLst>
      <p:ext uri="{BB962C8B-B14F-4D97-AF65-F5344CB8AC3E}">
        <p14:creationId xmlns:p14="http://schemas.microsoft.com/office/powerpoint/2010/main" val="335119046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23850" y="2266950"/>
            <a:ext cx="8458199" cy="3859213"/>
          </a:xfrm>
        </p:spPr>
        <p:txBody>
          <a:bodyPr>
            <a:normAutofit/>
          </a:bodyPr>
          <a:lstStyle/>
          <a:p>
            <a:r>
              <a:rPr lang="en-US" sz="2800" dirty="0"/>
              <a:t>Because of the general lack of internationally comparable data on health service quality, comparative health system research at the international level has been limited to comparisons of cost and utilization of care, supplemented by appraisals of health status based on broad indicators such as mortality rates and life expectancy. </a:t>
            </a:r>
          </a:p>
          <a:p>
            <a:pPr marL="0" indent="0">
              <a:buNone/>
            </a:pPr>
            <a:endParaRPr lang="en-US" dirty="0"/>
          </a:p>
        </p:txBody>
      </p:sp>
    </p:spTree>
    <p:extLst>
      <p:ext uri="{BB962C8B-B14F-4D97-AF65-F5344CB8AC3E}">
        <p14:creationId xmlns:p14="http://schemas.microsoft.com/office/powerpoint/2010/main" val="1282834080"/>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Waveform">
  <a:themeElements>
    <a:clrScheme name="Custom 6">
      <a:dk1>
        <a:sysClr val="windowText" lastClr="000000"/>
      </a:dk1>
      <a:lt1>
        <a:sysClr val="window" lastClr="FFFFFF"/>
      </a:lt1>
      <a:dk2>
        <a:srgbClr val="242852"/>
      </a:dk2>
      <a:lt2>
        <a:srgbClr val="ACCBF9"/>
      </a:lt2>
      <a:accent1>
        <a:srgbClr val="FFFFFF"/>
      </a:accent1>
      <a:accent2>
        <a:srgbClr val="E9F3F0"/>
      </a:accent2>
      <a:accent3>
        <a:srgbClr val="005D84"/>
      </a:accent3>
      <a:accent4>
        <a:srgbClr val="006284"/>
      </a:accent4>
      <a:accent5>
        <a:srgbClr val="434343"/>
      </a:accent5>
      <a:accent6>
        <a:srgbClr val="414245"/>
      </a:accent6>
      <a:hlink>
        <a:srgbClr val="85B3E5"/>
      </a:hlink>
      <a:folHlink>
        <a:srgbClr val="375FE4"/>
      </a:folHlink>
    </a:clrScheme>
    <a:fontScheme name="Waveform">
      <a:majorFont>
        <a:latin typeface="Candara"/>
        <a:ea typeface=""/>
        <a:cs typeface=""/>
        <a:font script="Jpan" typeface="HGP明朝E"/>
        <a:font script="Hang" typeface="HY그래픽M"/>
        <a:font script="Hans" typeface="华文新魏"/>
        <a:font script="Hant" typeface="標楷體"/>
        <a:font script="Arab" typeface="Arial"/>
        <a:font script="Hebr" typeface="Arial"/>
        <a:font script="Thai" typeface="Kodchiang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ndara"/>
        <a:ea typeface=""/>
        <a:cs typeface=""/>
        <a:font script="Jpan" typeface="HGP明朝E"/>
        <a:font script="Hang" typeface="HY그래픽M"/>
        <a:font script="Hans" typeface="华文楷体"/>
        <a:font script="Hant" typeface="標楷體"/>
        <a:font script="Arab" typeface="Arial"/>
        <a:font script="Hebr" typeface="Arial"/>
        <a:font script="Thai" typeface="Kodchiang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Waveform">
      <a:fillStyleLst>
        <a:solidFill>
          <a:schemeClr val="phClr"/>
        </a:solidFill>
        <a:gradFill rotWithShape="1">
          <a:gsLst>
            <a:gs pos="0">
              <a:schemeClr val="phClr">
                <a:tint val="0"/>
              </a:schemeClr>
            </a:gs>
            <a:gs pos="44000">
              <a:schemeClr val="phClr">
                <a:tint val="60000"/>
                <a:satMod val="120000"/>
              </a:schemeClr>
            </a:gs>
            <a:gs pos="100000">
              <a:schemeClr val="phClr">
                <a:tint val="90000"/>
                <a:alpha val="100000"/>
                <a:lumMod val="90000"/>
              </a:schemeClr>
            </a:gs>
          </a:gsLst>
          <a:lin ang="5400000" scaled="0"/>
        </a:gradFill>
        <a:gradFill rotWithShape="1">
          <a:gsLst>
            <a:gs pos="0">
              <a:schemeClr val="phClr">
                <a:tint val="96000"/>
                <a:satMod val="120000"/>
                <a:lumMod val="120000"/>
              </a:schemeClr>
            </a:gs>
            <a:gs pos="100000">
              <a:schemeClr val="phClr">
                <a:shade val="89000"/>
                <a:lumMod val="90000"/>
              </a:schemeClr>
            </a:gs>
          </a:gsLst>
          <a:lin ang="5400000" scaled="0"/>
        </a:gradFill>
      </a:fillStyleLst>
      <a:lnStyleLst>
        <a:ln w="9525" cap="flat" cmpd="sng" algn="ctr">
          <a:solidFill>
            <a:schemeClr val="phClr"/>
          </a:solidFill>
          <a:prstDash val="solid"/>
        </a:ln>
        <a:ln w="15875" cap="flat" cmpd="sng" algn="ctr">
          <a:solidFill>
            <a:schemeClr val="phClr">
              <a:shade val="75000"/>
              <a:lumMod val="80000"/>
            </a:schemeClr>
          </a:solidFill>
          <a:prstDash val="solid"/>
        </a:ln>
        <a:ln w="25400" cap="flat" cmpd="sng" algn="ctr">
          <a:solidFill>
            <a:schemeClr val="phClr"/>
          </a:solidFill>
          <a:prstDash val="solid"/>
        </a:ln>
      </a:lnStyleLst>
      <a:effectStyleLst>
        <a:effectStyle>
          <a:effectLst/>
        </a:effectStyle>
        <a:effectStyle>
          <a:effectLst>
            <a:outerShdw blurRad="50800" dist="25400" dir="5400000" rotWithShape="0">
              <a:srgbClr val="000000">
                <a:alpha val="38000"/>
              </a:srgbClr>
            </a:outerShdw>
          </a:effectLst>
          <a:scene3d>
            <a:camera prst="orthographicFront">
              <a:rot lat="0" lon="0" rev="0"/>
            </a:camera>
            <a:lightRig rig="flat" dir="tl">
              <a:rot lat="0" lon="0" rev="6360000"/>
            </a:lightRig>
          </a:scene3d>
          <a:sp3d prstMaterial="flat">
            <a:bevelT w="12700" h="12700"/>
          </a:sp3d>
        </a:effectStyle>
        <a:effectStyle>
          <a:effectLst>
            <a:outerShdw blurRad="50800" dist="25400" dir="5400000" rotWithShape="0">
              <a:srgbClr val="000000">
                <a:alpha val="38000"/>
              </a:srgbClr>
            </a:outerShdw>
          </a:effectLst>
          <a:scene3d>
            <a:camera prst="orthographicFront">
              <a:rot lat="0" lon="0" rev="0"/>
            </a:camera>
            <a:lightRig rig="flat" dir="tl">
              <a:rot lat="0" lon="0" rev="6360000"/>
            </a:lightRig>
          </a:scene3d>
          <a:sp3d contourW="19050" prstMaterial="flat">
            <a:bevelT w="63500" h="63500"/>
            <a:contourClr>
              <a:schemeClr val="phClr">
                <a:shade val="25000"/>
                <a:satMod val="180000"/>
              </a:schemeClr>
            </a:contourClr>
          </a:sp3d>
        </a:effectStyle>
      </a:effectStyleLst>
      <a:bgFillStyleLst>
        <a:solidFill>
          <a:schemeClr val="phClr"/>
        </a:solidFill>
        <a:gradFill rotWithShape="1">
          <a:gsLst>
            <a:gs pos="40000">
              <a:schemeClr val="phClr">
                <a:tint val="94000"/>
                <a:shade val="94000"/>
                <a:alpha val="100000"/>
                <a:satMod val="114000"/>
                <a:lumMod val="114000"/>
              </a:schemeClr>
            </a:gs>
            <a:gs pos="74000">
              <a:schemeClr val="phClr">
                <a:tint val="94000"/>
                <a:shade val="94000"/>
                <a:satMod val="128000"/>
                <a:lumMod val="100000"/>
              </a:schemeClr>
            </a:gs>
            <a:gs pos="100000">
              <a:schemeClr val="phClr">
                <a:tint val="98000"/>
                <a:shade val="100000"/>
                <a:hueMod val="98000"/>
                <a:satMod val="100000"/>
                <a:lumMod val="74000"/>
              </a:schemeClr>
            </a:gs>
          </a:gsLst>
          <a:path path="circle">
            <a:fillToRect l="20000" t="-40000" r="20000" b="140000"/>
          </a:path>
        </a:gradFill>
        <a:blipFill rotWithShape="1">
          <a:blip xmlns:r="http://schemas.openxmlformats.org/officeDocument/2006/relationships" r:embed="rId1">
            <a:duotone>
              <a:schemeClr val="phClr">
                <a:tint val="96000"/>
                <a:satMod val="130000"/>
                <a:lumMod val="50000"/>
              </a:schemeClr>
              <a:schemeClr val="phClr">
                <a:tint val="96000"/>
                <a:satMod val="114000"/>
                <a:lumMod val="114000"/>
              </a:schemeClr>
            </a:duotone>
          </a:blip>
          <a:stretch/>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Override1.xml><?xml version="1.0" encoding="utf-8"?>
<a:themeOverride xmlns:a="http://schemas.openxmlformats.org/drawingml/2006/main">
  <a:clrScheme name="JCI-PowerPoint-Template-White 1">
    <a:dk1>
      <a:srgbClr val="000000"/>
    </a:dk1>
    <a:lt1>
      <a:srgbClr val="FFFFFF"/>
    </a:lt1>
    <a:dk2>
      <a:srgbClr val="131D99"/>
    </a:dk2>
    <a:lt2>
      <a:srgbClr val="EEECE1"/>
    </a:lt2>
    <a:accent1>
      <a:srgbClr val="BCD3EE"/>
    </a:accent1>
    <a:accent2>
      <a:srgbClr val="8A002E"/>
    </a:accent2>
    <a:accent3>
      <a:srgbClr val="FFFFFF"/>
    </a:accent3>
    <a:accent4>
      <a:srgbClr val="000000"/>
    </a:accent4>
    <a:accent5>
      <a:srgbClr val="DAE6F5"/>
    </a:accent5>
    <a:accent6>
      <a:srgbClr val="7D0029"/>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docProps/app.xml><?xml version="1.0" encoding="utf-8"?>
<Properties xmlns="http://schemas.openxmlformats.org/officeDocument/2006/extended-properties" xmlns:vt="http://schemas.openxmlformats.org/officeDocument/2006/docPropsVTypes">
  <Template>Waveform.thmx</Template>
  <TotalTime>3489</TotalTime>
  <Words>1654</Words>
  <Application>Microsoft Office PowerPoint</Application>
  <PresentationFormat>On-screen Show (4:3)</PresentationFormat>
  <Paragraphs>195</Paragraphs>
  <Slides>39</Slides>
  <Notes>4</Notes>
  <HiddenSlides>0</HiddenSlides>
  <MMClips>0</MMClips>
  <ScaleCrop>false</ScaleCrop>
  <HeadingPairs>
    <vt:vector size="6" baseType="variant">
      <vt:variant>
        <vt:lpstr>Fonts Used</vt:lpstr>
      </vt:variant>
      <vt:variant>
        <vt:i4>16</vt:i4>
      </vt:variant>
      <vt:variant>
        <vt:lpstr>Theme</vt:lpstr>
      </vt:variant>
      <vt:variant>
        <vt:i4>1</vt:i4>
      </vt:variant>
      <vt:variant>
        <vt:lpstr>Slide Titles</vt:lpstr>
      </vt:variant>
      <vt:variant>
        <vt:i4>39</vt:i4>
      </vt:variant>
    </vt:vector>
  </HeadingPairs>
  <TitlesOfParts>
    <vt:vector size="56" baseType="lpstr">
      <vt:lpstr>MS PGothic</vt:lpstr>
      <vt:lpstr>MS PGothic</vt:lpstr>
      <vt:lpstr>Arabic Typesetting</vt:lpstr>
      <vt:lpstr>Arial</vt:lpstr>
      <vt:lpstr>Arial Narrow</vt:lpstr>
      <vt:lpstr>Baskerville Old Face</vt:lpstr>
      <vt:lpstr>Calibri</vt:lpstr>
      <vt:lpstr>Calibri Light</vt:lpstr>
      <vt:lpstr>Candara</vt:lpstr>
      <vt:lpstr>Frutiger Next Pro Medium</vt:lpstr>
      <vt:lpstr>HelveticaNeueLTStd-Lt</vt:lpstr>
      <vt:lpstr>Symbol</vt:lpstr>
      <vt:lpstr>Times New Roman</vt:lpstr>
      <vt:lpstr>Tw Cen MT</vt:lpstr>
      <vt:lpstr>Verdana</vt:lpstr>
      <vt:lpstr>Wingdings</vt:lpstr>
      <vt:lpstr>Waveform</vt:lpstr>
      <vt:lpstr>     Universal Access To Quality Health Care</vt:lpstr>
      <vt:lpstr>PowerPoint Presentation</vt:lpstr>
      <vt:lpstr>PowerPoint Presentation</vt:lpstr>
      <vt:lpstr>Access To Health </vt:lpstr>
      <vt:lpstr>The main UHC monitoring challenges</vt:lpstr>
      <vt:lpstr>The Problem of measuring Quality </vt:lpstr>
      <vt:lpstr>Health service quality has been defined in a number of ways and comprises at least half a dozen dimensions including:  </vt:lpstr>
      <vt:lpstr>While each of these dimensions can readily be described, they are difficult to measure.  </vt:lpstr>
      <vt:lpstr>PowerPoint Presentation</vt:lpstr>
      <vt:lpstr>PowerPoint Presentation</vt:lpstr>
      <vt:lpstr>PowerPoint Presentation</vt:lpstr>
      <vt:lpstr>PowerPoint Presentation</vt:lpstr>
      <vt:lpstr>Beds Capacity </vt:lpstr>
      <vt:lpstr>Beds Capacity </vt:lpstr>
      <vt:lpstr>Bed Capacity</vt:lpstr>
      <vt:lpstr>Human Resources</vt:lpstr>
      <vt:lpstr>Human Resources</vt:lpstr>
      <vt:lpstr>Infrastructure For Healthcare</vt:lpstr>
      <vt:lpstr> MENA Healthcare market from 2011 to 2020    </vt:lpstr>
      <vt:lpstr>Quality In Healthcare </vt:lpstr>
      <vt:lpstr>National  Vs  International Accreditation</vt:lpstr>
      <vt:lpstr>National Accreditation Systems</vt:lpstr>
      <vt:lpstr>Countries Who Are Not There Yet !</vt:lpstr>
      <vt:lpstr>PowerPoint Presentation</vt:lpstr>
      <vt:lpstr>Progress To Date  JCI Accredited Organizations In M.E</vt:lpstr>
      <vt:lpstr>The Role Of Governance In Shaping Health </vt:lpstr>
      <vt:lpstr>Achieving Quality &amp; Safety- Commitment At The National Level </vt:lpstr>
      <vt:lpstr>PowerPoint Presentation</vt:lpstr>
      <vt:lpstr>Achieving Quality &amp; Safety- Commitment At The National Level </vt:lpstr>
      <vt:lpstr>PowerPoint Presentation</vt:lpstr>
      <vt:lpstr>PowerPoint Presentation</vt:lpstr>
      <vt:lpstr>Drivers To Achieve High Quality, Effective  &amp; Safe Care</vt:lpstr>
      <vt:lpstr>Other Key Drivers..</vt:lpstr>
      <vt:lpstr>PowerPoint Presentation</vt:lpstr>
      <vt:lpstr>PowerPoint Presentation</vt:lpstr>
      <vt:lpstr>Recommendations </vt:lpstr>
      <vt:lpstr>PowerPoint Presentation</vt:lpstr>
      <vt:lpstr>PowerPoint Presentation</vt:lpstr>
      <vt:lpstr>PowerPoint Presentation</vt:lpstr>
    </vt:vector>
  </TitlesOfParts>
  <Company>d</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Yousef Rabah</dc:creator>
  <cp:lastModifiedBy>aismail</cp:lastModifiedBy>
  <cp:revision>221</cp:revision>
  <cp:lastPrinted>2016-11-09T13:56:08Z</cp:lastPrinted>
  <dcterms:created xsi:type="dcterms:W3CDTF">2012-10-08T14:55:03Z</dcterms:created>
  <dcterms:modified xsi:type="dcterms:W3CDTF">2016-11-13T06:16:11Z</dcterms:modified>
</cp:coreProperties>
</file>